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68" r:id="rId4"/>
    <p:sldId id="301" r:id="rId5"/>
    <p:sldId id="302" r:id="rId6"/>
    <p:sldId id="303" r:id="rId7"/>
    <p:sldId id="304" r:id="rId8"/>
    <p:sldId id="305" r:id="rId9"/>
    <p:sldId id="306" r:id="rId10"/>
    <p:sldId id="307" r:id="rId11"/>
    <p:sldId id="308" r:id="rId12"/>
    <p:sldId id="312" r:id="rId13"/>
    <p:sldId id="313" r:id="rId14"/>
    <p:sldId id="315" r:id="rId15"/>
    <p:sldId id="316" r:id="rId16"/>
    <p:sldId id="267"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6002"/>
    <a:srgbClr val="8A3F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3154" autoAdjust="0"/>
  </p:normalViewPr>
  <p:slideViewPr>
    <p:cSldViewPr snapToGrid="0">
      <p:cViewPr varScale="1">
        <p:scale>
          <a:sx n="58" d="100"/>
          <a:sy n="58" d="100"/>
        </p:scale>
        <p:origin x="1218" y="7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750372-78DB-489E-83ED-DE225412F349}" type="datetimeFigureOut">
              <a:rPr lang="en-US" smtClean="0"/>
              <a:t>10/26/2020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B7E4BA-F8B1-447B-92A0-7C4E74519C06}" type="slidenum">
              <a:rPr lang="en-US" smtClean="0"/>
              <a:t>‹#›</a:t>
            </a:fld>
            <a:endParaRPr lang="en-US"/>
          </a:p>
        </p:txBody>
      </p:sp>
    </p:spTree>
    <p:extLst>
      <p:ext uri="{BB962C8B-B14F-4D97-AF65-F5344CB8AC3E}">
        <p14:creationId xmlns:p14="http://schemas.microsoft.com/office/powerpoint/2010/main" val="3730228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javatpoint.com/java-oops-concepts"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www.javatpoint.com/runtime-polymorphism-in-java" TargetMode="External"/><Relationship Id="rId5" Type="http://schemas.openxmlformats.org/officeDocument/2006/relationships/hyperlink" Target="https://www.javatpoint.com/method-overriding-in-java" TargetMode="External"/><Relationship Id="rId4" Type="http://schemas.openxmlformats.org/officeDocument/2006/relationships/hyperlink" Target="https://www.javatpoint.com/object-and-class-in-java"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B7E4BA-F8B1-447B-92A0-7C4E74519C06}" type="slidenum">
              <a:rPr lang="en-US" smtClean="0"/>
              <a:t>1</a:t>
            </a:fld>
            <a:endParaRPr lang="en-US"/>
          </a:p>
        </p:txBody>
      </p:sp>
    </p:spTree>
    <p:extLst>
      <p:ext uri="{BB962C8B-B14F-4D97-AF65-F5344CB8AC3E}">
        <p14:creationId xmlns:p14="http://schemas.microsoft.com/office/powerpoint/2010/main" val="2288861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there is a chain of inheritance, it is known as </a:t>
            </a:r>
            <a:r>
              <a:rPr lang="en-US" sz="1200" b="0" i="1" kern="1200" dirty="0" smtClean="0">
                <a:solidFill>
                  <a:schemeClr val="tx1"/>
                </a:solidFill>
                <a:effectLst/>
                <a:latin typeface="+mn-lt"/>
                <a:ea typeface="+mn-ea"/>
                <a:cs typeface="+mn-cs"/>
              </a:rPr>
              <a:t>multilevel inheritance</a:t>
            </a:r>
            <a:r>
              <a:rPr lang="en-US" sz="1200" b="0" i="0" kern="1200" dirty="0" smtClean="0">
                <a:solidFill>
                  <a:schemeClr val="tx1"/>
                </a:solidFill>
                <a:effectLst/>
                <a:latin typeface="+mn-lt"/>
                <a:ea typeface="+mn-ea"/>
                <a:cs typeface="+mn-cs"/>
              </a:rPr>
              <a:t>. As you can see in the example given below, Puppy class inherits the Dog class which again inherits the Animal class, so there is a multilevel inheritance.</a:t>
            </a:r>
            <a:endParaRPr lang="en-US" dirty="0"/>
          </a:p>
        </p:txBody>
      </p:sp>
      <p:sp>
        <p:nvSpPr>
          <p:cNvPr id="4" name="Slide Number Placeholder 3"/>
          <p:cNvSpPr>
            <a:spLocks noGrp="1"/>
          </p:cNvSpPr>
          <p:nvPr>
            <p:ph type="sldNum" sz="quarter" idx="10"/>
          </p:nvPr>
        </p:nvSpPr>
        <p:spPr/>
        <p:txBody>
          <a:bodyPr/>
          <a:lstStyle/>
          <a:p>
            <a:fld id="{E5B7E4BA-F8B1-447B-92A0-7C4E74519C06}" type="slidenum">
              <a:rPr lang="en-US" smtClean="0"/>
              <a:t>10</a:t>
            </a:fld>
            <a:endParaRPr lang="en-US"/>
          </a:p>
        </p:txBody>
      </p:sp>
    </p:spTree>
    <p:extLst>
      <p:ext uri="{BB962C8B-B14F-4D97-AF65-F5344CB8AC3E}">
        <p14:creationId xmlns:p14="http://schemas.microsoft.com/office/powerpoint/2010/main" val="2775991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two or more classes inherits a single class, it is known as </a:t>
            </a:r>
            <a:r>
              <a:rPr lang="en-US" sz="1200" b="0" i="1" kern="1200" dirty="0" smtClean="0">
                <a:solidFill>
                  <a:schemeClr val="tx1"/>
                </a:solidFill>
                <a:effectLst/>
                <a:latin typeface="+mn-lt"/>
                <a:ea typeface="+mn-ea"/>
                <a:cs typeface="+mn-cs"/>
              </a:rPr>
              <a:t>hierarchical inheritance</a:t>
            </a:r>
            <a:r>
              <a:rPr lang="en-US" sz="1200" b="0" i="0" kern="1200" dirty="0" smtClean="0">
                <a:solidFill>
                  <a:schemeClr val="tx1"/>
                </a:solidFill>
                <a:effectLst/>
                <a:latin typeface="+mn-lt"/>
                <a:ea typeface="+mn-ea"/>
                <a:cs typeface="+mn-cs"/>
              </a:rPr>
              <a:t>. In the example given below, Dog and Cat classes inherits the Animal class, so there is hierarchical inheritance.</a:t>
            </a:r>
            <a:endParaRPr lang="en-US" dirty="0"/>
          </a:p>
        </p:txBody>
      </p:sp>
      <p:sp>
        <p:nvSpPr>
          <p:cNvPr id="4" name="Slide Number Placeholder 3"/>
          <p:cNvSpPr>
            <a:spLocks noGrp="1"/>
          </p:cNvSpPr>
          <p:nvPr>
            <p:ph type="sldNum" sz="quarter" idx="10"/>
          </p:nvPr>
        </p:nvSpPr>
        <p:spPr/>
        <p:txBody>
          <a:bodyPr/>
          <a:lstStyle/>
          <a:p>
            <a:fld id="{E5B7E4BA-F8B1-447B-92A0-7C4E74519C06}" type="slidenum">
              <a:rPr lang="en-US" smtClean="0"/>
              <a:t>11</a:t>
            </a:fld>
            <a:endParaRPr lang="en-US"/>
          </a:p>
        </p:txBody>
      </p:sp>
    </p:spTree>
    <p:extLst>
      <p:ext uri="{BB962C8B-B14F-4D97-AF65-F5344CB8AC3E}">
        <p14:creationId xmlns:p14="http://schemas.microsoft.com/office/powerpoint/2010/main" val="3373361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reduce the complexity and simplify the language, multiple inheritance is not supported in java.</a:t>
            </a:r>
          </a:p>
          <a:p>
            <a:r>
              <a:rPr lang="en-US" sz="1200" b="0" i="0" kern="1200" dirty="0" smtClean="0">
                <a:solidFill>
                  <a:schemeClr val="tx1"/>
                </a:solidFill>
                <a:effectLst/>
                <a:latin typeface="+mn-lt"/>
                <a:ea typeface="+mn-ea"/>
                <a:cs typeface="+mn-cs"/>
              </a:rPr>
              <a:t>Consider a scenario where A, B, and C are three classes. The C class inherits A and B classes. If A and B classes have the same method and you call it from child class object, there will be ambiguity to call the method of A or B class.</a:t>
            </a:r>
          </a:p>
          <a:p>
            <a:r>
              <a:rPr lang="en-US" sz="1200" b="0" i="0" kern="1200" dirty="0" smtClean="0">
                <a:solidFill>
                  <a:schemeClr val="tx1"/>
                </a:solidFill>
                <a:effectLst/>
                <a:latin typeface="+mn-lt"/>
                <a:ea typeface="+mn-ea"/>
                <a:cs typeface="+mn-cs"/>
              </a:rPr>
              <a:t>Since compile-time errors are better than runtime errors, Java renders compile-time error if you inherit 2 classes. So whether you have same method or different, there will be compile time error.</a:t>
            </a:r>
          </a:p>
          <a:p>
            <a:endParaRPr lang="en-PH"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java programming, multiple and hybrid inheritance is supported through interface only. We will learn about interfaces later.</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5B7E4BA-F8B1-447B-92A0-7C4E74519C06}" type="slidenum">
              <a:rPr lang="en-US" smtClean="0"/>
              <a:t>12</a:t>
            </a:fld>
            <a:endParaRPr lang="en-US"/>
          </a:p>
        </p:txBody>
      </p:sp>
    </p:spTree>
    <p:extLst>
      <p:ext uri="{BB962C8B-B14F-4D97-AF65-F5344CB8AC3E}">
        <p14:creationId xmlns:p14="http://schemas.microsoft.com/office/powerpoint/2010/main" val="3308542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a class have an entity reference, it is known as Aggregation. Aggregation represents HAS-A relationship.</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Consider a situation, Employee object contains many information such as id, name, </a:t>
            </a:r>
            <a:r>
              <a:rPr lang="en-US" sz="1200" b="0" i="0" kern="1200" dirty="0" err="1" smtClean="0">
                <a:solidFill>
                  <a:schemeClr val="tx1"/>
                </a:solidFill>
                <a:effectLst/>
                <a:latin typeface="+mn-lt"/>
                <a:ea typeface="+mn-ea"/>
                <a:cs typeface="+mn-cs"/>
              </a:rPr>
              <a:t>email_Id</a:t>
            </a:r>
            <a:r>
              <a:rPr lang="en-US" sz="1200" b="0" i="0" kern="1200" dirty="0" smtClean="0">
                <a:solidFill>
                  <a:schemeClr val="tx1"/>
                </a:solidFill>
                <a:effectLst/>
                <a:latin typeface="+mn-lt"/>
                <a:ea typeface="+mn-ea"/>
                <a:cs typeface="+mn-cs"/>
              </a:rPr>
              <a:t> etc. It contains one more object named address, which contains its own information such as city, state, country, </a:t>
            </a:r>
            <a:r>
              <a:rPr lang="en-US" sz="1200" b="0" i="0" kern="1200" dirty="0" err="1" smtClean="0">
                <a:solidFill>
                  <a:schemeClr val="tx1"/>
                </a:solidFill>
                <a:effectLst/>
                <a:latin typeface="+mn-lt"/>
                <a:ea typeface="+mn-ea"/>
                <a:cs typeface="+mn-cs"/>
              </a:rPr>
              <a:t>zipcode</a:t>
            </a:r>
            <a:r>
              <a:rPr lang="en-US" sz="1200" b="0" i="0" kern="1200" dirty="0" smtClean="0">
                <a:solidFill>
                  <a:schemeClr val="tx1"/>
                </a:solidFill>
                <a:effectLst/>
                <a:latin typeface="+mn-lt"/>
                <a:ea typeface="+mn-ea"/>
                <a:cs typeface="+mn-cs"/>
              </a:rPr>
              <a:t> etc. as given below.</a:t>
            </a:r>
          </a:p>
          <a:p>
            <a:endParaRPr lang="en-PH" dirty="0" smtClean="0"/>
          </a:p>
          <a:p>
            <a:r>
              <a:rPr lang="en-US" sz="1200" b="0" i="0" kern="1200" dirty="0" smtClean="0">
                <a:solidFill>
                  <a:schemeClr val="tx1"/>
                </a:solidFill>
                <a:effectLst/>
                <a:latin typeface="+mn-lt"/>
                <a:ea typeface="+mn-ea"/>
                <a:cs typeface="+mn-cs"/>
              </a:rPr>
              <a:t>In such case, Employee has an entity reference address, so relationship is Employee HAS-A address.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5B7E4BA-F8B1-447B-92A0-7C4E74519C06}" type="slidenum">
              <a:rPr lang="en-US" smtClean="0"/>
              <a:t>14</a:t>
            </a:fld>
            <a:endParaRPr lang="en-US"/>
          </a:p>
        </p:txBody>
      </p:sp>
    </p:spTree>
    <p:extLst>
      <p:ext uri="{BB962C8B-B14F-4D97-AF65-F5344CB8AC3E}">
        <p14:creationId xmlns:p14="http://schemas.microsoft.com/office/powerpoint/2010/main" val="1393681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example, Employee has an object of Address, address object contains its own </a:t>
            </a:r>
            <a:r>
              <a:rPr lang="en-US" sz="1200" b="0" i="0" kern="1200" dirty="0" err="1" smtClean="0">
                <a:solidFill>
                  <a:schemeClr val="tx1"/>
                </a:solidFill>
                <a:effectLst/>
                <a:latin typeface="+mn-lt"/>
                <a:ea typeface="+mn-ea"/>
                <a:cs typeface="+mn-cs"/>
              </a:rPr>
              <a:t>informations</a:t>
            </a:r>
            <a:r>
              <a:rPr lang="en-US" sz="1200" b="0" i="0" kern="1200" dirty="0" smtClean="0">
                <a:solidFill>
                  <a:schemeClr val="tx1"/>
                </a:solidFill>
                <a:effectLst/>
                <a:latin typeface="+mn-lt"/>
                <a:ea typeface="+mn-ea"/>
                <a:cs typeface="+mn-cs"/>
              </a:rPr>
              <a:t> such as city, state, country etc. In such case relationship is Employee HAS-A address.</a:t>
            </a:r>
          </a:p>
          <a:p>
            <a:endParaRPr lang="en-US" dirty="0"/>
          </a:p>
        </p:txBody>
      </p:sp>
      <p:sp>
        <p:nvSpPr>
          <p:cNvPr id="4" name="Slide Number Placeholder 3"/>
          <p:cNvSpPr>
            <a:spLocks noGrp="1"/>
          </p:cNvSpPr>
          <p:nvPr>
            <p:ph type="sldNum" sz="quarter" idx="10"/>
          </p:nvPr>
        </p:nvSpPr>
        <p:spPr/>
        <p:txBody>
          <a:bodyPr/>
          <a:lstStyle/>
          <a:p>
            <a:fld id="{E5B7E4BA-F8B1-447B-92A0-7C4E74519C06}" type="slidenum">
              <a:rPr lang="en-US" smtClean="0"/>
              <a:t>15</a:t>
            </a:fld>
            <a:endParaRPr lang="en-US"/>
          </a:p>
        </p:txBody>
      </p:sp>
    </p:spTree>
    <p:extLst>
      <p:ext uri="{BB962C8B-B14F-4D97-AF65-F5344CB8AC3E}">
        <p14:creationId xmlns:p14="http://schemas.microsoft.com/office/powerpoint/2010/main" val="1228095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B7E4BA-F8B1-447B-92A0-7C4E74519C06}" type="slidenum">
              <a:rPr lang="en-US" smtClean="0"/>
              <a:t>17</a:t>
            </a:fld>
            <a:endParaRPr lang="en-US"/>
          </a:p>
        </p:txBody>
      </p:sp>
    </p:spTree>
    <p:extLst>
      <p:ext uri="{BB962C8B-B14F-4D97-AF65-F5344CB8AC3E}">
        <p14:creationId xmlns:p14="http://schemas.microsoft.com/office/powerpoint/2010/main" val="2834307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5B7E4BA-F8B1-447B-92A0-7C4E74519C06}" type="slidenum">
              <a:rPr lang="en-US" smtClean="0"/>
              <a:t>2</a:t>
            </a:fld>
            <a:endParaRPr lang="en-US"/>
          </a:p>
        </p:txBody>
      </p:sp>
    </p:spTree>
    <p:extLst>
      <p:ext uri="{BB962C8B-B14F-4D97-AF65-F5344CB8AC3E}">
        <p14:creationId xmlns:p14="http://schemas.microsoft.com/office/powerpoint/2010/main" val="597190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baseline="0" dirty="0" smtClean="0"/>
          </a:p>
        </p:txBody>
      </p:sp>
      <p:sp>
        <p:nvSpPr>
          <p:cNvPr id="4" name="Slide Number Placeholder 3"/>
          <p:cNvSpPr>
            <a:spLocks noGrp="1"/>
          </p:cNvSpPr>
          <p:nvPr>
            <p:ph type="sldNum" sz="quarter" idx="10"/>
          </p:nvPr>
        </p:nvSpPr>
        <p:spPr/>
        <p:txBody>
          <a:bodyPr/>
          <a:lstStyle/>
          <a:p>
            <a:fld id="{E5B7E4BA-F8B1-447B-92A0-7C4E74519C06}" type="slidenum">
              <a:rPr lang="en-US" smtClean="0"/>
              <a:t>3</a:t>
            </a:fld>
            <a:endParaRPr lang="en-US"/>
          </a:p>
        </p:txBody>
      </p:sp>
    </p:spTree>
    <p:extLst>
      <p:ext uri="{BB962C8B-B14F-4D97-AF65-F5344CB8AC3E}">
        <p14:creationId xmlns:p14="http://schemas.microsoft.com/office/powerpoint/2010/main" val="3228634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Inheritance in Java</a:t>
            </a:r>
            <a:r>
              <a:rPr lang="en-US" sz="1200" b="0" i="0" kern="1200" dirty="0" smtClean="0">
                <a:solidFill>
                  <a:schemeClr val="tx1"/>
                </a:solidFill>
                <a:effectLst/>
                <a:latin typeface="+mn-lt"/>
                <a:ea typeface="+mn-ea"/>
                <a:cs typeface="+mn-cs"/>
              </a:rPr>
              <a:t> is a mechanism in which one object acquires all the properties and behaviors of a parent object. It is an important part of </a:t>
            </a:r>
            <a:r>
              <a:rPr lang="en-US" sz="1200" b="0" i="0" u="none" strike="noStrike" kern="1200" dirty="0" smtClean="0">
                <a:solidFill>
                  <a:schemeClr val="tx1"/>
                </a:solidFill>
                <a:effectLst/>
                <a:latin typeface="+mn-lt"/>
                <a:ea typeface="+mn-ea"/>
                <a:cs typeface="+mn-cs"/>
                <a:hlinkClick r:id="rId3"/>
              </a:rPr>
              <a:t>OOPs</a:t>
            </a:r>
            <a:r>
              <a:rPr lang="en-US" sz="1200" b="0" i="0" kern="1200" dirty="0" smtClean="0">
                <a:solidFill>
                  <a:schemeClr val="tx1"/>
                </a:solidFill>
                <a:effectLst/>
                <a:latin typeface="+mn-lt"/>
                <a:ea typeface="+mn-ea"/>
                <a:cs typeface="+mn-cs"/>
              </a:rPr>
              <a:t> (Object Oriented programming system).</a:t>
            </a:r>
          </a:p>
          <a:p>
            <a:r>
              <a:rPr lang="en-US" sz="1200" b="0" i="0" kern="1200" dirty="0" smtClean="0">
                <a:solidFill>
                  <a:schemeClr val="tx1"/>
                </a:solidFill>
                <a:effectLst/>
                <a:latin typeface="+mn-lt"/>
                <a:ea typeface="+mn-ea"/>
                <a:cs typeface="+mn-cs"/>
              </a:rPr>
              <a:t>The idea behind inheritance in Java is that you can create new </a:t>
            </a:r>
            <a:r>
              <a:rPr lang="en-US" sz="1200" b="0" i="0" u="none" strike="noStrike" kern="1200" dirty="0" smtClean="0">
                <a:solidFill>
                  <a:schemeClr val="tx1"/>
                </a:solidFill>
                <a:effectLst/>
                <a:latin typeface="+mn-lt"/>
                <a:ea typeface="+mn-ea"/>
                <a:cs typeface="+mn-cs"/>
                <a:hlinkClick r:id="rId4"/>
              </a:rPr>
              <a:t>classes</a:t>
            </a:r>
            <a:r>
              <a:rPr lang="en-US" sz="1200" b="0" i="0" kern="1200" dirty="0" smtClean="0">
                <a:solidFill>
                  <a:schemeClr val="tx1"/>
                </a:solidFill>
                <a:effectLst/>
                <a:latin typeface="+mn-lt"/>
                <a:ea typeface="+mn-ea"/>
                <a:cs typeface="+mn-cs"/>
              </a:rPr>
              <a:t> that are built upon existing classes. When you inherit from an existing class, you can reuse methods and fields of the parent class. Moreover, you can add new methods and fields in your current class also.</a:t>
            </a:r>
          </a:p>
          <a:p>
            <a:r>
              <a:rPr lang="en-US" sz="1200" b="0" i="0" kern="1200" dirty="0" smtClean="0">
                <a:solidFill>
                  <a:schemeClr val="tx1"/>
                </a:solidFill>
                <a:effectLst/>
                <a:latin typeface="+mn-lt"/>
                <a:ea typeface="+mn-ea"/>
                <a:cs typeface="+mn-cs"/>
              </a:rPr>
              <a:t>Inheritance represents the </a:t>
            </a:r>
            <a:r>
              <a:rPr lang="en-US" sz="1200" b="1" i="0" kern="1200" dirty="0" smtClean="0">
                <a:solidFill>
                  <a:schemeClr val="tx1"/>
                </a:solidFill>
                <a:effectLst/>
                <a:latin typeface="+mn-lt"/>
                <a:ea typeface="+mn-ea"/>
                <a:cs typeface="+mn-cs"/>
              </a:rPr>
              <a:t>IS-A relationship</a:t>
            </a:r>
            <a:r>
              <a:rPr lang="en-US" sz="1200" b="0" i="0" kern="1200" dirty="0" smtClean="0">
                <a:solidFill>
                  <a:schemeClr val="tx1"/>
                </a:solidFill>
                <a:effectLst/>
                <a:latin typeface="+mn-lt"/>
                <a:ea typeface="+mn-ea"/>
                <a:cs typeface="+mn-cs"/>
              </a:rPr>
              <a:t> which is also known as a </a:t>
            </a:r>
            <a:r>
              <a:rPr lang="en-US" sz="1200" b="0" i="1" kern="1200" dirty="0" smtClean="0">
                <a:solidFill>
                  <a:schemeClr val="tx1"/>
                </a:solidFill>
                <a:effectLst/>
                <a:latin typeface="+mn-lt"/>
                <a:ea typeface="+mn-ea"/>
                <a:cs typeface="+mn-cs"/>
              </a:rPr>
              <a:t>parent-child</a:t>
            </a:r>
            <a:r>
              <a:rPr lang="en-US" sz="1200" b="0" i="0" kern="1200" dirty="0" smtClean="0">
                <a:solidFill>
                  <a:schemeClr val="tx1"/>
                </a:solidFill>
                <a:effectLst/>
                <a:latin typeface="+mn-lt"/>
                <a:ea typeface="+mn-ea"/>
                <a:cs typeface="+mn-cs"/>
              </a:rPr>
              <a:t> relationship.</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Why use inheritance in java</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For </a:t>
            </a:r>
            <a:r>
              <a:rPr lang="en-US" sz="1200" b="0" u="none" strike="noStrike" kern="1200" dirty="0" smtClean="0">
                <a:solidFill>
                  <a:schemeClr val="tx1"/>
                </a:solidFill>
                <a:effectLst/>
                <a:latin typeface="+mn-lt"/>
                <a:ea typeface="+mn-ea"/>
                <a:cs typeface="+mn-cs"/>
                <a:hlinkClick r:id="rId5"/>
              </a:rPr>
              <a:t>Method Overriding</a:t>
            </a:r>
            <a:r>
              <a:rPr lang="en-US" sz="1200" b="0" kern="1200" dirty="0" smtClean="0">
                <a:solidFill>
                  <a:schemeClr val="tx1"/>
                </a:solidFill>
                <a:effectLst/>
                <a:latin typeface="+mn-lt"/>
                <a:ea typeface="+mn-ea"/>
                <a:cs typeface="+mn-cs"/>
              </a:rPr>
              <a:t> (so </a:t>
            </a:r>
            <a:r>
              <a:rPr lang="en-US" sz="1200" b="0" u="none" strike="noStrike" kern="1200" dirty="0" smtClean="0">
                <a:solidFill>
                  <a:schemeClr val="tx1"/>
                </a:solidFill>
                <a:effectLst/>
                <a:latin typeface="+mn-lt"/>
                <a:ea typeface="+mn-ea"/>
                <a:cs typeface="+mn-cs"/>
                <a:hlinkClick r:id="rId6"/>
              </a:rPr>
              <a:t>runtime polymorphism</a:t>
            </a:r>
            <a:r>
              <a:rPr lang="en-US" sz="1200" b="0" kern="1200" dirty="0" smtClean="0">
                <a:solidFill>
                  <a:schemeClr val="tx1"/>
                </a:solidFill>
                <a:effectLst/>
                <a:latin typeface="+mn-lt"/>
                <a:ea typeface="+mn-ea"/>
                <a:cs typeface="+mn-cs"/>
              </a:rPr>
              <a:t> can be achieved).</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For Code Reusability.</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5B7E4BA-F8B1-447B-92A0-7C4E74519C06}" type="slidenum">
              <a:rPr lang="en-US" smtClean="0"/>
              <a:t>4</a:t>
            </a:fld>
            <a:endParaRPr lang="en-US"/>
          </a:p>
        </p:txBody>
      </p:sp>
    </p:spTree>
    <p:extLst>
      <p:ext uri="{BB962C8B-B14F-4D97-AF65-F5344CB8AC3E}">
        <p14:creationId xmlns:p14="http://schemas.microsoft.com/office/powerpoint/2010/main" val="1945081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Terms used in Inheritance</a:t>
            </a:r>
          </a:p>
          <a:p>
            <a:r>
              <a:rPr lang="en-US" sz="1200" b="1" kern="1200" dirty="0" smtClean="0">
                <a:solidFill>
                  <a:schemeClr val="tx1"/>
                </a:solidFill>
                <a:effectLst/>
                <a:latin typeface="+mn-lt"/>
                <a:ea typeface="+mn-ea"/>
                <a:cs typeface="+mn-cs"/>
              </a:rPr>
              <a:t>Class:</a:t>
            </a:r>
            <a:r>
              <a:rPr lang="en-US" sz="1200" b="0" kern="1200" dirty="0" smtClean="0">
                <a:solidFill>
                  <a:schemeClr val="tx1"/>
                </a:solidFill>
                <a:effectLst/>
                <a:latin typeface="+mn-lt"/>
                <a:ea typeface="+mn-ea"/>
                <a:cs typeface="+mn-cs"/>
              </a:rPr>
              <a:t> A class is a group of objects which have common properties. It is a template or blueprint from which objects are created.</a:t>
            </a:r>
          </a:p>
          <a:p>
            <a:r>
              <a:rPr lang="en-US" sz="1200" b="1" kern="1200" dirty="0" smtClean="0">
                <a:solidFill>
                  <a:schemeClr val="tx1"/>
                </a:solidFill>
                <a:effectLst/>
                <a:latin typeface="+mn-lt"/>
                <a:ea typeface="+mn-ea"/>
                <a:cs typeface="+mn-cs"/>
              </a:rPr>
              <a:t>Sub Class/Child Class:</a:t>
            </a:r>
            <a:r>
              <a:rPr lang="en-US" sz="1200" b="0" kern="1200" dirty="0" smtClean="0">
                <a:solidFill>
                  <a:schemeClr val="tx1"/>
                </a:solidFill>
                <a:effectLst/>
                <a:latin typeface="+mn-lt"/>
                <a:ea typeface="+mn-ea"/>
                <a:cs typeface="+mn-cs"/>
              </a:rPr>
              <a:t> Subclass is a class which inherits the other class. It is also called a derived class, extended class, or child class.</a:t>
            </a:r>
          </a:p>
          <a:p>
            <a:r>
              <a:rPr lang="en-US" sz="1200" b="1" kern="1200" dirty="0" smtClean="0">
                <a:solidFill>
                  <a:schemeClr val="tx1"/>
                </a:solidFill>
                <a:effectLst/>
                <a:latin typeface="+mn-lt"/>
                <a:ea typeface="+mn-ea"/>
                <a:cs typeface="+mn-cs"/>
              </a:rPr>
              <a:t>Super Class/Parent Class:</a:t>
            </a:r>
            <a:r>
              <a:rPr lang="en-US" sz="1200" b="0" kern="1200" dirty="0" smtClean="0">
                <a:solidFill>
                  <a:schemeClr val="tx1"/>
                </a:solidFill>
                <a:effectLst/>
                <a:latin typeface="+mn-lt"/>
                <a:ea typeface="+mn-ea"/>
                <a:cs typeface="+mn-cs"/>
              </a:rPr>
              <a:t> Superclass is the class from where a subclass inherits the features. It is also called a base class or a parent class.</a:t>
            </a:r>
          </a:p>
          <a:p>
            <a:r>
              <a:rPr lang="en-US" sz="1200" b="1" kern="1200" dirty="0" smtClean="0">
                <a:solidFill>
                  <a:schemeClr val="tx1"/>
                </a:solidFill>
                <a:effectLst/>
                <a:latin typeface="+mn-lt"/>
                <a:ea typeface="+mn-ea"/>
                <a:cs typeface="+mn-cs"/>
              </a:rPr>
              <a:t>Reusability:</a:t>
            </a:r>
            <a:r>
              <a:rPr lang="en-US" sz="1200" b="0" kern="1200" dirty="0" smtClean="0">
                <a:solidFill>
                  <a:schemeClr val="tx1"/>
                </a:solidFill>
                <a:effectLst/>
                <a:latin typeface="+mn-lt"/>
                <a:ea typeface="+mn-ea"/>
                <a:cs typeface="+mn-cs"/>
              </a:rPr>
              <a:t> As the name specifies, reusability is a mechanism which facilitates you to reuse the fields and methods of the existing class when you create a new class. You can use the same fields and methods already defined in the previous class.</a:t>
            </a:r>
          </a:p>
          <a:p>
            <a:endParaRPr lang="en-US" dirty="0"/>
          </a:p>
        </p:txBody>
      </p:sp>
      <p:sp>
        <p:nvSpPr>
          <p:cNvPr id="4" name="Slide Number Placeholder 3"/>
          <p:cNvSpPr>
            <a:spLocks noGrp="1"/>
          </p:cNvSpPr>
          <p:nvPr>
            <p:ph type="sldNum" sz="quarter" idx="10"/>
          </p:nvPr>
        </p:nvSpPr>
        <p:spPr/>
        <p:txBody>
          <a:bodyPr/>
          <a:lstStyle/>
          <a:p>
            <a:fld id="{E5B7E4BA-F8B1-447B-92A0-7C4E74519C06}" type="slidenum">
              <a:rPr lang="en-US" smtClean="0"/>
              <a:t>5</a:t>
            </a:fld>
            <a:endParaRPr lang="en-US"/>
          </a:p>
        </p:txBody>
      </p:sp>
    </p:spTree>
    <p:extLst>
      <p:ext uri="{BB962C8B-B14F-4D97-AF65-F5344CB8AC3E}">
        <p14:creationId xmlns:p14="http://schemas.microsoft.com/office/powerpoint/2010/main" val="3426550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extends keyword</a:t>
            </a:r>
            <a:r>
              <a:rPr lang="en-US" sz="1200" b="0" i="0" kern="1200" dirty="0" smtClean="0">
                <a:solidFill>
                  <a:schemeClr val="tx1"/>
                </a:solidFill>
                <a:effectLst/>
                <a:latin typeface="+mn-lt"/>
                <a:ea typeface="+mn-ea"/>
                <a:cs typeface="+mn-cs"/>
              </a:rPr>
              <a:t> indicates that you are making a new class that derives from an existing class. The meaning of "extends" is to increase the functionality.</a:t>
            </a:r>
          </a:p>
          <a:p>
            <a:r>
              <a:rPr lang="en-US" sz="1200" b="0" i="0" kern="1200" dirty="0" smtClean="0">
                <a:solidFill>
                  <a:schemeClr val="tx1"/>
                </a:solidFill>
                <a:effectLst/>
                <a:latin typeface="+mn-lt"/>
                <a:ea typeface="+mn-ea"/>
                <a:cs typeface="+mn-cs"/>
              </a:rPr>
              <a:t>In the terminology of Java, a class which is inherited is called a parent or superclass, and the new class is called child or subclass.</a:t>
            </a:r>
          </a:p>
          <a:p>
            <a:endParaRPr lang="en-PH" dirty="0" smtClean="0"/>
          </a:p>
          <a:p>
            <a:r>
              <a:rPr lang="en-US" sz="1200" b="0" i="0" kern="1200" dirty="0" smtClean="0">
                <a:solidFill>
                  <a:schemeClr val="tx1"/>
                </a:solidFill>
                <a:effectLst/>
                <a:latin typeface="+mn-lt"/>
                <a:ea typeface="+mn-ea"/>
                <a:cs typeface="+mn-cs"/>
              </a:rPr>
              <a:t>As displayed in the above figure, Programmer is the subclass and Employee is the superclass. The relationship between the two classes is </a:t>
            </a:r>
            <a:r>
              <a:rPr lang="en-US" sz="1200" b="1" i="0" kern="1200" dirty="0" smtClean="0">
                <a:solidFill>
                  <a:schemeClr val="tx1"/>
                </a:solidFill>
                <a:effectLst/>
                <a:latin typeface="+mn-lt"/>
                <a:ea typeface="+mn-ea"/>
                <a:cs typeface="+mn-cs"/>
              </a:rPr>
              <a:t>Programmer IS-A Employee</a:t>
            </a:r>
            <a:r>
              <a:rPr lang="en-US" sz="1200" b="0" i="0" kern="1200" dirty="0" smtClean="0">
                <a:solidFill>
                  <a:schemeClr val="tx1"/>
                </a:solidFill>
                <a:effectLst/>
                <a:latin typeface="+mn-lt"/>
                <a:ea typeface="+mn-ea"/>
                <a:cs typeface="+mn-cs"/>
              </a:rPr>
              <a:t>. It means that Programmer is a type of Employee.</a:t>
            </a:r>
            <a:endParaRPr lang="en-US" dirty="0"/>
          </a:p>
        </p:txBody>
      </p:sp>
      <p:sp>
        <p:nvSpPr>
          <p:cNvPr id="4" name="Slide Number Placeholder 3"/>
          <p:cNvSpPr>
            <a:spLocks noGrp="1"/>
          </p:cNvSpPr>
          <p:nvPr>
            <p:ph type="sldNum" sz="quarter" idx="10"/>
          </p:nvPr>
        </p:nvSpPr>
        <p:spPr/>
        <p:txBody>
          <a:bodyPr/>
          <a:lstStyle/>
          <a:p>
            <a:fld id="{E5B7E4BA-F8B1-447B-92A0-7C4E74519C06}" type="slidenum">
              <a:rPr lang="en-US" smtClean="0"/>
              <a:t>6</a:t>
            </a:fld>
            <a:endParaRPr lang="en-US"/>
          </a:p>
        </p:txBody>
      </p:sp>
    </p:spTree>
    <p:extLst>
      <p:ext uri="{BB962C8B-B14F-4D97-AF65-F5344CB8AC3E}">
        <p14:creationId xmlns:p14="http://schemas.microsoft.com/office/powerpoint/2010/main" val="3276677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example, Programmer object can access the field of own class as well as of Employee class i.e. code reusability.</a:t>
            </a:r>
            <a:endParaRPr lang="en-US" dirty="0"/>
          </a:p>
        </p:txBody>
      </p:sp>
      <p:sp>
        <p:nvSpPr>
          <p:cNvPr id="4" name="Slide Number Placeholder 3"/>
          <p:cNvSpPr>
            <a:spLocks noGrp="1"/>
          </p:cNvSpPr>
          <p:nvPr>
            <p:ph type="sldNum" sz="quarter" idx="10"/>
          </p:nvPr>
        </p:nvSpPr>
        <p:spPr/>
        <p:txBody>
          <a:bodyPr/>
          <a:lstStyle/>
          <a:p>
            <a:fld id="{E5B7E4BA-F8B1-447B-92A0-7C4E74519C06}" type="slidenum">
              <a:rPr lang="en-US" smtClean="0"/>
              <a:t>7</a:t>
            </a:fld>
            <a:endParaRPr lang="en-US"/>
          </a:p>
        </p:txBody>
      </p:sp>
    </p:spTree>
    <p:extLst>
      <p:ext uri="{BB962C8B-B14F-4D97-AF65-F5344CB8AC3E}">
        <p14:creationId xmlns:p14="http://schemas.microsoft.com/office/powerpoint/2010/main" val="4108004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 the basis of class, there can be three types of inheritance in java: single, multilevel and hierarchical.</a:t>
            </a:r>
          </a:p>
          <a:p>
            <a:r>
              <a:rPr lang="en-US" sz="1200" b="0" i="0" kern="1200" dirty="0" smtClean="0">
                <a:solidFill>
                  <a:schemeClr val="tx1"/>
                </a:solidFill>
                <a:effectLst/>
                <a:latin typeface="+mn-lt"/>
                <a:ea typeface="+mn-ea"/>
                <a:cs typeface="+mn-cs"/>
              </a:rPr>
              <a:t>In java programming, multiple and hybrid inheritance is supported through interface only. We will learn about interfaces later.</a:t>
            </a:r>
          </a:p>
          <a:p>
            <a:endParaRPr lang="en-US" dirty="0"/>
          </a:p>
        </p:txBody>
      </p:sp>
      <p:sp>
        <p:nvSpPr>
          <p:cNvPr id="4" name="Slide Number Placeholder 3"/>
          <p:cNvSpPr>
            <a:spLocks noGrp="1"/>
          </p:cNvSpPr>
          <p:nvPr>
            <p:ph type="sldNum" sz="quarter" idx="10"/>
          </p:nvPr>
        </p:nvSpPr>
        <p:spPr/>
        <p:txBody>
          <a:bodyPr/>
          <a:lstStyle/>
          <a:p>
            <a:fld id="{E5B7E4BA-F8B1-447B-92A0-7C4E74519C06}" type="slidenum">
              <a:rPr lang="en-US" smtClean="0"/>
              <a:t>8</a:t>
            </a:fld>
            <a:endParaRPr lang="en-US"/>
          </a:p>
        </p:txBody>
      </p:sp>
    </p:spTree>
    <p:extLst>
      <p:ext uri="{BB962C8B-B14F-4D97-AF65-F5344CB8AC3E}">
        <p14:creationId xmlns:p14="http://schemas.microsoft.com/office/powerpoint/2010/main" val="2134581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 Inheritance Example</a:t>
            </a:r>
          </a:p>
          <a:p>
            <a:r>
              <a:rPr lang="en-US" dirty="0" smtClean="0"/>
              <a:t>When a class inherits another class, it is known as a </a:t>
            </a:r>
            <a:r>
              <a:rPr lang="en-US" i="1" dirty="0" smtClean="0"/>
              <a:t>single inheritance</a:t>
            </a:r>
            <a:r>
              <a:rPr lang="en-US" dirty="0" smtClean="0"/>
              <a:t>. In the example given below, Dog class inherits the Animal class, so there is the single inheritance.</a:t>
            </a:r>
          </a:p>
          <a:p>
            <a:endParaRPr lang="en-US" dirty="0"/>
          </a:p>
        </p:txBody>
      </p:sp>
      <p:sp>
        <p:nvSpPr>
          <p:cNvPr id="4" name="Slide Number Placeholder 3"/>
          <p:cNvSpPr>
            <a:spLocks noGrp="1"/>
          </p:cNvSpPr>
          <p:nvPr>
            <p:ph type="sldNum" sz="quarter" idx="10"/>
          </p:nvPr>
        </p:nvSpPr>
        <p:spPr/>
        <p:txBody>
          <a:bodyPr/>
          <a:lstStyle/>
          <a:p>
            <a:fld id="{E5B7E4BA-F8B1-447B-92A0-7C4E74519C06}" type="slidenum">
              <a:rPr lang="en-US" smtClean="0"/>
              <a:t>9</a:t>
            </a:fld>
            <a:endParaRPr lang="en-US"/>
          </a:p>
        </p:txBody>
      </p:sp>
    </p:spTree>
    <p:extLst>
      <p:ext uri="{BB962C8B-B14F-4D97-AF65-F5344CB8AC3E}">
        <p14:creationId xmlns:p14="http://schemas.microsoft.com/office/powerpoint/2010/main" val="688160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ABC01B3E-617A-4528-8FD5-87AF01B71855}"/>
              </a:ext>
            </a:extLst>
          </p:cNvPr>
          <p:cNvPicPr>
            <a:picLocks noChangeAspect="1"/>
          </p:cNvPicPr>
          <p:nvPr userDrawn="1"/>
        </p:nvPicPr>
        <p:blipFill rotWithShape="1">
          <a:blip r:embed="rId2"/>
          <a:srcRect t="12642" r="12315" b="21361"/>
          <a:stretch/>
        </p:blipFill>
        <p:spPr>
          <a:xfrm>
            <a:off x="5685065" y="1"/>
            <a:ext cx="6506936" cy="6858000"/>
          </a:xfrm>
          <a:prstGeom prst="rect">
            <a:avLst/>
          </a:prstGeom>
        </p:spPr>
      </p:pic>
      <p:sp>
        <p:nvSpPr>
          <p:cNvPr id="4" name="Date Placeholder 3"/>
          <p:cNvSpPr>
            <a:spLocks noGrp="1"/>
          </p:cNvSpPr>
          <p:nvPr>
            <p:ph type="dt" sz="half" idx="10"/>
          </p:nvPr>
        </p:nvSpPr>
        <p:spPr/>
        <p:txBody>
          <a:bodyPr/>
          <a:lstStyle>
            <a:lvl1pPr>
              <a:defRPr>
                <a:solidFill>
                  <a:schemeClr val="bg1"/>
                </a:solidFill>
              </a:defRPr>
            </a:lvl1pPr>
          </a:lstStyle>
          <a:p>
            <a:fld id="{07D10AFA-F304-461F-9B75-97AC7CB9531B}" type="datetimeFigureOut">
              <a:rPr lang="en-US" smtClean="0"/>
              <a:pPr/>
              <a:t>10/26/2020</a:t>
            </a:fld>
            <a:endParaRPr lang="en-US" dirty="0"/>
          </a:p>
        </p:txBody>
      </p:sp>
      <p:sp>
        <p:nvSpPr>
          <p:cNvPr id="6" name="Slide Number Placeholder 5"/>
          <p:cNvSpPr>
            <a:spLocks noGrp="1"/>
          </p:cNvSpPr>
          <p:nvPr>
            <p:ph type="sldNum" sz="quarter" idx="12"/>
          </p:nvPr>
        </p:nvSpPr>
        <p:spPr/>
        <p:txBody>
          <a:bodyPr/>
          <a:lstStyle/>
          <a:p>
            <a:fld id="{7AE4DC54-A36C-45E0-BA72-3B520A38DDBD}" type="slidenum">
              <a:rPr lang="en-US" smtClean="0"/>
              <a:t>‹#›</a:t>
            </a:fld>
            <a:endParaRPr lang="en-US"/>
          </a:p>
        </p:txBody>
      </p:sp>
      <p:cxnSp>
        <p:nvCxnSpPr>
          <p:cNvPr id="11" name="Straight Connector 10">
            <a:extLst>
              <a:ext uri="{FF2B5EF4-FFF2-40B4-BE49-F238E27FC236}">
                <a16:creationId xmlns:a16="http://schemas.microsoft.com/office/drawing/2014/main" xmlns="" id="{CC45CC29-1DA0-4490-82D4-5B0A6FED68CF}"/>
              </a:ext>
            </a:extLst>
          </p:cNvPr>
          <p:cNvCxnSpPr>
            <a:cxnSpLocks/>
          </p:cNvCxnSpPr>
          <p:nvPr userDrawn="1"/>
        </p:nvCxnSpPr>
        <p:spPr>
          <a:xfrm>
            <a:off x="1066800" y="3600450"/>
            <a:ext cx="6419850" cy="0"/>
          </a:xfrm>
          <a:prstGeom prst="line">
            <a:avLst/>
          </a:prstGeom>
          <a:ln w="41275">
            <a:solidFill>
              <a:srgbClr val="8A3F0C">
                <a:alpha val="96863"/>
              </a:srgbClr>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944880" y="3732635"/>
            <a:ext cx="7564109" cy="1143000"/>
          </a:xfrm>
        </p:spPr>
        <p:txBody>
          <a:bodyPr lIns="91440" rIns="91440">
            <a:normAutofit/>
          </a:bodyPr>
          <a:lstStyle>
            <a:lvl1pPr marL="0" indent="0" algn="l">
              <a:buNone/>
              <a:defRPr sz="2400" cap="all" spc="200" baseline="0">
                <a:solidFill>
                  <a:schemeClr val="tx1"/>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2" name="Title 1"/>
          <p:cNvSpPr>
            <a:spLocks noGrp="1"/>
          </p:cNvSpPr>
          <p:nvPr>
            <p:ph type="ctrTitle"/>
          </p:nvPr>
        </p:nvSpPr>
        <p:spPr>
          <a:xfrm>
            <a:off x="944880" y="741116"/>
            <a:ext cx="7564109" cy="2550370"/>
          </a:xfrm>
        </p:spPr>
        <p:txBody>
          <a:bodyPr anchor="b">
            <a:normAutofit/>
          </a:bodyPr>
          <a:lstStyle>
            <a:lvl1pPr algn="l">
              <a:lnSpc>
                <a:spcPct val="85000"/>
              </a:lnSpc>
              <a:defRPr sz="5400" spc="-50" baseline="0">
                <a:solidFill>
                  <a:schemeClr val="tx1">
                    <a:lumMod val="85000"/>
                    <a:lumOff val="15000"/>
                  </a:schemeClr>
                </a:solidFill>
              </a:defRPr>
            </a:lvl1pPr>
          </a:lstStyle>
          <a:p>
            <a:r>
              <a:rPr lang="en-US" dirty="0"/>
              <a:t>Click to edit Master title style</a:t>
            </a:r>
          </a:p>
        </p:txBody>
      </p:sp>
      <p:sp>
        <p:nvSpPr>
          <p:cNvPr id="5" name="Footer Placeholder 4"/>
          <p:cNvSpPr>
            <a:spLocks noGrp="1"/>
          </p:cNvSpPr>
          <p:nvPr>
            <p:ph type="ftr" sz="quarter" idx="11"/>
          </p:nvPr>
        </p:nvSpPr>
        <p:spPr/>
        <p:txBody>
          <a:bodyPr/>
          <a:lstStyle/>
          <a:p>
            <a:endParaRPr lang="en-US" dirty="0"/>
          </a:p>
        </p:txBody>
      </p:sp>
      <p:pic>
        <p:nvPicPr>
          <p:cNvPr id="23" name="Picture 22">
            <a:extLst>
              <a:ext uri="{FF2B5EF4-FFF2-40B4-BE49-F238E27FC236}">
                <a16:creationId xmlns:a16="http://schemas.microsoft.com/office/drawing/2014/main" xmlns="" id="{881E1663-D192-4B53-9D05-8F039D8698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95983" y="651714"/>
            <a:ext cx="1400673" cy="1400673"/>
          </a:xfrm>
          <a:prstGeom prst="rect">
            <a:avLst/>
          </a:prstGeom>
        </p:spPr>
      </p:pic>
      <p:pic>
        <p:nvPicPr>
          <p:cNvPr id="25" name="Picture 24">
            <a:extLst>
              <a:ext uri="{FF2B5EF4-FFF2-40B4-BE49-F238E27FC236}">
                <a16:creationId xmlns:a16="http://schemas.microsoft.com/office/drawing/2014/main" xmlns="" id="{B169BBB6-E2C1-4D60-B841-EB71382966C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25162" y="2128587"/>
            <a:ext cx="846137" cy="839723"/>
          </a:xfrm>
          <a:prstGeom prst="rect">
            <a:avLst/>
          </a:prstGeom>
          <a:effectLst>
            <a:outerShdw blurRad="12700" dist="38100" dir="8400000" algn="ctr" rotWithShape="0">
              <a:srgbClr val="000000">
                <a:alpha val="88000"/>
              </a:srgbClr>
            </a:outerShdw>
          </a:effectLst>
        </p:spPr>
      </p:pic>
    </p:spTree>
    <p:extLst>
      <p:ext uri="{BB962C8B-B14F-4D97-AF65-F5344CB8AC3E}">
        <p14:creationId xmlns:p14="http://schemas.microsoft.com/office/powerpoint/2010/main" val="263657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D10AFA-F304-461F-9B75-97AC7CB9531B}"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4DC54-A36C-45E0-BA72-3B520A38DDBD}" type="slidenum">
              <a:rPr lang="en-US" smtClean="0"/>
              <a:t>‹#›</a:t>
            </a:fld>
            <a:endParaRPr lang="en-US"/>
          </a:p>
        </p:txBody>
      </p:sp>
    </p:spTree>
    <p:extLst>
      <p:ext uri="{BB962C8B-B14F-4D97-AF65-F5344CB8AC3E}">
        <p14:creationId xmlns:p14="http://schemas.microsoft.com/office/powerpoint/2010/main" val="3545936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D10AFA-F304-461F-9B75-97AC7CB9531B}"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4DC54-A36C-45E0-BA72-3B520A38DDBD}" type="slidenum">
              <a:rPr lang="en-US" smtClean="0"/>
              <a:t>‹#›</a:t>
            </a:fld>
            <a:endParaRPr lang="en-US"/>
          </a:p>
        </p:txBody>
      </p:sp>
    </p:spTree>
    <p:extLst>
      <p:ext uri="{BB962C8B-B14F-4D97-AF65-F5344CB8AC3E}">
        <p14:creationId xmlns:p14="http://schemas.microsoft.com/office/powerpoint/2010/main" val="2797508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93700" y="1409700"/>
            <a:ext cx="10761980" cy="4864100"/>
          </a:xfrm>
        </p:spPr>
        <p:txBody>
          <a:bodyPr>
            <a:normAutofit/>
          </a:bodyPr>
          <a:lstStyle>
            <a:lvl1pPr>
              <a:defRPr sz="3600"/>
            </a:lvl1pPr>
            <a:lvl2pPr>
              <a:defRPr sz="32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393700" y="286603"/>
            <a:ext cx="11258550" cy="852879"/>
          </a:xfrm>
        </p:spPr>
        <p:txBody>
          <a:bodyPr/>
          <a:lstStyle>
            <a:lvl1pPr marL="0">
              <a:defRPr/>
            </a:lvl1pPr>
          </a:lstStyle>
          <a:p>
            <a:r>
              <a:rPr lang="en-US" dirty="0"/>
              <a:t>Click to edit Master title style</a:t>
            </a:r>
          </a:p>
        </p:txBody>
      </p:sp>
      <p:sp>
        <p:nvSpPr>
          <p:cNvPr id="4" name="Date Placeholder 3"/>
          <p:cNvSpPr>
            <a:spLocks noGrp="1"/>
          </p:cNvSpPr>
          <p:nvPr>
            <p:ph type="dt" sz="half" idx="10"/>
          </p:nvPr>
        </p:nvSpPr>
        <p:spPr/>
        <p:txBody>
          <a:bodyPr/>
          <a:lstStyle/>
          <a:p>
            <a:fld id="{07D10AFA-F304-461F-9B75-97AC7CB9531B}"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E4DC54-A36C-45E0-BA72-3B520A38DDBD}" type="slidenum">
              <a:rPr lang="en-US" smtClean="0"/>
              <a:t>‹#›</a:t>
            </a:fld>
            <a:endParaRPr lang="en-US"/>
          </a:p>
        </p:txBody>
      </p:sp>
    </p:spTree>
    <p:extLst>
      <p:ext uri="{BB962C8B-B14F-4D97-AF65-F5344CB8AC3E}">
        <p14:creationId xmlns:p14="http://schemas.microsoft.com/office/powerpoint/2010/main" val="753570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10AFA-F304-461F-9B75-97AC7CB9531B}"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4DC54-A36C-45E0-BA72-3B520A38DD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909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D10AFA-F304-461F-9B75-97AC7CB9531B}" type="datetimeFigureOut">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E4DC54-A36C-45E0-BA72-3B520A38DDBD}" type="slidenum">
              <a:rPr lang="en-US" smtClean="0"/>
              <a:t>‹#›</a:t>
            </a:fld>
            <a:endParaRPr lang="en-US"/>
          </a:p>
        </p:txBody>
      </p:sp>
    </p:spTree>
    <p:extLst>
      <p:ext uri="{BB962C8B-B14F-4D97-AF65-F5344CB8AC3E}">
        <p14:creationId xmlns:p14="http://schemas.microsoft.com/office/powerpoint/2010/main" val="779061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D10AFA-F304-461F-9B75-97AC7CB9531B}" type="datetimeFigureOut">
              <a:rPr lang="en-US" smtClean="0"/>
              <a:t>10/26/2020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E4DC54-A36C-45E0-BA72-3B520A38DDBD}" type="slidenum">
              <a:rPr lang="en-US" smtClean="0"/>
              <a:t>‹#›</a:t>
            </a:fld>
            <a:endParaRPr lang="en-US"/>
          </a:p>
        </p:txBody>
      </p:sp>
    </p:spTree>
    <p:extLst>
      <p:ext uri="{BB962C8B-B14F-4D97-AF65-F5344CB8AC3E}">
        <p14:creationId xmlns:p14="http://schemas.microsoft.com/office/powerpoint/2010/main" val="3283725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10AFA-F304-461F-9B75-97AC7CB9531B}" type="datetimeFigureOut">
              <a:rPr lang="en-US" smtClean="0"/>
              <a:t>10/26/2020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E4DC54-A36C-45E0-BA72-3B520A38DDBD}" type="slidenum">
              <a:rPr lang="en-US" smtClean="0"/>
              <a:t>‹#›</a:t>
            </a:fld>
            <a:endParaRPr lang="en-US"/>
          </a:p>
        </p:txBody>
      </p:sp>
    </p:spTree>
    <p:extLst>
      <p:ext uri="{BB962C8B-B14F-4D97-AF65-F5344CB8AC3E}">
        <p14:creationId xmlns:p14="http://schemas.microsoft.com/office/powerpoint/2010/main" val="321980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7D10AFA-F304-461F-9B75-97AC7CB9531B}" type="datetimeFigureOut">
              <a:rPr lang="en-US" smtClean="0"/>
              <a:t>10/26/2020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AE4DC54-A36C-45E0-BA72-3B520A38DDBD}" type="slidenum">
              <a:rPr lang="en-US" smtClean="0"/>
              <a:t>‹#›</a:t>
            </a:fld>
            <a:endParaRPr lang="en-US"/>
          </a:p>
        </p:txBody>
      </p:sp>
    </p:spTree>
    <p:extLst>
      <p:ext uri="{BB962C8B-B14F-4D97-AF65-F5344CB8AC3E}">
        <p14:creationId xmlns:p14="http://schemas.microsoft.com/office/powerpoint/2010/main" val="1083367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7D10AFA-F304-461F-9B75-97AC7CB9531B}" type="datetimeFigureOut">
              <a:rPr lang="en-US" smtClean="0"/>
              <a:t>10/26/2020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E4DC54-A36C-45E0-BA72-3B520A38DDBD}" type="slidenum">
              <a:rPr lang="en-US" smtClean="0"/>
              <a:t>‹#›</a:t>
            </a:fld>
            <a:endParaRPr lang="en-US"/>
          </a:p>
        </p:txBody>
      </p:sp>
    </p:spTree>
    <p:extLst>
      <p:ext uri="{BB962C8B-B14F-4D97-AF65-F5344CB8AC3E}">
        <p14:creationId xmlns:p14="http://schemas.microsoft.com/office/powerpoint/2010/main" val="2931246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D10AFA-F304-461F-9B75-97AC7CB9531B}" type="datetimeFigureOut">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E4DC54-A36C-45E0-BA72-3B520A38DDBD}" type="slidenum">
              <a:rPr lang="en-US" smtClean="0"/>
              <a:t>‹#›</a:t>
            </a:fld>
            <a:endParaRPr lang="en-US"/>
          </a:p>
        </p:txBody>
      </p:sp>
    </p:spTree>
    <p:extLst>
      <p:ext uri="{BB962C8B-B14F-4D97-AF65-F5344CB8AC3E}">
        <p14:creationId xmlns:p14="http://schemas.microsoft.com/office/powerpoint/2010/main" val="1454910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xmlns="" id="{8DAA0E20-1212-45E2-AF6C-F11B4AD9B621}"/>
              </a:ext>
            </a:extLst>
          </p:cNvPr>
          <p:cNvPicPr>
            <a:picLocks noChangeAspect="1"/>
          </p:cNvPicPr>
          <p:nvPr userDrawn="1"/>
        </p:nvPicPr>
        <p:blipFill rotWithShape="1">
          <a:blip r:embed="rId13"/>
          <a:srcRect r="23969" b="48969"/>
          <a:stretch/>
        </p:blipFill>
        <p:spPr>
          <a:xfrm>
            <a:off x="10172761" y="4664563"/>
            <a:ext cx="2016331" cy="2199552"/>
          </a:xfrm>
          <a:prstGeom prst="rect">
            <a:avLst/>
          </a:prstGeom>
        </p:spPr>
      </p:pic>
      <p:sp>
        <p:nvSpPr>
          <p:cNvPr id="14" name="TextBox 13">
            <a:extLst>
              <a:ext uri="{FF2B5EF4-FFF2-40B4-BE49-F238E27FC236}">
                <a16:creationId xmlns:a16="http://schemas.microsoft.com/office/drawing/2014/main" xmlns="" id="{0F0CB34B-6093-42DB-8B7D-532E60011564}"/>
              </a:ext>
            </a:extLst>
          </p:cNvPr>
          <p:cNvSpPr txBox="1"/>
          <p:nvPr userDrawn="1"/>
        </p:nvSpPr>
        <p:spPr>
          <a:xfrm>
            <a:off x="428105" y="6321599"/>
            <a:ext cx="8631762"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dirty="0" smtClean="0"/>
              <a:t>CSC 104 – OBJECT-ORIENTED PROGRAMMING</a:t>
            </a:r>
            <a:r>
              <a:rPr lang="en-US" sz="900" baseline="0" dirty="0" smtClean="0"/>
              <a:t> </a:t>
            </a:r>
            <a:endParaRPr lang="en-US" sz="900" dirty="0"/>
          </a:p>
        </p:txBody>
      </p:sp>
      <p:sp>
        <p:nvSpPr>
          <p:cNvPr id="6" name="Slide Number Placeholder 5"/>
          <p:cNvSpPr>
            <a:spLocks noGrp="1"/>
          </p:cNvSpPr>
          <p:nvPr>
            <p:ph type="sldNum" sz="quarter" idx="4"/>
          </p:nvPr>
        </p:nvSpPr>
        <p:spPr>
          <a:xfrm>
            <a:off x="9697538" y="6432747"/>
            <a:ext cx="1299645" cy="394823"/>
          </a:xfrm>
          <a:prstGeom prst="rect">
            <a:avLst/>
          </a:prstGeom>
        </p:spPr>
        <p:txBody>
          <a:bodyPr vert="horz" lIns="91440" tIns="45720" rIns="91440" bIns="45720" rtlCol="0" anchor="ctr"/>
          <a:lstStyle>
            <a:lvl1pPr algn="r">
              <a:defRPr sz="1050">
                <a:solidFill>
                  <a:schemeClr val="bg1"/>
                </a:solidFill>
              </a:defRPr>
            </a:lvl1pPr>
          </a:lstStyle>
          <a:p>
            <a:endParaRPr lang="en-US" dirty="0"/>
          </a:p>
        </p:txBody>
      </p:sp>
      <p:sp>
        <p:nvSpPr>
          <p:cNvPr id="2" name="Title Placeholder 1"/>
          <p:cNvSpPr>
            <a:spLocks noGrp="1"/>
          </p:cNvSpPr>
          <p:nvPr>
            <p:ph type="title"/>
          </p:nvPr>
        </p:nvSpPr>
        <p:spPr>
          <a:xfrm>
            <a:off x="393700" y="286604"/>
            <a:ext cx="11258550" cy="83734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393700" y="1262136"/>
            <a:ext cx="10761980" cy="505946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D10AFA-F304-461F-9B75-97AC7CB9531B}" type="datetimeFigureOut">
              <a:rPr lang="en-US" smtClean="0"/>
              <a:t>10/26/2020</a:t>
            </a:fld>
            <a:endParaRPr lang="en-US" dirty="0"/>
          </a:p>
        </p:txBody>
      </p:sp>
      <p:cxnSp>
        <p:nvCxnSpPr>
          <p:cNvPr id="12" name="Straight Connector 11">
            <a:extLst>
              <a:ext uri="{FF2B5EF4-FFF2-40B4-BE49-F238E27FC236}">
                <a16:creationId xmlns:a16="http://schemas.microsoft.com/office/drawing/2014/main" xmlns="" id="{51A6E5CE-CAB4-4DD3-82A0-4316BE9CAFCF}"/>
              </a:ext>
            </a:extLst>
          </p:cNvPr>
          <p:cNvCxnSpPr>
            <a:cxnSpLocks/>
          </p:cNvCxnSpPr>
          <p:nvPr userDrawn="1"/>
        </p:nvCxnSpPr>
        <p:spPr>
          <a:xfrm>
            <a:off x="501650" y="6591300"/>
            <a:ext cx="5581650" cy="0"/>
          </a:xfrm>
          <a:prstGeom prst="line">
            <a:avLst/>
          </a:prstGeom>
          <a:ln w="41275">
            <a:solidFill>
              <a:schemeClr val="accent2">
                <a:lumMod val="50000"/>
                <a:alpha val="10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3647246" y="6464500"/>
            <a:ext cx="4143442" cy="365124"/>
          </a:xfrm>
          <a:prstGeom prst="rect">
            <a:avLst/>
          </a:prstGeom>
        </p:spPr>
        <p:txBody>
          <a:bodyPr vert="horz" lIns="91440" tIns="45720" rIns="91440" bIns="45720" rtlCol="0" anchor="ctr"/>
          <a:lstStyle>
            <a:lvl1pPr algn="ctr">
              <a:defRPr sz="900" cap="all" baseline="0">
                <a:solidFill>
                  <a:schemeClr val="bg1"/>
                </a:solidFill>
              </a:defRPr>
            </a:lvl1pPr>
          </a:lstStyle>
          <a:p>
            <a:pPr algn="r"/>
            <a:endParaRPr lang="en-US" dirty="0"/>
          </a:p>
        </p:txBody>
      </p:sp>
      <p:cxnSp>
        <p:nvCxnSpPr>
          <p:cNvPr id="15" name="Straight Connector 14">
            <a:extLst>
              <a:ext uri="{FF2B5EF4-FFF2-40B4-BE49-F238E27FC236}">
                <a16:creationId xmlns:a16="http://schemas.microsoft.com/office/drawing/2014/main" xmlns="" id="{09AB5399-7F74-47BF-A750-E455D339D716}"/>
              </a:ext>
            </a:extLst>
          </p:cNvPr>
          <p:cNvCxnSpPr>
            <a:cxnSpLocks/>
          </p:cNvCxnSpPr>
          <p:nvPr userDrawn="1"/>
        </p:nvCxnSpPr>
        <p:spPr>
          <a:xfrm>
            <a:off x="514350" y="1123950"/>
            <a:ext cx="7276338" cy="0"/>
          </a:xfrm>
          <a:prstGeom prst="line">
            <a:avLst/>
          </a:prstGeom>
          <a:ln w="41275">
            <a:solidFill>
              <a:srgbClr val="8A3F0C"/>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xmlns="" id="{02371AC4-D36D-49B9-BCE2-1744ABB8641B}"/>
              </a:ext>
            </a:extLst>
          </p:cNvPr>
          <p:cNvPicPr>
            <a:picLocks noChangeAspect="1"/>
          </p:cNvPicPr>
          <p:nvPr userDrawn="1"/>
        </p:nvPicPr>
        <p:blipFill>
          <a:blip r:embed="rId14" cstate="print">
            <a:lum bright="70000" contrast="-70000"/>
            <a:extLst>
              <a:ext uri="{28A0092B-C50C-407E-A947-70E740481C1C}">
                <a14:useLocalDpi xmlns:a14="http://schemas.microsoft.com/office/drawing/2010/main" val="0"/>
              </a:ext>
            </a:extLst>
          </a:blip>
          <a:stretch>
            <a:fillRect/>
          </a:stretch>
        </p:blipFill>
        <p:spPr>
          <a:xfrm>
            <a:off x="10762683" y="1432764"/>
            <a:ext cx="1400673" cy="1400673"/>
          </a:xfrm>
          <a:prstGeom prst="rect">
            <a:avLst/>
          </a:prstGeom>
          <a:effectLst/>
        </p:spPr>
      </p:pic>
      <p:pic>
        <p:nvPicPr>
          <p:cNvPr id="19" name="Picture 18">
            <a:extLst>
              <a:ext uri="{FF2B5EF4-FFF2-40B4-BE49-F238E27FC236}">
                <a16:creationId xmlns:a16="http://schemas.microsoft.com/office/drawing/2014/main" xmlns="" id="{17F15D73-F034-45DF-885A-9588CE2FC96A}"/>
              </a:ext>
            </a:extLst>
          </p:cNvPr>
          <p:cNvPicPr>
            <a:picLocks noChangeAspect="1"/>
          </p:cNvPicPr>
          <p:nvPr userDrawn="1"/>
        </p:nvPicPr>
        <p:blipFill>
          <a:blip r:embed="rId15" cstate="print">
            <a:lum bright="70000" contrast="-70000"/>
            <a:extLst>
              <a:ext uri="{28A0092B-C50C-407E-A947-70E740481C1C}">
                <a14:useLocalDpi xmlns:a14="http://schemas.microsoft.com/office/drawing/2010/main" val="0"/>
              </a:ext>
            </a:extLst>
          </a:blip>
          <a:stretch>
            <a:fillRect/>
          </a:stretch>
        </p:blipFill>
        <p:spPr>
          <a:xfrm>
            <a:off x="11034712" y="2795337"/>
            <a:ext cx="846137" cy="839723"/>
          </a:xfrm>
          <a:prstGeom prst="rect">
            <a:avLst/>
          </a:prstGeom>
          <a:effectLst/>
        </p:spPr>
      </p:pic>
    </p:spTree>
    <p:extLst>
      <p:ext uri="{BB962C8B-B14F-4D97-AF65-F5344CB8AC3E}">
        <p14:creationId xmlns:p14="http://schemas.microsoft.com/office/powerpoint/2010/main" val="31057950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b="1"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36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Calibri" pitchFamily="34" charset="0"/>
        <a:buChar char="◦"/>
        <a:defRPr sz="32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831DC0A2-E270-41DC-968B-D4B0117AE057}"/>
              </a:ext>
            </a:extLst>
          </p:cNvPr>
          <p:cNvSpPr>
            <a:spLocks noGrp="1"/>
          </p:cNvSpPr>
          <p:nvPr>
            <p:ph type="subTitle" idx="1"/>
          </p:nvPr>
        </p:nvSpPr>
        <p:spPr>
          <a:xfrm>
            <a:off x="973016" y="3732635"/>
            <a:ext cx="7564109" cy="839365"/>
          </a:xfrm>
        </p:spPr>
        <p:txBody>
          <a:bodyPr>
            <a:normAutofit/>
          </a:bodyPr>
          <a:lstStyle/>
          <a:p>
            <a:pPr>
              <a:lnSpc>
                <a:spcPct val="100000"/>
              </a:lnSpc>
            </a:pPr>
            <a:r>
              <a:rPr lang="en-US" sz="2000" cap="none" dirty="0" smtClean="0">
                <a:latin typeface="+mn-lt"/>
              </a:rPr>
              <a:t>CSC 104 – </a:t>
            </a:r>
            <a:r>
              <a:rPr lang="en-US" sz="2000" dirty="0"/>
              <a:t>OBJECT-ORIENTED PROGRAMMING</a:t>
            </a:r>
            <a:endParaRPr lang="en-US" sz="2000" cap="none" dirty="0">
              <a:latin typeface="+mn-lt"/>
            </a:endParaRPr>
          </a:p>
          <a:p>
            <a:pPr>
              <a:lnSpc>
                <a:spcPct val="100000"/>
              </a:lnSpc>
              <a:spcBef>
                <a:spcPts val="0"/>
              </a:spcBef>
            </a:pPr>
            <a:r>
              <a:rPr lang="en-US" sz="1900" b="1" cap="none" dirty="0">
                <a:latin typeface="+mn-lt"/>
              </a:rPr>
              <a:t>College of Computing &amp; Info. Sciences</a:t>
            </a:r>
          </a:p>
        </p:txBody>
      </p:sp>
      <p:sp>
        <p:nvSpPr>
          <p:cNvPr id="6" name="TextBox 5">
            <a:extLst>
              <a:ext uri="{FF2B5EF4-FFF2-40B4-BE49-F238E27FC236}">
                <a16:creationId xmlns:a16="http://schemas.microsoft.com/office/drawing/2014/main" xmlns="" id="{B5177D1A-4A3D-4912-B84F-BADEA2955569}"/>
              </a:ext>
            </a:extLst>
          </p:cNvPr>
          <p:cNvSpPr txBox="1"/>
          <p:nvPr/>
        </p:nvSpPr>
        <p:spPr>
          <a:xfrm>
            <a:off x="973016" y="2896157"/>
            <a:ext cx="8021264" cy="707886"/>
          </a:xfrm>
          <a:prstGeom prst="rect">
            <a:avLst/>
          </a:prstGeom>
          <a:noFill/>
        </p:spPr>
        <p:txBody>
          <a:bodyPr wrap="square" rtlCol="0" anchor="ctr" anchorCtr="0">
            <a:spAutoFit/>
          </a:bodyPr>
          <a:lstStyle/>
          <a:p>
            <a:r>
              <a:rPr lang="en-US" sz="4000" b="1" dirty="0" smtClean="0">
                <a:latin typeface="Century Gothic" panose="020B0502020202020204" pitchFamily="34" charset="0"/>
              </a:rPr>
              <a:t>Java Inheritance</a:t>
            </a:r>
            <a:endParaRPr lang="en-US" sz="4000" b="1" dirty="0" smtClean="0"/>
          </a:p>
        </p:txBody>
      </p:sp>
    </p:spTree>
    <p:extLst>
      <p:ext uri="{BB962C8B-B14F-4D97-AF65-F5344CB8AC3E}">
        <p14:creationId xmlns:p14="http://schemas.microsoft.com/office/powerpoint/2010/main" val="365877074"/>
      </p:ext>
    </p:extLst>
  </p:cSld>
  <p:clrMapOvr>
    <a:masterClrMapping/>
  </p:clrMapOvr>
  <mc:AlternateContent xmlns:mc="http://schemas.openxmlformats.org/markup-compatibility/2006" xmlns:p14="http://schemas.microsoft.com/office/powerpoint/2010/main">
    <mc:Choice Requires="p14">
      <p:transition spd="slow" p14:dur="7000" advClick="0" advTm="9000"/>
    </mc:Choice>
    <mc:Fallback xmlns="">
      <p:transition spd="slow" advClick="0" advTm="9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down)">
                                      <p:cBhvr>
                                        <p:cTn id="8" dur="500"/>
                                        <p:tgtEl>
                                          <p:spTgt spid="3">
                                            <p:txEl>
                                              <p:pRg st="0" end="0"/>
                                            </p:txEl>
                                          </p:spTgt>
                                        </p:tgtEl>
                                      </p:cBhvr>
                                    </p:animEffect>
                                  </p:childTnLst>
                                </p:cTn>
                              </p:par>
                              <p:par>
                                <p:cTn id="9" presetID="12" presetClass="entr" presetSubtype="1"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3700" y="1409700"/>
            <a:ext cx="5571671" cy="4864100"/>
          </a:xfrm>
        </p:spPr>
        <p:txBody>
          <a:bodyPr>
            <a:normAutofit fontScale="92500" lnSpcReduction="10000"/>
          </a:bodyPr>
          <a:lstStyle/>
          <a:p>
            <a:r>
              <a:rPr lang="en-US" b="1" dirty="0"/>
              <a:t>Multilevel </a:t>
            </a:r>
            <a:r>
              <a:rPr lang="en-US" b="1" dirty="0" smtClean="0"/>
              <a:t>Inheritance</a:t>
            </a:r>
            <a:endParaRPr lang="en-US" b="1" dirty="0"/>
          </a:p>
          <a:p>
            <a:endParaRPr lang="en-US" dirty="0" smtClean="0">
              <a:solidFill>
                <a:schemeClr val="tx1"/>
              </a:solidFill>
            </a:endParaRPr>
          </a:p>
          <a:p>
            <a:r>
              <a:rPr lang="en-US" dirty="0" smtClean="0">
                <a:solidFill>
                  <a:schemeClr val="tx1"/>
                </a:solidFill>
              </a:rPr>
              <a:t>As </a:t>
            </a:r>
            <a:r>
              <a:rPr lang="en-US" dirty="0">
                <a:solidFill>
                  <a:schemeClr val="tx1"/>
                </a:solidFill>
              </a:rPr>
              <a:t>you can see in the example given below, </a:t>
            </a:r>
            <a:r>
              <a:rPr lang="en-US" dirty="0" smtClean="0">
                <a:solidFill>
                  <a:srgbClr val="D16002"/>
                </a:solidFill>
              </a:rPr>
              <a:t>Puppy</a:t>
            </a:r>
            <a:r>
              <a:rPr lang="en-US" dirty="0" smtClean="0">
                <a:solidFill>
                  <a:schemeClr val="tx1"/>
                </a:solidFill>
              </a:rPr>
              <a:t> class </a:t>
            </a:r>
            <a:r>
              <a:rPr lang="en-US" dirty="0">
                <a:solidFill>
                  <a:schemeClr val="tx1"/>
                </a:solidFill>
              </a:rPr>
              <a:t>inherits the </a:t>
            </a:r>
            <a:r>
              <a:rPr lang="en-US" dirty="0">
                <a:solidFill>
                  <a:schemeClr val="accent3"/>
                </a:solidFill>
              </a:rPr>
              <a:t>Dog</a:t>
            </a:r>
            <a:r>
              <a:rPr lang="en-US" dirty="0">
                <a:solidFill>
                  <a:srgbClr val="00B0F0"/>
                </a:solidFill>
              </a:rPr>
              <a:t> </a:t>
            </a:r>
            <a:r>
              <a:rPr lang="en-US" dirty="0">
                <a:solidFill>
                  <a:schemeClr val="tx1"/>
                </a:solidFill>
              </a:rPr>
              <a:t>class which again inherits the </a:t>
            </a:r>
            <a:r>
              <a:rPr lang="en-US" dirty="0">
                <a:solidFill>
                  <a:schemeClr val="accent2"/>
                </a:solidFill>
              </a:rPr>
              <a:t>Animal</a:t>
            </a:r>
            <a:r>
              <a:rPr lang="en-US" dirty="0">
                <a:solidFill>
                  <a:schemeClr val="tx1"/>
                </a:solidFill>
              </a:rPr>
              <a:t> class, so there is a multilevel inheritance.</a:t>
            </a:r>
            <a:endParaRPr lang="en-US" dirty="0"/>
          </a:p>
          <a:p>
            <a:endParaRPr lang="en-US" dirty="0"/>
          </a:p>
        </p:txBody>
      </p:sp>
      <p:sp>
        <p:nvSpPr>
          <p:cNvPr id="3" name="Title 2"/>
          <p:cNvSpPr>
            <a:spLocks noGrp="1"/>
          </p:cNvSpPr>
          <p:nvPr>
            <p:ph type="title"/>
          </p:nvPr>
        </p:nvSpPr>
        <p:spPr/>
        <p:txBody>
          <a:bodyPr/>
          <a:lstStyle/>
          <a:p>
            <a:r>
              <a:rPr lang="en-US" dirty="0"/>
              <a:t>Types of inheritance in java</a:t>
            </a:r>
          </a:p>
        </p:txBody>
      </p:sp>
      <p:pic>
        <p:nvPicPr>
          <p:cNvPr id="4" name="Picture 3"/>
          <p:cNvPicPr>
            <a:picLocks noChangeAspect="1"/>
          </p:cNvPicPr>
          <p:nvPr/>
        </p:nvPicPr>
        <p:blipFill>
          <a:blip r:embed="rId3"/>
          <a:stretch>
            <a:fillRect/>
          </a:stretch>
        </p:blipFill>
        <p:spPr>
          <a:xfrm>
            <a:off x="6464144" y="0"/>
            <a:ext cx="5391659" cy="7066244"/>
          </a:xfrm>
          <a:prstGeom prst="rect">
            <a:avLst/>
          </a:prstGeom>
        </p:spPr>
      </p:pic>
    </p:spTree>
    <p:extLst>
      <p:ext uri="{BB962C8B-B14F-4D97-AF65-F5344CB8AC3E}">
        <p14:creationId xmlns:p14="http://schemas.microsoft.com/office/powerpoint/2010/main" val="1953541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3700" y="1409700"/>
            <a:ext cx="5890986" cy="4864100"/>
          </a:xfrm>
        </p:spPr>
        <p:txBody>
          <a:bodyPr>
            <a:normAutofit fontScale="85000" lnSpcReduction="20000"/>
          </a:bodyPr>
          <a:lstStyle/>
          <a:p>
            <a:r>
              <a:rPr lang="en-US" b="1" dirty="0"/>
              <a:t>Hierarchical </a:t>
            </a:r>
            <a:r>
              <a:rPr lang="en-US" b="1" dirty="0" smtClean="0"/>
              <a:t>Inheritance</a:t>
            </a:r>
          </a:p>
          <a:p>
            <a:endParaRPr lang="en-US" dirty="0" smtClean="0"/>
          </a:p>
          <a:p>
            <a:pPr>
              <a:buFont typeface="Wingdings" panose="05000000000000000000" pitchFamily="2" charset="2"/>
              <a:buChar char="ü"/>
            </a:pPr>
            <a:r>
              <a:rPr lang="en-US" dirty="0"/>
              <a:t>When two or more classes inherits a single class, it is known as </a:t>
            </a:r>
            <a:r>
              <a:rPr lang="en-US" i="1" dirty="0"/>
              <a:t>hierarchical inheritance</a:t>
            </a:r>
            <a:r>
              <a:rPr lang="en-US" dirty="0"/>
              <a:t>. </a:t>
            </a:r>
            <a:endParaRPr lang="en-US" dirty="0" smtClean="0"/>
          </a:p>
          <a:p>
            <a:pPr>
              <a:buFont typeface="Wingdings" panose="05000000000000000000" pitchFamily="2" charset="2"/>
              <a:buChar char="ü"/>
            </a:pPr>
            <a:r>
              <a:rPr lang="en-US" dirty="0" smtClean="0"/>
              <a:t>In </a:t>
            </a:r>
            <a:r>
              <a:rPr lang="en-US" dirty="0"/>
              <a:t>the example </a:t>
            </a:r>
            <a:r>
              <a:rPr lang="en-US" dirty="0" smtClean="0"/>
              <a:t>given, </a:t>
            </a:r>
            <a:r>
              <a:rPr lang="en-US" dirty="0"/>
              <a:t>Dog and Cat classes inherits the Animal class, so there is hierarchical inheritance.</a:t>
            </a:r>
          </a:p>
          <a:p>
            <a:endParaRPr lang="en-US" dirty="0"/>
          </a:p>
        </p:txBody>
      </p:sp>
      <p:sp>
        <p:nvSpPr>
          <p:cNvPr id="3" name="Title 2"/>
          <p:cNvSpPr>
            <a:spLocks noGrp="1"/>
          </p:cNvSpPr>
          <p:nvPr>
            <p:ph type="title"/>
          </p:nvPr>
        </p:nvSpPr>
        <p:spPr/>
        <p:txBody>
          <a:bodyPr/>
          <a:lstStyle/>
          <a:p>
            <a:r>
              <a:rPr lang="en-US" dirty="0"/>
              <a:t>Types of inheritance in java</a:t>
            </a:r>
          </a:p>
        </p:txBody>
      </p:sp>
      <p:pic>
        <p:nvPicPr>
          <p:cNvPr id="4" name="Picture 3"/>
          <p:cNvPicPr>
            <a:picLocks noChangeAspect="1"/>
          </p:cNvPicPr>
          <p:nvPr/>
        </p:nvPicPr>
        <p:blipFill>
          <a:blip r:embed="rId3"/>
          <a:stretch>
            <a:fillRect/>
          </a:stretch>
        </p:blipFill>
        <p:spPr>
          <a:xfrm>
            <a:off x="6398079" y="286603"/>
            <a:ext cx="5254171" cy="6341692"/>
          </a:xfrm>
          <a:prstGeom prst="rect">
            <a:avLst/>
          </a:prstGeom>
        </p:spPr>
      </p:pic>
    </p:spTree>
    <p:extLst>
      <p:ext uri="{BB962C8B-B14F-4D97-AF65-F5344CB8AC3E}">
        <p14:creationId xmlns:p14="http://schemas.microsoft.com/office/powerpoint/2010/main" val="16439439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3700" y="1409700"/>
            <a:ext cx="4700814" cy="4864100"/>
          </a:xfrm>
        </p:spPr>
        <p:txBody>
          <a:bodyPr>
            <a:normAutofit lnSpcReduction="10000"/>
          </a:bodyPr>
          <a:lstStyle/>
          <a:p>
            <a:r>
              <a:rPr lang="en-US" sz="2800" b="1" dirty="0"/>
              <a:t>Why multiple inheritance is not supported in java?</a:t>
            </a:r>
          </a:p>
          <a:p>
            <a:pPr>
              <a:buFont typeface="Wingdings" panose="05000000000000000000" pitchFamily="2" charset="2"/>
              <a:buChar char="ü"/>
            </a:pPr>
            <a:r>
              <a:rPr lang="en-US" sz="2800" dirty="0" smtClean="0"/>
              <a:t>To </a:t>
            </a:r>
            <a:r>
              <a:rPr lang="en-US" sz="2800" dirty="0"/>
              <a:t>reduce the complexity and simplify </a:t>
            </a:r>
            <a:r>
              <a:rPr lang="en-US" sz="2800" dirty="0" smtClean="0"/>
              <a:t>the language.</a:t>
            </a:r>
          </a:p>
          <a:p>
            <a:pPr>
              <a:buFont typeface="Wingdings" panose="05000000000000000000" pitchFamily="2" charset="2"/>
              <a:buChar char="ü"/>
            </a:pPr>
            <a:r>
              <a:rPr lang="en-US" sz="2800" dirty="0"/>
              <a:t>Java renders compile-time error if you inherit 2 classes</a:t>
            </a:r>
            <a:r>
              <a:rPr lang="en-US" sz="2800" dirty="0" smtClean="0"/>
              <a:t>.</a:t>
            </a:r>
          </a:p>
          <a:p>
            <a:pPr>
              <a:buFont typeface="Wingdings" panose="05000000000000000000" pitchFamily="2" charset="2"/>
              <a:buChar char="ü"/>
            </a:pPr>
            <a:r>
              <a:rPr lang="en-US" sz="2800" dirty="0"/>
              <a:t>multiple and hybrid inheritance is supported through </a:t>
            </a:r>
            <a:r>
              <a:rPr lang="en-US" sz="2800" i="1" dirty="0"/>
              <a:t>interface</a:t>
            </a:r>
            <a:r>
              <a:rPr lang="en-US" sz="2800" dirty="0"/>
              <a:t> only</a:t>
            </a:r>
            <a:r>
              <a:rPr lang="en-US" sz="2800" dirty="0" smtClean="0"/>
              <a:t>.</a:t>
            </a:r>
            <a:endParaRPr lang="en-US" sz="2800" dirty="0"/>
          </a:p>
        </p:txBody>
      </p:sp>
      <p:sp>
        <p:nvSpPr>
          <p:cNvPr id="3" name="Title 2"/>
          <p:cNvSpPr>
            <a:spLocks noGrp="1"/>
          </p:cNvSpPr>
          <p:nvPr>
            <p:ph type="title"/>
          </p:nvPr>
        </p:nvSpPr>
        <p:spPr/>
        <p:txBody>
          <a:bodyPr>
            <a:normAutofit/>
          </a:bodyPr>
          <a:lstStyle/>
          <a:p>
            <a:r>
              <a:rPr lang="en-US" dirty="0"/>
              <a:t>Types of inheritance in java</a:t>
            </a:r>
          </a:p>
        </p:txBody>
      </p:sp>
      <p:pic>
        <p:nvPicPr>
          <p:cNvPr id="4" name="Picture 3"/>
          <p:cNvPicPr>
            <a:picLocks noChangeAspect="1"/>
          </p:cNvPicPr>
          <p:nvPr/>
        </p:nvPicPr>
        <p:blipFill>
          <a:blip r:embed="rId3"/>
          <a:stretch>
            <a:fillRect/>
          </a:stretch>
        </p:blipFill>
        <p:spPr>
          <a:xfrm>
            <a:off x="5094514" y="1070080"/>
            <a:ext cx="6966856" cy="5543340"/>
          </a:xfrm>
          <a:prstGeom prst="rect">
            <a:avLst/>
          </a:prstGeom>
        </p:spPr>
      </p:pic>
    </p:spTree>
    <p:extLst>
      <p:ext uri="{BB962C8B-B14F-4D97-AF65-F5344CB8AC3E}">
        <p14:creationId xmlns:p14="http://schemas.microsoft.com/office/powerpoint/2010/main" val="26249882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PH" dirty="0" smtClean="0"/>
              <a:t>Java Aggregation</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4258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93700" y="1409700"/>
            <a:ext cx="9481820" cy="1316875"/>
          </a:xfrm>
        </p:spPr>
        <p:txBody>
          <a:bodyPr>
            <a:normAutofit/>
          </a:bodyPr>
          <a:lstStyle/>
          <a:p>
            <a:r>
              <a:rPr lang="en-US" dirty="0" smtClean="0"/>
              <a:t>Aggregation represents </a:t>
            </a:r>
            <a:r>
              <a:rPr lang="en-US" b="1" dirty="0" smtClean="0"/>
              <a:t>HAS-A</a:t>
            </a:r>
            <a:r>
              <a:rPr lang="en-US" dirty="0" smtClean="0"/>
              <a:t> relationship.</a:t>
            </a:r>
            <a:endParaRPr lang="en-US" dirty="0"/>
          </a:p>
        </p:txBody>
      </p:sp>
      <p:sp>
        <p:nvSpPr>
          <p:cNvPr id="4" name="Title 3"/>
          <p:cNvSpPr>
            <a:spLocks noGrp="1"/>
          </p:cNvSpPr>
          <p:nvPr>
            <p:ph type="title"/>
          </p:nvPr>
        </p:nvSpPr>
        <p:spPr/>
        <p:txBody>
          <a:bodyPr/>
          <a:lstStyle/>
          <a:p>
            <a:r>
              <a:rPr lang="en-PH" dirty="0" smtClean="0"/>
              <a:t>Java Aggregation</a:t>
            </a:r>
            <a:endParaRPr lang="en-US" dirty="0"/>
          </a:p>
        </p:txBody>
      </p:sp>
      <p:pic>
        <p:nvPicPr>
          <p:cNvPr id="2" name="Picture 1"/>
          <p:cNvPicPr>
            <a:picLocks noChangeAspect="1"/>
          </p:cNvPicPr>
          <p:nvPr/>
        </p:nvPicPr>
        <p:blipFill>
          <a:blip r:embed="rId3"/>
          <a:stretch>
            <a:fillRect/>
          </a:stretch>
        </p:blipFill>
        <p:spPr>
          <a:xfrm>
            <a:off x="6277372" y="2068137"/>
            <a:ext cx="4710315" cy="2703755"/>
          </a:xfrm>
          <a:prstGeom prst="rect">
            <a:avLst/>
          </a:prstGeom>
        </p:spPr>
      </p:pic>
      <p:sp>
        <p:nvSpPr>
          <p:cNvPr id="3" name="Rectangle 2"/>
          <p:cNvSpPr/>
          <p:nvPr/>
        </p:nvSpPr>
        <p:spPr>
          <a:xfrm>
            <a:off x="559121" y="2119630"/>
            <a:ext cx="5192453" cy="3785652"/>
          </a:xfrm>
          <a:prstGeom prst="rect">
            <a:avLst/>
          </a:prstGeom>
        </p:spPr>
        <p:txBody>
          <a:bodyPr wrap="square">
            <a:spAutoFit/>
          </a:bodyPr>
          <a:lstStyle/>
          <a:p>
            <a:r>
              <a:rPr lang="en-US" sz="2400" dirty="0" smtClean="0"/>
              <a:t>Ex.</a:t>
            </a:r>
          </a:p>
          <a:p>
            <a:endParaRPr lang="en-US" sz="2400" dirty="0" smtClean="0"/>
          </a:p>
          <a:p>
            <a:r>
              <a:rPr lang="en-US" sz="2400" dirty="0" smtClean="0"/>
              <a:t>Employee </a:t>
            </a:r>
            <a:r>
              <a:rPr lang="en-US" sz="2400" dirty="0"/>
              <a:t>object contains many </a:t>
            </a:r>
            <a:r>
              <a:rPr lang="en-US" sz="2400" dirty="0" smtClean="0"/>
              <a:t>information </a:t>
            </a:r>
            <a:r>
              <a:rPr lang="en-US" sz="2400" dirty="0"/>
              <a:t>such as </a:t>
            </a:r>
            <a:r>
              <a:rPr lang="en-US" sz="2400" dirty="0">
                <a:solidFill>
                  <a:srgbClr val="D16002"/>
                </a:solidFill>
              </a:rPr>
              <a:t>id, name, </a:t>
            </a:r>
            <a:r>
              <a:rPr lang="en-US" sz="2400" dirty="0" smtClean="0">
                <a:solidFill>
                  <a:srgbClr val="D16002"/>
                </a:solidFill>
              </a:rPr>
              <a:t>email, etc</a:t>
            </a:r>
            <a:r>
              <a:rPr lang="en-US" sz="2400" dirty="0"/>
              <a:t>. It contains one more object named address, which contains its own </a:t>
            </a:r>
            <a:r>
              <a:rPr lang="en-US" sz="2400" dirty="0" smtClean="0"/>
              <a:t>information </a:t>
            </a:r>
            <a:r>
              <a:rPr lang="en-US" sz="2400" dirty="0"/>
              <a:t>such as </a:t>
            </a:r>
            <a:r>
              <a:rPr lang="en-US" sz="2400" dirty="0">
                <a:solidFill>
                  <a:srgbClr val="8A3F0C"/>
                </a:solidFill>
              </a:rPr>
              <a:t>city, state, country, </a:t>
            </a:r>
            <a:r>
              <a:rPr lang="en-US" sz="2400" dirty="0" smtClean="0">
                <a:solidFill>
                  <a:srgbClr val="8A3F0C"/>
                </a:solidFill>
              </a:rPr>
              <a:t>zip code </a:t>
            </a:r>
            <a:r>
              <a:rPr lang="en-US" sz="2400" dirty="0">
                <a:solidFill>
                  <a:srgbClr val="8A3F0C"/>
                </a:solidFill>
              </a:rPr>
              <a:t>etc</a:t>
            </a:r>
            <a:r>
              <a:rPr lang="en-US" sz="2400" dirty="0"/>
              <a:t>. as given </a:t>
            </a:r>
            <a:r>
              <a:rPr lang="en-US" sz="2400" dirty="0" smtClean="0"/>
              <a:t>in the code.</a:t>
            </a:r>
            <a:endParaRPr lang="en-US" sz="2400" dirty="0"/>
          </a:p>
          <a:p>
            <a:endParaRPr lang="en-US" sz="2400" dirty="0"/>
          </a:p>
        </p:txBody>
      </p:sp>
      <p:pic>
        <p:nvPicPr>
          <p:cNvPr id="8" name="Content Placeholder 10"/>
          <p:cNvPicPr>
            <a:picLocks noChangeAspect="1"/>
          </p:cNvPicPr>
          <p:nvPr/>
        </p:nvPicPr>
        <p:blipFill>
          <a:blip r:embed="rId4"/>
          <a:stretch>
            <a:fillRect/>
          </a:stretch>
        </p:blipFill>
        <p:spPr>
          <a:xfrm>
            <a:off x="5163574" y="4865860"/>
            <a:ext cx="6686257" cy="1749352"/>
          </a:xfrm>
          <a:prstGeom prst="rect">
            <a:avLst/>
          </a:prstGeom>
        </p:spPr>
      </p:pic>
    </p:spTree>
    <p:extLst>
      <p:ext uri="{BB962C8B-B14F-4D97-AF65-F5344CB8AC3E}">
        <p14:creationId xmlns:p14="http://schemas.microsoft.com/office/powerpoint/2010/main" val="9552785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3700" y="1409700"/>
            <a:ext cx="4593936" cy="801485"/>
          </a:xfrm>
        </p:spPr>
        <p:txBody>
          <a:bodyPr>
            <a:normAutofit fontScale="85000" lnSpcReduction="20000"/>
          </a:bodyPr>
          <a:lstStyle/>
          <a:p>
            <a:r>
              <a:rPr lang="en-US" sz="3200" dirty="0"/>
              <a:t>Understanding meaningful example of Aggregation</a:t>
            </a:r>
          </a:p>
          <a:p>
            <a:endParaRPr lang="en-US" sz="3200" dirty="0"/>
          </a:p>
        </p:txBody>
      </p:sp>
      <p:sp>
        <p:nvSpPr>
          <p:cNvPr id="3" name="Title 2"/>
          <p:cNvSpPr>
            <a:spLocks noGrp="1"/>
          </p:cNvSpPr>
          <p:nvPr>
            <p:ph type="title"/>
          </p:nvPr>
        </p:nvSpPr>
        <p:spPr/>
        <p:txBody>
          <a:bodyPr/>
          <a:lstStyle/>
          <a:p>
            <a:r>
              <a:rPr lang="en-PH" dirty="0"/>
              <a:t>Java Aggregation</a:t>
            </a:r>
            <a:endParaRPr lang="en-US" dirty="0"/>
          </a:p>
        </p:txBody>
      </p:sp>
      <p:pic>
        <p:nvPicPr>
          <p:cNvPr id="5" name="Picture 4"/>
          <p:cNvPicPr>
            <a:picLocks noChangeAspect="1"/>
          </p:cNvPicPr>
          <p:nvPr/>
        </p:nvPicPr>
        <p:blipFill>
          <a:blip r:embed="rId3"/>
          <a:stretch>
            <a:fillRect/>
          </a:stretch>
        </p:blipFill>
        <p:spPr>
          <a:xfrm>
            <a:off x="5401258" y="1139482"/>
            <a:ext cx="6790741" cy="5718518"/>
          </a:xfrm>
          <a:prstGeom prst="rect">
            <a:avLst/>
          </a:prstGeom>
        </p:spPr>
      </p:pic>
      <p:pic>
        <p:nvPicPr>
          <p:cNvPr id="6" name="Picture 5"/>
          <p:cNvPicPr>
            <a:picLocks noChangeAspect="1"/>
          </p:cNvPicPr>
          <p:nvPr/>
        </p:nvPicPr>
        <p:blipFill>
          <a:blip r:embed="rId4"/>
          <a:stretch>
            <a:fillRect/>
          </a:stretch>
        </p:blipFill>
        <p:spPr>
          <a:xfrm>
            <a:off x="95093" y="2794117"/>
            <a:ext cx="5306165" cy="1762371"/>
          </a:xfrm>
          <a:prstGeom prst="rect">
            <a:avLst/>
          </a:prstGeom>
        </p:spPr>
      </p:pic>
      <p:sp>
        <p:nvSpPr>
          <p:cNvPr id="7" name="Rectangle 6"/>
          <p:cNvSpPr/>
          <p:nvPr/>
        </p:nvSpPr>
        <p:spPr>
          <a:xfrm>
            <a:off x="125342" y="2198884"/>
            <a:ext cx="2622834" cy="584775"/>
          </a:xfrm>
          <a:prstGeom prst="rect">
            <a:avLst/>
          </a:prstGeom>
        </p:spPr>
        <p:txBody>
          <a:bodyPr wrap="none">
            <a:spAutoFit/>
          </a:bodyPr>
          <a:lstStyle/>
          <a:p>
            <a:r>
              <a:rPr lang="en-US" sz="3200" dirty="0" smtClean="0">
                <a:solidFill>
                  <a:srgbClr val="D16002"/>
                </a:solidFill>
              </a:rPr>
              <a:t>Address.java</a:t>
            </a:r>
            <a:endParaRPr lang="en-US" sz="3200" dirty="0">
              <a:solidFill>
                <a:srgbClr val="D16002"/>
              </a:solidFill>
            </a:endParaRPr>
          </a:p>
        </p:txBody>
      </p:sp>
      <p:sp>
        <p:nvSpPr>
          <p:cNvPr id="8" name="Rectangle 7"/>
          <p:cNvSpPr/>
          <p:nvPr/>
        </p:nvSpPr>
        <p:spPr>
          <a:xfrm>
            <a:off x="9388722" y="1420177"/>
            <a:ext cx="2216825" cy="646331"/>
          </a:xfrm>
          <a:prstGeom prst="rect">
            <a:avLst/>
          </a:prstGeom>
        </p:spPr>
        <p:txBody>
          <a:bodyPr wrap="none">
            <a:spAutoFit/>
          </a:bodyPr>
          <a:lstStyle/>
          <a:p>
            <a:r>
              <a:rPr lang="en-US" sz="3600" dirty="0" smtClean="0">
                <a:solidFill>
                  <a:srgbClr val="D16002"/>
                </a:solidFill>
              </a:rPr>
              <a:t>Emp.java</a:t>
            </a:r>
            <a:endParaRPr lang="en-US" sz="3600" dirty="0">
              <a:solidFill>
                <a:srgbClr val="D16002"/>
              </a:solidFill>
            </a:endParaRPr>
          </a:p>
        </p:txBody>
      </p:sp>
      <p:pic>
        <p:nvPicPr>
          <p:cNvPr id="9" name="Picture 8"/>
          <p:cNvPicPr>
            <a:picLocks noChangeAspect="1"/>
          </p:cNvPicPr>
          <p:nvPr/>
        </p:nvPicPr>
        <p:blipFill>
          <a:blip r:embed="rId5"/>
          <a:stretch>
            <a:fillRect/>
          </a:stretch>
        </p:blipFill>
        <p:spPr>
          <a:xfrm>
            <a:off x="593206" y="4763309"/>
            <a:ext cx="3281512" cy="1455612"/>
          </a:xfrm>
          <a:prstGeom prst="rect">
            <a:avLst/>
          </a:prstGeom>
        </p:spPr>
      </p:pic>
      <p:sp>
        <p:nvSpPr>
          <p:cNvPr id="10" name="Rectangle 9"/>
          <p:cNvSpPr/>
          <p:nvPr/>
        </p:nvSpPr>
        <p:spPr>
          <a:xfrm>
            <a:off x="3036267" y="4906340"/>
            <a:ext cx="1601721" cy="584775"/>
          </a:xfrm>
          <a:prstGeom prst="rect">
            <a:avLst/>
          </a:prstGeom>
        </p:spPr>
        <p:txBody>
          <a:bodyPr wrap="none">
            <a:spAutoFit/>
          </a:bodyPr>
          <a:lstStyle/>
          <a:p>
            <a:r>
              <a:rPr lang="en-US" sz="3200" dirty="0" smtClean="0">
                <a:solidFill>
                  <a:srgbClr val="D16002"/>
                </a:solidFill>
              </a:rPr>
              <a:t>Output</a:t>
            </a:r>
            <a:endParaRPr lang="en-US" sz="3200" dirty="0">
              <a:solidFill>
                <a:srgbClr val="D16002"/>
              </a:solidFill>
            </a:endParaRPr>
          </a:p>
        </p:txBody>
      </p:sp>
    </p:spTree>
    <p:extLst>
      <p:ext uri="{BB962C8B-B14F-4D97-AF65-F5344CB8AC3E}">
        <p14:creationId xmlns:p14="http://schemas.microsoft.com/office/powerpoint/2010/main" val="3581329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3700" y="1409700"/>
            <a:ext cx="5209078" cy="4864100"/>
          </a:xfrm>
        </p:spPr>
        <p:txBody>
          <a:bodyPr>
            <a:normAutofit/>
          </a:bodyPr>
          <a:lstStyle/>
          <a:p>
            <a:r>
              <a:rPr lang="en-PH" sz="2000" b="1" dirty="0" smtClean="0"/>
              <a:t>Continuation to assignment #2.</a:t>
            </a:r>
          </a:p>
          <a:p>
            <a:r>
              <a:rPr lang="en-PH" sz="2000" dirty="0" smtClean="0"/>
              <a:t>Implement the student profiling by applying the concept of Java inheritance. In this case, Address should be inherited to all the student objects.</a:t>
            </a:r>
          </a:p>
          <a:p>
            <a:r>
              <a:rPr lang="en-PH" sz="2000" dirty="0" smtClean="0"/>
              <a:t>Please refer to the sample output below.</a:t>
            </a:r>
          </a:p>
        </p:txBody>
      </p:sp>
      <p:sp>
        <p:nvSpPr>
          <p:cNvPr id="3" name="Title 2"/>
          <p:cNvSpPr>
            <a:spLocks noGrp="1"/>
          </p:cNvSpPr>
          <p:nvPr>
            <p:ph type="title"/>
          </p:nvPr>
        </p:nvSpPr>
        <p:spPr/>
        <p:txBody>
          <a:bodyPr/>
          <a:lstStyle/>
          <a:p>
            <a:r>
              <a:rPr lang="en-US" dirty="0" smtClean="0"/>
              <a:t>Assignment 3</a:t>
            </a:r>
            <a:endParaRPr lang="en-US" dirty="0"/>
          </a:p>
        </p:txBody>
      </p:sp>
      <p:sp>
        <p:nvSpPr>
          <p:cNvPr id="4" name="Rectangle 1"/>
          <p:cNvSpPr>
            <a:spLocks noChangeArrowheads="1"/>
          </p:cNvSpPr>
          <p:nvPr/>
        </p:nvSpPr>
        <p:spPr bwMode="auto">
          <a:xfrm>
            <a:off x="5774690" y="1409700"/>
            <a:ext cx="5586154" cy="497059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12529"/>
                </a:solidFill>
                <a:effectLst/>
                <a:latin typeface="SFMono-Regular"/>
              </a:rPr>
              <a:t>Student1: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solidFill>
                  <a:srgbClr val="212529"/>
                </a:solidFill>
                <a:latin typeface="SFMono-Regular"/>
              </a:rPr>
              <a:t>	</a:t>
            </a:r>
            <a:r>
              <a:rPr lang="en-US" altLang="en-US" sz="2000" b="1" dirty="0" smtClean="0">
                <a:solidFill>
                  <a:srgbClr val="212529"/>
                </a:solidFill>
                <a:latin typeface="SFMono-Regular"/>
              </a:rPr>
              <a:t>ID</a:t>
            </a:r>
            <a:r>
              <a:rPr lang="en-US" altLang="en-US" sz="2000" dirty="0" smtClean="0">
                <a:solidFill>
                  <a:srgbClr val="212529"/>
                </a:solidFill>
                <a:latin typeface="SFMono-Regular"/>
              </a:rPr>
              <a:t>: </a:t>
            </a:r>
            <a:r>
              <a:rPr kumimoji="0" lang="en-US" altLang="en-US" sz="2000" b="0" i="0" u="none" strike="noStrike" cap="none" normalizeH="0" baseline="0" dirty="0" smtClean="0">
                <a:ln>
                  <a:noFill/>
                </a:ln>
                <a:solidFill>
                  <a:srgbClr val="212529"/>
                </a:solidFill>
                <a:effectLst/>
                <a:latin typeface="SFMono-Regular"/>
              </a:rPr>
              <a:t>071-00222,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212529"/>
                </a:solidFill>
                <a:latin typeface="SFMono-Regular"/>
              </a:rPr>
              <a:t>	</a:t>
            </a:r>
            <a:r>
              <a:rPr lang="en-US" altLang="en-US" sz="2000" b="1" dirty="0" smtClean="0">
                <a:solidFill>
                  <a:srgbClr val="212529"/>
                </a:solidFill>
                <a:latin typeface="SFMono-Regular"/>
              </a:rPr>
              <a:t>Name</a:t>
            </a:r>
            <a:r>
              <a:rPr lang="en-US" altLang="en-US" sz="2000" dirty="0" smtClean="0">
                <a:solidFill>
                  <a:srgbClr val="212529"/>
                </a:solidFill>
                <a:latin typeface="SFMono-Regular"/>
              </a:rPr>
              <a:t>: </a:t>
            </a:r>
            <a:r>
              <a:rPr kumimoji="0" lang="en-US" altLang="en-US" sz="2000" b="0" i="0" u="none" strike="noStrike" cap="none" normalizeH="0" baseline="0" dirty="0" smtClean="0">
                <a:ln>
                  <a:noFill/>
                </a:ln>
                <a:solidFill>
                  <a:srgbClr val="212529"/>
                </a:solidFill>
                <a:effectLst/>
                <a:latin typeface="SFMono-Regular"/>
              </a:rPr>
              <a:t>James Smith,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solidFill>
                  <a:srgbClr val="212529"/>
                </a:solidFill>
                <a:latin typeface="SFMono-Regular"/>
              </a:rPr>
              <a:t>	</a:t>
            </a:r>
            <a:r>
              <a:rPr lang="en-US" altLang="en-US" sz="2000" b="1" dirty="0" smtClean="0">
                <a:solidFill>
                  <a:srgbClr val="212529"/>
                </a:solidFill>
                <a:latin typeface="SFMono-Regular"/>
              </a:rPr>
              <a:t>Course/Year</a:t>
            </a:r>
            <a:r>
              <a:rPr lang="en-US" altLang="en-US" sz="2000" dirty="0" smtClean="0">
                <a:solidFill>
                  <a:srgbClr val="212529"/>
                </a:solidFill>
                <a:latin typeface="SFMono-Regular"/>
              </a:rPr>
              <a:t>: </a:t>
            </a:r>
            <a:r>
              <a:rPr kumimoji="0" lang="en-US" altLang="en-US" sz="2000" b="0" i="0" u="none" strike="noStrike" cap="none" normalizeH="0" baseline="0" dirty="0" smtClean="0">
                <a:ln>
                  <a:noFill/>
                </a:ln>
                <a:solidFill>
                  <a:srgbClr val="212529"/>
                </a:solidFill>
                <a:effectLst/>
                <a:latin typeface="SFMono-Regular"/>
              </a:rPr>
              <a:t>BSIT</a:t>
            </a:r>
            <a:r>
              <a:rPr kumimoji="0" lang="en-US" altLang="en-US" sz="2000" b="0" i="0" u="none" strike="noStrike" cap="none" normalizeH="0" dirty="0" smtClean="0">
                <a:ln>
                  <a:noFill/>
                </a:ln>
                <a:solidFill>
                  <a:srgbClr val="212529"/>
                </a:solidFill>
                <a:effectLst/>
                <a:latin typeface="SFMono-Regular"/>
              </a:rPr>
              <a:t>-</a:t>
            </a:r>
            <a:r>
              <a:rPr kumimoji="0" lang="en-US" altLang="en-US" sz="2000" b="0" i="0" u="none" strike="noStrike" cap="none" normalizeH="0" baseline="0" dirty="0" smtClean="0">
                <a:ln>
                  <a:noFill/>
                </a:ln>
                <a:solidFill>
                  <a:srgbClr val="212529"/>
                </a:solidFill>
                <a:effectLst/>
                <a:latin typeface="SFMono-Regular"/>
              </a:rPr>
              <a:t>2,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212529"/>
                </a:solidFill>
                <a:latin typeface="SFMono-Regular"/>
              </a:rPr>
              <a:t>	</a:t>
            </a:r>
            <a:r>
              <a:rPr lang="en-US" altLang="en-US" sz="2000" b="1" dirty="0" smtClean="0">
                <a:solidFill>
                  <a:srgbClr val="212529"/>
                </a:solidFill>
                <a:latin typeface="SFMono-Regular"/>
              </a:rPr>
              <a:t>Address</a:t>
            </a:r>
            <a:r>
              <a:rPr lang="en-US" altLang="en-US" sz="2000" dirty="0" smtClean="0">
                <a:solidFill>
                  <a:srgbClr val="212529"/>
                </a:solidFill>
                <a:latin typeface="SFMono-Regular"/>
              </a:rPr>
              <a:t>: P3, </a:t>
            </a:r>
            <a:r>
              <a:rPr lang="en-US" altLang="en-US" sz="2000" dirty="0" err="1" smtClean="0">
                <a:solidFill>
                  <a:srgbClr val="212529"/>
                </a:solidFill>
                <a:latin typeface="SFMono-Regular"/>
              </a:rPr>
              <a:t>Ampayon</a:t>
            </a:r>
            <a:r>
              <a:rPr lang="en-US" altLang="en-US" sz="2000" dirty="0" smtClean="0">
                <a:solidFill>
                  <a:srgbClr val="212529"/>
                </a:solidFill>
                <a:latin typeface="SFMono-Regular"/>
              </a:rPr>
              <a:t>, </a:t>
            </a:r>
            <a:r>
              <a:rPr kumimoji="0" lang="en-US" altLang="en-US" sz="2000" b="0" i="0" u="none" strike="noStrike" cap="none" normalizeH="0" baseline="0" dirty="0" err="1" smtClean="0">
                <a:ln>
                  <a:noFill/>
                </a:ln>
                <a:solidFill>
                  <a:srgbClr val="212529"/>
                </a:solidFill>
                <a:effectLst/>
                <a:latin typeface="SFMono-Regular"/>
              </a:rPr>
              <a:t>Butuan</a:t>
            </a:r>
            <a:r>
              <a:rPr kumimoji="0" lang="en-US" altLang="en-US" sz="2000" b="0" i="0" u="none" strike="noStrike" cap="none" normalizeH="0" baseline="0" dirty="0" smtClean="0">
                <a:ln>
                  <a:noFill/>
                </a:ln>
                <a:solidFill>
                  <a:srgbClr val="212529"/>
                </a:solidFill>
                <a:effectLst/>
                <a:latin typeface="SFMono-Regular"/>
              </a:rPr>
              <a:t> City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12529"/>
                </a:solidFill>
                <a:effectLst/>
                <a:latin typeface="SFMono-Regular"/>
              </a:rPr>
              <a:t>Student2: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212529"/>
                </a:solidFill>
                <a:latin typeface="SFMono-Regular"/>
              </a:rPr>
              <a:t>	</a:t>
            </a:r>
            <a:r>
              <a:rPr lang="en-US" altLang="en-US" sz="2000" b="1" dirty="0" smtClean="0">
                <a:solidFill>
                  <a:srgbClr val="212529"/>
                </a:solidFill>
                <a:latin typeface="SFMono-Regular"/>
              </a:rPr>
              <a:t>ID</a:t>
            </a:r>
            <a:r>
              <a:rPr lang="en-US" altLang="en-US" sz="2000" dirty="0" smtClean="0">
                <a:solidFill>
                  <a:srgbClr val="212529"/>
                </a:solidFill>
                <a:latin typeface="SFMono-Regular"/>
              </a:rPr>
              <a:t>: </a:t>
            </a:r>
            <a:r>
              <a:rPr kumimoji="0" lang="en-US" altLang="en-US" sz="2000" b="0" i="0" u="none" strike="noStrike" cap="none" normalizeH="0" baseline="0" dirty="0" smtClean="0">
                <a:ln>
                  <a:noFill/>
                </a:ln>
                <a:solidFill>
                  <a:srgbClr val="212529"/>
                </a:solidFill>
                <a:effectLst/>
                <a:latin typeface="SFMono-Regular"/>
              </a:rPr>
              <a:t>182-01234, </a:t>
            </a:r>
          </a:p>
          <a:p>
            <a:pPr lvl="2" defTabSz="914400" eaLnBrk="0" fontAlgn="base" hangingPunct="0">
              <a:spcBef>
                <a:spcPct val="0"/>
              </a:spcBef>
              <a:spcAft>
                <a:spcPct val="0"/>
              </a:spcAft>
            </a:pPr>
            <a:r>
              <a:rPr lang="en-US" altLang="en-US" sz="2000" b="1" dirty="0" smtClean="0">
                <a:solidFill>
                  <a:srgbClr val="212529"/>
                </a:solidFill>
                <a:latin typeface="SFMono-Regular"/>
              </a:rPr>
              <a:t>Name</a:t>
            </a:r>
            <a:r>
              <a:rPr lang="en-US" altLang="en-US" sz="2000" dirty="0" smtClean="0">
                <a:solidFill>
                  <a:srgbClr val="212529"/>
                </a:solidFill>
                <a:latin typeface="SFMono-Regular"/>
              </a:rPr>
              <a:t>: </a:t>
            </a:r>
            <a:r>
              <a:rPr kumimoji="0" lang="en-US" altLang="en-US" sz="2000" b="0" i="0" u="none" strike="noStrike" cap="none" normalizeH="0" baseline="0" dirty="0" smtClean="0">
                <a:ln>
                  <a:noFill/>
                </a:ln>
                <a:solidFill>
                  <a:srgbClr val="212529"/>
                </a:solidFill>
                <a:effectLst/>
                <a:latin typeface="SFMono-Regular"/>
              </a:rPr>
              <a:t>Christian Brown, </a:t>
            </a:r>
          </a:p>
          <a:p>
            <a:pPr lvl="2" defTabSz="914400" eaLnBrk="0" fontAlgn="base" hangingPunct="0">
              <a:spcBef>
                <a:spcPct val="0"/>
              </a:spcBef>
              <a:spcAft>
                <a:spcPct val="0"/>
              </a:spcAft>
            </a:pPr>
            <a:r>
              <a:rPr lang="en-US" altLang="en-US" sz="2000" b="1" dirty="0" smtClean="0">
                <a:solidFill>
                  <a:srgbClr val="212529"/>
                </a:solidFill>
                <a:latin typeface="SFMono-Regular"/>
              </a:rPr>
              <a:t>Course/Year</a:t>
            </a:r>
            <a:r>
              <a:rPr lang="en-US" altLang="en-US" sz="2000" dirty="0" smtClean="0">
                <a:solidFill>
                  <a:srgbClr val="212529"/>
                </a:solidFill>
                <a:latin typeface="SFMono-Regular"/>
              </a:rPr>
              <a:t>: </a:t>
            </a:r>
            <a:r>
              <a:rPr kumimoji="0" lang="en-US" altLang="en-US" sz="2000" b="0" i="0" u="none" strike="noStrike" cap="none" normalizeH="0" baseline="0" dirty="0" smtClean="0">
                <a:ln>
                  <a:noFill/>
                </a:ln>
                <a:solidFill>
                  <a:srgbClr val="212529"/>
                </a:solidFill>
                <a:effectLst/>
                <a:latin typeface="SFMono-Regular"/>
              </a:rPr>
              <a:t>BSIS-3, </a:t>
            </a:r>
          </a:p>
          <a:p>
            <a:pPr lvl="0" defTabSz="914400" eaLnBrk="0" fontAlgn="base" hangingPunct="0">
              <a:spcBef>
                <a:spcPct val="0"/>
              </a:spcBef>
              <a:spcAft>
                <a:spcPct val="0"/>
              </a:spcAft>
            </a:pPr>
            <a:r>
              <a:rPr lang="en-US" altLang="en-US" sz="2000" b="1" dirty="0" smtClean="0">
                <a:solidFill>
                  <a:srgbClr val="212529"/>
                </a:solidFill>
                <a:latin typeface="SFMono-Regular"/>
              </a:rPr>
              <a:t>	Address</a:t>
            </a:r>
            <a:r>
              <a:rPr lang="en-US" altLang="en-US" sz="2000" dirty="0" smtClean="0">
                <a:solidFill>
                  <a:srgbClr val="212529"/>
                </a:solidFill>
                <a:latin typeface="SFMono-Regular"/>
              </a:rPr>
              <a:t>: P5, </a:t>
            </a:r>
            <a:r>
              <a:rPr lang="en-US" altLang="en-US" sz="2000" dirty="0" err="1" smtClean="0">
                <a:solidFill>
                  <a:srgbClr val="212529"/>
                </a:solidFill>
                <a:latin typeface="SFMono-Regular"/>
              </a:rPr>
              <a:t>Mabini</a:t>
            </a:r>
            <a:r>
              <a:rPr lang="en-US" altLang="en-US" sz="2000" dirty="0" smtClean="0">
                <a:solidFill>
                  <a:srgbClr val="212529"/>
                </a:solidFill>
                <a:latin typeface="SFMono-Regular"/>
              </a:rPr>
              <a:t>, Cabadbaran </a:t>
            </a:r>
            <a:r>
              <a:rPr kumimoji="0" lang="en-US" altLang="en-US" sz="2000" b="0" i="0" u="none" strike="noStrike" cap="none" normalizeH="0" baseline="0" dirty="0" smtClean="0">
                <a:ln>
                  <a:noFill/>
                </a:ln>
                <a:solidFill>
                  <a:srgbClr val="212529"/>
                </a:solidFill>
                <a:effectLst/>
                <a:latin typeface="SFMono-Regular"/>
              </a:rPr>
              <a:t>City</a:t>
            </a:r>
            <a:endParaRPr lang="en-US" altLang="en-US" sz="2000" dirty="0">
              <a:solidFill>
                <a:srgbClr val="212529"/>
              </a:solidFill>
              <a:latin typeface="SFMono-Regular"/>
            </a:endParaRPr>
          </a:p>
          <a:p>
            <a:pPr lvl="0" defTabSz="914400" eaLnBrk="0" fontAlgn="base" hangingPunct="0">
              <a:spcBef>
                <a:spcPct val="0"/>
              </a:spcBef>
              <a:spcAft>
                <a:spcPct val="0"/>
              </a:spcAft>
            </a:pPr>
            <a:r>
              <a:rPr lang="en-US" altLang="en-US" sz="2000" dirty="0" smtClean="0">
                <a:solidFill>
                  <a:srgbClr val="212529"/>
                </a:solidFill>
                <a:latin typeface="SFMono-Regular"/>
              </a:rPr>
              <a:t>Student3: </a:t>
            </a:r>
            <a:endParaRPr lang="en-US" altLang="en-US" sz="2000" dirty="0">
              <a:solidFill>
                <a:srgbClr val="212529"/>
              </a:solidFill>
              <a:latin typeface="SFMono-Regular"/>
            </a:endParaRPr>
          </a:p>
          <a:p>
            <a:pPr lvl="0" defTabSz="914400" eaLnBrk="0" fontAlgn="base" hangingPunct="0">
              <a:spcBef>
                <a:spcPct val="0"/>
              </a:spcBef>
              <a:spcAft>
                <a:spcPct val="0"/>
              </a:spcAft>
            </a:pPr>
            <a:r>
              <a:rPr lang="en-US" altLang="en-US" sz="2000" dirty="0">
                <a:solidFill>
                  <a:srgbClr val="212529"/>
                </a:solidFill>
                <a:latin typeface="SFMono-Regular"/>
              </a:rPr>
              <a:t>	</a:t>
            </a:r>
            <a:r>
              <a:rPr lang="en-US" altLang="en-US" sz="2000" b="1" dirty="0">
                <a:solidFill>
                  <a:srgbClr val="212529"/>
                </a:solidFill>
                <a:latin typeface="SFMono-Regular"/>
              </a:rPr>
              <a:t>ID</a:t>
            </a:r>
            <a:r>
              <a:rPr lang="en-US" altLang="en-US" sz="2000" dirty="0">
                <a:solidFill>
                  <a:srgbClr val="212529"/>
                </a:solidFill>
                <a:latin typeface="SFMono-Regular"/>
              </a:rPr>
              <a:t>: </a:t>
            </a:r>
            <a:r>
              <a:rPr lang="en-US" altLang="en-US" sz="2000" dirty="0" smtClean="0">
                <a:solidFill>
                  <a:srgbClr val="212529"/>
                </a:solidFill>
                <a:latin typeface="SFMono-Regular"/>
              </a:rPr>
              <a:t>172-01455, </a:t>
            </a:r>
            <a:endParaRPr lang="en-US" altLang="en-US" sz="2000" dirty="0">
              <a:solidFill>
                <a:srgbClr val="212529"/>
              </a:solidFill>
              <a:latin typeface="SFMono-Regular"/>
            </a:endParaRPr>
          </a:p>
          <a:p>
            <a:pPr lvl="2" defTabSz="914400" eaLnBrk="0" fontAlgn="base" hangingPunct="0">
              <a:spcBef>
                <a:spcPct val="0"/>
              </a:spcBef>
              <a:spcAft>
                <a:spcPct val="0"/>
              </a:spcAft>
            </a:pPr>
            <a:r>
              <a:rPr lang="en-US" altLang="en-US" sz="2000" b="1" dirty="0">
                <a:solidFill>
                  <a:srgbClr val="212529"/>
                </a:solidFill>
                <a:latin typeface="SFMono-Regular"/>
              </a:rPr>
              <a:t>Name</a:t>
            </a:r>
            <a:r>
              <a:rPr lang="en-US" altLang="en-US" sz="2000" dirty="0">
                <a:solidFill>
                  <a:srgbClr val="212529"/>
                </a:solidFill>
                <a:latin typeface="SFMono-Regular"/>
              </a:rPr>
              <a:t>: Christian </a:t>
            </a:r>
            <a:r>
              <a:rPr lang="en-US" altLang="en-US" sz="2000" dirty="0" smtClean="0">
                <a:solidFill>
                  <a:srgbClr val="212529"/>
                </a:solidFill>
                <a:latin typeface="SFMono-Regular"/>
              </a:rPr>
              <a:t>Green, </a:t>
            </a:r>
            <a:endParaRPr lang="en-US" altLang="en-US" sz="2000" dirty="0">
              <a:solidFill>
                <a:srgbClr val="212529"/>
              </a:solidFill>
              <a:latin typeface="SFMono-Regular"/>
            </a:endParaRPr>
          </a:p>
          <a:p>
            <a:pPr lvl="2" defTabSz="914400" eaLnBrk="0" fontAlgn="base" hangingPunct="0">
              <a:spcBef>
                <a:spcPct val="0"/>
              </a:spcBef>
              <a:spcAft>
                <a:spcPct val="0"/>
              </a:spcAft>
            </a:pPr>
            <a:r>
              <a:rPr lang="en-US" altLang="en-US" sz="2000" b="1" dirty="0">
                <a:solidFill>
                  <a:srgbClr val="212529"/>
                </a:solidFill>
                <a:latin typeface="SFMono-Regular"/>
              </a:rPr>
              <a:t>Course/Year</a:t>
            </a:r>
            <a:r>
              <a:rPr lang="en-US" altLang="en-US" sz="2000" dirty="0">
                <a:solidFill>
                  <a:srgbClr val="212529"/>
                </a:solidFill>
                <a:latin typeface="SFMono-Regular"/>
              </a:rPr>
              <a:t>: </a:t>
            </a:r>
            <a:r>
              <a:rPr lang="en-US" altLang="en-US" sz="2000" dirty="0" smtClean="0">
                <a:solidFill>
                  <a:srgbClr val="212529"/>
                </a:solidFill>
                <a:latin typeface="SFMono-Regular"/>
              </a:rPr>
              <a:t>BSIS-1, </a:t>
            </a:r>
            <a:endParaRPr lang="en-US" altLang="en-US" sz="2000" dirty="0">
              <a:solidFill>
                <a:srgbClr val="212529"/>
              </a:solidFill>
              <a:latin typeface="SFMono-Regular"/>
            </a:endParaRPr>
          </a:p>
          <a:p>
            <a:pPr lvl="2" defTabSz="914400" eaLnBrk="0" fontAlgn="base" hangingPunct="0">
              <a:spcBef>
                <a:spcPct val="0"/>
              </a:spcBef>
              <a:spcAft>
                <a:spcPct val="0"/>
              </a:spcAft>
            </a:pPr>
            <a:r>
              <a:rPr lang="en-US" altLang="en-US" sz="2000" b="1" dirty="0">
                <a:solidFill>
                  <a:srgbClr val="212529"/>
                </a:solidFill>
                <a:latin typeface="SFMono-Regular"/>
              </a:rPr>
              <a:t>Address</a:t>
            </a:r>
            <a:r>
              <a:rPr lang="en-US" altLang="en-US" sz="2000" dirty="0">
                <a:solidFill>
                  <a:srgbClr val="212529"/>
                </a:solidFill>
                <a:latin typeface="SFMono-Regular"/>
              </a:rPr>
              <a:t>: </a:t>
            </a:r>
            <a:r>
              <a:rPr lang="en-US" altLang="en-US" sz="2000" dirty="0" smtClean="0">
                <a:solidFill>
                  <a:srgbClr val="212529"/>
                </a:solidFill>
                <a:latin typeface="SFMono-Regular"/>
              </a:rPr>
              <a:t>P12, </a:t>
            </a:r>
            <a:r>
              <a:rPr lang="en-US" altLang="en-US" sz="2000" dirty="0" err="1" smtClean="0">
                <a:solidFill>
                  <a:srgbClr val="212529"/>
                </a:solidFill>
                <a:latin typeface="SFMono-Regular"/>
              </a:rPr>
              <a:t>Brgy</a:t>
            </a:r>
            <a:r>
              <a:rPr lang="en-US" altLang="en-US" sz="2000" dirty="0" smtClean="0">
                <a:solidFill>
                  <a:srgbClr val="212529"/>
                </a:solidFill>
                <a:latin typeface="SFMono-Regular"/>
              </a:rPr>
              <a:t> 172, Caloocan City</a:t>
            </a:r>
            <a:endParaRPr lang="en-US" altLang="en-US" sz="2000" dirty="0">
              <a:solidFill>
                <a:srgbClr val="212529"/>
              </a:solidFill>
              <a:latin typeface="SFMono-Regular"/>
            </a:endParaRPr>
          </a:p>
          <a:p>
            <a:pPr lvl="2" defTabSz="914400" eaLnBrk="0" fontAlgn="base" hangingPunct="0">
              <a:spcBef>
                <a:spcPct val="0"/>
              </a:spcBef>
              <a:spcAft>
                <a:spcPct val="0"/>
              </a:spcAft>
            </a:pPr>
            <a:endParaRPr kumimoji="0" lang="en-US" altLang="en-US" sz="2000" b="0" i="0" u="none" strike="noStrike" cap="none" normalizeH="0" baseline="0" dirty="0" smtClean="0">
              <a:ln>
                <a:noFill/>
              </a:ln>
              <a:solidFill>
                <a:srgbClr val="212529"/>
              </a:solidFill>
              <a:effectLst/>
              <a:latin typeface="SFMono-Regular"/>
            </a:endParaRPr>
          </a:p>
        </p:txBody>
      </p:sp>
      <p:pic>
        <p:nvPicPr>
          <p:cNvPr id="5" name="Picture 4"/>
          <p:cNvPicPr>
            <a:picLocks noChangeAspect="1"/>
          </p:cNvPicPr>
          <p:nvPr/>
        </p:nvPicPr>
        <p:blipFill>
          <a:blip r:embed="rId2"/>
          <a:stretch>
            <a:fillRect/>
          </a:stretch>
        </p:blipFill>
        <p:spPr>
          <a:xfrm>
            <a:off x="410325" y="4237227"/>
            <a:ext cx="5364365" cy="1554290"/>
          </a:xfrm>
          <a:prstGeom prst="rect">
            <a:avLst/>
          </a:prstGeom>
        </p:spPr>
      </p:pic>
      <p:sp>
        <p:nvSpPr>
          <p:cNvPr id="6" name="Rectangle 5"/>
          <p:cNvSpPr/>
          <p:nvPr/>
        </p:nvSpPr>
        <p:spPr>
          <a:xfrm>
            <a:off x="8526414" y="886480"/>
            <a:ext cx="2834430" cy="523220"/>
          </a:xfrm>
          <a:prstGeom prst="rect">
            <a:avLst/>
          </a:prstGeom>
        </p:spPr>
        <p:txBody>
          <a:bodyPr wrap="none">
            <a:spAutoFit/>
          </a:bodyPr>
          <a:lstStyle/>
          <a:p>
            <a:r>
              <a:rPr lang="en-PH" sz="2800" b="1" dirty="0" smtClean="0">
                <a:solidFill>
                  <a:srgbClr val="D16002"/>
                </a:solidFill>
              </a:rPr>
              <a:t>Sample Output</a:t>
            </a:r>
            <a:endParaRPr lang="en-US" sz="2800" b="1" dirty="0">
              <a:solidFill>
                <a:srgbClr val="D16002"/>
              </a:solidFill>
            </a:endParaRPr>
          </a:p>
        </p:txBody>
      </p:sp>
    </p:spTree>
    <p:extLst>
      <p:ext uri="{BB962C8B-B14F-4D97-AF65-F5344CB8AC3E}">
        <p14:creationId xmlns:p14="http://schemas.microsoft.com/office/powerpoint/2010/main" val="1268790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buFont typeface="Wingdings" panose="05000000000000000000" pitchFamily="2" charset="2"/>
              <a:buChar char="ü"/>
            </a:pPr>
            <a:r>
              <a:rPr lang="en-US" dirty="0">
                <a:solidFill>
                  <a:srgbClr val="FF0000"/>
                </a:solidFill>
                <a:effectLst>
                  <a:outerShdw blurRad="38100" dist="38100" dir="2700000" algn="tl">
                    <a:srgbClr val="000000">
                      <a:alpha val="43137"/>
                    </a:srgbClr>
                  </a:outerShdw>
                </a:effectLst>
              </a:rPr>
              <a:t>https://</a:t>
            </a:r>
            <a:r>
              <a:rPr lang="en-US" dirty="0" smtClean="0">
                <a:solidFill>
                  <a:srgbClr val="FF0000"/>
                </a:solidFill>
                <a:effectLst>
                  <a:outerShdw blurRad="38100" dist="38100" dir="2700000" algn="tl">
                    <a:srgbClr val="000000">
                      <a:alpha val="43137"/>
                    </a:srgbClr>
                  </a:outerShdw>
                </a:effectLst>
              </a:rPr>
              <a:t>www.programiz.com/java-programming/class-objects</a:t>
            </a:r>
            <a:endParaRPr lang="en-US" dirty="0">
              <a:solidFill>
                <a:srgbClr val="FF0000"/>
              </a:solidFill>
              <a:effectLst>
                <a:outerShdw blurRad="38100" dist="38100" dir="2700000" algn="tl">
                  <a:srgbClr val="000000">
                    <a:alpha val="43137"/>
                  </a:srgbClr>
                </a:outerShdw>
              </a:effectLst>
            </a:endParaRPr>
          </a:p>
          <a:p>
            <a:pPr>
              <a:buFont typeface="Wingdings" panose="05000000000000000000" pitchFamily="2" charset="2"/>
              <a:buChar char="ü"/>
            </a:pPr>
            <a:r>
              <a:rPr lang="en-US" dirty="0">
                <a:solidFill>
                  <a:srgbClr val="FF0000"/>
                </a:solidFill>
                <a:effectLst>
                  <a:outerShdw blurRad="38100" dist="38100" dir="2700000" algn="tl">
                    <a:srgbClr val="000000">
                      <a:alpha val="43137"/>
                    </a:srgbClr>
                  </a:outerShdw>
                </a:effectLst>
              </a:rPr>
              <a:t>https://</a:t>
            </a:r>
            <a:r>
              <a:rPr lang="en-US" dirty="0" smtClean="0">
                <a:solidFill>
                  <a:srgbClr val="FF0000"/>
                </a:solidFill>
                <a:effectLst>
                  <a:outerShdw blurRad="38100" dist="38100" dir="2700000" algn="tl">
                    <a:srgbClr val="000000">
                      <a:alpha val="43137"/>
                    </a:srgbClr>
                  </a:outerShdw>
                </a:effectLst>
              </a:rPr>
              <a:t>www.tutorialspoint.com/java/java_object_classes.htm</a:t>
            </a:r>
            <a:endParaRPr lang="en-US" dirty="0">
              <a:solidFill>
                <a:srgbClr val="FF0000"/>
              </a:solidFill>
              <a:effectLst>
                <a:outerShdw blurRad="38100" dist="38100" dir="2700000" algn="tl">
                  <a:srgbClr val="000000">
                    <a:alpha val="43137"/>
                  </a:srgbClr>
                </a:outerShdw>
              </a:effectLst>
            </a:endParaRPr>
          </a:p>
          <a:p>
            <a:pPr>
              <a:buFont typeface="Wingdings" panose="05000000000000000000" pitchFamily="2" charset="2"/>
              <a:buChar char="ü"/>
            </a:pPr>
            <a:r>
              <a:rPr lang="en-US" dirty="0">
                <a:solidFill>
                  <a:srgbClr val="FF0000"/>
                </a:solidFill>
                <a:effectLst>
                  <a:outerShdw blurRad="38100" dist="38100" dir="2700000" algn="tl">
                    <a:srgbClr val="000000">
                      <a:alpha val="43137"/>
                    </a:srgbClr>
                  </a:outerShdw>
                </a:effectLst>
              </a:rPr>
              <a:t>https://</a:t>
            </a:r>
            <a:r>
              <a:rPr lang="en-US" dirty="0" smtClean="0">
                <a:solidFill>
                  <a:srgbClr val="FF0000"/>
                </a:solidFill>
                <a:effectLst>
                  <a:outerShdw blurRad="38100" dist="38100" dir="2700000" algn="tl">
                    <a:srgbClr val="000000">
                      <a:alpha val="43137"/>
                    </a:srgbClr>
                  </a:outerShdw>
                </a:effectLst>
              </a:rPr>
              <a:t>www.w3schools.com/java/java_oop.asp</a:t>
            </a:r>
            <a:endParaRPr lang="en-US" dirty="0">
              <a:solidFill>
                <a:srgbClr val="FF0000"/>
              </a:solidFill>
              <a:effectLst>
                <a:outerShdw blurRad="38100" dist="38100" dir="2700000" algn="tl">
                  <a:srgbClr val="000000">
                    <a:alpha val="43137"/>
                  </a:srgbClr>
                </a:outerShdw>
              </a:effectLst>
            </a:endParaRPr>
          </a:p>
          <a:p>
            <a:pPr>
              <a:buFont typeface="Wingdings" panose="05000000000000000000" pitchFamily="2" charset="2"/>
              <a:buChar char="ü"/>
            </a:pPr>
            <a:r>
              <a:rPr lang="en-US" dirty="0">
                <a:solidFill>
                  <a:srgbClr val="FF0000"/>
                </a:solidFill>
                <a:effectLst>
                  <a:outerShdw blurRad="38100" dist="38100" dir="2700000" algn="tl">
                    <a:srgbClr val="000000">
                      <a:alpha val="43137"/>
                    </a:srgbClr>
                  </a:outerShdw>
                </a:effectLst>
              </a:rPr>
              <a:t>https://beginnersbook.com/2013/04/oops-concepts/#</a:t>
            </a:r>
            <a:r>
              <a:rPr lang="en-US" dirty="0" smtClean="0">
                <a:solidFill>
                  <a:srgbClr val="FF0000"/>
                </a:solidFill>
                <a:effectLst>
                  <a:outerShdw blurRad="38100" dist="38100" dir="2700000" algn="tl">
                    <a:srgbClr val="000000">
                      <a:alpha val="43137"/>
                    </a:srgbClr>
                  </a:outerShdw>
                </a:effectLst>
              </a:rPr>
              <a:t>1</a:t>
            </a:r>
            <a:endParaRPr lang="en-US" dirty="0">
              <a:solidFill>
                <a:srgbClr val="FF0000"/>
              </a:solidFill>
              <a:effectLst>
                <a:outerShdw blurRad="38100" dist="38100" dir="2700000" algn="tl">
                  <a:srgbClr val="000000">
                    <a:alpha val="43137"/>
                  </a:srgbClr>
                </a:outerShdw>
              </a:effectLst>
            </a:endParaRPr>
          </a:p>
          <a:p>
            <a:pPr>
              <a:buFont typeface="Wingdings" panose="05000000000000000000" pitchFamily="2" charset="2"/>
              <a:buChar char="ü"/>
            </a:pPr>
            <a:r>
              <a:rPr lang="en-US" dirty="0">
                <a:solidFill>
                  <a:srgbClr val="FF0000"/>
                </a:solidFill>
                <a:effectLst>
                  <a:outerShdw blurRad="38100" dist="38100" dir="2700000" algn="tl">
                    <a:srgbClr val="000000">
                      <a:alpha val="43137"/>
                    </a:srgbClr>
                  </a:outerShdw>
                </a:effectLst>
              </a:rPr>
              <a:t>https://</a:t>
            </a:r>
            <a:r>
              <a:rPr lang="en-US" dirty="0" smtClean="0">
                <a:solidFill>
                  <a:srgbClr val="FF0000"/>
                </a:solidFill>
                <a:effectLst>
                  <a:outerShdw blurRad="38100" dist="38100" dir="2700000" algn="tl">
                    <a:srgbClr val="000000">
                      <a:alpha val="43137"/>
                    </a:srgbClr>
                  </a:outerShdw>
                </a:effectLst>
              </a:rPr>
              <a:t>www.javatpoint.com/java-oops-concepts</a:t>
            </a:r>
            <a:endParaRPr lang="en-US" dirty="0">
              <a:solidFill>
                <a:srgbClr val="FF0000"/>
              </a:solidFill>
              <a:effectLst>
                <a:outerShdw blurRad="38100" dist="38100" dir="2700000" algn="tl">
                  <a:srgbClr val="000000">
                    <a:alpha val="43137"/>
                  </a:srgbClr>
                </a:outerShdw>
              </a:effectLst>
            </a:endParaRPr>
          </a:p>
        </p:txBody>
      </p:sp>
      <p:sp>
        <p:nvSpPr>
          <p:cNvPr id="3" name="Title 2"/>
          <p:cNvSpPr>
            <a:spLocks noGrp="1"/>
          </p:cNvSpPr>
          <p:nvPr>
            <p:ph type="title"/>
          </p:nvPr>
        </p:nvSpPr>
        <p:spPr/>
        <p:txBody>
          <a:bodyPr/>
          <a:lstStyle/>
          <a:p>
            <a:r>
              <a:rPr lang="en-PH" dirty="0" smtClean="0"/>
              <a:t>References</a:t>
            </a:r>
            <a:endParaRPr lang="en-US" dirty="0"/>
          </a:p>
        </p:txBody>
      </p:sp>
    </p:spTree>
    <p:extLst>
      <p:ext uri="{BB962C8B-B14F-4D97-AF65-F5344CB8AC3E}">
        <p14:creationId xmlns:p14="http://schemas.microsoft.com/office/powerpoint/2010/main" val="1455186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entury Gothic" panose="020B0502020202020204" pitchFamily="34" charset="0"/>
              </a:rPr>
              <a:t>Objectives:</a:t>
            </a:r>
            <a:endParaRPr lang="en-US" dirty="0"/>
          </a:p>
        </p:txBody>
      </p:sp>
      <p:sp>
        <p:nvSpPr>
          <p:cNvPr id="5" name="Content Placeholder 4"/>
          <p:cNvSpPr>
            <a:spLocks noGrp="1"/>
          </p:cNvSpPr>
          <p:nvPr>
            <p:ph idx="1"/>
          </p:nvPr>
        </p:nvSpPr>
        <p:spPr/>
        <p:txBody>
          <a:bodyPr>
            <a:normAutofit/>
          </a:bodyPr>
          <a:lstStyle/>
          <a:p>
            <a:pPr>
              <a:buFont typeface="Wingdings" panose="05000000000000000000" pitchFamily="2" charset="2"/>
              <a:buChar char="ü"/>
            </a:pPr>
            <a:r>
              <a:rPr lang="en-US" dirty="0" smtClean="0"/>
              <a:t>learn </a:t>
            </a:r>
            <a:r>
              <a:rPr lang="en-US" dirty="0"/>
              <a:t>about Java </a:t>
            </a:r>
            <a:r>
              <a:rPr lang="en-US" dirty="0" smtClean="0"/>
              <a:t>Inheritance, </a:t>
            </a:r>
          </a:p>
          <a:p>
            <a:pPr>
              <a:buFont typeface="Wingdings" panose="05000000000000000000" pitchFamily="2" charset="2"/>
              <a:buChar char="ü"/>
            </a:pPr>
            <a:r>
              <a:rPr lang="en-US" dirty="0" smtClean="0"/>
              <a:t>Identify what are the types of inheritance </a:t>
            </a:r>
          </a:p>
          <a:p>
            <a:pPr>
              <a:buFont typeface="Wingdings" panose="05000000000000000000" pitchFamily="2" charset="2"/>
              <a:buChar char="ü"/>
            </a:pPr>
            <a:r>
              <a:rPr lang="en-US" dirty="0"/>
              <a:t>l</a:t>
            </a:r>
            <a:r>
              <a:rPr lang="en-US" dirty="0" smtClean="0"/>
              <a:t>earn how inheritance works</a:t>
            </a:r>
            <a:endParaRPr lang="en-US" dirty="0"/>
          </a:p>
        </p:txBody>
      </p:sp>
    </p:spTree>
    <p:extLst>
      <p:ext uri="{BB962C8B-B14F-4D97-AF65-F5344CB8AC3E}">
        <p14:creationId xmlns:p14="http://schemas.microsoft.com/office/powerpoint/2010/main" val="1724506523"/>
      </p:ext>
    </p:extLst>
  </p:cSld>
  <p:clrMapOvr>
    <a:masterClrMapping/>
  </p:clrMapOvr>
  <mc:AlternateContent xmlns:mc="http://schemas.openxmlformats.org/markup-compatibility/2006" xmlns:p14="http://schemas.microsoft.com/office/powerpoint/2010/main">
    <mc:Choice Requires="p14">
      <p:transition spd="slow" p14:dur="20000" advClick="0" advTm="18000"/>
    </mc:Choice>
    <mc:Fallback xmlns="">
      <p:transition spd="slow" advClick="0" advTm="18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742950" indent="-742950">
              <a:buFont typeface="+mj-lt"/>
              <a:buAutoNum type="arabicPeriod"/>
            </a:pPr>
            <a:r>
              <a:rPr lang="en-US" dirty="0"/>
              <a:t>Inheritance</a:t>
            </a:r>
          </a:p>
          <a:p>
            <a:pPr marL="742950" indent="-742950">
              <a:buFont typeface="+mj-lt"/>
              <a:buAutoNum type="arabicPeriod"/>
            </a:pPr>
            <a:r>
              <a:rPr lang="en-US" dirty="0"/>
              <a:t>Types of Inheritance</a:t>
            </a:r>
          </a:p>
          <a:p>
            <a:pPr marL="742950" indent="-742950">
              <a:buFont typeface="+mj-lt"/>
              <a:buAutoNum type="arabicPeriod"/>
            </a:pPr>
            <a:r>
              <a:rPr lang="en-US" dirty="0"/>
              <a:t>Why multiple inheritance is not possible in Java in case of class?</a:t>
            </a:r>
          </a:p>
        </p:txBody>
      </p:sp>
      <p:sp>
        <p:nvSpPr>
          <p:cNvPr id="3" name="Title 2"/>
          <p:cNvSpPr>
            <a:spLocks noGrp="1"/>
          </p:cNvSpPr>
          <p:nvPr>
            <p:ph type="title"/>
          </p:nvPr>
        </p:nvSpPr>
        <p:spPr/>
        <p:txBody>
          <a:bodyPr/>
          <a:lstStyle/>
          <a:p>
            <a:r>
              <a:rPr lang="en-PH" b="1" dirty="0" smtClean="0"/>
              <a:t>Outline</a:t>
            </a:r>
            <a:endParaRPr lang="en-US" b="1" dirty="0"/>
          </a:p>
        </p:txBody>
      </p:sp>
    </p:spTree>
    <p:extLst>
      <p:ext uri="{BB962C8B-B14F-4D97-AF65-F5344CB8AC3E}">
        <p14:creationId xmlns:p14="http://schemas.microsoft.com/office/powerpoint/2010/main" val="1791884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buFont typeface="Wingdings" panose="05000000000000000000" pitchFamily="2" charset="2"/>
              <a:buChar char="ü"/>
            </a:pPr>
            <a:r>
              <a:rPr lang="en-US" sz="2800" b="1" dirty="0"/>
              <a:t>Inheritance in Java</a:t>
            </a:r>
            <a:r>
              <a:rPr lang="en-US" sz="2800" dirty="0"/>
              <a:t> is a mechanism in which one object acquires all the properties and behaviors of a parent object</a:t>
            </a:r>
            <a:r>
              <a:rPr lang="en-US" sz="2800" dirty="0" smtClean="0"/>
              <a:t>.</a:t>
            </a:r>
          </a:p>
          <a:p>
            <a:pPr lvl="1">
              <a:buFont typeface="Wingdings" panose="05000000000000000000" pitchFamily="2" charset="2"/>
              <a:buChar char="ü"/>
            </a:pPr>
            <a:endParaRPr lang="en-US" sz="2800" dirty="0" smtClean="0"/>
          </a:p>
          <a:p>
            <a:pPr lvl="1">
              <a:buFont typeface="Wingdings" panose="05000000000000000000" pitchFamily="2" charset="2"/>
              <a:buChar char="ü"/>
            </a:pPr>
            <a:r>
              <a:rPr lang="en-US" sz="2800" dirty="0"/>
              <a:t>Inheritance represents the </a:t>
            </a:r>
            <a:r>
              <a:rPr lang="en-US" sz="2800" b="1" dirty="0"/>
              <a:t>IS-A </a:t>
            </a:r>
            <a:r>
              <a:rPr lang="en-US" sz="2800" b="1" dirty="0" smtClean="0"/>
              <a:t>relationship</a:t>
            </a:r>
            <a:r>
              <a:rPr lang="en-US" sz="2800" dirty="0"/>
              <a:t> which is also known as a </a:t>
            </a:r>
            <a:r>
              <a:rPr lang="en-US" sz="2800" i="1" dirty="0"/>
              <a:t>parent-child</a:t>
            </a:r>
            <a:r>
              <a:rPr lang="en-US" sz="2800" dirty="0"/>
              <a:t> relationship</a:t>
            </a:r>
            <a:r>
              <a:rPr lang="en-US" sz="2800" dirty="0" smtClean="0"/>
              <a:t>.</a:t>
            </a:r>
          </a:p>
          <a:p>
            <a:pPr lvl="1">
              <a:buFont typeface="Wingdings" panose="05000000000000000000" pitchFamily="2" charset="2"/>
              <a:buChar char="ü"/>
            </a:pPr>
            <a:endParaRPr lang="en-US" dirty="0" smtClean="0"/>
          </a:p>
          <a:p>
            <a:pPr lvl="1">
              <a:buFont typeface="Wingdings" panose="05000000000000000000" pitchFamily="2" charset="2"/>
              <a:buChar char="ü"/>
            </a:pPr>
            <a:r>
              <a:rPr lang="en-US" dirty="0" smtClean="0"/>
              <a:t>Why </a:t>
            </a:r>
            <a:r>
              <a:rPr lang="en-US" dirty="0"/>
              <a:t>use inheritance in java</a:t>
            </a:r>
          </a:p>
          <a:p>
            <a:pPr lvl="2">
              <a:buFont typeface="Wingdings" panose="05000000000000000000" pitchFamily="2" charset="2"/>
              <a:buChar char="ü"/>
            </a:pPr>
            <a:r>
              <a:rPr lang="en-US" dirty="0"/>
              <a:t>For Method Overriding </a:t>
            </a:r>
            <a:r>
              <a:rPr lang="en-US" dirty="0" smtClean="0"/>
              <a:t>.</a:t>
            </a:r>
            <a:endParaRPr lang="en-US" dirty="0"/>
          </a:p>
          <a:p>
            <a:pPr lvl="2">
              <a:buFont typeface="Wingdings" panose="05000000000000000000" pitchFamily="2" charset="2"/>
              <a:buChar char="ü"/>
            </a:pPr>
            <a:r>
              <a:rPr lang="en-US" dirty="0"/>
              <a:t>For Code Reusability</a:t>
            </a:r>
            <a:r>
              <a:rPr lang="en-US" dirty="0" smtClean="0"/>
              <a:t>.</a:t>
            </a:r>
            <a:endParaRPr lang="en-US" dirty="0"/>
          </a:p>
        </p:txBody>
      </p:sp>
      <p:sp>
        <p:nvSpPr>
          <p:cNvPr id="3" name="Title 2"/>
          <p:cNvSpPr>
            <a:spLocks noGrp="1"/>
          </p:cNvSpPr>
          <p:nvPr>
            <p:ph type="title"/>
          </p:nvPr>
        </p:nvSpPr>
        <p:spPr/>
        <p:txBody>
          <a:bodyPr>
            <a:normAutofit/>
          </a:bodyPr>
          <a:lstStyle/>
          <a:p>
            <a:r>
              <a:rPr lang="en-US" dirty="0"/>
              <a:t>Inheritance in </a:t>
            </a:r>
            <a:r>
              <a:rPr lang="en-US" dirty="0" smtClean="0"/>
              <a:t>Java</a:t>
            </a:r>
            <a:endParaRPr lang="en-US" dirty="0"/>
          </a:p>
        </p:txBody>
      </p:sp>
    </p:spTree>
    <p:extLst>
      <p:ext uri="{BB962C8B-B14F-4D97-AF65-F5344CB8AC3E}">
        <p14:creationId xmlns:p14="http://schemas.microsoft.com/office/powerpoint/2010/main" val="3399514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600" b="1" dirty="0"/>
              <a:t>Terms used in Inheritance</a:t>
            </a:r>
          </a:p>
          <a:p>
            <a:pPr>
              <a:buFont typeface="Wingdings" panose="05000000000000000000" pitchFamily="2" charset="2"/>
              <a:buChar char="ü"/>
            </a:pPr>
            <a:r>
              <a:rPr lang="en-US" sz="2600" b="1" dirty="0"/>
              <a:t>Class:</a:t>
            </a:r>
            <a:r>
              <a:rPr lang="en-US" sz="2600" dirty="0"/>
              <a:t> A class is a group of objects which have common </a:t>
            </a:r>
            <a:r>
              <a:rPr lang="en-US" sz="2600" dirty="0" smtClean="0"/>
              <a:t>properties</a:t>
            </a:r>
            <a:endParaRPr lang="en-US" sz="2600" dirty="0"/>
          </a:p>
          <a:p>
            <a:pPr>
              <a:buFont typeface="Wingdings" panose="05000000000000000000" pitchFamily="2" charset="2"/>
              <a:buChar char="ü"/>
            </a:pPr>
            <a:r>
              <a:rPr lang="en-US" sz="2600" b="1" dirty="0"/>
              <a:t>Sub Class/Child Class:</a:t>
            </a:r>
            <a:r>
              <a:rPr lang="en-US" sz="2600" dirty="0"/>
              <a:t> Subclass is a class which inherits the other class. It is also called a </a:t>
            </a:r>
            <a:r>
              <a:rPr lang="en-US" sz="2600" dirty="0">
                <a:solidFill>
                  <a:srgbClr val="D16002"/>
                </a:solidFill>
              </a:rPr>
              <a:t>derived class, extended class, or child class</a:t>
            </a:r>
            <a:r>
              <a:rPr lang="en-US" sz="2600" dirty="0"/>
              <a:t>.</a:t>
            </a:r>
          </a:p>
          <a:p>
            <a:pPr>
              <a:buFont typeface="Wingdings" panose="05000000000000000000" pitchFamily="2" charset="2"/>
              <a:buChar char="ü"/>
            </a:pPr>
            <a:r>
              <a:rPr lang="en-US" sz="2600" b="1" dirty="0"/>
              <a:t>Super Class/Parent Class:</a:t>
            </a:r>
            <a:r>
              <a:rPr lang="en-US" sz="2600" dirty="0"/>
              <a:t> Superclass is the class from where a subclass inherits the features. It is also called a </a:t>
            </a:r>
            <a:r>
              <a:rPr lang="en-US" sz="2600" dirty="0">
                <a:solidFill>
                  <a:srgbClr val="D16002"/>
                </a:solidFill>
              </a:rPr>
              <a:t>base class or a parent class</a:t>
            </a:r>
            <a:r>
              <a:rPr lang="en-US" sz="2600" dirty="0"/>
              <a:t>.</a:t>
            </a:r>
          </a:p>
          <a:p>
            <a:pPr>
              <a:buFont typeface="Wingdings" panose="05000000000000000000" pitchFamily="2" charset="2"/>
              <a:buChar char="ü"/>
            </a:pPr>
            <a:r>
              <a:rPr lang="en-US" sz="2600" b="1" dirty="0"/>
              <a:t>Reusability:</a:t>
            </a:r>
            <a:r>
              <a:rPr lang="en-US" sz="2600" dirty="0"/>
              <a:t> </a:t>
            </a:r>
            <a:r>
              <a:rPr lang="en-US" sz="2600" dirty="0" smtClean="0"/>
              <a:t>a </a:t>
            </a:r>
            <a:r>
              <a:rPr lang="en-US" sz="2600" dirty="0"/>
              <a:t>mechanism which facilitates you to reuse the fields and methods of the existing class when you create a new class. </a:t>
            </a:r>
          </a:p>
        </p:txBody>
      </p:sp>
      <p:sp>
        <p:nvSpPr>
          <p:cNvPr id="3" name="Title 2"/>
          <p:cNvSpPr>
            <a:spLocks noGrp="1"/>
          </p:cNvSpPr>
          <p:nvPr>
            <p:ph type="title"/>
          </p:nvPr>
        </p:nvSpPr>
        <p:spPr/>
        <p:txBody>
          <a:bodyPr/>
          <a:lstStyle/>
          <a:p>
            <a:r>
              <a:rPr lang="en-US" dirty="0"/>
              <a:t>Inheritance in Java</a:t>
            </a:r>
          </a:p>
        </p:txBody>
      </p:sp>
    </p:spTree>
    <p:extLst>
      <p:ext uri="{BB962C8B-B14F-4D97-AF65-F5344CB8AC3E}">
        <p14:creationId xmlns:p14="http://schemas.microsoft.com/office/powerpoint/2010/main" val="3203365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3700" y="1409700"/>
            <a:ext cx="7219053" cy="4864100"/>
          </a:xfrm>
        </p:spPr>
        <p:txBody>
          <a:bodyPr>
            <a:normAutofit fontScale="92500" lnSpcReduction="20000"/>
          </a:bodyPr>
          <a:lstStyle/>
          <a:p>
            <a:r>
              <a:rPr lang="en-US" dirty="0"/>
              <a:t>The syntax of Java Inheritance</a:t>
            </a:r>
          </a:p>
          <a:p>
            <a:endParaRPr lang="en-PH" dirty="0" smtClean="0"/>
          </a:p>
          <a:p>
            <a:endParaRPr lang="en-PH" dirty="0"/>
          </a:p>
          <a:p>
            <a:endParaRPr lang="en-PH" dirty="0" smtClean="0"/>
          </a:p>
          <a:p>
            <a:endParaRPr lang="en-PH" dirty="0"/>
          </a:p>
          <a:p>
            <a:r>
              <a:rPr lang="en-US" sz="2800" dirty="0">
                <a:solidFill>
                  <a:schemeClr val="tx1"/>
                </a:solidFill>
              </a:rPr>
              <a:t>The </a:t>
            </a:r>
            <a:r>
              <a:rPr lang="en-US" sz="2800" b="1" dirty="0">
                <a:solidFill>
                  <a:schemeClr val="tx1"/>
                </a:solidFill>
              </a:rPr>
              <a:t>extends keyword</a:t>
            </a:r>
            <a:r>
              <a:rPr lang="en-US" sz="2800" dirty="0">
                <a:solidFill>
                  <a:schemeClr val="tx1"/>
                </a:solidFill>
              </a:rPr>
              <a:t> indicates that you are making a new class that derives from an existing class. </a:t>
            </a:r>
            <a:endParaRPr lang="en-US" sz="2800" dirty="0" smtClean="0">
              <a:solidFill>
                <a:schemeClr val="tx1"/>
              </a:solidFill>
            </a:endParaRPr>
          </a:p>
          <a:p>
            <a:r>
              <a:rPr lang="en-US" sz="2800" dirty="0" smtClean="0">
                <a:solidFill>
                  <a:schemeClr val="tx1"/>
                </a:solidFill>
              </a:rPr>
              <a:t>The </a:t>
            </a:r>
            <a:r>
              <a:rPr lang="en-US" sz="2800" dirty="0">
                <a:solidFill>
                  <a:schemeClr val="tx1"/>
                </a:solidFill>
              </a:rPr>
              <a:t>meaning of "</a:t>
            </a:r>
            <a:r>
              <a:rPr lang="en-US" sz="2800" dirty="0">
                <a:solidFill>
                  <a:srgbClr val="D16002"/>
                </a:solidFill>
              </a:rPr>
              <a:t>extends</a:t>
            </a:r>
            <a:r>
              <a:rPr lang="en-US" sz="2800" dirty="0">
                <a:solidFill>
                  <a:schemeClr val="tx1"/>
                </a:solidFill>
              </a:rPr>
              <a:t>" is to increase the functionality</a:t>
            </a:r>
            <a:endParaRPr lang="en-US" sz="2800" dirty="0"/>
          </a:p>
        </p:txBody>
      </p:sp>
      <p:sp>
        <p:nvSpPr>
          <p:cNvPr id="3" name="Title 2"/>
          <p:cNvSpPr>
            <a:spLocks noGrp="1"/>
          </p:cNvSpPr>
          <p:nvPr>
            <p:ph type="title"/>
          </p:nvPr>
        </p:nvSpPr>
        <p:spPr/>
        <p:txBody>
          <a:bodyPr/>
          <a:lstStyle/>
          <a:p>
            <a:r>
              <a:rPr lang="en-US" dirty="0"/>
              <a:t>Inheritance in Java</a:t>
            </a:r>
          </a:p>
        </p:txBody>
      </p:sp>
      <p:pic>
        <p:nvPicPr>
          <p:cNvPr id="4" name="Picture 3"/>
          <p:cNvPicPr>
            <a:picLocks noChangeAspect="1"/>
          </p:cNvPicPr>
          <p:nvPr/>
        </p:nvPicPr>
        <p:blipFill>
          <a:blip r:embed="rId3"/>
          <a:stretch>
            <a:fillRect/>
          </a:stretch>
        </p:blipFill>
        <p:spPr>
          <a:xfrm>
            <a:off x="479879" y="2045809"/>
            <a:ext cx="7046694" cy="2163633"/>
          </a:xfrm>
          <a:prstGeom prst="rect">
            <a:avLst/>
          </a:prstGeom>
        </p:spPr>
      </p:pic>
      <p:pic>
        <p:nvPicPr>
          <p:cNvPr id="6" name="Picture 5"/>
          <p:cNvPicPr>
            <a:picLocks noChangeAspect="1"/>
          </p:cNvPicPr>
          <p:nvPr/>
        </p:nvPicPr>
        <p:blipFill>
          <a:blip r:embed="rId4"/>
          <a:stretch>
            <a:fillRect/>
          </a:stretch>
        </p:blipFill>
        <p:spPr>
          <a:xfrm>
            <a:off x="8106788" y="1350964"/>
            <a:ext cx="2438740" cy="3553321"/>
          </a:xfrm>
          <a:prstGeom prst="rect">
            <a:avLst/>
          </a:prstGeom>
        </p:spPr>
      </p:pic>
    </p:spTree>
    <p:extLst>
      <p:ext uri="{BB962C8B-B14F-4D97-AF65-F5344CB8AC3E}">
        <p14:creationId xmlns:p14="http://schemas.microsoft.com/office/powerpoint/2010/main" val="1683568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a:t>Inheritance in Java</a:t>
            </a:r>
          </a:p>
        </p:txBody>
      </p:sp>
      <p:pic>
        <p:nvPicPr>
          <p:cNvPr id="4" name="Picture 3"/>
          <p:cNvPicPr>
            <a:picLocks noChangeAspect="1"/>
          </p:cNvPicPr>
          <p:nvPr/>
        </p:nvPicPr>
        <p:blipFill>
          <a:blip r:embed="rId3"/>
          <a:stretch>
            <a:fillRect/>
          </a:stretch>
        </p:blipFill>
        <p:spPr>
          <a:xfrm>
            <a:off x="649387" y="2088751"/>
            <a:ext cx="7979679" cy="3862105"/>
          </a:xfrm>
          <a:prstGeom prst="rect">
            <a:avLst/>
          </a:prstGeom>
        </p:spPr>
      </p:pic>
    </p:spTree>
    <p:extLst>
      <p:ext uri="{BB962C8B-B14F-4D97-AF65-F5344CB8AC3E}">
        <p14:creationId xmlns:p14="http://schemas.microsoft.com/office/powerpoint/2010/main" val="8439391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219528" y="1263615"/>
            <a:ext cx="7344800" cy="3762900"/>
          </a:xfrm>
          <a:prstGeom prst="rect">
            <a:avLst/>
          </a:prstGeom>
        </p:spPr>
      </p:pic>
      <p:sp>
        <p:nvSpPr>
          <p:cNvPr id="3" name="Title 2"/>
          <p:cNvSpPr>
            <a:spLocks noGrp="1"/>
          </p:cNvSpPr>
          <p:nvPr>
            <p:ph type="title"/>
          </p:nvPr>
        </p:nvSpPr>
        <p:spPr/>
        <p:txBody>
          <a:bodyPr/>
          <a:lstStyle/>
          <a:p>
            <a:r>
              <a:rPr lang="en-US" dirty="0"/>
              <a:t>Types of inheritance in java</a:t>
            </a:r>
          </a:p>
        </p:txBody>
      </p:sp>
      <p:pic>
        <p:nvPicPr>
          <p:cNvPr id="5" name="Picture 4"/>
          <p:cNvPicPr>
            <a:picLocks noChangeAspect="1"/>
          </p:cNvPicPr>
          <p:nvPr/>
        </p:nvPicPr>
        <p:blipFill rotWithShape="1">
          <a:blip r:embed="rId4"/>
          <a:srcRect l="48843" t="-401" r="2454" b="401"/>
          <a:stretch/>
        </p:blipFill>
        <p:spPr>
          <a:xfrm>
            <a:off x="7666080" y="1747280"/>
            <a:ext cx="3516857" cy="3620005"/>
          </a:xfrm>
          <a:prstGeom prst="rect">
            <a:avLst/>
          </a:prstGeom>
        </p:spPr>
      </p:pic>
      <p:pic>
        <p:nvPicPr>
          <p:cNvPr id="6" name="Picture 5"/>
          <p:cNvPicPr>
            <a:picLocks noChangeAspect="1"/>
          </p:cNvPicPr>
          <p:nvPr/>
        </p:nvPicPr>
        <p:blipFill rotWithShape="1">
          <a:blip r:embed="rId4"/>
          <a:srcRect l="201" t="-20448" r="51096" b="20448"/>
          <a:stretch/>
        </p:blipFill>
        <p:spPr>
          <a:xfrm>
            <a:off x="4264546" y="2905940"/>
            <a:ext cx="3516857" cy="3620005"/>
          </a:xfrm>
          <a:prstGeom prst="rect">
            <a:avLst/>
          </a:prstGeom>
        </p:spPr>
      </p:pic>
      <p:sp>
        <p:nvSpPr>
          <p:cNvPr id="7" name="Oval 6"/>
          <p:cNvSpPr/>
          <p:nvPr/>
        </p:nvSpPr>
        <p:spPr>
          <a:xfrm>
            <a:off x="1975273" y="4533061"/>
            <a:ext cx="1665701" cy="371447"/>
          </a:xfrm>
          <a:prstGeom prst="ellipse">
            <a:avLst/>
          </a:prstGeom>
          <a:noFill/>
          <a:ln w="28575">
            <a:solidFill>
              <a:srgbClr val="D16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55743" y="3161690"/>
            <a:ext cx="1665701" cy="371447"/>
          </a:xfrm>
          <a:prstGeom prst="ellipse">
            <a:avLst/>
          </a:prstGeom>
          <a:noFill/>
          <a:ln w="28575">
            <a:solidFill>
              <a:srgbClr val="D16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190123" y="6099201"/>
            <a:ext cx="1665701" cy="371447"/>
          </a:xfrm>
          <a:prstGeom prst="ellipse">
            <a:avLst/>
          </a:prstGeom>
          <a:noFill/>
          <a:ln w="28575">
            <a:solidFill>
              <a:srgbClr val="D16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591657" y="4995838"/>
            <a:ext cx="1665701" cy="371447"/>
          </a:xfrm>
          <a:prstGeom prst="ellipse">
            <a:avLst/>
          </a:prstGeom>
          <a:noFill/>
          <a:ln w="28575">
            <a:solidFill>
              <a:srgbClr val="D16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32427" y="3195601"/>
            <a:ext cx="1665701" cy="371447"/>
          </a:xfrm>
          <a:prstGeom prst="ellipse">
            <a:avLst/>
          </a:prstGeom>
          <a:noFill/>
          <a:ln w="28575">
            <a:solidFill>
              <a:srgbClr val="D16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1)">
                                      <p:cBhvr>
                                        <p:cTn id="11" dur="2000"/>
                                        <p:tgtEl>
                                          <p:spTgt spid="7"/>
                                        </p:tgtEl>
                                      </p:cBhvr>
                                    </p:animEffect>
                                  </p:childTnLst>
                                </p:cTn>
                              </p:par>
                            </p:childTnLst>
                          </p:cTn>
                        </p:par>
                        <p:par>
                          <p:cTn id="12" fill="hold">
                            <p:stCondLst>
                              <p:cond delay="4000"/>
                            </p:stCondLst>
                            <p:childTnLst>
                              <p:par>
                                <p:cTn id="13" presetID="21"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heel(1)">
                                      <p:cBhvr>
                                        <p:cTn id="15" dur="2000"/>
                                        <p:tgtEl>
                                          <p:spTgt spid="8"/>
                                        </p:tgtEl>
                                      </p:cBhvr>
                                    </p:animEffect>
                                  </p:childTnLst>
                                </p:cTn>
                              </p:par>
                            </p:childTnLst>
                          </p:cTn>
                        </p:par>
                        <p:par>
                          <p:cTn id="16" fill="hold">
                            <p:stCondLst>
                              <p:cond delay="6000"/>
                            </p:stCondLst>
                            <p:childTnLst>
                              <p:par>
                                <p:cTn id="17" presetID="21"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2000"/>
                                        <p:tgtEl>
                                          <p:spTgt spid="9"/>
                                        </p:tgtEl>
                                      </p:cBhvr>
                                    </p:animEffect>
                                  </p:childTnLst>
                                </p:cTn>
                              </p:par>
                            </p:childTnLst>
                          </p:cTn>
                        </p:par>
                        <p:par>
                          <p:cTn id="20" fill="hold">
                            <p:stCondLst>
                              <p:cond delay="8000"/>
                            </p:stCondLst>
                            <p:childTnLst>
                              <p:par>
                                <p:cTn id="21" presetID="21" presetClass="entr" presetSubtype="1"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heel(1)">
                                      <p:cBhvr>
                                        <p:cTn id="2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3700" y="1409700"/>
            <a:ext cx="5020129" cy="4864100"/>
          </a:xfrm>
        </p:spPr>
        <p:txBody>
          <a:bodyPr>
            <a:normAutofit/>
          </a:bodyPr>
          <a:lstStyle/>
          <a:p>
            <a:r>
              <a:rPr lang="en-US" sz="2800" b="1" dirty="0"/>
              <a:t>Single </a:t>
            </a:r>
            <a:r>
              <a:rPr lang="en-US" sz="2800" b="1" dirty="0" smtClean="0"/>
              <a:t>Inheritance</a:t>
            </a:r>
            <a:endParaRPr lang="en-US" sz="2800" dirty="0"/>
          </a:p>
          <a:p>
            <a:r>
              <a:rPr lang="en-US" sz="2800" dirty="0" smtClean="0"/>
              <a:t>In </a:t>
            </a:r>
            <a:r>
              <a:rPr lang="en-US" sz="2800" dirty="0"/>
              <a:t>the example </a:t>
            </a:r>
            <a:r>
              <a:rPr lang="en-US" sz="2800" dirty="0" smtClean="0"/>
              <a:t>given, </a:t>
            </a:r>
            <a:r>
              <a:rPr lang="en-US" sz="2800" dirty="0"/>
              <a:t>Dog class inherits the Animal class, so there is the single inheritance</a:t>
            </a:r>
            <a:r>
              <a:rPr lang="en-US" dirty="0"/>
              <a:t>.</a:t>
            </a:r>
          </a:p>
        </p:txBody>
      </p:sp>
      <p:sp>
        <p:nvSpPr>
          <p:cNvPr id="3" name="Title 2"/>
          <p:cNvSpPr>
            <a:spLocks noGrp="1"/>
          </p:cNvSpPr>
          <p:nvPr>
            <p:ph type="title"/>
          </p:nvPr>
        </p:nvSpPr>
        <p:spPr/>
        <p:txBody>
          <a:bodyPr/>
          <a:lstStyle/>
          <a:p>
            <a:r>
              <a:rPr lang="en-US" dirty="0"/>
              <a:t>Types of inheritance in java</a:t>
            </a:r>
          </a:p>
        </p:txBody>
      </p:sp>
      <p:pic>
        <p:nvPicPr>
          <p:cNvPr id="4" name="Picture 3"/>
          <p:cNvPicPr>
            <a:picLocks noChangeAspect="1"/>
          </p:cNvPicPr>
          <p:nvPr/>
        </p:nvPicPr>
        <p:blipFill>
          <a:blip r:embed="rId3"/>
          <a:stretch>
            <a:fillRect/>
          </a:stretch>
        </p:blipFill>
        <p:spPr>
          <a:xfrm>
            <a:off x="5791199" y="1139482"/>
            <a:ext cx="5146766" cy="5544712"/>
          </a:xfrm>
          <a:prstGeom prst="rect">
            <a:avLst/>
          </a:prstGeom>
        </p:spPr>
      </p:pic>
    </p:spTree>
    <p:extLst>
      <p:ext uri="{BB962C8B-B14F-4D97-AF65-F5344CB8AC3E}">
        <p14:creationId xmlns:p14="http://schemas.microsoft.com/office/powerpoint/2010/main" val="2579129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CCISTemplate">
      <a:dk1>
        <a:srgbClr val="000000"/>
      </a:dk1>
      <a:lt1>
        <a:sysClr val="window" lastClr="FFFFFF"/>
      </a:lt1>
      <a:dk2>
        <a:srgbClr val="FFFFFF"/>
      </a:dk2>
      <a:lt2>
        <a:srgbClr val="CCDDEA"/>
      </a:lt2>
      <a:accent1>
        <a:srgbClr val="E48312"/>
      </a:accent1>
      <a:accent2>
        <a:srgbClr val="BD582C"/>
      </a:accent2>
      <a:accent3>
        <a:srgbClr val="D16002"/>
      </a:accent3>
      <a:accent4>
        <a:srgbClr val="E3A067"/>
      </a:accent4>
      <a:accent5>
        <a:srgbClr val="C2BC80"/>
      </a:accent5>
      <a:accent6>
        <a:srgbClr val="94A088"/>
      </a:accent6>
      <a:hlink>
        <a:srgbClr val="F6DFCC"/>
      </a:hlink>
      <a:folHlink>
        <a:srgbClr val="8C8C8C"/>
      </a:folHlink>
    </a:clrScheme>
    <a:fontScheme name="CCISTemplate">
      <a:majorFont>
        <a:latin typeface="Century Gothic"/>
        <a:ea typeface=""/>
        <a:cs typeface=""/>
      </a:majorFont>
      <a:minorFont>
        <a:latin typeface="AvantGarde 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5835</TotalTime>
  <Words>719</Words>
  <Application>Microsoft Office PowerPoint</Application>
  <PresentationFormat>Widescreen</PresentationFormat>
  <Paragraphs>139</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AvantGarde CE</vt:lpstr>
      <vt:lpstr>Calibri</vt:lpstr>
      <vt:lpstr>Century Gothic</vt:lpstr>
      <vt:lpstr>SFMono-Regular</vt:lpstr>
      <vt:lpstr>Wingdings</vt:lpstr>
      <vt:lpstr>Retrospect</vt:lpstr>
      <vt:lpstr>PowerPoint Presentation</vt:lpstr>
      <vt:lpstr>Objectives:</vt:lpstr>
      <vt:lpstr>Outline</vt:lpstr>
      <vt:lpstr>Inheritance in Java</vt:lpstr>
      <vt:lpstr>Inheritance in Java</vt:lpstr>
      <vt:lpstr>Inheritance in Java</vt:lpstr>
      <vt:lpstr>Inheritance in Java</vt:lpstr>
      <vt:lpstr>Types of inheritance in java</vt:lpstr>
      <vt:lpstr>Types of inheritance in java</vt:lpstr>
      <vt:lpstr>Types of inheritance in java</vt:lpstr>
      <vt:lpstr>Types of inheritance in java</vt:lpstr>
      <vt:lpstr>Types of inheritance in java</vt:lpstr>
      <vt:lpstr>Java Aggregation</vt:lpstr>
      <vt:lpstr>Java Aggregation</vt:lpstr>
      <vt:lpstr>Java Aggregation</vt:lpstr>
      <vt:lpstr>Assignment 3</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Microsoft account</cp:lastModifiedBy>
  <cp:revision>145</cp:revision>
  <dcterms:created xsi:type="dcterms:W3CDTF">2020-07-14T07:18:51Z</dcterms:created>
  <dcterms:modified xsi:type="dcterms:W3CDTF">2020-10-26T08:32:43Z</dcterms:modified>
</cp:coreProperties>
</file>