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1" r:id="rId4"/>
    <p:sldId id="275" r:id="rId5"/>
    <p:sldId id="276" r:id="rId6"/>
    <p:sldId id="270" r:id="rId7"/>
    <p:sldId id="261" r:id="rId8"/>
    <p:sldId id="267" r:id="rId9"/>
    <p:sldId id="263" r:id="rId10"/>
    <p:sldId id="268" r:id="rId11"/>
    <p:sldId id="264" r:id="rId12"/>
    <p:sldId id="277" r:id="rId13"/>
    <p:sldId id="278" r:id="rId14"/>
    <p:sldId id="279" r:id="rId15"/>
    <p:sldId id="280" r:id="rId16"/>
    <p:sldId id="272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73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riasg@uniquindio.edu.co" TargetMode="External"/><Relationship Id="rId2" Type="http://schemas.openxmlformats.org/officeDocument/2006/relationships/hyperlink" Target="mailto:jonnatan.arias@utp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Introducción al Aprendizaje de Maquina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Jonnatan Arias Garcia</a:t>
            </a:r>
          </a:p>
          <a:p>
            <a:r>
              <a:rPr lang="es-CO" dirty="0">
                <a:hlinkClick r:id="rId2"/>
              </a:rPr>
              <a:t>jonnatan.arias@utp.edu.co</a:t>
            </a:r>
            <a:endParaRPr lang="es-CO" dirty="0"/>
          </a:p>
          <a:p>
            <a:r>
              <a:rPr lang="es-CO" dirty="0">
                <a:hlinkClick r:id="rId3"/>
              </a:rPr>
              <a:t>jariasg@uniquindio.edu.co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A55B-6F3B-C9C2-82EF-EE884A086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33974-A605-0F07-600A-0829AD82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s-CO" sz="6000" dirty="0" err="1">
                <a:solidFill>
                  <a:schemeClr val="accent1">
                    <a:lumMod val="75000"/>
                  </a:schemeClr>
                </a:solidFill>
              </a:rPr>
              <a:t>Science</a:t>
            </a:r>
            <a:endParaRPr lang="es-CO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7F83-F2D8-1AA6-4808-A63E62F471CF}"/>
              </a:ext>
            </a:extLst>
          </p:cNvPr>
          <p:cNvSpPr txBox="1"/>
          <p:nvPr/>
        </p:nvSpPr>
        <p:spPr>
          <a:xfrm>
            <a:off x="1187823" y="2644170"/>
            <a:ext cx="96191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dirty="0"/>
              <a:t>“</a:t>
            </a:r>
            <a:r>
              <a:rPr lang="es-CO" sz="3200" dirty="0" err="1"/>
              <a:t>Information</a:t>
            </a:r>
            <a:r>
              <a:rPr lang="es-CO" sz="3200" dirty="0"/>
              <a:t> </a:t>
            </a:r>
            <a:r>
              <a:rPr lang="es-CO" sz="3200" dirty="0" err="1"/>
              <a:t>is</a:t>
            </a:r>
            <a:r>
              <a:rPr lang="es-CO" sz="3200" dirty="0"/>
              <a:t> </a:t>
            </a:r>
            <a:r>
              <a:rPr lang="es-CO" sz="3200" dirty="0" err="1"/>
              <a:t>the</a:t>
            </a:r>
            <a:r>
              <a:rPr lang="es-CO" sz="3200" dirty="0"/>
              <a:t> </a:t>
            </a:r>
            <a:r>
              <a:rPr lang="es-CO" sz="3200" dirty="0" err="1"/>
              <a:t>oil</a:t>
            </a:r>
            <a:r>
              <a:rPr lang="es-CO" sz="3200" dirty="0"/>
              <a:t> </a:t>
            </a:r>
            <a:r>
              <a:rPr lang="es-CO" sz="3200" dirty="0" err="1"/>
              <a:t>of</a:t>
            </a:r>
            <a:r>
              <a:rPr lang="es-CO" sz="3200" dirty="0"/>
              <a:t> </a:t>
            </a:r>
            <a:r>
              <a:rPr lang="es-CO" sz="3200" dirty="0" err="1"/>
              <a:t>the</a:t>
            </a:r>
            <a:r>
              <a:rPr lang="es-CO" sz="3200" dirty="0"/>
              <a:t> 21 </a:t>
            </a:r>
            <a:r>
              <a:rPr lang="es-CO" sz="3200" dirty="0" err="1"/>
              <a:t>st</a:t>
            </a:r>
            <a:r>
              <a:rPr lang="es-CO" sz="3200" dirty="0"/>
              <a:t> </a:t>
            </a:r>
            <a:r>
              <a:rPr lang="es-CO" sz="3200" dirty="0" err="1"/>
              <a:t>century</a:t>
            </a:r>
            <a:r>
              <a:rPr lang="es-CO" sz="3200" dirty="0"/>
              <a:t>, and </a:t>
            </a:r>
            <a:r>
              <a:rPr lang="es-CO" sz="3200" dirty="0" err="1"/>
              <a:t>analytics</a:t>
            </a:r>
            <a:r>
              <a:rPr lang="es-CO" sz="3200" dirty="0"/>
              <a:t> </a:t>
            </a:r>
            <a:r>
              <a:rPr lang="es-CO" sz="3200" dirty="0" err="1"/>
              <a:t>is</a:t>
            </a:r>
            <a:r>
              <a:rPr lang="es-CO" sz="3200" dirty="0"/>
              <a:t> </a:t>
            </a:r>
            <a:r>
              <a:rPr lang="es-CO" sz="3200" dirty="0" err="1"/>
              <a:t>the</a:t>
            </a:r>
            <a:r>
              <a:rPr lang="es-CO" sz="3200" dirty="0"/>
              <a:t> combustión </a:t>
            </a:r>
            <a:r>
              <a:rPr lang="es-CO" sz="3200" dirty="0" err="1"/>
              <a:t>engine</a:t>
            </a:r>
            <a:r>
              <a:rPr lang="es-CO" sz="3200" dirty="0"/>
              <a:t>.”— Peter </a:t>
            </a:r>
            <a:r>
              <a:rPr lang="es-CO" sz="3200" dirty="0" err="1"/>
              <a:t>Sondergaard</a:t>
            </a:r>
            <a:r>
              <a:rPr lang="es-CO" sz="3200" dirty="0"/>
              <a:t>, Gartner </a:t>
            </a:r>
            <a:r>
              <a:rPr lang="es-CO" sz="3200" dirty="0" err="1"/>
              <a:t>Research</a:t>
            </a:r>
            <a:r>
              <a:rPr lang="es-CO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60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5BA38-EAF6-3979-135A-C20EEA8E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D5A0A-1F11-0481-C366-4D16748A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II. Inicio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61060-078C-2A1D-95A4-B020DDF3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Definiciones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Tipos de aprendizaje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Aplicaciones para cada tipo de aprendizaje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838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73E9B-D8E6-3805-729F-A5C513A1B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9564318-6998-92D0-17E7-018E821E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89" y="250825"/>
            <a:ext cx="9683164" cy="67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7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5F30-99FD-12E0-8A0A-C18C45B5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9D9F51-7A74-21B3-0AC3-897CD161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8" y="0"/>
            <a:ext cx="9530898" cy="67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AE0C3-11B3-C86D-B906-27818C167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C5F23-7D7C-9594-8885-B6C756E8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Aprendizaje Supervisado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60B243-D269-9C98-7543-82DA5603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Reconocimiento de dígitos (Clasificación)</a:t>
            </a:r>
          </a:p>
          <a:p>
            <a:r>
              <a:rPr lang="es-CO" dirty="0"/>
              <a:t>Detección y reconocimiento de rostros (Clasificación)</a:t>
            </a:r>
          </a:p>
          <a:p>
            <a:r>
              <a:rPr lang="es-CO" dirty="0"/>
              <a:t>Predecir edad en </a:t>
            </a:r>
            <a:r>
              <a:rPr lang="es-CO" dirty="0" err="1"/>
              <a:t>youtube</a:t>
            </a:r>
            <a:r>
              <a:rPr lang="es-CO" dirty="0"/>
              <a:t> (Regresión)</a:t>
            </a:r>
          </a:p>
          <a:p>
            <a:r>
              <a:rPr lang="es-CO" dirty="0"/>
              <a:t>Acciones en bolsa de valores (Regresión)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491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3B5CF-43A6-E1F9-9D74-DDA16BEEE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856E5-2365-EE10-717A-5D90B5C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Aprendizaje No Supervisado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2CB1A45-F591-A795-C471-6E8E55A5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Llenado de matrices y datos faltantes (</a:t>
            </a:r>
            <a:r>
              <a:rPr lang="es-CO" dirty="0" err="1"/>
              <a:t>Cluster</a:t>
            </a:r>
            <a:r>
              <a:rPr lang="es-CO" dirty="0"/>
              <a:t> o agrupamiento)</a:t>
            </a:r>
          </a:p>
          <a:p>
            <a:r>
              <a:rPr lang="es-CO" dirty="0"/>
              <a:t>Clasificar usuarios de e-</a:t>
            </a:r>
            <a:r>
              <a:rPr lang="es-CO" dirty="0" err="1"/>
              <a:t>commerce</a:t>
            </a:r>
            <a:r>
              <a:rPr lang="es-CO" dirty="0"/>
              <a:t> (</a:t>
            </a:r>
            <a:r>
              <a:rPr lang="es-CO" dirty="0" err="1"/>
              <a:t>Cluster</a:t>
            </a:r>
            <a:r>
              <a:rPr lang="es-CO" dirty="0"/>
              <a:t> o agrupamiento)</a:t>
            </a:r>
          </a:p>
          <a:p>
            <a:r>
              <a:rPr lang="es-CO" dirty="0"/>
              <a:t>Descubrir patrones de agrupamiento y similares</a:t>
            </a:r>
          </a:p>
          <a:p>
            <a:r>
              <a:rPr lang="es-CO" dirty="0"/>
              <a:t>Predecir películas según otras personas que vieron lo mismo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67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3E842-531D-6B34-6A88-5B6DFF174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88DD7-C7FC-2F97-A94A-EFA5600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III. Idea de la regresión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0D7DF-ACDF-8C31-D768-11B9435C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Idea 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Función polinomial (modelo)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Selección de modelo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Validación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Regularización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405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93E0-640A-F897-500B-24658FEE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57C4D9E-EF5D-B522-9E87-EA7F3F79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841419"/>
            <a:ext cx="9710057" cy="60165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C46A6B-E60B-E887-49EB-8CBC5096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Regresión</a:t>
            </a:r>
          </a:p>
        </p:txBody>
      </p:sp>
    </p:spTree>
    <p:extLst>
      <p:ext uri="{BB962C8B-B14F-4D97-AF65-F5344CB8AC3E}">
        <p14:creationId xmlns:p14="http://schemas.microsoft.com/office/powerpoint/2010/main" val="371861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326F5-7DDC-76AD-9DC5-F5A2D20A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6100D-3328-4B63-13B5-E79B2464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Regresión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DA830E-0A9A-CEBE-040A-3C57FC2C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627655"/>
            <a:ext cx="10133141" cy="36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3324A-8504-D842-AC78-E2BB16D8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A1667DA-06D1-C504-C4F9-DD9116F2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" y="1325563"/>
            <a:ext cx="9797142" cy="47053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FABDF2-CFC7-0290-CADF-E3B7CD1C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Función Polinomial</a:t>
            </a:r>
          </a:p>
        </p:txBody>
      </p:sp>
    </p:spTree>
    <p:extLst>
      <p:ext uri="{BB962C8B-B14F-4D97-AF65-F5344CB8AC3E}">
        <p14:creationId xmlns:p14="http://schemas.microsoft.com/office/powerpoint/2010/main" val="173404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BCC56-3E6A-768B-51D5-EDDD32AD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CB1E8E4-FCEC-1E35-7D50-78FB3CE0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42473"/>
            <a:ext cx="9144000" cy="65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0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F8794-0AC2-8455-4A4F-C2C4D83F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A66A4-7F1B-64BE-9078-E8A08A2B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Función Polinomial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5CB000-F978-5C11-EADA-C21C9942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75" y="1125820"/>
            <a:ext cx="8303849" cy="57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0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C462-BA58-5CE3-59E4-123EBBD4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608047-6FF3-6558-3136-8088DC5A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69" y="0"/>
            <a:ext cx="8815262" cy="68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733D1-2382-FF2D-5282-7551ADA19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1D5DAB2-7ADF-169F-83EB-C114B5D3C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5" y="0"/>
            <a:ext cx="9533196" cy="67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1422D-8A8F-7278-1C55-17FF6B028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792238-DAC2-3F4B-CBFA-5098AD623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8" y="911972"/>
            <a:ext cx="10964804" cy="50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5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95E8D-D174-483B-4CC3-6EC55CFF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3CD7D2-1DE6-9A42-3656-1E617C5D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-5758"/>
            <a:ext cx="9669286" cy="686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6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6E5DD-289D-A063-9FC0-1E8F90908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8EFB160-E62A-7B5A-38AA-81ADA23B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40" y="185117"/>
            <a:ext cx="9130466" cy="64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1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4573-0FE9-85FE-2491-F51B592E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9D626-0042-643F-15B8-40C2BFA8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IV. Repaso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7B326-355E-348D-998A-7805B78A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 err="1"/>
              <a:t>Colab</a:t>
            </a:r>
            <a:r>
              <a:rPr lang="es-CO" dirty="0"/>
              <a:t> notebook - </a:t>
            </a:r>
            <a:r>
              <a:rPr lang="es-CO" dirty="0" err="1"/>
              <a:t>Basics</a:t>
            </a: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Algebra de calculo de matrices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00 RepasoAlgebraLineal.pdf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00 </a:t>
            </a:r>
            <a:r>
              <a:rPr lang="es-CO" dirty="0" err="1"/>
              <a:t>Python_basics.ipynb</a:t>
            </a:r>
            <a:endParaRPr lang="es-CO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00 </a:t>
            </a:r>
            <a:r>
              <a:rPr lang="es-CO" dirty="0" err="1"/>
              <a:t>BasicsML.ipynb</a:t>
            </a: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Teoría de la Probabilidad (siguiente clase)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617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I. 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096"/>
            <a:ext cx="10340788" cy="21098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Introducción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Ejemplos de aplicación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Big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 err="1"/>
              <a:t>DataScience</a:t>
            </a: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B1E9-8A56-BC01-9E75-98F8DCC96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3297-9B3D-53F7-6BD5-3CF3E63F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Inicio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66D00-44BA-8938-87F6-A8A7B56E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Inteligencia artificial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Máquinas (programas) que son capaces de imitar (incluso mejorar) comportamientos humanos que etiquetaríamos como “inteligentes”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(aprendizaje de maquina)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Una de las técnicas de la inteligencia artificial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La máquina “aprende” a conseguir sus resultados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ES" dirty="0"/>
              <a:t>En base a los datos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ES" dirty="0"/>
              <a:t>Sin que se expliciten las reglas que debe seguir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312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6EC39F-C28C-FD06-6A0E-7378851A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81" y="641901"/>
            <a:ext cx="9320238" cy="5574197"/>
          </a:xfrm>
        </p:spPr>
      </p:pic>
    </p:spTree>
    <p:extLst>
      <p:ext uri="{BB962C8B-B14F-4D97-AF65-F5344CB8AC3E}">
        <p14:creationId xmlns:p14="http://schemas.microsoft.com/office/powerpoint/2010/main" val="124602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73CA0-8664-4551-C47C-2DFB6DA1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40E29-7E5E-7F27-1166-E296B5E6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88A06-F01A-189B-7E13-BC5500B5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El curso es sobre aprendizaje a partir de datos</a:t>
            </a:r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Se estudian diferentes algoritmos que permiten resolver diferentes problemas de predicción</a:t>
            </a:r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El algoritmo se diseña con base a un modelo matemático o función y a la base de datos.</a:t>
            </a:r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Se desea extraer conocimiento a partir de datos</a:t>
            </a:r>
          </a:p>
        </p:txBody>
      </p:sp>
    </p:spTree>
    <p:extLst>
      <p:ext uri="{BB962C8B-B14F-4D97-AF65-F5344CB8AC3E}">
        <p14:creationId xmlns:p14="http://schemas.microsoft.com/office/powerpoint/2010/main" val="38621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C7D53-EA83-7A29-7620-B2D0A9E3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473DF-285A-9491-739F-7B7D2A80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Ejemplo predicción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A26041E-D2C0-CC24-1C36-4C0FDDAFB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" y="1818047"/>
            <a:ext cx="4725904" cy="237839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2C6E30-55F7-1291-141D-669EF601D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8047"/>
            <a:ext cx="5695632" cy="23783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ED6932-356D-1C17-0E72-0821550F5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" y="4503417"/>
            <a:ext cx="4180114" cy="9771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9053BBA-3F01-A160-2820-374673201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6443"/>
            <a:ext cx="3555522" cy="2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C7159-3930-D992-DC24-DD7183184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3609-1F98-949A-4163-0C20DC40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Ejemplo predicción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790E65-BA3E-22A6-B2CF-A271ECC4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5" y="2372431"/>
            <a:ext cx="5327715" cy="23845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6B1437-0EDA-305A-ADA2-AF525EF3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60" y="2372431"/>
            <a:ext cx="4462340" cy="22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E81F8-4521-AFCF-D4B0-6AFEE158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DF435-2B22-CF9B-B993-BC2259FA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B8EEC-EA85-3B87-0C5F-4BA8F395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1" y="911972"/>
            <a:ext cx="6791880" cy="4718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dirty="0"/>
              <a:t>1 minuto en internet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Instagram: se comparten aproximadamente 65.972 fotos y videos, y casi 140.000 usuarios visitan una página de negocio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TikTok, se ven 625 millones de videos.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Google procesa más de 6 millones de búsquedas</a:t>
            </a:r>
            <a:endParaRPr lang="es-ES" dirty="0">
              <a:solidFill>
                <a:srgbClr val="4A5568"/>
              </a:solidFill>
              <a:latin typeface="Lato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Netflix y Hulu, se ven 452.000 horas de contenido cada minuto.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más de 16 millones de textos enviados cada minuto y 6.000 millones de correos electrónicos enviados y recibidos diariamente.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0" i="0" dirty="0">
                <a:solidFill>
                  <a:srgbClr val="4A5568"/>
                </a:solidFill>
                <a:effectLst/>
                <a:latin typeface="Lato" panose="020F0502020204030203" pitchFamily="34" charset="0"/>
              </a:rPr>
              <a:t>Amazon, se gastan 4.722 euros cada segundo</a:t>
            </a:r>
            <a:endParaRPr lang="es-ES" b="0" i="0" dirty="0">
              <a:solidFill>
                <a:srgbClr val="4A5568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7170" name="Picture 2" descr="internet en un minuto">
            <a:extLst>
              <a:ext uri="{FF2B5EF4-FFF2-40B4-BE49-F238E27FC236}">
                <a16:creationId xmlns:a16="http://schemas.microsoft.com/office/drawing/2014/main" id="{4DCBE500-174F-247B-D17E-A5DC28274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08" y="2648763"/>
            <a:ext cx="3723720" cy="21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3EDDBB-B50D-0DFC-3F2D-102048B0A394}"/>
              </a:ext>
            </a:extLst>
          </p:cNvPr>
          <p:cNvSpPr txBox="1"/>
          <p:nvPr/>
        </p:nvSpPr>
        <p:spPr>
          <a:xfrm>
            <a:off x="744071" y="5592224"/>
            <a:ext cx="10399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“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dawn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Civilization </a:t>
            </a:r>
            <a:r>
              <a:rPr lang="es-CO" dirty="0" err="1"/>
              <a:t>until</a:t>
            </a:r>
            <a:r>
              <a:rPr lang="es-CO" dirty="0"/>
              <a:t> 2003,human </a:t>
            </a:r>
            <a:r>
              <a:rPr lang="es-CO" dirty="0" err="1"/>
              <a:t>kind</a:t>
            </a:r>
            <a:r>
              <a:rPr lang="es-CO" dirty="0"/>
              <a:t> </a:t>
            </a:r>
            <a:r>
              <a:rPr lang="es-CO" dirty="0" err="1"/>
              <a:t>generated</a:t>
            </a:r>
            <a:r>
              <a:rPr lang="es-CO" dirty="0"/>
              <a:t> </a:t>
            </a:r>
            <a:r>
              <a:rPr lang="es-CO" dirty="0" err="1"/>
              <a:t>ﬁve</a:t>
            </a:r>
            <a:r>
              <a:rPr lang="es-CO" dirty="0"/>
              <a:t> exabytes (1018) bytes </a:t>
            </a:r>
            <a:r>
              <a:rPr lang="es-CO" dirty="0" err="1"/>
              <a:t>of</a:t>
            </a:r>
            <a:r>
              <a:rPr lang="es-CO" dirty="0"/>
              <a:t> data. </a:t>
            </a:r>
            <a:r>
              <a:rPr lang="es-CO" dirty="0" err="1"/>
              <a:t>Now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produce </a:t>
            </a:r>
            <a:r>
              <a:rPr lang="es-CO" dirty="0" err="1"/>
              <a:t>ﬁve</a:t>
            </a:r>
            <a:r>
              <a:rPr lang="es-CO" dirty="0"/>
              <a:t> exabytes </a:t>
            </a:r>
            <a:r>
              <a:rPr lang="es-CO" dirty="0" err="1"/>
              <a:t>every</a:t>
            </a:r>
            <a:r>
              <a:rPr lang="es-CO" dirty="0"/>
              <a:t> </a:t>
            </a:r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days</a:t>
            </a:r>
            <a:r>
              <a:rPr lang="es-CO" dirty="0"/>
              <a:t>...and </a:t>
            </a:r>
            <a:r>
              <a:rPr lang="es-CO" dirty="0" err="1"/>
              <a:t>the</a:t>
            </a:r>
            <a:r>
              <a:rPr lang="es-CO" dirty="0"/>
              <a:t> pace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accelerating</a:t>
            </a:r>
            <a:r>
              <a:rPr lang="es-CO" dirty="0"/>
              <a:t>.”—Eric </a:t>
            </a:r>
            <a:r>
              <a:rPr lang="es-CO" dirty="0" err="1"/>
              <a:t>Schmidt,Executive</a:t>
            </a:r>
            <a:r>
              <a:rPr lang="es-CO" dirty="0"/>
              <a:t> </a:t>
            </a:r>
            <a:r>
              <a:rPr lang="es-CO" dirty="0" err="1"/>
              <a:t>Chairman</a:t>
            </a:r>
            <a:r>
              <a:rPr lang="es-CO" dirty="0"/>
              <a:t>, Google.</a:t>
            </a:r>
          </a:p>
        </p:txBody>
      </p:sp>
    </p:spTree>
    <p:extLst>
      <p:ext uri="{BB962C8B-B14F-4D97-AF65-F5344CB8AC3E}">
        <p14:creationId xmlns:p14="http://schemas.microsoft.com/office/powerpoint/2010/main" val="391658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443</Words>
  <Application>Microsoft Office PowerPoint</Application>
  <PresentationFormat>Panorámica</PresentationFormat>
  <Paragraphs>86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Wingdings</vt:lpstr>
      <vt:lpstr>Tema de Office</vt:lpstr>
      <vt:lpstr>Introducción al Aprendizaje de Maquina</vt:lpstr>
      <vt:lpstr>Presentación de PowerPoint</vt:lpstr>
      <vt:lpstr>I. Motivación</vt:lpstr>
      <vt:lpstr>Inicio </vt:lpstr>
      <vt:lpstr>Presentación de PowerPoint</vt:lpstr>
      <vt:lpstr>Introducción</vt:lpstr>
      <vt:lpstr>Ejemplo predicción</vt:lpstr>
      <vt:lpstr>Ejemplo predicción</vt:lpstr>
      <vt:lpstr>Big data</vt:lpstr>
      <vt:lpstr>Data Science</vt:lpstr>
      <vt:lpstr>II. Inicio </vt:lpstr>
      <vt:lpstr>Presentación de PowerPoint</vt:lpstr>
      <vt:lpstr>Presentación de PowerPoint</vt:lpstr>
      <vt:lpstr>Aprendizaje Supervisado</vt:lpstr>
      <vt:lpstr>Aprendizaje No Supervisado</vt:lpstr>
      <vt:lpstr>III. Idea de la regresión </vt:lpstr>
      <vt:lpstr>Regresión</vt:lpstr>
      <vt:lpstr>Regresión</vt:lpstr>
      <vt:lpstr>Función Polinomial</vt:lpstr>
      <vt:lpstr>Función Polinomial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IV. Repaso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7</cp:revision>
  <dcterms:created xsi:type="dcterms:W3CDTF">2024-02-07T18:58:22Z</dcterms:created>
  <dcterms:modified xsi:type="dcterms:W3CDTF">2024-05-07T20:49:44Z</dcterms:modified>
</cp:coreProperties>
</file>