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1" r:id="rId3"/>
    <p:sldId id="300" r:id="rId4"/>
    <p:sldId id="301" r:id="rId5"/>
    <p:sldId id="302" r:id="rId6"/>
    <p:sldId id="304" r:id="rId7"/>
    <p:sldId id="275" r:id="rId8"/>
    <p:sldId id="305" r:id="rId9"/>
    <p:sldId id="276" r:id="rId10"/>
    <p:sldId id="277" r:id="rId11"/>
    <p:sldId id="278" r:id="rId12"/>
    <p:sldId id="279" r:id="rId13"/>
    <p:sldId id="280" r:id="rId14"/>
    <p:sldId id="281" r:id="rId15"/>
    <p:sldId id="307" r:id="rId16"/>
    <p:sldId id="282" r:id="rId17"/>
    <p:sldId id="283" r:id="rId18"/>
    <p:sldId id="284" r:id="rId19"/>
    <p:sldId id="286" r:id="rId20"/>
    <p:sldId id="287" r:id="rId21"/>
    <p:sldId id="288" r:id="rId22"/>
    <p:sldId id="289" r:id="rId23"/>
    <p:sldId id="290" r:id="rId24"/>
    <p:sldId id="291" r:id="rId25"/>
    <p:sldId id="292" r:id="rId26"/>
    <p:sldId id="293" r:id="rId27"/>
    <p:sldId id="294" r:id="rId28"/>
    <p:sldId id="308" r:id="rId29"/>
    <p:sldId id="295" r:id="rId30"/>
    <p:sldId id="296" r:id="rId31"/>
    <p:sldId id="297" r:id="rId32"/>
    <p:sldId id="298" r:id="rId33"/>
    <p:sldId id="299" r:id="rId3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9536" autoAdjust="0"/>
  </p:normalViewPr>
  <p:slideViewPr>
    <p:cSldViewPr snapToGrid="0">
      <p:cViewPr varScale="1">
        <p:scale>
          <a:sx n="47" d="100"/>
          <a:sy n="47" d="100"/>
        </p:scale>
        <p:origin x="53"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1C216-F3AA-4796-AC48-879D2716D6F1}" type="datetimeFigureOut">
              <a:rPr lang="es-CO" smtClean="0"/>
              <a:t>7/05/2024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ADAF09-125E-42D7-B261-590439F8291F}" type="slidenum">
              <a:rPr lang="es-CO" smtClean="0"/>
              <a:t>‹Nº›</a:t>
            </a:fld>
            <a:endParaRPr lang="es-CO"/>
          </a:p>
        </p:txBody>
      </p:sp>
    </p:spTree>
    <p:extLst>
      <p:ext uri="{BB962C8B-B14F-4D97-AF65-F5344CB8AC3E}">
        <p14:creationId xmlns:p14="http://schemas.microsoft.com/office/powerpoint/2010/main" val="870891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(AB)^T = B^T A^T  por propiedad </a:t>
            </a:r>
            <a:r>
              <a:rPr lang="es-CO" dirty="0" err="1"/>
              <a:t>distribuitiva</a:t>
            </a:r>
            <a:r>
              <a:rPr lang="es-CO" dirty="0"/>
              <a:t> de exponentes</a:t>
            </a:r>
          </a:p>
          <a:p>
            <a:endParaRPr lang="es-CO" dirty="0"/>
          </a:p>
          <a:p>
            <a:r>
              <a:rPr lang="es-CO" dirty="0"/>
              <a:t>A por su inversa es 1. por en matrices, la matriz diagonal</a:t>
            </a:r>
          </a:p>
          <a:p>
            <a:r>
              <a:rPr lang="es-CO" dirty="0"/>
              <a:t>Inversa es (1/determinante) * (Adjunta)</a:t>
            </a:r>
          </a:p>
          <a:p>
            <a:r>
              <a:rPr lang="es-CO" dirty="0"/>
              <a:t>Para tener inversa, debe ser cuadrada y determinante diferente de cero</a:t>
            </a:r>
          </a:p>
        </p:txBody>
      </p:sp>
      <p:sp>
        <p:nvSpPr>
          <p:cNvPr id="4" name="Marcador de número de diapositiva 3"/>
          <p:cNvSpPr>
            <a:spLocks noGrp="1"/>
          </p:cNvSpPr>
          <p:nvPr>
            <p:ph type="sldNum" sz="quarter" idx="5"/>
          </p:nvPr>
        </p:nvSpPr>
        <p:spPr/>
        <p:txBody>
          <a:bodyPr/>
          <a:lstStyle/>
          <a:p>
            <a:fld id="{28ADAF09-125E-42D7-B261-590439F8291F}" type="slidenum">
              <a:rPr lang="es-CO" smtClean="0"/>
              <a:t>7</a:t>
            </a:fld>
            <a:endParaRPr lang="es-CO"/>
          </a:p>
        </p:txBody>
      </p:sp>
    </p:spTree>
    <p:extLst>
      <p:ext uri="{BB962C8B-B14F-4D97-AF65-F5344CB8AC3E}">
        <p14:creationId xmlns:p14="http://schemas.microsoft.com/office/powerpoint/2010/main" val="3512034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Finalmente hablemos de la distribución estrella de las probabilidades. La campana de gauss</a:t>
            </a:r>
          </a:p>
          <a:p>
            <a:endParaRPr lang="es-CO" dirty="0"/>
          </a:p>
          <a:p>
            <a:r>
              <a:rPr lang="es-CO" dirty="0"/>
              <a:t>Permite asumir la forma de la curva de probabilidades entre eventos aleatorios. Y sobre esto permite predecir ajustes y datos futuros.</a:t>
            </a:r>
          </a:p>
        </p:txBody>
      </p:sp>
      <p:sp>
        <p:nvSpPr>
          <p:cNvPr id="4" name="Marcador de número de diapositiva 3"/>
          <p:cNvSpPr>
            <a:spLocks noGrp="1"/>
          </p:cNvSpPr>
          <p:nvPr>
            <p:ph type="sldNum" sz="quarter" idx="5"/>
          </p:nvPr>
        </p:nvSpPr>
        <p:spPr/>
        <p:txBody>
          <a:bodyPr/>
          <a:lstStyle/>
          <a:p>
            <a:fld id="{28ADAF09-125E-42D7-B261-590439F8291F}" type="slidenum">
              <a:rPr lang="es-CO" smtClean="0"/>
              <a:t>31</a:t>
            </a:fld>
            <a:endParaRPr lang="es-CO"/>
          </a:p>
        </p:txBody>
      </p:sp>
    </p:spTree>
    <p:extLst>
      <p:ext uri="{BB962C8B-B14F-4D97-AF65-F5344CB8AC3E}">
        <p14:creationId xmlns:p14="http://schemas.microsoft.com/office/powerpoint/2010/main" val="3898171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Análisis de dimensiones</a:t>
            </a:r>
          </a:p>
          <a:p>
            <a:endParaRPr lang="es-CO" dirty="0"/>
          </a:p>
          <a:p>
            <a:r>
              <a:rPr lang="es-CO" dirty="0"/>
              <a:t>P 2x2  PI es 2x2</a:t>
            </a:r>
          </a:p>
          <a:p>
            <a:r>
              <a:rPr lang="es-CO" dirty="0"/>
              <a:t>R 3x3  RI es 3x3</a:t>
            </a:r>
          </a:p>
          <a:p>
            <a:r>
              <a:rPr lang="es-CO" dirty="0"/>
              <a:t>B 3x2  BT 2x3</a:t>
            </a:r>
          </a:p>
          <a:p>
            <a:endParaRPr lang="es-CO" dirty="0"/>
          </a:p>
          <a:p>
            <a:r>
              <a:rPr lang="es-CO" dirty="0"/>
              <a:t>P*BT    2x2 2x3   da 2x3</a:t>
            </a:r>
          </a:p>
          <a:p>
            <a:r>
              <a:rPr lang="es-CO" dirty="0"/>
              <a:t>B*P*BT   3x2  2x2  2x3  da 3x3</a:t>
            </a:r>
          </a:p>
          <a:p>
            <a:r>
              <a:rPr lang="es-CO" dirty="0"/>
              <a:t>BT*RI  2x3 3x3   da 2x3</a:t>
            </a:r>
          </a:p>
          <a:p>
            <a:r>
              <a:rPr lang="es-CO" dirty="0"/>
              <a:t>Segundo termino da 2x3</a:t>
            </a:r>
          </a:p>
          <a:p>
            <a:endParaRPr lang="es-CO" dirty="0"/>
          </a:p>
          <a:p>
            <a:endParaRPr lang="es-CO" dirty="0"/>
          </a:p>
          <a:p>
            <a:endParaRPr lang="es-CO" dirty="0"/>
          </a:p>
        </p:txBody>
      </p:sp>
      <p:sp>
        <p:nvSpPr>
          <p:cNvPr id="4" name="Marcador de número de diapositiva 3"/>
          <p:cNvSpPr>
            <a:spLocks noGrp="1"/>
          </p:cNvSpPr>
          <p:nvPr>
            <p:ph type="sldNum" sz="quarter" idx="5"/>
          </p:nvPr>
        </p:nvSpPr>
        <p:spPr/>
        <p:txBody>
          <a:bodyPr/>
          <a:lstStyle/>
          <a:p>
            <a:fld id="{28ADAF09-125E-42D7-B261-590439F8291F}" type="slidenum">
              <a:rPr lang="es-CO" smtClean="0"/>
              <a:t>9</a:t>
            </a:fld>
            <a:endParaRPr lang="es-CO"/>
          </a:p>
        </p:txBody>
      </p:sp>
    </p:spTree>
    <p:extLst>
      <p:ext uri="{BB962C8B-B14F-4D97-AF65-F5344CB8AC3E}">
        <p14:creationId xmlns:p14="http://schemas.microsoft.com/office/powerpoint/2010/main" val="234139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8ADAF09-125E-42D7-B261-590439F8291F}" type="slidenum">
              <a:rPr lang="es-CO" smtClean="0"/>
              <a:t>20</a:t>
            </a:fld>
            <a:endParaRPr lang="es-CO"/>
          </a:p>
        </p:txBody>
      </p:sp>
    </p:spTree>
    <p:extLst>
      <p:ext uri="{BB962C8B-B14F-4D97-AF65-F5344CB8AC3E}">
        <p14:creationId xmlns:p14="http://schemas.microsoft.com/office/powerpoint/2010/main" val="2485837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La idea es utilizar datos a priori, </a:t>
            </a:r>
            <a:r>
              <a:rPr lang="es-CO" dirty="0" err="1"/>
              <a:t>oviar</a:t>
            </a:r>
            <a:r>
              <a:rPr lang="es-CO" dirty="0"/>
              <a:t> en 1 la probabilidad </a:t>
            </a:r>
            <a:r>
              <a:rPr lang="es-CO" dirty="0" err="1"/>
              <a:t>todal</a:t>
            </a:r>
            <a:r>
              <a:rPr lang="es-CO" dirty="0"/>
              <a:t> para poder predecir valores futuros.</a:t>
            </a:r>
          </a:p>
        </p:txBody>
      </p:sp>
      <p:sp>
        <p:nvSpPr>
          <p:cNvPr id="4" name="Marcador de número de diapositiva 3"/>
          <p:cNvSpPr>
            <a:spLocks noGrp="1"/>
          </p:cNvSpPr>
          <p:nvPr>
            <p:ph type="sldNum" sz="quarter" idx="5"/>
          </p:nvPr>
        </p:nvSpPr>
        <p:spPr/>
        <p:txBody>
          <a:bodyPr/>
          <a:lstStyle/>
          <a:p>
            <a:fld id="{28ADAF09-125E-42D7-B261-590439F8291F}" type="slidenum">
              <a:rPr lang="es-CO" smtClean="0"/>
              <a:t>21</a:t>
            </a:fld>
            <a:endParaRPr lang="es-CO"/>
          </a:p>
        </p:txBody>
      </p:sp>
    </p:spTree>
    <p:extLst>
      <p:ext uri="{BB962C8B-B14F-4D97-AF65-F5344CB8AC3E}">
        <p14:creationId xmlns:p14="http://schemas.microsoft.com/office/powerpoint/2010/main" val="2460471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Existe algo muy </a:t>
            </a:r>
            <a:r>
              <a:rPr lang="es-CO" dirty="0" err="1"/>
              <a:t>bacano</a:t>
            </a:r>
            <a:r>
              <a:rPr lang="es-CO" dirty="0"/>
              <a:t> en las probabilidades y es intentar llevar todo al ámbito que podamos manejar de forma mas sencilla</a:t>
            </a:r>
          </a:p>
          <a:p>
            <a:r>
              <a:rPr lang="es-CO" dirty="0"/>
              <a:t>Usamos curvas y áreas bajo las curvas</a:t>
            </a:r>
          </a:p>
          <a:p>
            <a:r>
              <a:rPr lang="es-CO" dirty="0" err="1"/>
              <a:t>Osea</a:t>
            </a:r>
            <a:r>
              <a:rPr lang="es-CO" dirty="0"/>
              <a:t> integrales.</a:t>
            </a:r>
          </a:p>
        </p:txBody>
      </p:sp>
      <p:sp>
        <p:nvSpPr>
          <p:cNvPr id="4" name="Marcador de número de diapositiva 3"/>
          <p:cNvSpPr>
            <a:spLocks noGrp="1"/>
          </p:cNvSpPr>
          <p:nvPr>
            <p:ph type="sldNum" sz="quarter" idx="5"/>
          </p:nvPr>
        </p:nvSpPr>
        <p:spPr/>
        <p:txBody>
          <a:bodyPr/>
          <a:lstStyle/>
          <a:p>
            <a:fld id="{28ADAF09-125E-42D7-B261-590439F8291F}" type="slidenum">
              <a:rPr lang="es-CO" smtClean="0"/>
              <a:t>23</a:t>
            </a:fld>
            <a:endParaRPr lang="es-CO"/>
          </a:p>
        </p:txBody>
      </p:sp>
    </p:spTree>
    <p:extLst>
      <p:ext uri="{BB962C8B-B14F-4D97-AF65-F5344CB8AC3E}">
        <p14:creationId xmlns:p14="http://schemas.microsoft.com/office/powerpoint/2010/main" val="1103864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FFECF5"/>
                </a:solidFill>
                <a:effectLst/>
                <a:latin typeface="Google Sans"/>
              </a:rPr>
              <a:t>Una variable aleatoria es un valor numérico que corresponde a un resultado de un experimento aleatorio. Por ejemplo, el número de caras obtenidas al lanzar seis veces una moneda</a:t>
            </a:r>
            <a:endParaRPr lang="es-CO" dirty="0"/>
          </a:p>
        </p:txBody>
      </p:sp>
      <p:sp>
        <p:nvSpPr>
          <p:cNvPr id="4" name="Marcador de número de diapositiva 3"/>
          <p:cNvSpPr>
            <a:spLocks noGrp="1"/>
          </p:cNvSpPr>
          <p:nvPr>
            <p:ph type="sldNum" sz="quarter" idx="5"/>
          </p:nvPr>
        </p:nvSpPr>
        <p:spPr/>
        <p:txBody>
          <a:bodyPr/>
          <a:lstStyle/>
          <a:p>
            <a:fld id="{28ADAF09-125E-42D7-B261-590439F8291F}" type="slidenum">
              <a:rPr lang="es-CO" smtClean="0"/>
              <a:t>25</a:t>
            </a:fld>
            <a:endParaRPr lang="es-CO"/>
          </a:p>
        </p:txBody>
      </p:sp>
    </p:spTree>
    <p:extLst>
      <p:ext uri="{BB962C8B-B14F-4D97-AF65-F5344CB8AC3E}">
        <p14:creationId xmlns:p14="http://schemas.microsoft.com/office/powerpoint/2010/main" val="791306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Ahora expresado sobre la densidad de probabilidad</a:t>
            </a:r>
          </a:p>
        </p:txBody>
      </p:sp>
      <p:sp>
        <p:nvSpPr>
          <p:cNvPr id="4" name="Marcador de número de diapositiva 3"/>
          <p:cNvSpPr>
            <a:spLocks noGrp="1"/>
          </p:cNvSpPr>
          <p:nvPr>
            <p:ph type="sldNum" sz="quarter" idx="5"/>
          </p:nvPr>
        </p:nvSpPr>
        <p:spPr/>
        <p:txBody>
          <a:bodyPr/>
          <a:lstStyle/>
          <a:p>
            <a:fld id="{28ADAF09-125E-42D7-B261-590439F8291F}" type="slidenum">
              <a:rPr lang="es-CO" smtClean="0"/>
              <a:t>26</a:t>
            </a:fld>
            <a:endParaRPr lang="es-CO"/>
          </a:p>
        </p:txBody>
      </p:sp>
    </p:spTree>
    <p:extLst>
      <p:ext uri="{BB962C8B-B14F-4D97-AF65-F5344CB8AC3E}">
        <p14:creationId xmlns:p14="http://schemas.microsoft.com/office/powerpoint/2010/main" val="3496714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Valor esperado, esta ligado con la media,  digamos todas las edades, el valor esperado será la suma de las edades </a:t>
            </a:r>
            <a:r>
              <a:rPr lang="es-CO" dirty="0" err="1"/>
              <a:t>dividio</a:t>
            </a:r>
            <a:r>
              <a:rPr lang="es-CO" dirty="0"/>
              <a:t> en la cantidad de edades que sume, ahora expresado de esta forma, si tomamos que la función es la edad. El valor viene dado en la primera formula viene dado por la edad, multiplicado la probabilidad de que esa edad se repta en todo la función de edades.</a:t>
            </a:r>
          </a:p>
          <a:p>
            <a:endParaRPr lang="es-CO" dirty="0"/>
          </a:p>
          <a:p>
            <a:r>
              <a:rPr lang="es-CO" dirty="0"/>
              <a:t>La esperanza es lo mismo, pero lo vamos a ver aplicado a muestras discretas esperanza muestral</a:t>
            </a:r>
          </a:p>
          <a:p>
            <a:endParaRPr lang="es-CO" dirty="0"/>
          </a:p>
          <a:p>
            <a:r>
              <a:rPr lang="es-CO" dirty="0"/>
              <a:t>O aplicado con </a:t>
            </a:r>
            <a:r>
              <a:rPr lang="es-CO" dirty="0" err="1"/>
              <a:t>ecuciones</a:t>
            </a:r>
            <a:r>
              <a:rPr lang="es-CO" dirty="0"/>
              <a:t> </a:t>
            </a:r>
            <a:r>
              <a:rPr lang="es-CO" dirty="0" err="1"/>
              <a:t>bayesinas</a:t>
            </a:r>
            <a:r>
              <a:rPr lang="es-CO" dirty="0"/>
              <a:t> o condicionales. </a:t>
            </a:r>
          </a:p>
          <a:p>
            <a:endParaRPr lang="es-CO" dirty="0"/>
          </a:p>
          <a:p>
            <a:r>
              <a:rPr lang="es-CO" dirty="0"/>
              <a:t>Por otro lado la varianza que es una medida de dispersión o distribución, que nos da idea de que tan cercanos están los valores o alejados. Junto con su capacidad de acierto o fallo.</a:t>
            </a:r>
          </a:p>
        </p:txBody>
      </p:sp>
      <p:sp>
        <p:nvSpPr>
          <p:cNvPr id="4" name="Marcador de número de diapositiva 3"/>
          <p:cNvSpPr>
            <a:spLocks noGrp="1"/>
          </p:cNvSpPr>
          <p:nvPr>
            <p:ph type="sldNum" sz="quarter" idx="5"/>
          </p:nvPr>
        </p:nvSpPr>
        <p:spPr/>
        <p:txBody>
          <a:bodyPr/>
          <a:lstStyle/>
          <a:p>
            <a:fld id="{28ADAF09-125E-42D7-B261-590439F8291F}" type="slidenum">
              <a:rPr lang="es-CO" smtClean="0"/>
              <a:t>27</a:t>
            </a:fld>
            <a:endParaRPr lang="es-CO"/>
          </a:p>
        </p:txBody>
      </p:sp>
    </p:spTree>
    <p:extLst>
      <p:ext uri="{BB962C8B-B14F-4D97-AF65-F5344CB8AC3E}">
        <p14:creationId xmlns:p14="http://schemas.microsoft.com/office/powerpoint/2010/main" val="3193976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Ahora la covarianza  nos relaciona dos variables y da idea de que tan parecidos y relacionadas están. son</a:t>
            </a:r>
          </a:p>
          <a:p>
            <a:endParaRPr lang="es-CO" dirty="0"/>
          </a:p>
          <a:p>
            <a:pPr algn="l">
              <a:buFont typeface="Arial" panose="020B0604020202020204" pitchFamily="34" charset="0"/>
              <a:buChar char="•"/>
            </a:pPr>
            <a:r>
              <a:rPr lang="es-ES" b="0" i="0" dirty="0" err="1">
                <a:solidFill>
                  <a:srgbClr val="0D0D0D"/>
                </a:solidFill>
                <a:effectLst/>
                <a:latin typeface="KaTeX_Main"/>
              </a:rPr>
              <a:t>Cov</a:t>
            </a:r>
            <a:r>
              <a:rPr lang="es-ES" b="0" i="0" dirty="0">
                <a:solidFill>
                  <a:srgbClr val="0D0D0D"/>
                </a:solidFill>
                <a:effectLst/>
                <a:latin typeface="KaTeX_Main"/>
              </a:rPr>
              <a:t>(</a:t>
            </a:r>
            <a:r>
              <a:rPr lang="es-ES" b="0" i="1" dirty="0">
                <a:solidFill>
                  <a:srgbClr val="0D0D0D"/>
                </a:solidFill>
                <a:effectLst/>
                <a:latin typeface="KaTeX_Math"/>
              </a:rPr>
              <a:t>X</a:t>
            </a:r>
            <a:r>
              <a:rPr lang="es-ES" b="0" i="0" dirty="0">
                <a:solidFill>
                  <a:srgbClr val="0D0D0D"/>
                </a:solidFill>
                <a:effectLst/>
                <a:latin typeface="KaTeX_Main"/>
              </a:rPr>
              <a:t>,</a:t>
            </a:r>
            <a:r>
              <a:rPr lang="es-ES" b="0" i="1" dirty="0">
                <a:solidFill>
                  <a:srgbClr val="0D0D0D"/>
                </a:solidFill>
                <a:effectLst/>
                <a:latin typeface="KaTeX_Math"/>
              </a:rPr>
              <a:t>Y</a:t>
            </a:r>
            <a:r>
              <a:rPr lang="es-ES" b="0" i="0" dirty="0">
                <a:solidFill>
                  <a:srgbClr val="0D0D0D"/>
                </a:solidFill>
                <a:effectLst/>
                <a:latin typeface="KaTeX_Main"/>
              </a:rPr>
              <a:t>)&gt;0</a:t>
            </a:r>
            <a:r>
              <a:rPr lang="es-ES" b="0" i="0" dirty="0">
                <a:solidFill>
                  <a:srgbClr val="0D0D0D"/>
                </a:solidFill>
                <a:effectLst/>
                <a:latin typeface="Söhne"/>
              </a:rPr>
              <a:t>: Indica una relación positiva. A medida que </a:t>
            </a:r>
            <a:r>
              <a:rPr lang="es-ES" b="0" i="0" dirty="0">
                <a:solidFill>
                  <a:srgbClr val="0D0D0D"/>
                </a:solidFill>
                <a:effectLst/>
                <a:latin typeface="KaTeX_Main"/>
              </a:rPr>
              <a:t>�</a:t>
            </a:r>
            <a:r>
              <a:rPr lang="es-ES" b="0" i="1" dirty="0">
                <a:solidFill>
                  <a:srgbClr val="0D0D0D"/>
                </a:solidFill>
                <a:effectLst/>
                <a:latin typeface="KaTeX_Math"/>
              </a:rPr>
              <a:t>X</a:t>
            </a:r>
            <a:r>
              <a:rPr lang="es-ES" b="0" i="0" dirty="0">
                <a:solidFill>
                  <a:srgbClr val="0D0D0D"/>
                </a:solidFill>
                <a:effectLst/>
                <a:latin typeface="Söhne"/>
              </a:rPr>
              <a:t> aumenta, es probable que </a:t>
            </a:r>
            <a:r>
              <a:rPr lang="es-ES" b="0" i="0" dirty="0">
                <a:solidFill>
                  <a:srgbClr val="0D0D0D"/>
                </a:solidFill>
                <a:effectLst/>
                <a:latin typeface="KaTeX_Main"/>
              </a:rPr>
              <a:t>�</a:t>
            </a:r>
            <a:r>
              <a:rPr lang="es-ES" b="0" i="1" dirty="0">
                <a:solidFill>
                  <a:srgbClr val="0D0D0D"/>
                </a:solidFill>
                <a:effectLst/>
                <a:latin typeface="KaTeX_Math"/>
              </a:rPr>
              <a:t>Y</a:t>
            </a:r>
            <a:r>
              <a:rPr lang="es-ES" b="0" i="0" dirty="0">
                <a:solidFill>
                  <a:srgbClr val="0D0D0D"/>
                </a:solidFill>
                <a:effectLst/>
                <a:latin typeface="Söhne"/>
              </a:rPr>
              <a:t> también aumente.</a:t>
            </a:r>
          </a:p>
          <a:p>
            <a:pPr algn="l">
              <a:buFont typeface="Arial" panose="020B0604020202020204" pitchFamily="34" charset="0"/>
              <a:buChar char="•"/>
            </a:pPr>
            <a:r>
              <a:rPr lang="es-ES" b="0" i="0" dirty="0" err="1">
                <a:solidFill>
                  <a:srgbClr val="0D0D0D"/>
                </a:solidFill>
                <a:effectLst/>
                <a:latin typeface="KaTeX_Main"/>
              </a:rPr>
              <a:t>Cov</a:t>
            </a:r>
            <a:r>
              <a:rPr lang="es-ES" b="0" i="0" dirty="0">
                <a:solidFill>
                  <a:srgbClr val="0D0D0D"/>
                </a:solidFill>
                <a:effectLst/>
                <a:latin typeface="KaTeX_Main"/>
              </a:rPr>
              <a:t>(�,�)&lt;0Cov(</a:t>
            </a:r>
            <a:r>
              <a:rPr lang="es-ES" b="0" i="1" dirty="0">
                <a:solidFill>
                  <a:srgbClr val="0D0D0D"/>
                </a:solidFill>
                <a:effectLst/>
                <a:latin typeface="KaTeX_Math"/>
              </a:rPr>
              <a:t>X</a:t>
            </a:r>
            <a:r>
              <a:rPr lang="es-ES" b="0" i="0" dirty="0">
                <a:solidFill>
                  <a:srgbClr val="0D0D0D"/>
                </a:solidFill>
                <a:effectLst/>
                <a:latin typeface="KaTeX_Main"/>
              </a:rPr>
              <a:t>,</a:t>
            </a:r>
            <a:r>
              <a:rPr lang="es-ES" b="0" i="1" dirty="0">
                <a:solidFill>
                  <a:srgbClr val="0D0D0D"/>
                </a:solidFill>
                <a:effectLst/>
                <a:latin typeface="KaTeX_Math"/>
              </a:rPr>
              <a:t>Y</a:t>
            </a:r>
            <a:r>
              <a:rPr lang="es-ES" b="0" i="0" dirty="0">
                <a:solidFill>
                  <a:srgbClr val="0D0D0D"/>
                </a:solidFill>
                <a:effectLst/>
                <a:latin typeface="KaTeX_Main"/>
              </a:rPr>
              <a:t>)&lt;0</a:t>
            </a:r>
            <a:r>
              <a:rPr lang="es-ES" b="0" i="0" dirty="0">
                <a:solidFill>
                  <a:srgbClr val="0D0D0D"/>
                </a:solidFill>
                <a:effectLst/>
                <a:latin typeface="Söhne"/>
              </a:rPr>
              <a:t>: Indica una relación negativa. A medida que </a:t>
            </a:r>
            <a:r>
              <a:rPr lang="es-ES" b="0" i="0" dirty="0">
                <a:solidFill>
                  <a:srgbClr val="0D0D0D"/>
                </a:solidFill>
                <a:effectLst/>
                <a:latin typeface="KaTeX_Main"/>
              </a:rPr>
              <a:t>�</a:t>
            </a:r>
            <a:r>
              <a:rPr lang="es-ES" b="0" i="1" dirty="0">
                <a:solidFill>
                  <a:srgbClr val="0D0D0D"/>
                </a:solidFill>
                <a:effectLst/>
                <a:latin typeface="KaTeX_Math"/>
              </a:rPr>
              <a:t>X</a:t>
            </a:r>
            <a:r>
              <a:rPr lang="es-ES" b="0" i="0" dirty="0">
                <a:solidFill>
                  <a:srgbClr val="0D0D0D"/>
                </a:solidFill>
                <a:effectLst/>
                <a:latin typeface="Söhne"/>
              </a:rPr>
              <a:t> aumenta, es probable que </a:t>
            </a:r>
            <a:r>
              <a:rPr lang="es-ES" b="0" i="0" dirty="0">
                <a:solidFill>
                  <a:srgbClr val="0D0D0D"/>
                </a:solidFill>
                <a:effectLst/>
                <a:latin typeface="KaTeX_Main"/>
              </a:rPr>
              <a:t>�</a:t>
            </a:r>
            <a:r>
              <a:rPr lang="es-ES" b="0" i="1" dirty="0">
                <a:solidFill>
                  <a:srgbClr val="0D0D0D"/>
                </a:solidFill>
                <a:effectLst/>
                <a:latin typeface="KaTeX_Math"/>
              </a:rPr>
              <a:t>Y</a:t>
            </a:r>
            <a:r>
              <a:rPr lang="es-ES" b="0" i="0" dirty="0">
                <a:solidFill>
                  <a:srgbClr val="0D0D0D"/>
                </a:solidFill>
                <a:effectLst/>
                <a:latin typeface="Söhne"/>
              </a:rPr>
              <a:t> disminuya.</a:t>
            </a:r>
          </a:p>
          <a:p>
            <a:pPr algn="l">
              <a:buFont typeface="Arial" panose="020B0604020202020204" pitchFamily="34" charset="0"/>
              <a:buChar char="•"/>
            </a:pPr>
            <a:r>
              <a:rPr lang="es-ES" b="0" i="0" dirty="0" err="1">
                <a:solidFill>
                  <a:srgbClr val="0D0D0D"/>
                </a:solidFill>
                <a:effectLst/>
                <a:latin typeface="KaTeX_Main"/>
              </a:rPr>
              <a:t>Cov</a:t>
            </a:r>
            <a:r>
              <a:rPr lang="es-ES" b="0" i="0" dirty="0">
                <a:solidFill>
                  <a:srgbClr val="0D0D0D"/>
                </a:solidFill>
                <a:effectLst/>
                <a:latin typeface="KaTeX_Main"/>
              </a:rPr>
              <a:t>(�,�)≈0Cov(</a:t>
            </a:r>
            <a:r>
              <a:rPr lang="es-ES" b="0" i="1" dirty="0">
                <a:solidFill>
                  <a:srgbClr val="0D0D0D"/>
                </a:solidFill>
                <a:effectLst/>
                <a:latin typeface="KaTeX_Math"/>
              </a:rPr>
              <a:t>X</a:t>
            </a:r>
            <a:r>
              <a:rPr lang="es-ES" b="0" i="0" dirty="0">
                <a:solidFill>
                  <a:srgbClr val="0D0D0D"/>
                </a:solidFill>
                <a:effectLst/>
                <a:latin typeface="KaTeX_Main"/>
              </a:rPr>
              <a:t>,</a:t>
            </a:r>
            <a:r>
              <a:rPr lang="es-ES" b="0" i="1" dirty="0">
                <a:solidFill>
                  <a:srgbClr val="0D0D0D"/>
                </a:solidFill>
                <a:effectLst/>
                <a:latin typeface="KaTeX_Math"/>
              </a:rPr>
              <a:t>Y</a:t>
            </a:r>
            <a:r>
              <a:rPr lang="es-ES" b="0" i="0" dirty="0">
                <a:solidFill>
                  <a:srgbClr val="0D0D0D"/>
                </a:solidFill>
                <a:effectLst/>
                <a:latin typeface="KaTeX_Main"/>
              </a:rPr>
              <a:t>)≈0</a:t>
            </a:r>
            <a:r>
              <a:rPr lang="es-ES" b="0" i="0" dirty="0">
                <a:solidFill>
                  <a:srgbClr val="0D0D0D"/>
                </a:solidFill>
                <a:effectLst/>
                <a:latin typeface="Söhne"/>
              </a:rPr>
              <a:t>: Indica una relación débil o nula.</a:t>
            </a:r>
          </a:p>
          <a:p>
            <a:endParaRPr lang="es-CO" dirty="0"/>
          </a:p>
        </p:txBody>
      </p:sp>
      <p:sp>
        <p:nvSpPr>
          <p:cNvPr id="4" name="Marcador de número de diapositiva 3"/>
          <p:cNvSpPr>
            <a:spLocks noGrp="1"/>
          </p:cNvSpPr>
          <p:nvPr>
            <p:ph type="sldNum" sz="quarter" idx="5"/>
          </p:nvPr>
        </p:nvSpPr>
        <p:spPr/>
        <p:txBody>
          <a:bodyPr/>
          <a:lstStyle/>
          <a:p>
            <a:fld id="{28ADAF09-125E-42D7-B261-590439F8291F}" type="slidenum">
              <a:rPr lang="es-CO" smtClean="0"/>
              <a:t>29</a:t>
            </a:fld>
            <a:endParaRPr lang="es-CO"/>
          </a:p>
        </p:txBody>
      </p:sp>
    </p:spTree>
    <p:extLst>
      <p:ext uri="{BB962C8B-B14F-4D97-AF65-F5344CB8AC3E}">
        <p14:creationId xmlns:p14="http://schemas.microsoft.com/office/powerpoint/2010/main" val="324553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D9B11-F9B2-BF14-DBF3-34242E293A1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31A7C44-C121-15B1-7D02-95E480C9C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69EDA34A-AE54-52D9-2A23-336EDB0E78EB}"/>
              </a:ext>
            </a:extLst>
          </p:cNvPr>
          <p:cNvSpPr>
            <a:spLocks noGrp="1"/>
          </p:cNvSpPr>
          <p:nvPr>
            <p:ph type="dt" sz="half" idx="10"/>
          </p:nvPr>
        </p:nvSpPr>
        <p:spPr/>
        <p:txBody>
          <a:bodyPr/>
          <a:lstStyle/>
          <a:p>
            <a:fld id="{80272390-E4B2-4A0D-8460-33D170166DE2}" type="datetimeFigureOut">
              <a:rPr lang="es-CO" smtClean="0"/>
              <a:t>7/05/2024</a:t>
            </a:fld>
            <a:endParaRPr lang="es-CO"/>
          </a:p>
        </p:txBody>
      </p:sp>
      <p:sp>
        <p:nvSpPr>
          <p:cNvPr id="5" name="Marcador de pie de página 4">
            <a:extLst>
              <a:ext uri="{FF2B5EF4-FFF2-40B4-BE49-F238E27FC236}">
                <a16:creationId xmlns:a16="http://schemas.microsoft.com/office/drawing/2014/main" id="{A76DB7D5-1983-F312-57DB-1AA96393D1E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7E40D27-0E94-FB23-547A-95E44569737E}"/>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97730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9D5F0-8A95-161B-AEE2-0DBF65E5799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87C1AA6-7E13-3127-0E19-F5171247679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F0BBE57-3E69-BAA8-5AD0-12B6856950B0}"/>
              </a:ext>
            </a:extLst>
          </p:cNvPr>
          <p:cNvSpPr>
            <a:spLocks noGrp="1"/>
          </p:cNvSpPr>
          <p:nvPr>
            <p:ph type="dt" sz="half" idx="10"/>
          </p:nvPr>
        </p:nvSpPr>
        <p:spPr/>
        <p:txBody>
          <a:bodyPr/>
          <a:lstStyle/>
          <a:p>
            <a:fld id="{80272390-E4B2-4A0D-8460-33D170166DE2}" type="datetimeFigureOut">
              <a:rPr lang="es-CO" smtClean="0"/>
              <a:t>7/05/2024</a:t>
            </a:fld>
            <a:endParaRPr lang="es-CO"/>
          </a:p>
        </p:txBody>
      </p:sp>
      <p:sp>
        <p:nvSpPr>
          <p:cNvPr id="5" name="Marcador de pie de página 4">
            <a:extLst>
              <a:ext uri="{FF2B5EF4-FFF2-40B4-BE49-F238E27FC236}">
                <a16:creationId xmlns:a16="http://schemas.microsoft.com/office/drawing/2014/main" id="{9C1E0D62-6E5E-6FC7-7ED2-0C63A61215A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1FA4F62-C712-431D-CB2E-E92E6709EA9D}"/>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4200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425C7B-41B8-9540-3ABF-5BA8232A16C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43A287E-4186-BEBF-F216-661EC535A20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D6BB3F6-EB04-B60D-9EE6-01CE5EBE18B7}"/>
              </a:ext>
            </a:extLst>
          </p:cNvPr>
          <p:cNvSpPr>
            <a:spLocks noGrp="1"/>
          </p:cNvSpPr>
          <p:nvPr>
            <p:ph type="dt" sz="half" idx="10"/>
          </p:nvPr>
        </p:nvSpPr>
        <p:spPr/>
        <p:txBody>
          <a:bodyPr/>
          <a:lstStyle/>
          <a:p>
            <a:fld id="{80272390-E4B2-4A0D-8460-33D170166DE2}" type="datetimeFigureOut">
              <a:rPr lang="es-CO" smtClean="0"/>
              <a:t>7/05/2024</a:t>
            </a:fld>
            <a:endParaRPr lang="es-CO"/>
          </a:p>
        </p:txBody>
      </p:sp>
      <p:sp>
        <p:nvSpPr>
          <p:cNvPr id="5" name="Marcador de pie de página 4">
            <a:extLst>
              <a:ext uri="{FF2B5EF4-FFF2-40B4-BE49-F238E27FC236}">
                <a16:creationId xmlns:a16="http://schemas.microsoft.com/office/drawing/2014/main" id="{E9FF6448-A063-9026-29E3-2E7AC3C3D65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CAFF164-D295-194C-3BE4-F98CC925057A}"/>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75784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7F7246-0B19-B662-F340-3310D1C6785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EB95C0E-0190-360F-3C45-6E0E9525E9C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39F8675-97F5-35D2-B12A-816572EF4984}"/>
              </a:ext>
            </a:extLst>
          </p:cNvPr>
          <p:cNvSpPr>
            <a:spLocks noGrp="1"/>
          </p:cNvSpPr>
          <p:nvPr>
            <p:ph type="dt" sz="half" idx="10"/>
          </p:nvPr>
        </p:nvSpPr>
        <p:spPr/>
        <p:txBody>
          <a:bodyPr/>
          <a:lstStyle/>
          <a:p>
            <a:fld id="{80272390-E4B2-4A0D-8460-33D170166DE2}" type="datetimeFigureOut">
              <a:rPr lang="es-CO" smtClean="0"/>
              <a:t>7/05/2024</a:t>
            </a:fld>
            <a:endParaRPr lang="es-CO"/>
          </a:p>
        </p:txBody>
      </p:sp>
      <p:sp>
        <p:nvSpPr>
          <p:cNvPr id="5" name="Marcador de pie de página 4">
            <a:extLst>
              <a:ext uri="{FF2B5EF4-FFF2-40B4-BE49-F238E27FC236}">
                <a16:creationId xmlns:a16="http://schemas.microsoft.com/office/drawing/2014/main" id="{7A3E5AA0-3B5D-6DE1-B370-AFFDC2B82DE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9F1DC41-144F-3775-8120-9AE6D2BEEAF3}"/>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31688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22760-3E2A-AEB8-E4EE-453E23B2618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7844A2F-A955-D66C-0E8F-0BF7710246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85AA763-BAD8-13CC-6EAE-7720C64775A9}"/>
              </a:ext>
            </a:extLst>
          </p:cNvPr>
          <p:cNvSpPr>
            <a:spLocks noGrp="1"/>
          </p:cNvSpPr>
          <p:nvPr>
            <p:ph type="dt" sz="half" idx="10"/>
          </p:nvPr>
        </p:nvSpPr>
        <p:spPr/>
        <p:txBody>
          <a:bodyPr/>
          <a:lstStyle/>
          <a:p>
            <a:fld id="{80272390-E4B2-4A0D-8460-33D170166DE2}" type="datetimeFigureOut">
              <a:rPr lang="es-CO" smtClean="0"/>
              <a:t>7/05/2024</a:t>
            </a:fld>
            <a:endParaRPr lang="es-CO"/>
          </a:p>
        </p:txBody>
      </p:sp>
      <p:sp>
        <p:nvSpPr>
          <p:cNvPr id="5" name="Marcador de pie de página 4">
            <a:extLst>
              <a:ext uri="{FF2B5EF4-FFF2-40B4-BE49-F238E27FC236}">
                <a16:creationId xmlns:a16="http://schemas.microsoft.com/office/drawing/2014/main" id="{71E6D4AD-9FDC-BA80-C957-43066DC83E7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25F0B18-A5FA-FD86-4E86-CE432AD68600}"/>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97548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F41AB-E727-1594-5E19-5E262AFFDA2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7D7699B-D75F-D53B-A183-FF0E4BB31BF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7C58CED-46D9-50FC-EFD6-8AFAA0D348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F3C6F89E-6D3B-BEB6-8CB1-B3532414041B}"/>
              </a:ext>
            </a:extLst>
          </p:cNvPr>
          <p:cNvSpPr>
            <a:spLocks noGrp="1"/>
          </p:cNvSpPr>
          <p:nvPr>
            <p:ph type="dt" sz="half" idx="10"/>
          </p:nvPr>
        </p:nvSpPr>
        <p:spPr/>
        <p:txBody>
          <a:bodyPr/>
          <a:lstStyle/>
          <a:p>
            <a:fld id="{80272390-E4B2-4A0D-8460-33D170166DE2}" type="datetimeFigureOut">
              <a:rPr lang="es-CO" smtClean="0"/>
              <a:t>7/05/2024</a:t>
            </a:fld>
            <a:endParaRPr lang="es-CO"/>
          </a:p>
        </p:txBody>
      </p:sp>
      <p:sp>
        <p:nvSpPr>
          <p:cNvPr id="6" name="Marcador de pie de página 5">
            <a:extLst>
              <a:ext uri="{FF2B5EF4-FFF2-40B4-BE49-F238E27FC236}">
                <a16:creationId xmlns:a16="http://schemas.microsoft.com/office/drawing/2014/main" id="{2F2F9EAB-EF8B-D88F-96FD-8D0447D5BD2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26F05F8-701D-16DE-7F2C-976312DFEFFE}"/>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1882948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880CE-C431-45E2-181C-73E4763AA9D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1934BE0-E2C4-E216-553A-8D7ACC228E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D2D11E9-6A88-926B-6F13-0B6FC7BB569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376C031F-C885-60B2-6925-BCDCBF7D2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113C311-50EA-9F11-3ADE-92F3B3A4643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1207731-79D3-FEB6-BC21-FE29041D5683}"/>
              </a:ext>
            </a:extLst>
          </p:cNvPr>
          <p:cNvSpPr>
            <a:spLocks noGrp="1"/>
          </p:cNvSpPr>
          <p:nvPr>
            <p:ph type="dt" sz="half" idx="10"/>
          </p:nvPr>
        </p:nvSpPr>
        <p:spPr/>
        <p:txBody>
          <a:bodyPr/>
          <a:lstStyle/>
          <a:p>
            <a:fld id="{80272390-E4B2-4A0D-8460-33D170166DE2}" type="datetimeFigureOut">
              <a:rPr lang="es-CO" smtClean="0"/>
              <a:t>7/05/2024</a:t>
            </a:fld>
            <a:endParaRPr lang="es-CO"/>
          </a:p>
        </p:txBody>
      </p:sp>
      <p:sp>
        <p:nvSpPr>
          <p:cNvPr id="8" name="Marcador de pie de página 7">
            <a:extLst>
              <a:ext uri="{FF2B5EF4-FFF2-40B4-BE49-F238E27FC236}">
                <a16:creationId xmlns:a16="http://schemas.microsoft.com/office/drawing/2014/main" id="{69E6C985-3334-94F8-7019-C40BEA5970F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6D9D08E8-F761-7807-41CB-84F68BDD869D}"/>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80725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0F9998-0D18-42CF-0DC7-7815DA2A1E1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E865007-A787-2F2D-F272-BDCF75CB9D1F}"/>
              </a:ext>
            </a:extLst>
          </p:cNvPr>
          <p:cNvSpPr>
            <a:spLocks noGrp="1"/>
          </p:cNvSpPr>
          <p:nvPr>
            <p:ph type="dt" sz="half" idx="10"/>
          </p:nvPr>
        </p:nvSpPr>
        <p:spPr/>
        <p:txBody>
          <a:bodyPr/>
          <a:lstStyle/>
          <a:p>
            <a:fld id="{80272390-E4B2-4A0D-8460-33D170166DE2}" type="datetimeFigureOut">
              <a:rPr lang="es-CO" smtClean="0"/>
              <a:t>7/05/2024</a:t>
            </a:fld>
            <a:endParaRPr lang="es-CO"/>
          </a:p>
        </p:txBody>
      </p:sp>
      <p:sp>
        <p:nvSpPr>
          <p:cNvPr id="4" name="Marcador de pie de página 3">
            <a:extLst>
              <a:ext uri="{FF2B5EF4-FFF2-40B4-BE49-F238E27FC236}">
                <a16:creationId xmlns:a16="http://schemas.microsoft.com/office/drawing/2014/main" id="{E5E6CEE7-5D5B-B216-388C-C35890C8EEEC}"/>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B924F078-6D0B-D811-7543-D46336A576C6}"/>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300843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41DF14B-CF30-9C25-A68C-95DC892190E0}"/>
              </a:ext>
            </a:extLst>
          </p:cNvPr>
          <p:cNvSpPr>
            <a:spLocks noGrp="1"/>
          </p:cNvSpPr>
          <p:nvPr>
            <p:ph type="dt" sz="half" idx="10"/>
          </p:nvPr>
        </p:nvSpPr>
        <p:spPr/>
        <p:txBody>
          <a:bodyPr/>
          <a:lstStyle/>
          <a:p>
            <a:fld id="{80272390-E4B2-4A0D-8460-33D170166DE2}" type="datetimeFigureOut">
              <a:rPr lang="es-CO" smtClean="0"/>
              <a:t>7/05/2024</a:t>
            </a:fld>
            <a:endParaRPr lang="es-CO"/>
          </a:p>
        </p:txBody>
      </p:sp>
      <p:sp>
        <p:nvSpPr>
          <p:cNvPr id="3" name="Marcador de pie de página 2">
            <a:extLst>
              <a:ext uri="{FF2B5EF4-FFF2-40B4-BE49-F238E27FC236}">
                <a16:creationId xmlns:a16="http://schemas.microsoft.com/office/drawing/2014/main" id="{10290F78-F84E-7FA9-5BE3-52B11ACB1D05}"/>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F90D132-527D-C93E-45CB-31BB37182729}"/>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193198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816CE-3E35-2C15-0AB8-7831D8168A5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1AFEB9B-FBCB-D08F-B496-3B00C0B03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D34AF9A-CBAB-4720-9E9E-98764CC57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0616EDB-CCA4-5ABE-4B06-8309840C0108}"/>
              </a:ext>
            </a:extLst>
          </p:cNvPr>
          <p:cNvSpPr>
            <a:spLocks noGrp="1"/>
          </p:cNvSpPr>
          <p:nvPr>
            <p:ph type="dt" sz="half" idx="10"/>
          </p:nvPr>
        </p:nvSpPr>
        <p:spPr/>
        <p:txBody>
          <a:bodyPr/>
          <a:lstStyle/>
          <a:p>
            <a:fld id="{80272390-E4B2-4A0D-8460-33D170166DE2}" type="datetimeFigureOut">
              <a:rPr lang="es-CO" smtClean="0"/>
              <a:t>7/05/2024</a:t>
            </a:fld>
            <a:endParaRPr lang="es-CO"/>
          </a:p>
        </p:txBody>
      </p:sp>
      <p:sp>
        <p:nvSpPr>
          <p:cNvPr id="6" name="Marcador de pie de página 5">
            <a:extLst>
              <a:ext uri="{FF2B5EF4-FFF2-40B4-BE49-F238E27FC236}">
                <a16:creationId xmlns:a16="http://schemas.microsoft.com/office/drawing/2014/main" id="{500E58B5-354B-5B47-9202-6C2D3C9823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A6106D7-5BEA-65D4-E6DF-BF6CFED99769}"/>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69426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FFD40D-8F41-7EEA-0056-55814088455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B411822-286F-DDA0-BB1B-27F5BBAD97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9FDDC4B6-4185-4F54-1A26-8F570490C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80CC53-E779-D8ED-A776-3918FBB24709}"/>
              </a:ext>
            </a:extLst>
          </p:cNvPr>
          <p:cNvSpPr>
            <a:spLocks noGrp="1"/>
          </p:cNvSpPr>
          <p:nvPr>
            <p:ph type="dt" sz="half" idx="10"/>
          </p:nvPr>
        </p:nvSpPr>
        <p:spPr/>
        <p:txBody>
          <a:bodyPr/>
          <a:lstStyle/>
          <a:p>
            <a:fld id="{80272390-E4B2-4A0D-8460-33D170166DE2}" type="datetimeFigureOut">
              <a:rPr lang="es-CO" smtClean="0"/>
              <a:t>7/05/2024</a:t>
            </a:fld>
            <a:endParaRPr lang="es-CO"/>
          </a:p>
        </p:txBody>
      </p:sp>
      <p:sp>
        <p:nvSpPr>
          <p:cNvPr id="6" name="Marcador de pie de página 5">
            <a:extLst>
              <a:ext uri="{FF2B5EF4-FFF2-40B4-BE49-F238E27FC236}">
                <a16:creationId xmlns:a16="http://schemas.microsoft.com/office/drawing/2014/main" id="{762CFE68-5509-34C5-C757-12901DFB377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E1E20C9-1C6C-48EA-75BB-FCD99F945162}"/>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162208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B6601EB-DE75-A283-3D01-0B99DD63D7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1A01138-944E-4DAA-DF17-B125910BB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51EB54C-0EF0-D612-9DD4-9CB9BC4F6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72390-E4B2-4A0D-8460-33D170166DE2}" type="datetimeFigureOut">
              <a:rPr lang="es-CO" smtClean="0"/>
              <a:t>7/05/2024</a:t>
            </a:fld>
            <a:endParaRPr lang="es-CO"/>
          </a:p>
        </p:txBody>
      </p:sp>
      <p:sp>
        <p:nvSpPr>
          <p:cNvPr id="5" name="Marcador de pie de página 4">
            <a:extLst>
              <a:ext uri="{FF2B5EF4-FFF2-40B4-BE49-F238E27FC236}">
                <a16:creationId xmlns:a16="http://schemas.microsoft.com/office/drawing/2014/main" id="{ECC8202E-D23A-03CD-B65F-B339AC157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D4912DE4-2A3E-EAE2-9351-A0E4D88D34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D99A6-AB3E-47AC-8FB1-38EFAC3FC3E4}" type="slidenum">
              <a:rPr lang="es-CO" smtClean="0"/>
              <a:t>‹Nº›</a:t>
            </a:fld>
            <a:endParaRPr lang="es-CO"/>
          </a:p>
        </p:txBody>
      </p:sp>
    </p:spTree>
    <p:extLst>
      <p:ext uri="{BB962C8B-B14F-4D97-AF65-F5344CB8AC3E}">
        <p14:creationId xmlns:p14="http://schemas.microsoft.com/office/powerpoint/2010/main" val="86048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riasg@uniquindio.edu.co" TargetMode="External"/><Relationship Id="rId2" Type="http://schemas.openxmlformats.org/officeDocument/2006/relationships/hyperlink" Target="mailto:jonnatan.arias@utp.edu.c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14EE2-7CC8-1FB9-B50D-50BE09AB0ECE}"/>
              </a:ext>
            </a:extLst>
          </p:cNvPr>
          <p:cNvSpPr>
            <a:spLocks noGrp="1"/>
          </p:cNvSpPr>
          <p:nvPr>
            <p:ph type="ctrTitle"/>
          </p:nvPr>
        </p:nvSpPr>
        <p:spPr/>
        <p:txBody>
          <a:bodyPr/>
          <a:lstStyle/>
          <a:p>
            <a:r>
              <a:rPr lang="es-CO" dirty="0">
                <a:solidFill>
                  <a:schemeClr val="accent1">
                    <a:lumMod val="75000"/>
                  </a:schemeClr>
                </a:solidFill>
              </a:rPr>
              <a:t>Cálculo de Matrices &amp; Repaso de Probabilidad</a:t>
            </a:r>
          </a:p>
        </p:txBody>
      </p:sp>
      <p:sp>
        <p:nvSpPr>
          <p:cNvPr id="3" name="Subtítulo 2">
            <a:extLst>
              <a:ext uri="{FF2B5EF4-FFF2-40B4-BE49-F238E27FC236}">
                <a16:creationId xmlns:a16="http://schemas.microsoft.com/office/drawing/2014/main" id="{6990167A-F844-9F94-DD27-83345C4FAC47}"/>
              </a:ext>
            </a:extLst>
          </p:cNvPr>
          <p:cNvSpPr>
            <a:spLocks noGrp="1"/>
          </p:cNvSpPr>
          <p:nvPr>
            <p:ph type="subTitle" idx="1"/>
          </p:nvPr>
        </p:nvSpPr>
        <p:spPr/>
        <p:txBody>
          <a:bodyPr/>
          <a:lstStyle/>
          <a:p>
            <a:pPr algn="r">
              <a:lnSpc>
                <a:spcPct val="50000"/>
              </a:lnSpc>
            </a:pPr>
            <a:r>
              <a:rPr lang="es-CO" dirty="0"/>
              <a:t>Jonnatan Arias Garcia</a:t>
            </a:r>
          </a:p>
          <a:p>
            <a:pPr algn="r">
              <a:lnSpc>
                <a:spcPct val="50000"/>
              </a:lnSpc>
            </a:pPr>
            <a:r>
              <a:rPr lang="es-CO" dirty="0">
                <a:hlinkClick r:id="rId2"/>
              </a:rPr>
              <a:t>jonnatan.arias@utp.edu.co</a:t>
            </a:r>
            <a:endParaRPr lang="es-CO" dirty="0"/>
          </a:p>
          <a:p>
            <a:pPr algn="r">
              <a:lnSpc>
                <a:spcPct val="50000"/>
              </a:lnSpc>
            </a:pPr>
            <a:r>
              <a:rPr lang="es-CO" dirty="0">
                <a:hlinkClick r:id="rId3"/>
              </a:rPr>
              <a:t>jariasg@uniquindio.edu.co</a:t>
            </a:r>
            <a:r>
              <a:rPr lang="es-CO" dirty="0"/>
              <a:t> </a:t>
            </a:r>
          </a:p>
        </p:txBody>
      </p:sp>
    </p:spTree>
    <p:extLst>
      <p:ext uri="{BB962C8B-B14F-4D97-AF65-F5344CB8AC3E}">
        <p14:creationId xmlns:p14="http://schemas.microsoft.com/office/powerpoint/2010/main" val="317137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E45AD-2B5B-FEE1-2DC6-6974BD4BEC3A}"/>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C8C46CAD-03E5-836A-74A8-054819899269}"/>
              </a:ext>
            </a:extLst>
          </p:cNvPr>
          <p:cNvPicPr>
            <a:picLocks noChangeAspect="1"/>
          </p:cNvPicPr>
          <p:nvPr/>
        </p:nvPicPr>
        <p:blipFill>
          <a:blip r:embed="rId2"/>
          <a:stretch>
            <a:fillRect/>
          </a:stretch>
        </p:blipFill>
        <p:spPr>
          <a:xfrm>
            <a:off x="1224501" y="-5008"/>
            <a:ext cx="9121147" cy="6429661"/>
          </a:xfrm>
          <a:prstGeom prst="rect">
            <a:avLst/>
          </a:prstGeom>
        </p:spPr>
      </p:pic>
      <p:pic>
        <p:nvPicPr>
          <p:cNvPr id="6" name="Imagen 5">
            <a:extLst>
              <a:ext uri="{FF2B5EF4-FFF2-40B4-BE49-F238E27FC236}">
                <a16:creationId xmlns:a16="http://schemas.microsoft.com/office/drawing/2014/main" id="{9DAFCE58-9BAF-A059-4544-794AD4144D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58819"/>
            <a:ext cx="3663337" cy="583845"/>
          </a:xfrm>
          <a:prstGeom prst="rect">
            <a:avLst/>
          </a:prstGeom>
        </p:spPr>
      </p:pic>
    </p:spTree>
    <p:extLst>
      <p:ext uri="{BB962C8B-B14F-4D97-AF65-F5344CB8AC3E}">
        <p14:creationId xmlns:p14="http://schemas.microsoft.com/office/powerpoint/2010/main" val="21314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53EB8-91A2-AF1D-D543-E9D08F3E81AD}"/>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B24CD9E0-50CA-C878-D2D9-40BC8083D375}"/>
              </a:ext>
            </a:extLst>
          </p:cNvPr>
          <p:cNvPicPr>
            <a:picLocks noChangeAspect="1"/>
          </p:cNvPicPr>
          <p:nvPr/>
        </p:nvPicPr>
        <p:blipFill>
          <a:blip r:embed="rId2"/>
          <a:stretch>
            <a:fillRect/>
          </a:stretch>
        </p:blipFill>
        <p:spPr>
          <a:xfrm>
            <a:off x="811145" y="0"/>
            <a:ext cx="9730260" cy="6313336"/>
          </a:xfrm>
          <a:prstGeom prst="rect">
            <a:avLst/>
          </a:prstGeom>
        </p:spPr>
      </p:pic>
    </p:spTree>
    <p:extLst>
      <p:ext uri="{BB962C8B-B14F-4D97-AF65-F5344CB8AC3E}">
        <p14:creationId xmlns:p14="http://schemas.microsoft.com/office/powerpoint/2010/main" val="1383797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4C78F-2C69-C68C-7F4B-5907BE4D5C86}"/>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6D5441FB-87F6-5FA8-F5C2-C25AF7EA7CAA}"/>
              </a:ext>
            </a:extLst>
          </p:cNvPr>
          <p:cNvPicPr>
            <a:picLocks noChangeAspect="1"/>
          </p:cNvPicPr>
          <p:nvPr/>
        </p:nvPicPr>
        <p:blipFill>
          <a:blip r:embed="rId2"/>
          <a:stretch>
            <a:fillRect/>
          </a:stretch>
        </p:blipFill>
        <p:spPr>
          <a:xfrm>
            <a:off x="1051309" y="0"/>
            <a:ext cx="9601200" cy="6569241"/>
          </a:xfrm>
          <a:prstGeom prst="rect">
            <a:avLst/>
          </a:prstGeom>
        </p:spPr>
      </p:pic>
    </p:spTree>
    <p:extLst>
      <p:ext uri="{BB962C8B-B14F-4D97-AF65-F5344CB8AC3E}">
        <p14:creationId xmlns:p14="http://schemas.microsoft.com/office/powerpoint/2010/main" val="2804577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DFB51-D979-31FE-9150-9FBC7B5912EC}"/>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F7DE35C0-0C2E-4985-6F05-DF6AA3D2359F}"/>
              </a:ext>
            </a:extLst>
          </p:cNvPr>
          <p:cNvPicPr>
            <a:picLocks noChangeAspect="1"/>
          </p:cNvPicPr>
          <p:nvPr/>
        </p:nvPicPr>
        <p:blipFill>
          <a:blip r:embed="rId2"/>
          <a:stretch>
            <a:fillRect/>
          </a:stretch>
        </p:blipFill>
        <p:spPr>
          <a:xfrm>
            <a:off x="1030933" y="0"/>
            <a:ext cx="10453448" cy="6286500"/>
          </a:xfrm>
          <a:prstGeom prst="rect">
            <a:avLst/>
          </a:prstGeom>
        </p:spPr>
      </p:pic>
    </p:spTree>
    <p:extLst>
      <p:ext uri="{BB962C8B-B14F-4D97-AF65-F5344CB8AC3E}">
        <p14:creationId xmlns:p14="http://schemas.microsoft.com/office/powerpoint/2010/main" val="4269331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C7D55-24B7-DBE3-39F6-D504606E960B}"/>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0B518D7A-C9A6-0BC3-6761-63CE50CBB62A}"/>
              </a:ext>
            </a:extLst>
          </p:cNvPr>
          <p:cNvPicPr>
            <a:picLocks noChangeAspect="1"/>
          </p:cNvPicPr>
          <p:nvPr/>
        </p:nvPicPr>
        <p:blipFill>
          <a:blip r:embed="rId2"/>
          <a:stretch>
            <a:fillRect/>
          </a:stretch>
        </p:blipFill>
        <p:spPr>
          <a:xfrm>
            <a:off x="1421826" y="0"/>
            <a:ext cx="10089817" cy="6154876"/>
          </a:xfrm>
          <a:prstGeom prst="rect">
            <a:avLst/>
          </a:prstGeom>
        </p:spPr>
      </p:pic>
    </p:spTree>
    <p:extLst>
      <p:ext uri="{BB962C8B-B14F-4D97-AF65-F5344CB8AC3E}">
        <p14:creationId xmlns:p14="http://schemas.microsoft.com/office/powerpoint/2010/main" val="981927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C9AB7-2A17-122A-D0A6-60F313BC767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B5D42BC-85E4-53EB-FF42-C3AE37CAC501}"/>
              </a:ext>
            </a:extLst>
          </p:cNvPr>
          <p:cNvSpPr>
            <a:spLocks noGrp="1"/>
          </p:cNvSpPr>
          <p:nvPr>
            <p:ph type="title"/>
          </p:nvPr>
        </p:nvSpPr>
        <p:spPr>
          <a:xfrm>
            <a:off x="714022" y="133256"/>
            <a:ext cx="10515600" cy="1325563"/>
          </a:xfrm>
        </p:spPr>
        <p:txBody>
          <a:bodyPr>
            <a:normAutofit/>
          </a:bodyPr>
          <a:lstStyle/>
          <a:p>
            <a:pPr algn="ctr"/>
            <a:r>
              <a:rPr lang="es-CO" sz="6000" dirty="0">
                <a:solidFill>
                  <a:schemeClr val="accent1">
                    <a:lumMod val="75000"/>
                  </a:schemeClr>
                </a:solidFill>
              </a:rPr>
              <a:t>Practicar</a:t>
            </a:r>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FDC598A5-F905-EFBF-435C-160F695FAEE9}"/>
                  </a:ext>
                </a:extLst>
              </p:cNvPr>
              <p:cNvSpPr txBox="1"/>
              <p:nvPr/>
            </p:nvSpPr>
            <p:spPr>
              <a:xfrm>
                <a:off x="1016001" y="1668314"/>
                <a:ext cx="9889066" cy="4050981"/>
              </a:xfrm>
              <a:prstGeom prst="rect">
                <a:avLst/>
              </a:prstGeom>
              <a:noFill/>
            </p:spPr>
            <p:txBody>
              <a:bodyPr wrap="square" rtlCol="0">
                <a:spAutoFit/>
              </a:bodyPr>
              <a:lstStyle/>
              <a:p>
                <a:pPr marL="342900" indent="-342900">
                  <a:buAutoNum type="arabicPeriod"/>
                </a:pPr>
                <a:r>
                  <a:rPr lang="es-CO" dirty="0"/>
                  <a:t>Demuestre lo primeros paso de la inversa de la suma</a:t>
                </a:r>
              </a:p>
              <a:p>
                <a:pPr lvl="8" algn="ctr"/>
                <a14:m>
                  <m:oMathPara xmlns:m="http://schemas.openxmlformats.org/officeDocument/2006/math">
                    <m:oMathParaPr>
                      <m:jc m:val="centerGroup"/>
                    </m:oMathParaPr>
                    <m:oMath xmlns:m="http://schemas.openxmlformats.org/officeDocument/2006/math">
                      <m:sSup>
                        <m:sSupPr>
                          <m:ctrlPr>
                            <a:rPr lang="es-CO" b="1" i="1" smtClean="0">
                              <a:latin typeface="Cambria Math" panose="02040503050406030204" pitchFamily="18" charset="0"/>
                            </a:rPr>
                          </m:ctrlPr>
                        </m:sSupPr>
                        <m:e>
                          <m:d>
                            <m:dPr>
                              <m:ctrlPr>
                                <a:rPr lang="es-CO" b="1" i="1" smtClean="0">
                                  <a:latin typeface="Cambria Math" panose="02040503050406030204" pitchFamily="18" charset="0"/>
                                </a:rPr>
                              </m:ctrlPr>
                            </m:dPr>
                            <m:e>
                              <m:r>
                                <a:rPr lang="es-CO" b="1" i="1" smtClean="0">
                                  <a:latin typeface="Cambria Math" panose="02040503050406030204" pitchFamily="18" charset="0"/>
                                </a:rPr>
                                <m:t>𝑨</m:t>
                              </m:r>
                              <m:r>
                                <a:rPr lang="es-CO" b="1" i="1" smtClean="0">
                                  <a:latin typeface="Cambria Math" panose="02040503050406030204" pitchFamily="18" charset="0"/>
                                </a:rPr>
                                <m:t>+</m:t>
                              </m:r>
                              <m:r>
                                <a:rPr lang="es-CO" b="1" i="1" smtClean="0">
                                  <a:latin typeface="Cambria Math" panose="02040503050406030204" pitchFamily="18" charset="0"/>
                                </a:rPr>
                                <m:t>𝑩</m:t>
                              </m:r>
                            </m:e>
                          </m:d>
                        </m:e>
                        <m:sup>
                          <m:r>
                            <a:rPr lang="es-CO" b="1" i="1" smtClean="0">
                              <a:latin typeface="Cambria Math" panose="02040503050406030204" pitchFamily="18" charset="0"/>
                            </a:rPr>
                            <m:t>−</m:t>
                          </m:r>
                          <m:r>
                            <a:rPr lang="es-CO" b="1" i="1" smtClean="0">
                              <a:latin typeface="Cambria Math" panose="02040503050406030204" pitchFamily="18" charset="0"/>
                            </a:rPr>
                            <m:t>𝟏</m:t>
                          </m:r>
                        </m:sup>
                      </m:sSup>
                      <m:r>
                        <a:rPr lang="es-CO" b="1" i="1" smtClean="0">
                          <a:latin typeface="Cambria Math" panose="02040503050406030204" pitchFamily="18" charset="0"/>
                        </a:rPr>
                        <m:t>=</m:t>
                      </m:r>
                      <m:sSup>
                        <m:sSupPr>
                          <m:ctrlPr>
                            <a:rPr lang="es-CO" b="1" i="1" smtClean="0">
                              <a:latin typeface="Cambria Math" panose="02040503050406030204" pitchFamily="18" charset="0"/>
                            </a:rPr>
                          </m:ctrlPr>
                        </m:sSupPr>
                        <m:e>
                          <m:r>
                            <a:rPr lang="es-CO" b="1" i="1" smtClean="0">
                              <a:latin typeface="Cambria Math" panose="02040503050406030204" pitchFamily="18" charset="0"/>
                            </a:rPr>
                            <m:t>𝑨</m:t>
                          </m:r>
                        </m:e>
                        <m:sup>
                          <m:r>
                            <a:rPr lang="es-CO" b="1" i="1" smtClean="0">
                              <a:latin typeface="Cambria Math" panose="02040503050406030204" pitchFamily="18" charset="0"/>
                            </a:rPr>
                            <m:t>−</m:t>
                          </m:r>
                          <m:r>
                            <a:rPr lang="es-CO" b="1" i="1" smtClean="0">
                              <a:latin typeface="Cambria Math" panose="02040503050406030204" pitchFamily="18" charset="0"/>
                            </a:rPr>
                            <m:t>𝟏</m:t>
                          </m:r>
                        </m:sup>
                      </m:sSup>
                      <m:sSup>
                        <m:sSupPr>
                          <m:ctrlPr>
                            <a:rPr lang="es-CO" b="1" i="1" smtClean="0">
                              <a:latin typeface="Cambria Math" panose="02040503050406030204" pitchFamily="18" charset="0"/>
                            </a:rPr>
                          </m:ctrlPr>
                        </m:sSupPr>
                        <m:e>
                          <m:d>
                            <m:dPr>
                              <m:ctrlPr>
                                <a:rPr lang="es-CO" b="1" i="1" smtClean="0">
                                  <a:latin typeface="Cambria Math" panose="02040503050406030204" pitchFamily="18" charset="0"/>
                                </a:rPr>
                              </m:ctrlPr>
                            </m:dPr>
                            <m:e>
                              <m:sSup>
                                <m:sSupPr>
                                  <m:ctrlPr>
                                    <a:rPr lang="es-CO" b="1" i="1" smtClean="0">
                                      <a:latin typeface="Cambria Math" panose="02040503050406030204" pitchFamily="18" charset="0"/>
                                    </a:rPr>
                                  </m:ctrlPr>
                                </m:sSupPr>
                                <m:e>
                                  <m:r>
                                    <a:rPr lang="es-CO" b="1" i="1" smtClean="0">
                                      <a:latin typeface="Cambria Math" panose="02040503050406030204" pitchFamily="18" charset="0"/>
                                    </a:rPr>
                                    <m:t>𝑨</m:t>
                                  </m:r>
                                </m:e>
                                <m:sup>
                                  <m:r>
                                    <a:rPr lang="es-CO" b="1" i="1" smtClean="0">
                                      <a:latin typeface="Cambria Math" panose="02040503050406030204" pitchFamily="18" charset="0"/>
                                    </a:rPr>
                                    <m:t>−</m:t>
                                  </m:r>
                                  <m:r>
                                    <a:rPr lang="es-CO" b="1" i="1" smtClean="0">
                                      <a:latin typeface="Cambria Math" panose="02040503050406030204" pitchFamily="18" charset="0"/>
                                    </a:rPr>
                                    <m:t>𝟏</m:t>
                                  </m:r>
                                </m:sup>
                              </m:sSup>
                              <m:r>
                                <a:rPr lang="es-CO" b="1" i="1" smtClean="0">
                                  <a:latin typeface="Cambria Math" panose="02040503050406030204" pitchFamily="18" charset="0"/>
                                </a:rPr>
                                <m:t>+</m:t>
                              </m:r>
                              <m:sSup>
                                <m:sSupPr>
                                  <m:ctrlPr>
                                    <a:rPr lang="es-CO" b="1" i="1" smtClean="0">
                                      <a:latin typeface="Cambria Math" panose="02040503050406030204" pitchFamily="18" charset="0"/>
                                    </a:rPr>
                                  </m:ctrlPr>
                                </m:sSupPr>
                                <m:e>
                                  <m:r>
                                    <a:rPr lang="es-CO" b="1" i="1" smtClean="0">
                                      <a:latin typeface="Cambria Math" panose="02040503050406030204" pitchFamily="18" charset="0"/>
                                    </a:rPr>
                                    <m:t>𝑩</m:t>
                                  </m:r>
                                </m:e>
                                <m:sup>
                                  <m:r>
                                    <a:rPr lang="es-CO" b="1" i="1" smtClean="0">
                                      <a:latin typeface="Cambria Math" panose="02040503050406030204" pitchFamily="18" charset="0"/>
                                    </a:rPr>
                                    <m:t>−</m:t>
                                  </m:r>
                                  <m:r>
                                    <a:rPr lang="es-CO" b="1" i="1" smtClean="0">
                                      <a:latin typeface="Cambria Math" panose="02040503050406030204" pitchFamily="18" charset="0"/>
                                    </a:rPr>
                                    <m:t>𝟏</m:t>
                                  </m:r>
                                </m:sup>
                              </m:sSup>
                            </m:e>
                          </m:d>
                        </m:e>
                        <m:sup>
                          <m:r>
                            <a:rPr lang="es-CO" b="1" i="1" smtClean="0">
                              <a:latin typeface="Cambria Math" panose="02040503050406030204" pitchFamily="18" charset="0"/>
                            </a:rPr>
                            <m:t>−</m:t>
                          </m:r>
                          <m:r>
                            <a:rPr lang="es-CO" b="1" i="1" smtClean="0">
                              <a:latin typeface="Cambria Math" panose="02040503050406030204" pitchFamily="18" charset="0"/>
                            </a:rPr>
                            <m:t>𝟏</m:t>
                          </m:r>
                        </m:sup>
                      </m:sSup>
                      <m:sSup>
                        <m:sSupPr>
                          <m:ctrlPr>
                            <a:rPr lang="es-CO" b="1" i="1">
                              <a:latin typeface="Cambria Math" panose="02040503050406030204" pitchFamily="18" charset="0"/>
                            </a:rPr>
                          </m:ctrlPr>
                        </m:sSupPr>
                        <m:e>
                          <m:r>
                            <a:rPr lang="es-CO" b="1" i="1">
                              <a:latin typeface="Cambria Math" panose="02040503050406030204" pitchFamily="18" charset="0"/>
                            </a:rPr>
                            <m:t>𝑩</m:t>
                          </m:r>
                        </m:e>
                        <m:sup>
                          <m:r>
                            <a:rPr lang="es-CO" b="1" i="1">
                              <a:latin typeface="Cambria Math" panose="02040503050406030204" pitchFamily="18" charset="0"/>
                            </a:rPr>
                            <m:t>−</m:t>
                          </m:r>
                          <m:r>
                            <a:rPr lang="es-CO" b="1" i="1">
                              <a:latin typeface="Cambria Math" panose="02040503050406030204" pitchFamily="18" charset="0"/>
                            </a:rPr>
                            <m:t>𝟏</m:t>
                          </m:r>
                        </m:sup>
                      </m:sSup>
                    </m:oMath>
                  </m:oMathPara>
                </a14:m>
                <a:endParaRPr lang="es-CO" b="1" dirty="0"/>
              </a:p>
              <a:p>
                <a:pPr lvl="8" algn="ctr"/>
                <a:r>
                  <a:rPr lang="es-CO" dirty="0" err="1"/>
                  <a:t>Hint</a:t>
                </a:r>
                <a:r>
                  <a:rPr lang="es-CO" dirty="0"/>
                  <a:t>: </a:t>
                </a:r>
                <a14:m>
                  <m:oMath xmlns:m="http://schemas.openxmlformats.org/officeDocument/2006/math">
                    <m:sSup>
                      <m:sSupPr>
                        <m:ctrlPr>
                          <a:rPr lang="es-CO" b="0" i="1" smtClean="0">
                            <a:latin typeface="Cambria Math" panose="02040503050406030204" pitchFamily="18" charset="0"/>
                          </a:rPr>
                        </m:ctrlPr>
                      </m:sSupPr>
                      <m:e>
                        <m:r>
                          <a:rPr lang="es-CO" b="0" i="1" smtClean="0">
                            <a:latin typeface="Cambria Math" panose="02040503050406030204" pitchFamily="18" charset="0"/>
                          </a:rPr>
                          <m:t>𝐴</m:t>
                        </m:r>
                      </m:e>
                      <m:sup>
                        <m:r>
                          <a:rPr lang="es-CO" b="0" i="1" smtClean="0">
                            <a:latin typeface="Cambria Math" panose="02040503050406030204" pitchFamily="18" charset="0"/>
                          </a:rPr>
                          <m:t>1</m:t>
                        </m:r>
                      </m:sup>
                    </m:sSup>
                    <m:r>
                      <a:rPr lang="es-CO" b="0" i="1" smtClean="0">
                        <a:latin typeface="Cambria Math" panose="02040503050406030204" pitchFamily="18" charset="0"/>
                      </a:rPr>
                      <m:t>∗</m:t>
                    </m:r>
                    <m:r>
                      <a:rPr lang="es-CO" b="0" i="1" smtClean="0">
                        <a:latin typeface="Cambria Math" panose="02040503050406030204" pitchFamily="18" charset="0"/>
                      </a:rPr>
                      <m:t>𝐴</m:t>
                    </m:r>
                    <m:r>
                      <a:rPr lang="es-CO" b="0" i="1" smtClean="0">
                        <a:latin typeface="Cambria Math" panose="02040503050406030204" pitchFamily="18" charset="0"/>
                      </a:rPr>
                      <m:t>=</m:t>
                    </m:r>
                    <m:r>
                      <a:rPr lang="es-CO" b="0" i="1" smtClean="0">
                        <a:latin typeface="Cambria Math" panose="02040503050406030204" pitchFamily="18" charset="0"/>
                      </a:rPr>
                      <m:t>𝐼</m:t>
                    </m:r>
                  </m:oMath>
                </a14:m>
                <a:endParaRPr lang="es-CO" dirty="0"/>
              </a:p>
              <a:p>
                <a:pPr lvl="8" algn="ctr"/>
                <a:endParaRPr lang="es-CO" dirty="0"/>
              </a:p>
              <a:p>
                <a:pPr marL="342900" indent="-342900">
                  <a:buAutoNum type="arabicPeriod"/>
                </a:pPr>
                <a:r>
                  <a:rPr lang="es-CO" dirty="0"/>
                  <a:t>Calcula la </a:t>
                </a:r>
                <a14:m>
                  <m:oMath xmlns:m="http://schemas.openxmlformats.org/officeDocument/2006/math">
                    <m:f>
                      <m:fPr>
                        <m:ctrlPr>
                          <a:rPr lang="es-CO" b="1" i="1" smtClean="0">
                            <a:latin typeface="Cambria Math" panose="02040503050406030204" pitchFamily="18" charset="0"/>
                          </a:rPr>
                        </m:ctrlPr>
                      </m:fPr>
                      <m:num>
                        <m:r>
                          <a:rPr lang="es-CO" b="1" i="1" smtClean="0">
                            <a:latin typeface="Cambria Math" panose="02040503050406030204" pitchFamily="18" charset="0"/>
                          </a:rPr>
                          <m:t>𝝏</m:t>
                        </m:r>
                        <m:r>
                          <a:rPr lang="es-CO" b="1" i="1" smtClean="0">
                            <a:latin typeface="Cambria Math" panose="02040503050406030204" pitchFamily="18" charset="0"/>
                          </a:rPr>
                          <m:t>𝑿</m:t>
                        </m:r>
                      </m:num>
                      <m:den>
                        <m:r>
                          <a:rPr lang="es-CO" b="1" i="1" smtClean="0">
                            <a:latin typeface="Cambria Math" panose="02040503050406030204" pitchFamily="18" charset="0"/>
                          </a:rPr>
                          <m:t>𝝏</m:t>
                        </m:r>
                        <m:r>
                          <a:rPr lang="es-CO" b="1" i="1" smtClean="0">
                            <a:latin typeface="Cambria Math" panose="02040503050406030204" pitchFamily="18" charset="0"/>
                          </a:rPr>
                          <m:t>𝑨</m:t>
                        </m:r>
                      </m:den>
                    </m:f>
                  </m:oMath>
                </a14:m>
                <a:r>
                  <a:rPr lang="es-CO" b="1" dirty="0"/>
                  <a:t> </a:t>
                </a:r>
                <a:r>
                  <a:rPr lang="es-CO" dirty="0"/>
                  <a:t>con</a:t>
                </a:r>
                <a:r>
                  <a:rPr lang="es-CO" b="1" dirty="0"/>
                  <a:t> </a:t>
                </a:r>
                <a14:m>
                  <m:oMath xmlns:m="http://schemas.openxmlformats.org/officeDocument/2006/math">
                    <m:r>
                      <a:rPr lang="es-CO" b="1" i="1" smtClean="0">
                        <a:latin typeface="Cambria Math" panose="02040503050406030204" pitchFamily="18" charset="0"/>
                      </a:rPr>
                      <m:t>𝒙</m:t>
                    </m:r>
                    <m:r>
                      <a:rPr lang="es-CO" b="1" i="1" smtClean="0">
                        <a:latin typeface="Cambria Math" panose="02040503050406030204" pitchFamily="18" charset="0"/>
                      </a:rPr>
                      <m:t>=</m:t>
                    </m:r>
                    <m:sSup>
                      <m:sSupPr>
                        <m:ctrlPr>
                          <a:rPr lang="es-CO" b="1" i="1" smtClean="0">
                            <a:latin typeface="Cambria Math" panose="02040503050406030204" pitchFamily="18" charset="0"/>
                          </a:rPr>
                        </m:ctrlPr>
                      </m:sSupPr>
                      <m:e>
                        <m:r>
                          <a:rPr lang="es-CO" b="1" i="1" smtClean="0">
                            <a:latin typeface="Cambria Math" panose="02040503050406030204" pitchFamily="18" charset="0"/>
                          </a:rPr>
                          <m:t>𝑨</m:t>
                        </m:r>
                      </m:e>
                      <m:sup>
                        <m:r>
                          <a:rPr lang="es-CO" b="1" i="1" smtClean="0">
                            <a:latin typeface="Cambria Math" panose="02040503050406030204" pitchFamily="18" charset="0"/>
                          </a:rPr>
                          <m:t>𝑻</m:t>
                        </m:r>
                      </m:sup>
                    </m:sSup>
                    <m:r>
                      <a:rPr lang="es-CO" b="1" i="1" smtClean="0">
                        <a:latin typeface="Cambria Math" panose="02040503050406030204" pitchFamily="18" charset="0"/>
                      </a:rPr>
                      <m:t>𝑩𝑪𝑫𝑨</m:t>
                    </m:r>
                  </m:oMath>
                </a14:m>
                <a:r>
                  <a:rPr lang="es-CO" b="1" dirty="0"/>
                  <a:t> </a:t>
                </a:r>
                <a:r>
                  <a:rPr lang="es-CO" dirty="0"/>
                  <a:t>siendo </a:t>
                </a:r>
                <a:r>
                  <a:rPr lang="es-CO" b="1" dirty="0"/>
                  <a:t>ABCD</a:t>
                </a:r>
                <a:r>
                  <a:rPr lang="es-CO" dirty="0"/>
                  <a:t> matrices invertibles y coincidentes adecuadamente en la expresión.</a:t>
                </a:r>
              </a:p>
              <a:p>
                <a:pPr lvl="6"/>
                <a:r>
                  <a:rPr lang="es-CO" dirty="0"/>
                  <a:t>			</a:t>
                </a:r>
                <a:r>
                  <a:rPr lang="es-CO" dirty="0" err="1"/>
                  <a:t>Hint</a:t>
                </a:r>
                <a:r>
                  <a:rPr lang="es-CO" dirty="0"/>
                  <a:t>:  propiedad 37 y 42 de capitulo 				derivadas </a:t>
                </a:r>
                <a:r>
                  <a:rPr lang="es-CO" b="0" i="0" dirty="0">
                    <a:solidFill>
                      <a:srgbClr val="0D0D0D"/>
                    </a:solidFill>
                    <a:effectLst/>
                    <a:latin typeface="KaTeX_Main"/>
                  </a:rPr>
                  <a:t>∂(</a:t>
                </a:r>
                <a:r>
                  <a:rPr lang="es-CO" b="0" i="1" dirty="0">
                    <a:solidFill>
                      <a:srgbClr val="0D0D0D"/>
                    </a:solidFill>
                    <a:effectLst/>
                    <a:latin typeface="KaTeX_Math"/>
                  </a:rPr>
                  <a:t>A.T * B</a:t>
                </a:r>
                <a:r>
                  <a:rPr lang="es-CO" b="0" i="0" dirty="0">
                    <a:solidFill>
                      <a:srgbClr val="0D0D0D"/>
                    </a:solidFill>
                    <a:effectLst/>
                    <a:latin typeface="KaTeX_Main"/>
                  </a:rPr>
                  <a:t>)/ ∂A​=</a:t>
                </a:r>
                <a:r>
                  <a:rPr lang="es-CO" b="0" i="1" dirty="0">
                    <a:solidFill>
                      <a:srgbClr val="0D0D0D"/>
                    </a:solidFill>
                    <a:effectLst/>
                    <a:latin typeface="KaTeX_Math"/>
                  </a:rPr>
                  <a:t>B.T</a:t>
                </a:r>
              </a:p>
              <a:p>
                <a:pPr lvl="6"/>
                <a:endParaRPr lang="es-CO" dirty="0"/>
              </a:p>
              <a:p>
                <a:pPr marL="342900" indent="-342900">
                  <a:buAutoNum type="arabicPeriod"/>
                </a:pPr>
                <a:r>
                  <a:rPr lang="es-CO" dirty="0"/>
                  <a:t>Demuestre que </a:t>
                </a:r>
                <a14:m>
                  <m:oMath xmlns:m="http://schemas.openxmlformats.org/officeDocument/2006/math">
                    <m:f>
                      <m:fPr>
                        <m:ctrlPr>
                          <a:rPr lang="es-CO" b="1" i="1">
                            <a:latin typeface="Cambria Math" panose="02040503050406030204" pitchFamily="18" charset="0"/>
                          </a:rPr>
                        </m:ctrlPr>
                      </m:fPr>
                      <m:num>
                        <m:r>
                          <a:rPr lang="es-CO" b="1" i="1">
                            <a:latin typeface="Cambria Math" panose="02040503050406030204" pitchFamily="18" charset="0"/>
                          </a:rPr>
                          <m:t>𝝏</m:t>
                        </m:r>
                      </m:num>
                      <m:den>
                        <m:r>
                          <a:rPr lang="es-CO" b="1" i="1">
                            <a:latin typeface="Cambria Math" panose="02040503050406030204" pitchFamily="18" charset="0"/>
                          </a:rPr>
                          <m:t>𝝏</m:t>
                        </m:r>
                        <m:r>
                          <a:rPr lang="es-CO" b="1" i="1" smtClean="0">
                            <a:latin typeface="Cambria Math" panose="02040503050406030204" pitchFamily="18" charset="0"/>
                          </a:rPr>
                          <m:t>𝑿</m:t>
                        </m:r>
                      </m:den>
                    </m:f>
                    <m:sSup>
                      <m:sSupPr>
                        <m:ctrlPr>
                          <a:rPr lang="es-CO" b="1" i="1" smtClean="0">
                            <a:latin typeface="Cambria Math" panose="02040503050406030204" pitchFamily="18" charset="0"/>
                          </a:rPr>
                        </m:ctrlPr>
                      </m:sSupPr>
                      <m:e>
                        <m:d>
                          <m:dPr>
                            <m:ctrlPr>
                              <a:rPr lang="es-CO" b="1" i="1" smtClean="0">
                                <a:latin typeface="Cambria Math" panose="02040503050406030204" pitchFamily="18" charset="0"/>
                              </a:rPr>
                            </m:ctrlPr>
                          </m:dPr>
                          <m:e>
                            <m:r>
                              <a:rPr lang="es-CO" b="1" i="1" smtClean="0">
                                <a:latin typeface="Cambria Math" panose="02040503050406030204" pitchFamily="18" charset="0"/>
                              </a:rPr>
                              <m:t>𝒙</m:t>
                            </m:r>
                            <m:r>
                              <a:rPr lang="es-CO" b="1" i="1" smtClean="0">
                                <a:latin typeface="Cambria Math" panose="02040503050406030204" pitchFamily="18" charset="0"/>
                              </a:rPr>
                              <m:t>−</m:t>
                            </m:r>
                            <m:r>
                              <a:rPr lang="es-CO" b="1" i="1" smtClean="0">
                                <a:latin typeface="Cambria Math" panose="02040503050406030204" pitchFamily="18" charset="0"/>
                              </a:rPr>
                              <m:t>𝒔</m:t>
                            </m:r>
                          </m:e>
                        </m:d>
                      </m:e>
                      <m:sup>
                        <m:r>
                          <a:rPr lang="es-CO" b="1" i="1" smtClean="0">
                            <a:latin typeface="Cambria Math" panose="02040503050406030204" pitchFamily="18" charset="0"/>
                          </a:rPr>
                          <m:t>𝑻</m:t>
                        </m:r>
                      </m:sup>
                    </m:sSup>
                    <m:r>
                      <a:rPr lang="es-CO" b="1" i="1" smtClean="0">
                        <a:latin typeface="Cambria Math" panose="02040503050406030204" pitchFamily="18" charset="0"/>
                      </a:rPr>
                      <m:t>𝑾</m:t>
                    </m:r>
                    <m:d>
                      <m:dPr>
                        <m:ctrlPr>
                          <a:rPr lang="es-CO" b="1" i="1" smtClean="0">
                            <a:latin typeface="Cambria Math" panose="02040503050406030204" pitchFamily="18" charset="0"/>
                          </a:rPr>
                        </m:ctrlPr>
                      </m:dPr>
                      <m:e>
                        <m:r>
                          <a:rPr lang="es-CO" b="1" i="1" smtClean="0">
                            <a:latin typeface="Cambria Math" panose="02040503050406030204" pitchFamily="18" charset="0"/>
                          </a:rPr>
                          <m:t>𝒙</m:t>
                        </m:r>
                        <m:r>
                          <a:rPr lang="es-CO" b="1" i="1" smtClean="0">
                            <a:latin typeface="Cambria Math" panose="02040503050406030204" pitchFamily="18" charset="0"/>
                          </a:rPr>
                          <m:t>−</m:t>
                        </m:r>
                        <m:r>
                          <a:rPr lang="es-CO" b="1" i="1" smtClean="0">
                            <a:latin typeface="Cambria Math" panose="02040503050406030204" pitchFamily="18" charset="0"/>
                          </a:rPr>
                          <m:t>𝒔</m:t>
                        </m:r>
                      </m:e>
                    </m:d>
                    <m:r>
                      <a:rPr lang="es-CO" b="1" i="1" smtClean="0">
                        <a:latin typeface="Cambria Math" panose="02040503050406030204" pitchFamily="18" charset="0"/>
                      </a:rPr>
                      <m:t>=</m:t>
                    </m:r>
                    <m:r>
                      <a:rPr lang="es-CO" b="1" i="1" smtClean="0">
                        <a:latin typeface="Cambria Math" panose="02040503050406030204" pitchFamily="18" charset="0"/>
                      </a:rPr>
                      <m:t>𝟐</m:t>
                    </m:r>
                    <m:r>
                      <a:rPr lang="es-CO" b="1" i="1" smtClean="0">
                        <a:latin typeface="Cambria Math" panose="02040503050406030204" pitchFamily="18" charset="0"/>
                      </a:rPr>
                      <m:t>𝒘</m:t>
                    </m:r>
                    <m:d>
                      <m:dPr>
                        <m:ctrlPr>
                          <a:rPr lang="es-CO" b="1" i="1" smtClean="0">
                            <a:latin typeface="Cambria Math" panose="02040503050406030204" pitchFamily="18" charset="0"/>
                          </a:rPr>
                        </m:ctrlPr>
                      </m:dPr>
                      <m:e>
                        <m:r>
                          <a:rPr lang="es-CO" b="1" i="1" smtClean="0">
                            <a:latin typeface="Cambria Math" panose="02040503050406030204" pitchFamily="18" charset="0"/>
                          </a:rPr>
                          <m:t>𝒙</m:t>
                        </m:r>
                        <m:r>
                          <a:rPr lang="es-CO" b="1" i="1" smtClean="0">
                            <a:latin typeface="Cambria Math" panose="02040503050406030204" pitchFamily="18" charset="0"/>
                          </a:rPr>
                          <m:t>−</m:t>
                        </m:r>
                        <m:r>
                          <a:rPr lang="es-CO" b="1" i="1" smtClean="0">
                            <a:latin typeface="Cambria Math" panose="02040503050406030204" pitchFamily="18" charset="0"/>
                          </a:rPr>
                          <m:t>𝒔</m:t>
                        </m:r>
                      </m:e>
                    </m:d>
                  </m:oMath>
                </a14:m>
                <a:endParaRPr lang="es-CO" dirty="0"/>
              </a:p>
              <a:p>
                <a:r>
                  <a:rPr lang="es-CO" dirty="0"/>
                  <a:t>						</a:t>
                </a:r>
                <a:r>
                  <a:rPr lang="es-CO" dirty="0" err="1"/>
                  <a:t>Hint</a:t>
                </a:r>
                <a:r>
                  <a:rPr lang="es-CO" dirty="0"/>
                  <a:t>: Asuma matrices simétricas</a:t>
                </a:r>
                <a:endParaRPr lang="es-CO" b="1" dirty="0"/>
              </a:p>
              <a:p>
                <a:endParaRPr lang="es-CO" dirty="0"/>
              </a:p>
              <a:p>
                <a:pPr marL="342900" indent="-342900">
                  <a:buAutoNum type="arabicPeriod"/>
                </a:pPr>
                <a:endParaRPr lang="es-CO" dirty="0"/>
              </a:p>
            </p:txBody>
          </p:sp>
        </mc:Choice>
        <mc:Fallback>
          <p:sp>
            <p:nvSpPr>
              <p:cNvPr id="7" name="CuadroTexto 6">
                <a:extLst>
                  <a:ext uri="{FF2B5EF4-FFF2-40B4-BE49-F238E27FC236}">
                    <a16:creationId xmlns:a16="http://schemas.microsoft.com/office/drawing/2014/main" id="{FDC598A5-F905-EFBF-435C-160F695FAEE9}"/>
                  </a:ext>
                </a:extLst>
              </p:cNvPr>
              <p:cNvSpPr txBox="1">
                <a:spLocks noRot="1" noChangeAspect="1" noMove="1" noResize="1" noEditPoints="1" noAdjustHandles="1" noChangeArrowheads="1" noChangeShapeType="1" noTextEdit="1"/>
              </p:cNvSpPr>
              <p:nvPr/>
            </p:nvSpPr>
            <p:spPr>
              <a:xfrm>
                <a:off x="1016001" y="1668314"/>
                <a:ext cx="9889066" cy="4050981"/>
              </a:xfrm>
              <a:prstGeom prst="rect">
                <a:avLst/>
              </a:prstGeom>
              <a:blipFill>
                <a:blip r:embed="rId2"/>
                <a:stretch>
                  <a:fillRect l="-555" t="-904"/>
                </a:stretch>
              </a:blipFill>
            </p:spPr>
            <p:txBody>
              <a:bodyPr/>
              <a:lstStyle/>
              <a:p>
                <a:r>
                  <a:rPr lang="es-CO">
                    <a:noFill/>
                  </a:rPr>
                  <a:t> </a:t>
                </a:r>
              </a:p>
            </p:txBody>
          </p:sp>
        </mc:Fallback>
      </mc:AlternateContent>
    </p:spTree>
    <p:extLst>
      <p:ext uri="{BB962C8B-B14F-4D97-AF65-F5344CB8AC3E}">
        <p14:creationId xmlns:p14="http://schemas.microsoft.com/office/powerpoint/2010/main" val="3239560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525FEE-7B66-0ED0-9D76-03F93C8D3BC9}"/>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299DDA6E-75E4-E3F2-77A3-AB4FE1D0C7F9}"/>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5C88BB2F-B125-1AF7-7926-DED4EF1FB37F}"/>
              </a:ext>
            </a:extLst>
          </p:cNvPr>
          <p:cNvPicPr>
            <a:picLocks noChangeAspect="1"/>
          </p:cNvPicPr>
          <p:nvPr/>
        </p:nvPicPr>
        <p:blipFill>
          <a:blip r:embed="rId2"/>
          <a:stretch>
            <a:fillRect/>
          </a:stretch>
        </p:blipFill>
        <p:spPr>
          <a:xfrm>
            <a:off x="483360" y="106937"/>
            <a:ext cx="11225280" cy="6644126"/>
          </a:xfrm>
          <a:prstGeom prst="rect">
            <a:avLst/>
          </a:prstGeom>
        </p:spPr>
      </p:pic>
    </p:spTree>
    <p:extLst>
      <p:ext uri="{BB962C8B-B14F-4D97-AF65-F5344CB8AC3E}">
        <p14:creationId xmlns:p14="http://schemas.microsoft.com/office/powerpoint/2010/main" val="1135292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C042E-F35E-E43E-9FB4-800163890C5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C0B837E-182E-096C-7021-1F5D853B7E91}"/>
              </a:ext>
            </a:extLst>
          </p:cNvPr>
          <p:cNvSpPr>
            <a:spLocks noGrp="1"/>
          </p:cNvSpPr>
          <p:nvPr>
            <p:ph type="title"/>
          </p:nvPr>
        </p:nvSpPr>
        <p:spPr>
          <a:xfrm>
            <a:off x="838200" y="2766218"/>
            <a:ext cx="10515600" cy="1325563"/>
          </a:xfrm>
        </p:spPr>
        <p:txBody>
          <a:bodyPr>
            <a:normAutofit/>
          </a:bodyPr>
          <a:lstStyle/>
          <a:p>
            <a:pPr algn="ctr"/>
            <a:r>
              <a:rPr lang="es-CO" sz="6000" dirty="0">
                <a:solidFill>
                  <a:schemeClr val="accent1">
                    <a:lumMod val="75000"/>
                  </a:schemeClr>
                </a:solidFill>
              </a:rPr>
              <a:t>II. Repaso de Probabilidad</a:t>
            </a:r>
          </a:p>
        </p:txBody>
      </p:sp>
    </p:spTree>
    <p:extLst>
      <p:ext uri="{BB962C8B-B14F-4D97-AF65-F5344CB8AC3E}">
        <p14:creationId xmlns:p14="http://schemas.microsoft.com/office/powerpoint/2010/main" val="3684210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1ECA0-DF1F-1CB7-54F0-451234B06039}"/>
            </a:ext>
          </a:extLst>
        </p:cNvPr>
        <p:cNvGrpSpPr/>
        <p:nvPr/>
      </p:nvGrpSpPr>
      <p:grpSpPr>
        <a:xfrm>
          <a:off x="0" y="0"/>
          <a:ext cx="0" cy="0"/>
          <a:chOff x="0" y="0"/>
          <a:chExt cx="0" cy="0"/>
        </a:xfrm>
      </p:grpSpPr>
      <p:pic>
        <p:nvPicPr>
          <p:cNvPr id="8" name="Imagen 7">
            <a:extLst>
              <a:ext uri="{FF2B5EF4-FFF2-40B4-BE49-F238E27FC236}">
                <a16:creationId xmlns:a16="http://schemas.microsoft.com/office/drawing/2014/main" id="{4088D5C2-2C48-DF85-70B9-F06E1FD97E9A}"/>
              </a:ext>
            </a:extLst>
          </p:cNvPr>
          <p:cNvPicPr>
            <a:picLocks noChangeAspect="1"/>
          </p:cNvPicPr>
          <p:nvPr/>
        </p:nvPicPr>
        <p:blipFill>
          <a:blip r:embed="rId2"/>
          <a:stretch>
            <a:fillRect/>
          </a:stretch>
        </p:blipFill>
        <p:spPr>
          <a:xfrm>
            <a:off x="838200" y="-6397"/>
            <a:ext cx="9946992" cy="6499272"/>
          </a:xfrm>
          <a:prstGeom prst="rect">
            <a:avLst/>
          </a:prstGeom>
        </p:spPr>
      </p:pic>
      <p:sp>
        <p:nvSpPr>
          <p:cNvPr id="9" name="Onda 8">
            <a:extLst>
              <a:ext uri="{FF2B5EF4-FFF2-40B4-BE49-F238E27FC236}">
                <a16:creationId xmlns:a16="http://schemas.microsoft.com/office/drawing/2014/main" id="{A674710F-12C8-B817-C3BB-B694266287C1}"/>
              </a:ext>
            </a:extLst>
          </p:cNvPr>
          <p:cNvSpPr/>
          <p:nvPr/>
        </p:nvSpPr>
        <p:spPr>
          <a:xfrm>
            <a:off x="6366932" y="470429"/>
            <a:ext cx="2641600" cy="883086"/>
          </a:xfrm>
          <a:prstGeom prst="wav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dirty="0"/>
              <a:t>X: cara sello Y: dado</a:t>
            </a:r>
          </a:p>
        </p:txBody>
      </p:sp>
      <p:sp>
        <p:nvSpPr>
          <p:cNvPr id="10" name="Onda 9">
            <a:extLst>
              <a:ext uri="{FF2B5EF4-FFF2-40B4-BE49-F238E27FC236}">
                <a16:creationId xmlns:a16="http://schemas.microsoft.com/office/drawing/2014/main" id="{35335CA0-0531-8CE7-CA8E-E9BA6CB2CF44}"/>
              </a:ext>
            </a:extLst>
          </p:cNvPr>
          <p:cNvSpPr/>
          <p:nvPr/>
        </p:nvSpPr>
        <p:spPr>
          <a:xfrm>
            <a:off x="7107096" y="2360153"/>
            <a:ext cx="2641600" cy="883086"/>
          </a:xfrm>
          <a:prstGeom prst="wav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dirty="0"/>
              <a:t>S, espacio muestral de 12</a:t>
            </a:r>
          </a:p>
        </p:txBody>
      </p:sp>
      <p:sp>
        <p:nvSpPr>
          <p:cNvPr id="11" name="Onda 10">
            <a:extLst>
              <a:ext uri="{FF2B5EF4-FFF2-40B4-BE49-F238E27FC236}">
                <a16:creationId xmlns:a16="http://schemas.microsoft.com/office/drawing/2014/main" id="{85A1F015-F206-DC97-9A86-784F47D4A809}"/>
              </a:ext>
            </a:extLst>
          </p:cNvPr>
          <p:cNvSpPr/>
          <p:nvPr/>
        </p:nvSpPr>
        <p:spPr>
          <a:xfrm>
            <a:off x="8246532" y="3984971"/>
            <a:ext cx="2641600" cy="883086"/>
          </a:xfrm>
          <a:prstGeom prst="wav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dirty="0" err="1"/>
              <a:t>Prob</a:t>
            </a:r>
            <a:r>
              <a:rPr lang="es-CO" dirty="0"/>
              <a:t>. de cara y par = 3/12</a:t>
            </a:r>
          </a:p>
        </p:txBody>
      </p:sp>
    </p:spTree>
    <p:extLst>
      <p:ext uri="{BB962C8B-B14F-4D97-AF65-F5344CB8AC3E}">
        <p14:creationId xmlns:p14="http://schemas.microsoft.com/office/powerpoint/2010/main" val="2162597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EB332-BA67-274E-09FE-3143B24DFDC2}"/>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CC145EDA-E222-9F69-9580-9E0C03055F6C}"/>
              </a:ext>
            </a:extLst>
          </p:cNvPr>
          <p:cNvPicPr>
            <a:picLocks noChangeAspect="1"/>
          </p:cNvPicPr>
          <p:nvPr/>
        </p:nvPicPr>
        <p:blipFill>
          <a:blip r:embed="rId2"/>
          <a:stretch>
            <a:fillRect/>
          </a:stretch>
        </p:blipFill>
        <p:spPr>
          <a:xfrm>
            <a:off x="979714" y="-24080"/>
            <a:ext cx="9655903" cy="6516955"/>
          </a:xfrm>
          <a:prstGeom prst="rect">
            <a:avLst/>
          </a:prstGeom>
        </p:spPr>
      </p:pic>
      <p:sp>
        <p:nvSpPr>
          <p:cNvPr id="8" name="Onda 7">
            <a:extLst>
              <a:ext uri="{FF2B5EF4-FFF2-40B4-BE49-F238E27FC236}">
                <a16:creationId xmlns:a16="http://schemas.microsoft.com/office/drawing/2014/main" id="{C55C35CE-7B42-BC40-C722-3F935C2739E2}"/>
              </a:ext>
            </a:extLst>
          </p:cNvPr>
          <p:cNvSpPr/>
          <p:nvPr/>
        </p:nvSpPr>
        <p:spPr>
          <a:xfrm>
            <a:off x="8939306" y="3534304"/>
            <a:ext cx="2641600" cy="883086"/>
          </a:xfrm>
          <a:prstGeom prst="wav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dirty="0" err="1"/>
              <a:t>Prob</a:t>
            </a:r>
            <a:r>
              <a:rPr lang="es-CO" dirty="0"/>
              <a:t>. de cara = 6/12</a:t>
            </a:r>
          </a:p>
        </p:txBody>
      </p:sp>
    </p:spTree>
    <p:extLst>
      <p:ext uri="{BB962C8B-B14F-4D97-AF65-F5344CB8AC3E}">
        <p14:creationId xmlns:p14="http://schemas.microsoft.com/office/powerpoint/2010/main" val="317208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16F89-5F51-E58B-3BD2-D2BA4CD6134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3D1F5F8-F70B-041A-351B-9C382CE23D93}"/>
              </a:ext>
            </a:extLst>
          </p:cNvPr>
          <p:cNvSpPr>
            <a:spLocks noGrp="1"/>
          </p:cNvSpPr>
          <p:nvPr>
            <p:ph type="title"/>
          </p:nvPr>
        </p:nvSpPr>
        <p:spPr>
          <a:xfrm>
            <a:off x="838200" y="2766218"/>
            <a:ext cx="10515600" cy="1325563"/>
          </a:xfrm>
        </p:spPr>
        <p:txBody>
          <a:bodyPr>
            <a:normAutofit/>
          </a:bodyPr>
          <a:lstStyle/>
          <a:p>
            <a:pPr algn="ctr"/>
            <a:r>
              <a:rPr lang="es-CO" sz="6000" dirty="0">
                <a:solidFill>
                  <a:schemeClr val="accent1">
                    <a:lumMod val="75000"/>
                  </a:schemeClr>
                </a:solidFill>
              </a:rPr>
              <a:t>I. Cálculo de Matrices</a:t>
            </a:r>
          </a:p>
        </p:txBody>
      </p:sp>
      <p:sp>
        <p:nvSpPr>
          <p:cNvPr id="7" name="CuadroTexto 6">
            <a:extLst>
              <a:ext uri="{FF2B5EF4-FFF2-40B4-BE49-F238E27FC236}">
                <a16:creationId xmlns:a16="http://schemas.microsoft.com/office/drawing/2014/main" id="{1F9E33D6-13B9-4527-C7A9-F83F3CF24690}"/>
              </a:ext>
            </a:extLst>
          </p:cNvPr>
          <p:cNvSpPr txBox="1"/>
          <p:nvPr/>
        </p:nvSpPr>
        <p:spPr>
          <a:xfrm>
            <a:off x="169334" y="6093558"/>
            <a:ext cx="2957688" cy="646331"/>
          </a:xfrm>
          <a:prstGeom prst="rect">
            <a:avLst/>
          </a:prstGeom>
          <a:noFill/>
        </p:spPr>
        <p:txBody>
          <a:bodyPr wrap="square" rtlCol="0">
            <a:spAutoFit/>
          </a:bodyPr>
          <a:lstStyle/>
          <a:p>
            <a:r>
              <a:rPr lang="es-CO" dirty="0"/>
              <a:t>Demostraciones en el </a:t>
            </a:r>
            <a:r>
              <a:rPr lang="es-CO" dirty="0" err="1"/>
              <a:t>matrix</a:t>
            </a:r>
            <a:r>
              <a:rPr lang="es-CO" dirty="0"/>
              <a:t> </a:t>
            </a:r>
            <a:r>
              <a:rPr lang="es-CO" dirty="0" err="1"/>
              <a:t>cookbook</a:t>
            </a:r>
            <a:endParaRPr lang="es-CO" dirty="0"/>
          </a:p>
        </p:txBody>
      </p:sp>
    </p:spTree>
    <p:extLst>
      <p:ext uri="{BB962C8B-B14F-4D97-AF65-F5344CB8AC3E}">
        <p14:creationId xmlns:p14="http://schemas.microsoft.com/office/powerpoint/2010/main" val="2372158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81F18-313F-36A5-A88E-77537B9B58EC}"/>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6AEB9B7F-AEC4-0EF0-7A14-DBB5E9135238}"/>
              </a:ext>
            </a:extLst>
          </p:cNvPr>
          <p:cNvPicPr>
            <a:picLocks noChangeAspect="1"/>
          </p:cNvPicPr>
          <p:nvPr/>
        </p:nvPicPr>
        <p:blipFill>
          <a:blip r:embed="rId3"/>
          <a:stretch>
            <a:fillRect/>
          </a:stretch>
        </p:blipFill>
        <p:spPr>
          <a:xfrm>
            <a:off x="1087288" y="1"/>
            <a:ext cx="9484087" cy="6492874"/>
          </a:xfrm>
          <a:prstGeom prst="rect">
            <a:avLst/>
          </a:prstGeom>
        </p:spPr>
      </p:pic>
      <p:sp>
        <p:nvSpPr>
          <p:cNvPr id="4" name="Onda 3">
            <a:extLst>
              <a:ext uri="{FF2B5EF4-FFF2-40B4-BE49-F238E27FC236}">
                <a16:creationId xmlns:a16="http://schemas.microsoft.com/office/drawing/2014/main" id="{37FE4399-A789-BA3E-4A68-DB026DD85A1D}"/>
              </a:ext>
            </a:extLst>
          </p:cNvPr>
          <p:cNvSpPr/>
          <p:nvPr/>
        </p:nvSpPr>
        <p:spPr>
          <a:xfrm>
            <a:off x="7454689" y="2048404"/>
            <a:ext cx="3650023" cy="883086"/>
          </a:xfrm>
          <a:prstGeom prst="wav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dirty="0" err="1"/>
              <a:t>Prob</a:t>
            </a:r>
            <a:r>
              <a:rPr lang="es-CO" dirty="0"/>
              <a:t>. de par Dado que es cruz = 3/6</a:t>
            </a:r>
          </a:p>
        </p:txBody>
      </p:sp>
      <p:pic>
        <p:nvPicPr>
          <p:cNvPr id="7" name="Imagen 6">
            <a:extLst>
              <a:ext uri="{FF2B5EF4-FFF2-40B4-BE49-F238E27FC236}">
                <a16:creationId xmlns:a16="http://schemas.microsoft.com/office/drawing/2014/main" id="{4ED8A39F-A7E8-98B7-AE7B-172DE576E382}"/>
              </a:ext>
            </a:extLst>
          </p:cNvPr>
          <p:cNvPicPr>
            <a:picLocks noChangeAspect="1"/>
          </p:cNvPicPr>
          <p:nvPr/>
        </p:nvPicPr>
        <p:blipFill>
          <a:blip r:embed="rId4"/>
          <a:stretch>
            <a:fillRect/>
          </a:stretch>
        </p:blipFill>
        <p:spPr>
          <a:xfrm>
            <a:off x="7927271" y="4293190"/>
            <a:ext cx="3026976" cy="2042296"/>
          </a:xfrm>
          <a:prstGeom prst="rect">
            <a:avLst/>
          </a:prstGeom>
        </p:spPr>
      </p:pic>
    </p:spTree>
    <p:extLst>
      <p:ext uri="{BB962C8B-B14F-4D97-AF65-F5344CB8AC3E}">
        <p14:creationId xmlns:p14="http://schemas.microsoft.com/office/powerpoint/2010/main" val="3263500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2172A-F50D-6A56-23A1-BD8A303C9DFF}"/>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B712179C-4C40-367B-65B5-5E7288026304}"/>
              </a:ext>
            </a:extLst>
          </p:cNvPr>
          <p:cNvPicPr>
            <a:picLocks noChangeAspect="1"/>
          </p:cNvPicPr>
          <p:nvPr/>
        </p:nvPicPr>
        <p:blipFill>
          <a:blip r:embed="rId3"/>
          <a:stretch>
            <a:fillRect/>
          </a:stretch>
        </p:blipFill>
        <p:spPr>
          <a:xfrm>
            <a:off x="715020" y="0"/>
            <a:ext cx="10505723" cy="6694713"/>
          </a:xfrm>
          <a:prstGeom prst="rect">
            <a:avLst/>
          </a:prstGeom>
        </p:spPr>
      </p:pic>
      <p:pic>
        <p:nvPicPr>
          <p:cNvPr id="1026" name="Picture 2" descr="Capítulo 22 “Teorema de Bayes. Análisis de decisiones clínicas” –  BIOINFORMÁTICA MÉDICA">
            <a:extLst>
              <a:ext uri="{FF2B5EF4-FFF2-40B4-BE49-F238E27FC236}">
                <a16:creationId xmlns:a16="http://schemas.microsoft.com/office/drawing/2014/main" id="{7A543E29-96D3-F174-4481-A5B7A9772E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949" y="1272948"/>
            <a:ext cx="3846294" cy="2725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581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C89D3-1163-50C9-FCA0-E3CF1E0C5D62}"/>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3142C1C9-1001-EF69-A833-58133E1974A0}"/>
              </a:ext>
            </a:extLst>
          </p:cNvPr>
          <p:cNvPicPr>
            <a:picLocks noChangeAspect="1"/>
          </p:cNvPicPr>
          <p:nvPr/>
        </p:nvPicPr>
        <p:blipFill>
          <a:blip r:embed="rId2"/>
          <a:stretch>
            <a:fillRect/>
          </a:stretch>
        </p:blipFill>
        <p:spPr>
          <a:xfrm>
            <a:off x="1180042" y="0"/>
            <a:ext cx="9831916" cy="6858000"/>
          </a:xfrm>
          <a:prstGeom prst="rect">
            <a:avLst/>
          </a:prstGeom>
        </p:spPr>
      </p:pic>
    </p:spTree>
    <p:extLst>
      <p:ext uri="{BB962C8B-B14F-4D97-AF65-F5344CB8AC3E}">
        <p14:creationId xmlns:p14="http://schemas.microsoft.com/office/powerpoint/2010/main" val="50927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853C6-F145-8FC1-2F39-7A0F6213AE25}"/>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0111B55F-08AA-41C9-1845-1BE1FB8524E5}"/>
              </a:ext>
            </a:extLst>
          </p:cNvPr>
          <p:cNvPicPr>
            <a:picLocks noChangeAspect="1"/>
          </p:cNvPicPr>
          <p:nvPr/>
        </p:nvPicPr>
        <p:blipFill>
          <a:blip r:embed="rId3"/>
          <a:stretch>
            <a:fillRect/>
          </a:stretch>
        </p:blipFill>
        <p:spPr>
          <a:xfrm>
            <a:off x="1210202" y="0"/>
            <a:ext cx="9485012" cy="6656866"/>
          </a:xfrm>
          <a:prstGeom prst="rect">
            <a:avLst/>
          </a:prstGeom>
        </p:spPr>
      </p:pic>
    </p:spTree>
    <p:extLst>
      <p:ext uri="{BB962C8B-B14F-4D97-AF65-F5344CB8AC3E}">
        <p14:creationId xmlns:p14="http://schemas.microsoft.com/office/powerpoint/2010/main" val="603501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0EFA1-54AF-9D75-5535-012B9B5BD86B}"/>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17C6CE72-E547-2995-0CC2-F352AC30A34C}"/>
              </a:ext>
            </a:extLst>
          </p:cNvPr>
          <p:cNvPicPr>
            <a:picLocks noChangeAspect="1"/>
          </p:cNvPicPr>
          <p:nvPr/>
        </p:nvPicPr>
        <p:blipFill>
          <a:blip r:embed="rId2"/>
          <a:stretch>
            <a:fillRect/>
          </a:stretch>
        </p:blipFill>
        <p:spPr>
          <a:xfrm>
            <a:off x="1071488" y="0"/>
            <a:ext cx="9714057" cy="6629399"/>
          </a:xfrm>
          <a:prstGeom prst="rect">
            <a:avLst/>
          </a:prstGeom>
        </p:spPr>
      </p:pic>
    </p:spTree>
    <p:extLst>
      <p:ext uri="{BB962C8B-B14F-4D97-AF65-F5344CB8AC3E}">
        <p14:creationId xmlns:p14="http://schemas.microsoft.com/office/powerpoint/2010/main" val="4257687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6A60D-AC64-7116-A4E4-049BC796ECD5}"/>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4A5D05C4-650C-EBE7-942E-0B251867D6B6}"/>
              </a:ext>
            </a:extLst>
          </p:cNvPr>
          <p:cNvPicPr>
            <a:picLocks noChangeAspect="1"/>
          </p:cNvPicPr>
          <p:nvPr/>
        </p:nvPicPr>
        <p:blipFill>
          <a:blip r:embed="rId3"/>
          <a:stretch>
            <a:fillRect/>
          </a:stretch>
        </p:blipFill>
        <p:spPr>
          <a:xfrm>
            <a:off x="1187616" y="0"/>
            <a:ext cx="9834169" cy="6870158"/>
          </a:xfrm>
          <a:prstGeom prst="rect">
            <a:avLst/>
          </a:prstGeom>
        </p:spPr>
      </p:pic>
    </p:spTree>
    <p:extLst>
      <p:ext uri="{BB962C8B-B14F-4D97-AF65-F5344CB8AC3E}">
        <p14:creationId xmlns:p14="http://schemas.microsoft.com/office/powerpoint/2010/main" val="3322177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1BFF8-E0DA-6DA5-D57E-D0C9E20419CC}"/>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6A422F89-2469-3F43-910D-1AF255CB4F2A}"/>
              </a:ext>
            </a:extLst>
          </p:cNvPr>
          <p:cNvPicPr>
            <a:picLocks noChangeAspect="1"/>
          </p:cNvPicPr>
          <p:nvPr/>
        </p:nvPicPr>
        <p:blipFill>
          <a:blip r:embed="rId3"/>
          <a:stretch>
            <a:fillRect/>
          </a:stretch>
        </p:blipFill>
        <p:spPr>
          <a:xfrm>
            <a:off x="1202696" y="1"/>
            <a:ext cx="9312903" cy="6526050"/>
          </a:xfrm>
          <a:prstGeom prst="rect">
            <a:avLst/>
          </a:prstGeom>
        </p:spPr>
      </p:pic>
    </p:spTree>
    <p:extLst>
      <p:ext uri="{BB962C8B-B14F-4D97-AF65-F5344CB8AC3E}">
        <p14:creationId xmlns:p14="http://schemas.microsoft.com/office/powerpoint/2010/main" val="4149280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B6055-99CB-2532-2B51-CBCC8B975738}"/>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9FE9C4F5-016C-CFE7-A34C-0DD33F42EF73}"/>
              </a:ext>
            </a:extLst>
          </p:cNvPr>
          <p:cNvPicPr>
            <a:picLocks noChangeAspect="1"/>
          </p:cNvPicPr>
          <p:nvPr/>
        </p:nvPicPr>
        <p:blipFill>
          <a:blip r:embed="rId3"/>
          <a:stretch>
            <a:fillRect/>
          </a:stretch>
        </p:blipFill>
        <p:spPr>
          <a:xfrm>
            <a:off x="1239992" y="1"/>
            <a:ext cx="9275607" cy="6549836"/>
          </a:xfrm>
          <a:prstGeom prst="rect">
            <a:avLst/>
          </a:prstGeom>
        </p:spPr>
      </p:pic>
    </p:spTree>
    <p:extLst>
      <p:ext uri="{BB962C8B-B14F-4D97-AF65-F5344CB8AC3E}">
        <p14:creationId xmlns:p14="http://schemas.microsoft.com/office/powerpoint/2010/main" val="4134837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A656F1-FCFE-1A21-7524-AC42375930DA}"/>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E860C365-C7B1-4416-72FD-59EEF59435DF}"/>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3DC469CB-6AFD-1797-901A-7B5E8A848696}"/>
              </a:ext>
            </a:extLst>
          </p:cNvPr>
          <p:cNvPicPr>
            <a:picLocks noChangeAspect="1"/>
          </p:cNvPicPr>
          <p:nvPr/>
        </p:nvPicPr>
        <p:blipFill>
          <a:blip r:embed="rId2"/>
          <a:stretch>
            <a:fillRect/>
          </a:stretch>
        </p:blipFill>
        <p:spPr>
          <a:xfrm>
            <a:off x="838200" y="535961"/>
            <a:ext cx="10076484" cy="5162710"/>
          </a:xfrm>
          <a:prstGeom prst="rect">
            <a:avLst/>
          </a:prstGeom>
        </p:spPr>
      </p:pic>
    </p:spTree>
    <p:extLst>
      <p:ext uri="{BB962C8B-B14F-4D97-AF65-F5344CB8AC3E}">
        <p14:creationId xmlns:p14="http://schemas.microsoft.com/office/powerpoint/2010/main" val="1081290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8659C-25A8-3B82-B776-E6B7E015EF94}"/>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A5C05AF3-AEDC-2F87-BBD0-594333D9BD45}"/>
              </a:ext>
            </a:extLst>
          </p:cNvPr>
          <p:cNvPicPr>
            <a:picLocks noChangeAspect="1"/>
          </p:cNvPicPr>
          <p:nvPr/>
        </p:nvPicPr>
        <p:blipFill>
          <a:blip r:embed="rId3"/>
          <a:stretch>
            <a:fillRect/>
          </a:stretch>
        </p:blipFill>
        <p:spPr>
          <a:xfrm>
            <a:off x="1187617" y="0"/>
            <a:ext cx="9816766" cy="6858000"/>
          </a:xfrm>
          <a:prstGeom prst="rect">
            <a:avLst/>
          </a:prstGeom>
        </p:spPr>
      </p:pic>
    </p:spTree>
    <p:extLst>
      <p:ext uri="{BB962C8B-B14F-4D97-AF65-F5344CB8AC3E}">
        <p14:creationId xmlns:p14="http://schemas.microsoft.com/office/powerpoint/2010/main" val="24437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280D7-F447-4785-3A36-F559082C5C6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50AD1A4-B152-F6F2-EA72-2390DE0EAB97}"/>
              </a:ext>
            </a:extLst>
          </p:cNvPr>
          <p:cNvSpPr>
            <a:spLocks noGrp="1"/>
          </p:cNvSpPr>
          <p:nvPr>
            <p:ph type="title"/>
          </p:nvPr>
        </p:nvSpPr>
        <p:spPr>
          <a:xfrm>
            <a:off x="901811" y="62775"/>
            <a:ext cx="9840401" cy="692600"/>
          </a:xfrm>
        </p:spPr>
        <p:txBody>
          <a:bodyPr>
            <a:normAutofit fontScale="90000"/>
          </a:bodyPr>
          <a:lstStyle/>
          <a:p>
            <a:pPr algn="ctr"/>
            <a:r>
              <a:rPr lang="es-CO" sz="6000" dirty="0">
                <a:solidFill>
                  <a:schemeClr val="accent1">
                    <a:lumMod val="75000"/>
                  </a:schemeClr>
                </a:solidFill>
              </a:rPr>
              <a:t>Fundamentales</a:t>
            </a:r>
          </a:p>
        </p:txBody>
      </p:sp>
      <p:pic>
        <p:nvPicPr>
          <p:cNvPr id="4" name="Imagen 3">
            <a:extLst>
              <a:ext uri="{FF2B5EF4-FFF2-40B4-BE49-F238E27FC236}">
                <a16:creationId xmlns:a16="http://schemas.microsoft.com/office/drawing/2014/main" id="{551F27BB-EE19-51A0-24BC-33A9DEEAD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0756" y="872360"/>
            <a:ext cx="4839119" cy="1478408"/>
          </a:xfrm>
          <a:prstGeom prst="rect">
            <a:avLst/>
          </a:prstGeom>
        </p:spPr>
      </p:pic>
      <p:sp>
        <p:nvSpPr>
          <p:cNvPr id="5" name="CuadroTexto 4">
            <a:extLst>
              <a:ext uri="{FF2B5EF4-FFF2-40B4-BE49-F238E27FC236}">
                <a16:creationId xmlns:a16="http://schemas.microsoft.com/office/drawing/2014/main" id="{ED3BDB27-DA7E-B521-B435-BFFF537DE47D}"/>
              </a:ext>
            </a:extLst>
          </p:cNvPr>
          <p:cNvSpPr txBox="1"/>
          <p:nvPr/>
        </p:nvSpPr>
        <p:spPr>
          <a:xfrm>
            <a:off x="434671" y="911972"/>
            <a:ext cx="11322658" cy="1200329"/>
          </a:xfrm>
          <a:prstGeom prst="rect">
            <a:avLst/>
          </a:prstGeom>
          <a:noFill/>
        </p:spPr>
        <p:txBody>
          <a:bodyPr wrap="square" rtlCol="0">
            <a:spAutoFit/>
          </a:bodyPr>
          <a:lstStyle/>
          <a:p>
            <a:r>
              <a:rPr lang="es-CO" dirty="0"/>
              <a:t>Escalar: minúscula normal		a</a:t>
            </a:r>
          </a:p>
          <a:p>
            <a:r>
              <a:rPr lang="es-CO" dirty="0"/>
              <a:t>Vector: minúscula en negrita 		</a:t>
            </a:r>
            <a:r>
              <a:rPr lang="es-CO" b="1" dirty="0"/>
              <a:t>a</a:t>
            </a:r>
          </a:p>
          <a:p>
            <a:r>
              <a:rPr lang="es-CO" dirty="0"/>
              <a:t>Matriz: mayúscula normal		A</a:t>
            </a:r>
          </a:p>
          <a:p>
            <a:r>
              <a:rPr lang="es-CO" dirty="0"/>
              <a:t>Tensor: mayúscula en negrita		</a:t>
            </a:r>
            <a:r>
              <a:rPr lang="es-CO" b="1" dirty="0"/>
              <a:t>A</a:t>
            </a:r>
            <a:r>
              <a:rPr lang="es-CO" dirty="0"/>
              <a:t>	</a:t>
            </a:r>
          </a:p>
        </p:txBody>
      </p:sp>
      <p:pic>
        <p:nvPicPr>
          <p:cNvPr id="7" name="Imagen 6">
            <a:extLst>
              <a:ext uri="{FF2B5EF4-FFF2-40B4-BE49-F238E27FC236}">
                <a16:creationId xmlns:a16="http://schemas.microsoft.com/office/drawing/2014/main" id="{2320FDDC-F2C5-79F1-C5BD-DCFF95D256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26" y="2984515"/>
            <a:ext cx="5795395" cy="2724103"/>
          </a:xfrm>
          <a:prstGeom prst="rect">
            <a:avLst/>
          </a:prstGeom>
        </p:spPr>
      </p:pic>
      <p:pic>
        <p:nvPicPr>
          <p:cNvPr id="8" name="Imagen 7">
            <a:extLst>
              <a:ext uri="{FF2B5EF4-FFF2-40B4-BE49-F238E27FC236}">
                <a16:creationId xmlns:a16="http://schemas.microsoft.com/office/drawing/2014/main" id="{218F84E0-EE5C-1096-C277-040282741A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0692" y="3425099"/>
            <a:ext cx="3231160" cy="2164268"/>
          </a:xfrm>
          <a:prstGeom prst="rect">
            <a:avLst/>
          </a:prstGeom>
        </p:spPr>
      </p:pic>
      <p:sp>
        <p:nvSpPr>
          <p:cNvPr id="10" name="CuadroTexto 9">
            <a:extLst>
              <a:ext uri="{FF2B5EF4-FFF2-40B4-BE49-F238E27FC236}">
                <a16:creationId xmlns:a16="http://schemas.microsoft.com/office/drawing/2014/main" id="{6394F808-CE6B-E7DC-53BA-35D4084515CA}"/>
              </a:ext>
            </a:extLst>
          </p:cNvPr>
          <p:cNvSpPr txBox="1"/>
          <p:nvPr/>
        </p:nvSpPr>
        <p:spPr>
          <a:xfrm>
            <a:off x="8507143" y="2984515"/>
            <a:ext cx="3098257" cy="369332"/>
          </a:xfrm>
          <a:prstGeom prst="rect">
            <a:avLst/>
          </a:prstGeom>
          <a:noFill/>
        </p:spPr>
        <p:txBody>
          <a:bodyPr wrap="square" rtlCol="0">
            <a:spAutoFit/>
          </a:bodyPr>
          <a:lstStyle/>
          <a:p>
            <a:r>
              <a:rPr lang="es-CO" dirty="0"/>
              <a:t>Matriz y sus elementos	</a:t>
            </a:r>
          </a:p>
        </p:txBody>
      </p:sp>
    </p:spTree>
    <p:extLst>
      <p:ext uri="{BB962C8B-B14F-4D97-AF65-F5344CB8AC3E}">
        <p14:creationId xmlns:p14="http://schemas.microsoft.com/office/powerpoint/2010/main" val="1721892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2B755-D810-96F6-BCDB-23E632EAC7E2}"/>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F867B231-FE97-14A0-9A9D-C0E9F120BFB8}"/>
              </a:ext>
            </a:extLst>
          </p:cNvPr>
          <p:cNvPicPr>
            <a:picLocks noChangeAspect="1"/>
          </p:cNvPicPr>
          <p:nvPr/>
        </p:nvPicPr>
        <p:blipFill>
          <a:blip r:embed="rId2"/>
          <a:stretch>
            <a:fillRect/>
          </a:stretch>
        </p:blipFill>
        <p:spPr>
          <a:xfrm>
            <a:off x="1118593" y="0"/>
            <a:ext cx="9723578" cy="6698698"/>
          </a:xfrm>
          <a:prstGeom prst="rect">
            <a:avLst/>
          </a:prstGeom>
        </p:spPr>
      </p:pic>
    </p:spTree>
    <p:extLst>
      <p:ext uri="{BB962C8B-B14F-4D97-AF65-F5344CB8AC3E}">
        <p14:creationId xmlns:p14="http://schemas.microsoft.com/office/powerpoint/2010/main" val="1115859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520E4-872D-B9DF-04CB-AE192778B10A}"/>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429A011F-8B96-32E9-FEB5-4503EB5E3297}"/>
              </a:ext>
            </a:extLst>
          </p:cNvPr>
          <p:cNvPicPr>
            <a:picLocks noChangeAspect="1"/>
          </p:cNvPicPr>
          <p:nvPr/>
        </p:nvPicPr>
        <p:blipFill>
          <a:blip r:embed="rId3"/>
          <a:stretch>
            <a:fillRect/>
          </a:stretch>
        </p:blipFill>
        <p:spPr>
          <a:xfrm>
            <a:off x="1149508" y="0"/>
            <a:ext cx="9725321" cy="6741773"/>
          </a:xfrm>
          <a:prstGeom prst="rect">
            <a:avLst/>
          </a:prstGeom>
        </p:spPr>
      </p:pic>
    </p:spTree>
    <p:extLst>
      <p:ext uri="{BB962C8B-B14F-4D97-AF65-F5344CB8AC3E}">
        <p14:creationId xmlns:p14="http://schemas.microsoft.com/office/powerpoint/2010/main" val="2928008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E0F23-B0F9-B5BA-FCC4-81787687B8BC}"/>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10C691FE-5720-1E00-AA15-C008FE3CDC07}"/>
              </a:ext>
            </a:extLst>
          </p:cNvPr>
          <p:cNvPicPr>
            <a:picLocks noChangeAspect="1"/>
          </p:cNvPicPr>
          <p:nvPr/>
        </p:nvPicPr>
        <p:blipFill>
          <a:blip r:embed="rId2"/>
          <a:stretch>
            <a:fillRect/>
          </a:stretch>
        </p:blipFill>
        <p:spPr>
          <a:xfrm>
            <a:off x="1126358" y="0"/>
            <a:ext cx="10227441" cy="7056825"/>
          </a:xfrm>
          <a:prstGeom prst="rect">
            <a:avLst/>
          </a:prstGeom>
        </p:spPr>
      </p:pic>
    </p:spTree>
    <p:extLst>
      <p:ext uri="{BB962C8B-B14F-4D97-AF65-F5344CB8AC3E}">
        <p14:creationId xmlns:p14="http://schemas.microsoft.com/office/powerpoint/2010/main" val="1896165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15687-6B93-DA5D-B740-6D70AB310575}"/>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5D91698C-3CDF-E6F6-4022-BC2F061BDB61}"/>
              </a:ext>
            </a:extLst>
          </p:cNvPr>
          <p:cNvPicPr>
            <a:picLocks noChangeAspect="1"/>
          </p:cNvPicPr>
          <p:nvPr/>
        </p:nvPicPr>
        <p:blipFill rotWithShape="1">
          <a:blip r:embed="rId2"/>
          <a:srcRect b="16052"/>
          <a:stretch/>
        </p:blipFill>
        <p:spPr>
          <a:xfrm>
            <a:off x="1123013" y="228600"/>
            <a:ext cx="9945974" cy="6264276"/>
          </a:xfrm>
          <a:prstGeom prst="rect">
            <a:avLst/>
          </a:prstGeom>
        </p:spPr>
      </p:pic>
    </p:spTree>
    <p:extLst>
      <p:ext uri="{BB962C8B-B14F-4D97-AF65-F5344CB8AC3E}">
        <p14:creationId xmlns:p14="http://schemas.microsoft.com/office/powerpoint/2010/main" val="223997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A2796-750A-94F3-208D-6640C0874A1C}"/>
            </a:ext>
          </a:extLst>
        </p:cNvPr>
        <p:cNvGrpSpPr/>
        <p:nvPr/>
      </p:nvGrpSpPr>
      <p:grpSpPr>
        <a:xfrm>
          <a:off x="0" y="0"/>
          <a:ext cx="0" cy="0"/>
          <a:chOff x="0" y="0"/>
          <a:chExt cx="0" cy="0"/>
        </a:xfrm>
      </p:grpSpPr>
      <p:pic>
        <p:nvPicPr>
          <p:cNvPr id="11" name="Imagen 10">
            <a:extLst>
              <a:ext uri="{FF2B5EF4-FFF2-40B4-BE49-F238E27FC236}">
                <a16:creationId xmlns:a16="http://schemas.microsoft.com/office/drawing/2014/main" id="{113E7898-26C2-9862-CA5B-310F1FAC2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3001" y="3644571"/>
            <a:ext cx="5636094" cy="3153748"/>
          </a:xfrm>
          <a:prstGeom prst="rect">
            <a:avLst/>
          </a:prstGeom>
        </p:spPr>
      </p:pic>
      <p:pic>
        <p:nvPicPr>
          <p:cNvPr id="9" name="Imagen 8">
            <a:extLst>
              <a:ext uri="{FF2B5EF4-FFF2-40B4-BE49-F238E27FC236}">
                <a16:creationId xmlns:a16="http://schemas.microsoft.com/office/drawing/2014/main" id="{67377C79-69A9-46DA-2889-89F78EF1F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753" y="734094"/>
            <a:ext cx="5984590" cy="2814224"/>
          </a:xfrm>
          <a:prstGeom prst="rect">
            <a:avLst/>
          </a:prstGeom>
        </p:spPr>
      </p:pic>
      <p:sp>
        <p:nvSpPr>
          <p:cNvPr id="2" name="Título 1">
            <a:extLst>
              <a:ext uri="{FF2B5EF4-FFF2-40B4-BE49-F238E27FC236}">
                <a16:creationId xmlns:a16="http://schemas.microsoft.com/office/drawing/2014/main" id="{956CC2D4-DECE-01A8-8425-7492A0E9D09A}"/>
              </a:ext>
            </a:extLst>
          </p:cNvPr>
          <p:cNvSpPr>
            <a:spLocks noGrp="1"/>
          </p:cNvSpPr>
          <p:nvPr>
            <p:ph type="title"/>
          </p:nvPr>
        </p:nvSpPr>
        <p:spPr>
          <a:xfrm>
            <a:off x="1140018" y="20589"/>
            <a:ext cx="9911963" cy="891383"/>
          </a:xfrm>
        </p:spPr>
        <p:txBody>
          <a:bodyPr>
            <a:normAutofit fontScale="90000"/>
          </a:bodyPr>
          <a:lstStyle/>
          <a:p>
            <a:pPr algn="ctr"/>
            <a:r>
              <a:rPr lang="es-CO" sz="6000" dirty="0">
                <a:solidFill>
                  <a:schemeClr val="accent1">
                    <a:lumMod val="75000"/>
                  </a:schemeClr>
                </a:solidFill>
              </a:rPr>
              <a:t>Fundamentales</a:t>
            </a:r>
          </a:p>
        </p:txBody>
      </p:sp>
    </p:spTree>
    <p:extLst>
      <p:ext uri="{BB962C8B-B14F-4D97-AF65-F5344CB8AC3E}">
        <p14:creationId xmlns:p14="http://schemas.microsoft.com/office/powerpoint/2010/main" val="3184096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88C32-2A82-FB20-DEDF-0373D64DBBB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A841B65-C404-11B4-1837-4E953429C218}"/>
              </a:ext>
            </a:extLst>
          </p:cNvPr>
          <p:cNvSpPr>
            <a:spLocks noGrp="1"/>
          </p:cNvSpPr>
          <p:nvPr>
            <p:ph type="title"/>
          </p:nvPr>
        </p:nvSpPr>
        <p:spPr>
          <a:xfrm>
            <a:off x="1140018" y="20589"/>
            <a:ext cx="9911963" cy="891383"/>
          </a:xfrm>
        </p:spPr>
        <p:txBody>
          <a:bodyPr>
            <a:normAutofit fontScale="90000"/>
          </a:bodyPr>
          <a:lstStyle/>
          <a:p>
            <a:pPr algn="ctr"/>
            <a:r>
              <a:rPr lang="es-CO" sz="6000" dirty="0">
                <a:solidFill>
                  <a:schemeClr val="accent1">
                    <a:lumMod val="75000"/>
                  </a:schemeClr>
                </a:solidFill>
              </a:rPr>
              <a:t>Fundamentales</a:t>
            </a:r>
          </a:p>
        </p:txBody>
      </p:sp>
      <p:pic>
        <p:nvPicPr>
          <p:cNvPr id="4" name="Imagen 3">
            <a:extLst>
              <a:ext uri="{FF2B5EF4-FFF2-40B4-BE49-F238E27FC236}">
                <a16:creationId xmlns:a16="http://schemas.microsoft.com/office/drawing/2014/main" id="{926E533D-E3FF-C32E-7070-776AAFC8F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712" y="999597"/>
            <a:ext cx="6408975" cy="5227773"/>
          </a:xfrm>
          <a:prstGeom prst="rect">
            <a:avLst/>
          </a:prstGeom>
        </p:spPr>
      </p:pic>
    </p:spTree>
    <p:extLst>
      <p:ext uri="{BB962C8B-B14F-4D97-AF65-F5344CB8AC3E}">
        <p14:creationId xmlns:p14="http://schemas.microsoft.com/office/powerpoint/2010/main" val="2291520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1A184-21B3-2E96-FCB6-0892AC0052A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B6447A9-BA9E-6BE2-F15B-8585F773B179}"/>
              </a:ext>
            </a:extLst>
          </p:cNvPr>
          <p:cNvSpPr>
            <a:spLocks noGrp="1"/>
          </p:cNvSpPr>
          <p:nvPr>
            <p:ph type="title"/>
          </p:nvPr>
        </p:nvSpPr>
        <p:spPr>
          <a:xfrm>
            <a:off x="1140018" y="20589"/>
            <a:ext cx="9911963" cy="891383"/>
          </a:xfrm>
        </p:spPr>
        <p:txBody>
          <a:bodyPr>
            <a:normAutofit fontScale="90000"/>
          </a:bodyPr>
          <a:lstStyle/>
          <a:p>
            <a:pPr algn="ctr"/>
            <a:r>
              <a:rPr lang="es-CO" sz="6000" dirty="0">
                <a:solidFill>
                  <a:schemeClr val="accent1">
                    <a:lumMod val="75000"/>
                  </a:schemeClr>
                </a:solidFill>
              </a:rPr>
              <a:t>Fundamentales</a:t>
            </a:r>
          </a:p>
        </p:txBody>
      </p:sp>
      <p:pic>
        <p:nvPicPr>
          <p:cNvPr id="5" name="Imagen 4">
            <a:extLst>
              <a:ext uri="{FF2B5EF4-FFF2-40B4-BE49-F238E27FC236}">
                <a16:creationId xmlns:a16="http://schemas.microsoft.com/office/drawing/2014/main" id="{1B7F6D2E-B51D-4C97-462F-4EFA8E8CF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01" y="911972"/>
            <a:ext cx="7310061" cy="3893587"/>
          </a:xfrm>
          <a:prstGeom prst="rect">
            <a:avLst/>
          </a:prstGeom>
        </p:spPr>
      </p:pic>
      <p:pic>
        <p:nvPicPr>
          <p:cNvPr id="7" name="Imagen 6">
            <a:extLst>
              <a:ext uri="{FF2B5EF4-FFF2-40B4-BE49-F238E27FC236}">
                <a16:creationId xmlns:a16="http://schemas.microsoft.com/office/drawing/2014/main" id="{62077A3B-385F-DA03-6856-3544302A3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1859" y="4703626"/>
            <a:ext cx="6721422" cy="2133785"/>
          </a:xfrm>
          <a:prstGeom prst="rect">
            <a:avLst/>
          </a:prstGeom>
        </p:spPr>
      </p:pic>
    </p:spTree>
    <p:extLst>
      <p:ext uri="{BB962C8B-B14F-4D97-AF65-F5344CB8AC3E}">
        <p14:creationId xmlns:p14="http://schemas.microsoft.com/office/powerpoint/2010/main" val="4239873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3B1E9-8A56-BC01-9E75-98F8DCC96974}"/>
            </a:ext>
          </a:extLst>
        </p:cNvPr>
        <p:cNvGrpSpPr/>
        <p:nvPr/>
      </p:nvGrpSpPr>
      <p:grpSpPr>
        <a:xfrm>
          <a:off x="0" y="0"/>
          <a:ext cx="0" cy="0"/>
          <a:chOff x="0" y="0"/>
          <a:chExt cx="0" cy="0"/>
        </a:xfrm>
      </p:grpSpPr>
      <p:pic>
        <p:nvPicPr>
          <p:cNvPr id="11" name="Imagen 10">
            <a:extLst>
              <a:ext uri="{FF2B5EF4-FFF2-40B4-BE49-F238E27FC236}">
                <a16:creationId xmlns:a16="http://schemas.microsoft.com/office/drawing/2014/main" id="{1F6ED4EE-E584-58A5-E71C-3F01178A64B8}"/>
              </a:ext>
            </a:extLst>
          </p:cNvPr>
          <p:cNvPicPr>
            <a:picLocks noChangeAspect="1"/>
          </p:cNvPicPr>
          <p:nvPr/>
        </p:nvPicPr>
        <p:blipFill>
          <a:blip r:embed="rId3"/>
          <a:stretch>
            <a:fillRect/>
          </a:stretch>
        </p:blipFill>
        <p:spPr>
          <a:xfrm>
            <a:off x="914400" y="22700"/>
            <a:ext cx="9629029" cy="6812600"/>
          </a:xfrm>
          <a:prstGeom prst="rect">
            <a:avLst/>
          </a:prstGeom>
        </p:spPr>
      </p:pic>
    </p:spTree>
    <p:extLst>
      <p:ext uri="{BB962C8B-B14F-4D97-AF65-F5344CB8AC3E}">
        <p14:creationId xmlns:p14="http://schemas.microsoft.com/office/powerpoint/2010/main" val="943128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DA9C1-AAF1-9C5E-BC4F-4C81E3CE47A4}"/>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A31DA2EF-9EE4-5772-60AD-338F56344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018" y="1458819"/>
            <a:ext cx="9256335" cy="4303495"/>
          </a:xfrm>
          <a:prstGeom prst="rect">
            <a:avLst/>
          </a:prstGeom>
        </p:spPr>
      </p:pic>
      <p:sp>
        <p:nvSpPr>
          <p:cNvPr id="2" name="Título 1">
            <a:extLst>
              <a:ext uri="{FF2B5EF4-FFF2-40B4-BE49-F238E27FC236}">
                <a16:creationId xmlns:a16="http://schemas.microsoft.com/office/drawing/2014/main" id="{5DFDD768-31C5-8701-58AD-C76AEE769FB8}"/>
              </a:ext>
            </a:extLst>
          </p:cNvPr>
          <p:cNvSpPr>
            <a:spLocks noGrp="1"/>
          </p:cNvSpPr>
          <p:nvPr>
            <p:ph type="title"/>
          </p:nvPr>
        </p:nvSpPr>
        <p:spPr>
          <a:xfrm>
            <a:off x="1140018" y="365125"/>
            <a:ext cx="9911963" cy="611589"/>
          </a:xfrm>
        </p:spPr>
        <p:txBody>
          <a:bodyPr>
            <a:normAutofit fontScale="90000"/>
          </a:bodyPr>
          <a:lstStyle/>
          <a:p>
            <a:pPr algn="ctr"/>
            <a:r>
              <a:rPr lang="es-CO" sz="6000" dirty="0">
                <a:solidFill>
                  <a:schemeClr val="accent1">
                    <a:lumMod val="75000"/>
                  </a:schemeClr>
                </a:solidFill>
              </a:rPr>
              <a:t>Algo importante</a:t>
            </a:r>
          </a:p>
        </p:txBody>
      </p:sp>
    </p:spTree>
    <p:extLst>
      <p:ext uri="{BB962C8B-B14F-4D97-AF65-F5344CB8AC3E}">
        <p14:creationId xmlns:p14="http://schemas.microsoft.com/office/powerpoint/2010/main" val="1499018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246DA-6217-7CCC-AC22-9886A0C2E836}"/>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DD42F84F-5D57-DCA9-4E86-8A3486646361}"/>
              </a:ext>
            </a:extLst>
          </p:cNvPr>
          <p:cNvPicPr>
            <a:picLocks noChangeAspect="1"/>
          </p:cNvPicPr>
          <p:nvPr/>
        </p:nvPicPr>
        <p:blipFill>
          <a:blip r:embed="rId3"/>
          <a:stretch>
            <a:fillRect/>
          </a:stretch>
        </p:blipFill>
        <p:spPr>
          <a:xfrm>
            <a:off x="967506" y="0"/>
            <a:ext cx="9937350" cy="6547666"/>
          </a:xfrm>
          <a:prstGeom prst="rect">
            <a:avLst/>
          </a:prstGeom>
        </p:spPr>
      </p:pic>
      <p:sp>
        <p:nvSpPr>
          <p:cNvPr id="4" name="CuadroTexto 3">
            <a:extLst>
              <a:ext uri="{FF2B5EF4-FFF2-40B4-BE49-F238E27FC236}">
                <a16:creationId xmlns:a16="http://schemas.microsoft.com/office/drawing/2014/main" id="{DE1DAC0A-AE26-54D9-F24C-B610219ECE20}"/>
              </a:ext>
            </a:extLst>
          </p:cNvPr>
          <p:cNvSpPr txBox="1"/>
          <p:nvPr/>
        </p:nvSpPr>
        <p:spPr>
          <a:xfrm>
            <a:off x="9979378" y="6488668"/>
            <a:ext cx="2957688" cy="369332"/>
          </a:xfrm>
          <a:prstGeom prst="rect">
            <a:avLst/>
          </a:prstGeom>
          <a:noFill/>
        </p:spPr>
        <p:txBody>
          <a:bodyPr wrap="square" rtlCol="0">
            <a:spAutoFit/>
          </a:bodyPr>
          <a:lstStyle/>
          <a:p>
            <a:r>
              <a:rPr lang="es-CO" dirty="0"/>
              <a:t>3.2.2 </a:t>
            </a:r>
            <a:r>
              <a:rPr lang="es-CO" dirty="0" err="1"/>
              <a:t>matrix</a:t>
            </a:r>
            <a:r>
              <a:rPr lang="es-CO" dirty="0"/>
              <a:t> </a:t>
            </a:r>
            <a:r>
              <a:rPr lang="es-CO" dirty="0" err="1"/>
              <a:t>cookbook</a:t>
            </a:r>
            <a:endParaRPr lang="es-CO" dirty="0"/>
          </a:p>
        </p:txBody>
      </p:sp>
    </p:spTree>
    <p:extLst>
      <p:ext uri="{BB962C8B-B14F-4D97-AF65-F5344CB8AC3E}">
        <p14:creationId xmlns:p14="http://schemas.microsoft.com/office/powerpoint/2010/main" val="7051020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1870</TotalTime>
  <Words>692</Words>
  <Application>Microsoft Office PowerPoint</Application>
  <PresentationFormat>Panorámica</PresentationFormat>
  <Paragraphs>80</Paragraphs>
  <Slides>33</Slides>
  <Notes>10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33</vt:i4>
      </vt:variant>
    </vt:vector>
  </HeadingPairs>
  <TitlesOfParts>
    <vt:vector size="42" baseType="lpstr">
      <vt:lpstr>Arial</vt:lpstr>
      <vt:lpstr>Calibri</vt:lpstr>
      <vt:lpstr>Calibri Light</vt:lpstr>
      <vt:lpstr>Cambria Math</vt:lpstr>
      <vt:lpstr>Google Sans</vt:lpstr>
      <vt:lpstr>KaTeX_Main</vt:lpstr>
      <vt:lpstr>KaTeX_Math</vt:lpstr>
      <vt:lpstr>Söhne</vt:lpstr>
      <vt:lpstr>Tema de Office</vt:lpstr>
      <vt:lpstr>Cálculo de Matrices &amp; Repaso de Probabilidad</vt:lpstr>
      <vt:lpstr>I. Cálculo de Matrices</vt:lpstr>
      <vt:lpstr>Fundamentales</vt:lpstr>
      <vt:lpstr>Fundamentales</vt:lpstr>
      <vt:lpstr>Fundamentales</vt:lpstr>
      <vt:lpstr>Fundamentales</vt:lpstr>
      <vt:lpstr>Presentación de PowerPoint</vt:lpstr>
      <vt:lpstr>Algo importante</vt:lpstr>
      <vt:lpstr>Presentación de PowerPoint</vt:lpstr>
      <vt:lpstr>Presentación de PowerPoint</vt:lpstr>
      <vt:lpstr>Presentación de PowerPoint</vt:lpstr>
      <vt:lpstr>Presentación de PowerPoint</vt:lpstr>
      <vt:lpstr>Presentación de PowerPoint</vt:lpstr>
      <vt:lpstr>Presentación de PowerPoint</vt:lpstr>
      <vt:lpstr>Practicar</vt:lpstr>
      <vt:lpstr>Presentación de PowerPoint</vt:lpstr>
      <vt:lpstr>II. Repaso de Probabilidad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Aprendizaje de Maquina</dc:title>
  <dc:creator>jonnatan arias garcia</dc:creator>
  <cp:lastModifiedBy>jonnatan arias garcia</cp:lastModifiedBy>
  <cp:revision>22</cp:revision>
  <dcterms:created xsi:type="dcterms:W3CDTF">2024-02-07T18:58:22Z</dcterms:created>
  <dcterms:modified xsi:type="dcterms:W3CDTF">2024-05-07T20:52:01Z</dcterms:modified>
</cp:coreProperties>
</file>