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9" r:id="rId4"/>
    <p:sldId id="280" r:id="rId5"/>
    <p:sldId id="271" r:id="rId6"/>
    <p:sldId id="277" r:id="rId7"/>
    <p:sldId id="272" r:id="rId8"/>
    <p:sldId id="273" r:id="rId9"/>
    <p:sldId id="274" r:id="rId10"/>
    <p:sldId id="275" r:id="rId11"/>
    <p:sldId id="284" r:id="rId12"/>
    <p:sldId id="285" r:id="rId13"/>
    <p:sldId id="286" r:id="rId14"/>
    <p:sldId id="287" r:id="rId15"/>
    <p:sldId id="289" r:id="rId16"/>
    <p:sldId id="290" r:id="rId17"/>
    <p:sldId id="276" r:id="rId18"/>
    <p:sldId id="281" r:id="rId19"/>
    <p:sldId id="288" r:id="rId20"/>
    <p:sldId id="291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6556" autoAdjust="0"/>
  </p:normalViewPr>
  <p:slideViewPr>
    <p:cSldViewPr snapToGrid="0">
      <p:cViewPr varScale="1">
        <p:scale>
          <a:sx n="47" d="100"/>
          <a:sy n="47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C216-F3AA-4796-AC48-879D2716D6F1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DAF09-125E-42D7-B261-590439F82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89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istribuci%C3%B3n_de_probabilida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s.wikipedia.org/wiki/Variables_aleatorias_independientes_e_id%C3%A9nticamente_distribuidas#cite_note-1" TargetMode="External"/><Relationship Id="rId4" Type="http://schemas.openxmlformats.org/officeDocument/2006/relationships/hyperlink" Target="https://es.wikipedia.org/wiki/Independencia_(probabilidad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Nacio</a:t>
            </a:r>
            <a:r>
              <a:rPr lang="es-CO" dirty="0"/>
              <a:t> de un primo de Darwin para intentar describir datos de forma matemática.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26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La máxima verosimilitud es un concepto estadístico utilizado para estimar los parámetros de un modelo probabilístico. 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El objetivo es encontrar los valores de los parámetros que maximizan la probabilidad de observar los datos que se han recopilado.</a:t>
            </a:r>
          </a:p>
          <a:p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Osea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maximice valores de parámetros con el objetivo de ver predicciones muy relacionados a los datos observados.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539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O" dirty="0"/>
                  <a:t>Aproximamos el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𝑒𝑝𝑠𝑖𝑙𝑜𝑛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como</a:t>
                </a:r>
                <a:r>
                  <a:rPr lang="es-CO" baseline="0" dirty="0"/>
                  <a:t> error, siendo este de distribución gaussiana de media cero y varianza beta inversa</a:t>
                </a:r>
              </a:p>
              <a:p>
                <a:endParaRPr lang="es-CO" baseline="0" dirty="0"/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La incertidumbre se refiere a la falta de certeza o conocimiento completo sobre un evento. </a:t>
                </a:r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Es la medida de la falta de precisión o exactitud en la información disponible. </a:t>
                </a:r>
              </a:p>
              <a:p>
                <a:endParaRPr lang="es-ES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En estadística , la incertidumbre se puede abordar mediante la incorporación de distribuciones de probabilidad. En este caso intentamos conocer la incertidumbre de obtener el valor de t (salida) con respecto a los valores que acompañas le </a:t>
                </a:r>
                <a:r>
                  <a:rPr lang="es-ES" b="0" i="0" dirty="0" err="1">
                    <a:solidFill>
                      <a:srgbClr val="0D0D0D"/>
                    </a:solidFill>
                    <a:effectLst/>
                    <a:latin typeface="Söhne"/>
                  </a:rPr>
                  <a:t>ecuandio</a:t>
                </a:r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 de </a:t>
                </a:r>
                <a:r>
                  <a:rPr lang="es-ES" b="0" i="0" dirty="0" err="1">
                    <a:solidFill>
                      <a:srgbClr val="0D0D0D"/>
                    </a:solidFill>
                    <a:effectLst/>
                    <a:latin typeface="Söhne"/>
                  </a:rPr>
                  <a:t>regression</a:t>
                </a:r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. Que serian, los x, los pesos o w, y los beta del error.</a:t>
                </a:r>
              </a:p>
              <a:p>
                <a:endParaRPr lang="es-ES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Recordemos que todo parte del supuesto de tener distribuciones de probabilidad ligadas a gaussianas. Que son esas N()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O" dirty="0"/>
                  <a:t>Aproximamos el </a:t>
                </a:r>
                <a:r>
                  <a:rPr lang="es-CO" b="0" i="0">
                    <a:latin typeface="Cambria Math" panose="02040503050406030204" pitchFamily="18" charset="0"/>
                  </a:rPr>
                  <a:t>𝑒𝑝𝑠𝑖𝑙𝑜𝑛 </a:t>
                </a:r>
                <a:r>
                  <a:rPr lang="es-CO" dirty="0"/>
                  <a:t>como</a:t>
                </a:r>
                <a:r>
                  <a:rPr lang="es-CO" baseline="0" dirty="0"/>
                  <a:t> error, siendo este de distribución gaussiana de media cero y varianza beta inversa</a:t>
                </a:r>
              </a:p>
              <a:p>
                <a:endParaRPr lang="es-CO" baseline="0" dirty="0"/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La incertidumbre se refiere a la falta de certeza o conocimiento completo sobre un evento. </a:t>
                </a:r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Es la medida de la falta de precisión o exactitud en la información disponible. </a:t>
                </a:r>
              </a:p>
              <a:p>
                <a:endParaRPr lang="es-ES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En estadística , la incertidumbre se puede abordar mediante la incorporación de distribuciones de probabilidad. En este caso intentamos conocer la incertidumbre de obtener el valor de t (salida) con respecto a los valores que acompañas le </a:t>
                </a:r>
                <a:r>
                  <a:rPr lang="es-ES" b="0" i="0" dirty="0" err="1">
                    <a:solidFill>
                      <a:srgbClr val="0D0D0D"/>
                    </a:solidFill>
                    <a:effectLst/>
                    <a:latin typeface="Söhne"/>
                  </a:rPr>
                  <a:t>ecuandio</a:t>
                </a:r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 de </a:t>
                </a:r>
                <a:r>
                  <a:rPr lang="es-ES" b="0" i="0" dirty="0" err="1">
                    <a:solidFill>
                      <a:srgbClr val="0D0D0D"/>
                    </a:solidFill>
                    <a:effectLst/>
                    <a:latin typeface="Söhne"/>
                  </a:rPr>
                  <a:t>regression</a:t>
                </a:r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. Que serian, los x, los pesos o w, y los beta del error.</a:t>
                </a:r>
              </a:p>
              <a:p>
                <a:endParaRPr lang="es-ES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r>
                  <a:rPr lang="es-ES" b="0" i="0" dirty="0">
                    <a:solidFill>
                      <a:srgbClr val="0D0D0D"/>
                    </a:solidFill>
                    <a:effectLst/>
                    <a:latin typeface="Söhne"/>
                  </a:rPr>
                  <a:t>Recordemos que todo parte del supuesto de tener distribuciones de probabilidad ligadas a gaussianas. Que son esas N()</a:t>
                </a:r>
                <a:endParaRPr lang="es-CO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51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iid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 cada variable aleatoria tiene la misma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Distribución de probabilidad"/>
              </a:rPr>
              <a:t>distribución de probabilidad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y todas son mutuamente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ndependencia (probabilidad)"/>
              </a:rPr>
              <a:t>independientes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E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1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Aplicamos la transformación de la incertidumbre pero ahora teniendo en cuanta el phi (que es la función base) y los w, que son los pesos que acompaña nuestras funciones base.</a:t>
            </a:r>
          </a:p>
          <a:p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s-CO" dirty="0"/>
          </a:p>
          <a:p>
            <a:pPr algn="l"/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Al aplicar el logaritmo, se simplifica el cálculo y se obtienen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Término de Normalización: 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surge de la normalización de la distribución gaussiana y no afectará la maximización de la función de verosimilitud. Por lo tanto, se puede ignorar al buscar los valores óptimos de los parámetros.</a:t>
            </a:r>
          </a:p>
          <a:p>
            <a:pPr algn="l">
              <a:buFont typeface="+mj-lt"/>
              <a:buAutoNum type="arabicPeriod"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Término de Precisión: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Este término penaliza valores grandes de </a:t>
            </a:r>
            <a:r>
              <a:rPr lang="es-ES" b="0" i="1" dirty="0">
                <a:solidFill>
                  <a:srgbClr val="0D0D0D"/>
                </a:solidFill>
                <a:effectLst/>
                <a:latin typeface="KaTeX_Math"/>
              </a:rPr>
              <a:t>β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. Cuanto más pequeño sea </a:t>
            </a:r>
            <a:r>
              <a:rPr lang="es-ES" b="0" i="1" dirty="0">
                <a:solidFill>
                  <a:srgbClr val="0D0D0D"/>
                </a:solidFill>
                <a:effectLst/>
                <a:latin typeface="KaTeX_Math"/>
              </a:rPr>
              <a:t>β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, mayor será la penalización en el logaritmo de la verosimilitud. La elección de </a:t>
            </a:r>
            <a:r>
              <a:rPr lang="es-ES" b="0" i="1" dirty="0">
                <a:solidFill>
                  <a:srgbClr val="0D0D0D"/>
                </a:solidFill>
                <a:effectLst/>
                <a:latin typeface="KaTeX_Math"/>
              </a:rPr>
              <a:t>β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afectará la magnitud relativa del término de penalización y el término </a:t>
            </a:r>
            <a:r>
              <a:rPr lang="es-ES" b="0" i="1" dirty="0">
                <a:solidFill>
                  <a:srgbClr val="0D0D0D"/>
                </a:solidFill>
                <a:effectLst/>
                <a:latin typeface="KaTeX_Math"/>
              </a:rPr>
              <a:t>ED</a:t>
            </a:r>
            <a:r>
              <a:rPr lang="es-ES" b="0" i="0" dirty="0">
                <a:solidFill>
                  <a:srgbClr val="0D0D0D"/>
                </a:solidFill>
                <a:effectLst/>
                <a:latin typeface="KaTeX_Main"/>
              </a:rPr>
              <a:t>​(</a:t>
            </a:r>
            <a:r>
              <a:rPr lang="es-ES" b="1" i="0" dirty="0">
                <a:solidFill>
                  <a:srgbClr val="0D0D0D"/>
                </a:solidFill>
                <a:effectLst/>
                <a:latin typeface="KaTeX_Main"/>
              </a:rPr>
              <a:t>w</a:t>
            </a:r>
            <a:r>
              <a:rPr lang="es-E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Término de Error Cuadrático: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ES" b="0" i="0" dirty="0">
                <a:solidFill>
                  <a:srgbClr val="0D0D0D"/>
                </a:solidFill>
                <a:effectLst/>
                <a:latin typeface="KaTeX_Main"/>
              </a:rPr>
              <a:t>−</a:t>
            </a:r>
            <a:r>
              <a:rPr lang="es-ES" b="0" i="1" dirty="0">
                <a:solidFill>
                  <a:srgbClr val="0D0D0D"/>
                </a:solidFill>
                <a:effectLst/>
                <a:latin typeface="KaTeX_Math"/>
              </a:rPr>
              <a:t>βED</a:t>
            </a:r>
            <a:r>
              <a:rPr lang="es-ES" b="0" i="0" dirty="0">
                <a:solidFill>
                  <a:srgbClr val="0D0D0D"/>
                </a:solidFill>
                <a:effectLst/>
                <a:latin typeface="KaTeX_Main"/>
              </a:rPr>
              <a:t>​(</a:t>
            </a:r>
            <a:r>
              <a:rPr lang="es-ES" b="1" i="0" dirty="0">
                <a:solidFill>
                  <a:srgbClr val="0D0D0D"/>
                </a:solidFill>
                <a:effectLst/>
                <a:latin typeface="KaTeX_Main"/>
              </a:rPr>
              <a:t>w</a:t>
            </a:r>
            <a:r>
              <a:rPr lang="es-E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Este término se relaciona con el error cuadrático, y maximizar la verosimilitud implica minimizar este término.</a:t>
            </a:r>
          </a:p>
          <a:p>
            <a:pPr algn="l">
              <a:buFont typeface="+mj-lt"/>
              <a:buNone/>
            </a:pPr>
            <a:r>
              <a:rPr lang="es-ES" b="0" i="1" dirty="0">
                <a:solidFill>
                  <a:srgbClr val="0D0D0D"/>
                </a:solidFill>
                <a:effectLst/>
                <a:latin typeface="KaTeX_Math"/>
              </a:rPr>
              <a:t>ED</a:t>
            </a:r>
            <a:r>
              <a:rPr lang="es-ES" b="0" i="0" dirty="0">
                <a:solidFill>
                  <a:srgbClr val="0D0D0D"/>
                </a:solidFill>
                <a:effectLst/>
                <a:latin typeface="KaTeX_Main"/>
              </a:rPr>
              <a:t>​(</a:t>
            </a:r>
            <a:r>
              <a:rPr lang="es-ES" b="1" i="0" dirty="0">
                <a:solidFill>
                  <a:srgbClr val="0D0D0D"/>
                </a:solidFill>
                <a:effectLst/>
                <a:latin typeface="KaTeX_Main"/>
              </a:rPr>
              <a:t>w</a:t>
            </a:r>
            <a:r>
              <a:rPr lang="es-E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es la suma de los cuadrados de las diferencias entre las predicciones del modelo y los valores reales. </a:t>
            </a:r>
          </a:p>
          <a:p>
            <a:pPr algn="l">
              <a:buFont typeface="+mj-lt"/>
              <a:buNone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Al maximizar la verosimilitud, estamos buscando valores de </a:t>
            </a:r>
            <a:r>
              <a:rPr lang="es-ES" b="1" i="0" dirty="0">
                <a:solidFill>
                  <a:srgbClr val="0D0D0D"/>
                </a:solidFill>
                <a:effectLst/>
                <a:latin typeface="KaTeX_Main"/>
              </a:rPr>
              <a:t>w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y </a:t>
            </a:r>
            <a:r>
              <a:rPr lang="es-ES" b="0" i="1" dirty="0">
                <a:solidFill>
                  <a:srgbClr val="0D0D0D"/>
                </a:solidFill>
                <a:effectLst/>
                <a:latin typeface="KaTeX_Math"/>
              </a:rPr>
              <a:t>β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que minimicen este error cuadrático.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76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Maximizar vero similitud recuerden que es intentar que esos parámetros que queremos ajustar representen de mejor forma los valores con los que entrenamos u ajustamos el modelo. </a:t>
            </a:r>
          </a:p>
          <a:p>
            <a:r>
              <a:rPr lang="es-CO" dirty="0"/>
              <a:t>Phi son las bases</a:t>
            </a:r>
          </a:p>
          <a:p>
            <a:r>
              <a:rPr lang="es-CO" dirty="0"/>
              <a:t>W los pesos que queremos aproximas y t los datos que tenemos.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96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O" dirty="0"/>
                  <a:t>Reemplezando ahora ese error </a:t>
                </a:r>
                <a:r>
                  <a:rPr lang="es-CO" dirty="0" err="1"/>
                  <a:t>cuadratico</a:t>
                </a:r>
                <a:r>
                  <a:rPr lang="es-CO" dirty="0"/>
                  <a:t> medio</a:t>
                </a:r>
              </a:p>
              <a:p>
                <a:r>
                  <a:rPr lang="es-CO" dirty="0"/>
                  <a:t>Y derivamos para encontrar máximos y </a:t>
                </a:r>
                <a:r>
                  <a:rPr lang="es-CO" dirty="0" err="1"/>
                  <a:t>minimos</a:t>
                </a:r>
                <a:r>
                  <a:rPr lang="es-CO" dirty="0"/>
                  <a:t> </a:t>
                </a:r>
              </a:p>
              <a:p>
                <a:endParaRPr lang="es-CO" dirty="0"/>
              </a:p>
              <a:p>
                <a:r>
                  <a:rPr lang="es-CO" dirty="0"/>
                  <a:t>1. Derivada del primer término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$\</m:t>
                    </m:r>
                    <m:r>
                      <m:rPr>
                        <m:sty m:val="p"/>
                      </m:rPr>
                      <a:rPr lang="es-CO" i="1" dirty="0" err="1" smtClean="0">
                        <a:latin typeface="Cambria Math" panose="02040503050406030204" pitchFamily="18" charset="0"/>
                      </a:rPr>
                      <m:t>mathbf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}^{\</m:t>
                    </m:r>
                    <m:r>
                      <m:rPr>
                        <m:sty m:val="p"/>
                      </m:rPr>
                      <a:rPr lang="es-CO" i="1" dirty="0" smtClean="0">
                        <a:latin typeface="Cambria Math" panose="02040503050406030204" pitchFamily="18" charset="0"/>
                      </a:rPr>
                      <m:t>top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} \</m:t>
                    </m:r>
                    <m:r>
                      <m:rPr>
                        <m:sty m:val="p"/>
                      </m:rPr>
                      <a:rPr lang="es-CO" i="1" dirty="0" smtClean="0">
                        <a:latin typeface="Cambria Math" panose="02040503050406030204" pitchFamily="18" charset="0"/>
                      </a:rPr>
                      <m:t>mathbf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O" i="0" dirty="0">
                    <a:latin typeface="+mj-lt"/>
                  </a:rPr>
                  <a:t>$ </a:t>
                </a:r>
                <a:r>
                  <a:rPr lang="es-CO" dirty="0"/>
                  <a:t>con respecto $\</a:t>
                </a:r>
                <a:r>
                  <a:rPr lang="es-CO" dirty="0" err="1"/>
                  <a:t>mathbf</a:t>
                </a:r>
                <a:r>
                  <a:rPr lang="es-CO" dirty="0"/>
                  <a:t>{w} \</a:t>
                </a:r>
                <a:r>
                  <a:rPr lang="es-CO" dirty="0" err="1"/>
                  <a:t>mathbf</a:t>
                </a:r>
                <a:r>
                  <a:rPr lang="es-CO" dirty="0"/>
                  <a:t>{w}$ 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{w}}\</a:t>
                </a:r>
                <a:r>
                  <a:rPr lang="es-CO" dirty="0" err="1"/>
                  <a:t>left</a:t>
                </a:r>
                <a:r>
                  <a:rPr lang="es-CO" dirty="0"/>
                  <a:t>(\</a:t>
                </a:r>
                <a:r>
                  <a:rPr lang="es-CO" dirty="0" err="1"/>
                  <a:t>mathbf</a:t>
                </a:r>
                <a:r>
                  <a:rPr lang="es-CO" dirty="0"/>
                  <a:t>{t}^{\top} \</a:t>
                </a:r>
                <a:r>
                  <a:rPr lang="es-CO" dirty="0" err="1"/>
                  <a:t>mathbf</a:t>
                </a:r>
                <a:r>
                  <a:rPr lang="es-CO" dirty="0"/>
                  <a:t>{t}\</a:t>
                </a:r>
                <a:r>
                  <a:rPr lang="es-CO" dirty="0" err="1"/>
                  <a:t>right</a:t>
                </a:r>
                <a:r>
                  <a:rPr lang="es-CO" dirty="0"/>
                  <a:t>)=0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2. Derivada del segundo término $-2 \</a:t>
                </a:r>
                <a:r>
                  <a:rPr lang="es-CO" dirty="0" err="1"/>
                  <a:t>mathbf</a:t>
                </a:r>
                <a:r>
                  <a:rPr lang="es-CO" dirty="0"/>
                  <a:t>{t}^{\top}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{w}$ con respecto a w: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{w}}\</a:t>
                </a:r>
                <a:r>
                  <a:rPr lang="es-CO" dirty="0" err="1"/>
                  <a:t>left</a:t>
                </a:r>
                <a:r>
                  <a:rPr lang="es-CO" dirty="0"/>
                  <a:t>(-2 \</a:t>
                </a:r>
                <a:r>
                  <a:rPr lang="es-CO" dirty="0" err="1"/>
                  <a:t>mathbf</a:t>
                </a:r>
                <a:r>
                  <a:rPr lang="es-CO" dirty="0"/>
                  <a:t>{t}^{\top}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{w}\</a:t>
                </a:r>
                <a:r>
                  <a:rPr lang="es-CO" dirty="0" err="1"/>
                  <a:t>right</a:t>
                </a:r>
                <a:r>
                  <a:rPr lang="es-CO" dirty="0"/>
                  <a:t>)=-2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mathbf</a:t>
                </a:r>
                <a:r>
                  <a:rPr lang="es-CO" dirty="0"/>
                  <a:t>{t}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3. Derivada del tercer término $\</a:t>
                </a:r>
                <a:r>
                  <a:rPr lang="es-CO" dirty="0" err="1"/>
                  <a:t>mathbf</a:t>
                </a:r>
                <a:r>
                  <a:rPr lang="es-CO" dirty="0"/>
                  <a:t>{w}^{\top}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{w}$ con respecto a w: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{w}}\</a:t>
                </a:r>
                <a:r>
                  <a:rPr lang="es-CO" dirty="0" err="1"/>
                  <a:t>left</a:t>
                </a:r>
                <a:r>
                  <a:rPr lang="es-CO" dirty="0"/>
                  <a:t>(\</a:t>
                </a:r>
                <a:r>
                  <a:rPr lang="es-CO" dirty="0" err="1"/>
                  <a:t>mathbf</a:t>
                </a:r>
                <a:r>
                  <a:rPr lang="es-CO" dirty="0"/>
                  <a:t>{w}^{\top}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{w}\</a:t>
                </a:r>
                <a:r>
                  <a:rPr lang="es-CO" dirty="0" err="1"/>
                  <a:t>right</a:t>
                </a:r>
                <a:r>
                  <a:rPr lang="es-CO" dirty="0"/>
                  <a:t>)=2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</a:t>
                </a:r>
              </a:p>
              <a:p>
                <a:r>
                  <a:rPr lang="es-CO" dirty="0"/>
                  <a:t>$$</a:t>
                </a:r>
              </a:p>
              <a:p>
                <a:endParaRPr lang="es-CO" dirty="0"/>
              </a:p>
              <a:p>
                <a:r>
                  <a:rPr lang="es-CO" dirty="0"/>
                  <a:t>Ahora, podemos escribir la derivada completa: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ln</a:t>
                </a:r>
                <a:r>
                  <a:rPr lang="es-CO" dirty="0"/>
                  <a:t> p(\</a:t>
                </a:r>
                <a:r>
                  <a:rPr lang="es-CO" dirty="0" err="1"/>
                  <a:t>mathbf</a:t>
                </a:r>
                <a:r>
                  <a:rPr lang="es-CO" dirty="0"/>
                  <a:t>{t} \</a:t>
                </a:r>
                <a:r>
                  <a:rPr lang="es-CO" dirty="0" err="1"/>
                  <a:t>mid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{X}, \</a:t>
                </a:r>
                <a:r>
                  <a:rPr lang="es-CO" dirty="0" err="1"/>
                  <a:t>mathbf</a:t>
                </a:r>
                <a:r>
                  <a:rPr lang="es-CO" dirty="0"/>
                  <a:t>{w}, \beta)}{\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{w}}=-\frac{\beta}{2}\</a:t>
                </a:r>
                <a:r>
                  <a:rPr lang="es-CO" dirty="0" err="1"/>
                  <a:t>left</a:t>
                </a:r>
                <a:r>
                  <a:rPr lang="es-CO" dirty="0"/>
                  <a:t>(-2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mathbf</a:t>
                </a:r>
                <a:r>
                  <a:rPr lang="es-CO" dirty="0"/>
                  <a:t>{t}+2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{w}\</a:t>
                </a:r>
                <a:r>
                  <a:rPr lang="es-CO" dirty="0" err="1"/>
                  <a:t>right</a:t>
                </a:r>
                <a:r>
                  <a:rPr lang="es-CO" dirty="0"/>
                  <a:t>)</a:t>
                </a:r>
              </a:p>
              <a:p>
                <a:r>
                  <a:rPr lang="es-CO" dirty="0"/>
                  <a:t>$$</a:t>
                </a:r>
              </a:p>
              <a:p>
                <a:endParaRPr lang="es-CO" dirty="0"/>
              </a:p>
              <a:p>
                <a:r>
                  <a:rPr lang="es-CO" dirty="0"/>
                  <a:t>Simplificando, obtenemos: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ln</a:t>
                </a:r>
                <a:r>
                  <a:rPr lang="es-CO" dirty="0"/>
                  <a:t> p(\</a:t>
                </a:r>
                <a:r>
                  <a:rPr lang="es-CO" dirty="0" err="1"/>
                  <a:t>mathbf</a:t>
                </a:r>
                <a:r>
                  <a:rPr lang="es-CO" dirty="0"/>
                  <a:t>{t} \</a:t>
                </a:r>
                <a:r>
                  <a:rPr lang="es-CO" dirty="0" err="1"/>
                  <a:t>mid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{X}, \</a:t>
                </a:r>
                <a:r>
                  <a:rPr lang="es-CO" dirty="0" err="1"/>
                  <a:t>mathbf</a:t>
                </a:r>
                <a:r>
                  <a:rPr lang="es-CO" dirty="0"/>
                  <a:t>{w}, \beta)}{\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{w}}=\beta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{\Phi}^{\top}(\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{w}-\</a:t>
                </a:r>
                <a:r>
                  <a:rPr lang="es-CO" dirty="0" err="1"/>
                  <a:t>mathbf</a:t>
                </a:r>
                <a:r>
                  <a:rPr lang="es-CO" dirty="0"/>
                  <a:t>{t})</a:t>
                </a:r>
              </a:p>
              <a:p>
                <a:r>
                  <a:rPr lang="es-CO" dirty="0"/>
                  <a:t>$$</a:t>
                </a:r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O" dirty="0"/>
                  <a:t>Reemplezando ahora ese error </a:t>
                </a:r>
                <a:r>
                  <a:rPr lang="es-CO" dirty="0" err="1"/>
                  <a:t>cuadratico</a:t>
                </a:r>
                <a:r>
                  <a:rPr lang="es-CO" dirty="0"/>
                  <a:t> medio</a:t>
                </a:r>
              </a:p>
              <a:p>
                <a:r>
                  <a:rPr lang="es-CO" dirty="0"/>
                  <a:t>Y derivamos para encontrar máximos y </a:t>
                </a:r>
                <a:r>
                  <a:rPr lang="es-CO" dirty="0" err="1"/>
                  <a:t>minimos</a:t>
                </a:r>
                <a:r>
                  <a:rPr lang="es-CO" dirty="0"/>
                  <a:t> </a:t>
                </a:r>
              </a:p>
              <a:p>
                <a:endParaRPr lang="es-CO" dirty="0"/>
              </a:p>
              <a:p>
                <a:r>
                  <a:rPr lang="es-CO" dirty="0"/>
                  <a:t>1. Derivada del primer término </a:t>
                </a:r>
                <a:r>
                  <a:rPr lang="es-CO" i="0" dirty="0">
                    <a:latin typeface="Cambria Math" panose="02040503050406030204" pitchFamily="18" charset="0"/>
                  </a:rPr>
                  <a:t>$\</a:t>
                </a:r>
                <a:r>
                  <a:rPr lang="es-CO" i="0" dirty="0" err="1">
                    <a:latin typeface="Cambria Math" panose="02040503050406030204" pitchFamily="18" charset="0"/>
                  </a:rPr>
                  <a:t>mathbf</a:t>
                </a:r>
                <a:r>
                  <a:rPr lang="es-CO" i="0" dirty="0">
                    <a:latin typeface="Cambria Math" panose="02040503050406030204" pitchFamily="18" charset="0"/>
                  </a:rPr>
                  <a:t>{𝑡}^{\top} \mathbf{𝑡}</a:t>
                </a:r>
                <a:r>
                  <a:rPr lang="es-CO" i="0" dirty="0">
                    <a:latin typeface="+mj-lt"/>
                  </a:rPr>
                  <a:t>$ </a:t>
                </a:r>
                <a:r>
                  <a:rPr lang="es-CO" dirty="0"/>
                  <a:t>con respecto $\</a:t>
                </a:r>
                <a:r>
                  <a:rPr lang="es-CO" dirty="0" err="1"/>
                  <a:t>mathbf</a:t>
                </a:r>
                <a:r>
                  <a:rPr lang="es-CO" dirty="0"/>
                  <a:t>{w} \</a:t>
                </a:r>
                <a:r>
                  <a:rPr lang="es-CO" dirty="0" err="1"/>
                  <a:t>mathbf</a:t>
                </a:r>
                <a:r>
                  <a:rPr lang="es-CO" dirty="0"/>
                  <a:t>{w}$ 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{w}}\</a:t>
                </a:r>
                <a:r>
                  <a:rPr lang="es-CO" dirty="0" err="1"/>
                  <a:t>left</a:t>
                </a:r>
                <a:r>
                  <a:rPr lang="es-CO" dirty="0"/>
                  <a:t>(\</a:t>
                </a:r>
                <a:r>
                  <a:rPr lang="es-CO" dirty="0" err="1"/>
                  <a:t>mathbf</a:t>
                </a:r>
                <a:r>
                  <a:rPr lang="es-CO" dirty="0"/>
                  <a:t>{t}^{\top} \</a:t>
                </a:r>
                <a:r>
                  <a:rPr lang="es-CO" dirty="0" err="1"/>
                  <a:t>mathbf</a:t>
                </a:r>
                <a:r>
                  <a:rPr lang="es-CO" dirty="0"/>
                  <a:t>{t}\</a:t>
                </a:r>
                <a:r>
                  <a:rPr lang="es-CO" dirty="0" err="1"/>
                  <a:t>right</a:t>
                </a:r>
                <a:r>
                  <a:rPr lang="es-CO" dirty="0"/>
                  <a:t>)=0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2. Derivada del segundo término $-2 \</a:t>
                </a:r>
                <a:r>
                  <a:rPr lang="es-CO" dirty="0" err="1"/>
                  <a:t>mathbf</a:t>
                </a:r>
                <a:r>
                  <a:rPr lang="es-CO" dirty="0"/>
                  <a:t>{t}^{\top}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{w}$ con respecto a w: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{w}}\</a:t>
                </a:r>
                <a:r>
                  <a:rPr lang="es-CO" dirty="0" err="1"/>
                  <a:t>left</a:t>
                </a:r>
                <a:r>
                  <a:rPr lang="es-CO" dirty="0"/>
                  <a:t>(-2 \</a:t>
                </a:r>
                <a:r>
                  <a:rPr lang="es-CO" dirty="0" err="1"/>
                  <a:t>mathbf</a:t>
                </a:r>
                <a:r>
                  <a:rPr lang="es-CO" dirty="0"/>
                  <a:t>{t}^{\top}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{w}\</a:t>
                </a:r>
                <a:r>
                  <a:rPr lang="es-CO" dirty="0" err="1"/>
                  <a:t>right</a:t>
                </a:r>
                <a:r>
                  <a:rPr lang="es-CO" dirty="0"/>
                  <a:t>)=-2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mathbf</a:t>
                </a:r>
                <a:r>
                  <a:rPr lang="es-CO" dirty="0"/>
                  <a:t>{t}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3. Derivada del tercer término $\</a:t>
                </a:r>
                <a:r>
                  <a:rPr lang="es-CO" dirty="0" err="1"/>
                  <a:t>mathbf</a:t>
                </a:r>
                <a:r>
                  <a:rPr lang="es-CO" dirty="0"/>
                  <a:t>{w}^{\top}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{w}$ con respecto a w: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{w}}\</a:t>
                </a:r>
                <a:r>
                  <a:rPr lang="es-CO" dirty="0" err="1"/>
                  <a:t>left</a:t>
                </a:r>
                <a:r>
                  <a:rPr lang="es-CO" dirty="0"/>
                  <a:t>(\</a:t>
                </a:r>
                <a:r>
                  <a:rPr lang="es-CO" dirty="0" err="1"/>
                  <a:t>mathbf</a:t>
                </a:r>
                <a:r>
                  <a:rPr lang="es-CO" dirty="0"/>
                  <a:t>{w}^{\top}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{w}\</a:t>
                </a:r>
                <a:r>
                  <a:rPr lang="es-CO" dirty="0" err="1"/>
                  <a:t>right</a:t>
                </a:r>
                <a:r>
                  <a:rPr lang="es-CO" dirty="0"/>
                  <a:t>)=2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</a:t>
                </a:r>
              </a:p>
              <a:p>
                <a:r>
                  <a:rPr lang="es-CO" dirty="0"/>
                  <a:t>$$</a:t>
                </a:r>
              </a:p>
              <a:p>
                <a:endParaRPr lang="es-CO" dirty="0"/>
              </a:p>
              <a:p>
                <a:r>
                  <a:rPr lang="es-CO" dirty="0"/>
                  <a:t>Ahora, podemos escribir la derivada completa: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ln</a:t>
                </a:r>
                <a:r>
                  <a:rPr lang="es-CO" dirty="0"/>
                  <a:t> p(\</a:t>
                </a:r>
                <a:r>
                  <a:rPr lang="es-CO" dirty="0" err="1"/>
                  <a:t>mathbf</a:t>
                </a:r>
                <a:r>
                  <a:rPr lang="es-CO" dirty="0"/>
                  <a:t>{t} \</a:t>
                </a:r>
                <a:r>
                  <a:rPr lang="es-CO" dirty="0" err="1"/>
                  <a:t>mid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{X}, \</a:t>
                </a:r>
                <a:r>
                  <a:rPr lang="es-CO" dirty="0" err="1"/>
                  <a:t>mathbf</a:t>
                </a:r>
                <a:r>
                  <a:rPr lang="es-CO" dirty="0"/>
                  <a:t>{w}, \beta)}{\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{w}}=-\frac{\beta}{2}\</a:t>
                </a:r>
                <a:r>
                  <a:rPr lang="es-CO" dirty="0" err="1"/>
                  <a:t>left</a:t>
                </a:r>
                <a:r>
                  <a:rPr lang="es-CO" dirty="0"/>
                  <a:t>(-2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mathbf</a:t>
                </a:r>
                <a:r>
                  <a:rPr lang="es-CO" dirty="0"/>
                  <a:t>{t}+2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 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{w}\</a:t>
                </a:r>
                <a:r>
                  <a:rPr lang="es-CO" dirty="0" err="1"/>
                  <a:t>right</a:t>
                </a:r>
                <a:r>
                  <a:rPr lang="es-CO" dirty="0"/>
                  <a:t>)</a:t>
                </a:r>
              </a:p>
              <a:p>
                <a:r>
                  <a:rPr lang="es-CO" dirty="0"/>
                  <a:t>$$</a:t>
                </a:r>
              </a:p>
              <a:p>
                <a:endParaRPr lang="es-CO" dirty="0"/>
              </a:p>
              <a:p>
                <a:r>
                  <a:rPr lang="es-CO" dirty="0"/>
                  <a:t>Simplificando, obtenemos:</a:t>
                </a:r>
              </a:p>
              <a:p>
                <a:r>
                  <a:rPr lang="es-CO" dirty="0"/>
                  <a:t>$$</a:t>
                </a:r>
              </a:p>
              <a:p>
                <a:r>
                  <a:rPr lang="es-CO" dirty="0"/>
                  <a:t>\frac{\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ln</a:t>
                </a:r>
                <a:r>
                  <a:rPr lang="es-CO" dirty="0"/>
                  <a:t> p(\</a:t>
                </a:r>
                <a:r>
                  <a:rPr lang="es-CO" dirty="0" err="1"/>
                  <a:t>mathbf</a:t>
                </a:r>
                <a:r>
                  <a:rPr lang="es-CO" dirty="0"/>
                  <a:t>{t} \</a:t>
                </a:r>
                <a:r>
                  <a:rPr lang="es-CO" dirty="0" err="1"/>
                  <a:t>mid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{X}, \</a:t>
                </a:r>
                <a:r>
                  <a:rPr lang="es-CO" dirty="0" err="1"/>
                  <a:t>mathbf</a:t>
                </a:r>
                <a:r>
                  <a:rPr lang="es-CO" dirty="0"/>
                  <a:t>{w}, \beta)}{\</a:t>
                </a:r>
                <a:r>
                  <a:rPr lang="es-CO" dirty="0" err="1"/>
                  <a:t>partial</a:t>
                </a:r>
                <a:r>
                  <a:rPr lang="es-CO" dirty="0"/>
                  <a:t> \</a:t>
                </a:r>
                <a:r>
                  <a:rPr lang="es-CO" dirty="0" err="1"/>
                  <a:t>mathbf</a:t>
                </a:r>
                <a:r>
                  <a:rPr lang="es-CO" dirty="0"/>
                  <a:t>{w}}=\beta \</a:t>
                </a:r>
                <a:r>
                  <a:rPr lang="es-CO" dirty="0" err="1"/>
                  <a:t>boldsymbol</a:t>
                </a:r>
                <a:r>
                  <a:rPr lang="es-CO" dirty="0"/>
                  <a:t>{\Phi}^{\top}(\</a:t>
                </a:r>
                <a:r>
                  <a:rPr lang="es-CO" dirty="0" err="1"/>
                  <a:t>boldsymbol</a:t>
                </a:r>
                <a:r>
                  <a:rPr lang="es-CO" dirty="0"/>
                  <a:t>{\Phi} \</a:t>
                </a:r>
                <a:r>
                  <a:rPr lang="es-CO" dirty="0" err="1"/>
                  <a:t>mathbf</a:t>
                </a:r>
                <a:r>
                  <a:rPr lang="es-CO" dirty="0"/>
                  <a:t>{w}-\</a:t>
                </a:r>
                <a:r>
                  <a:rPr lang="es-CO" dirty="0" err="1"/>
                  <a:t>mathbf</a:t>
                </a:r>
                <a:r>
                  <a:rPr lang="es-CO" dirty="0"/>
                  <a:t>{t})</a:t>
                </a:r>
              </a:p>
              <a:p>
                <a:r>
                  <a:rPr lang="es-CO" dirty="0"/>
                  <a:t>$$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01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Regularización </a:t>
            </a:r>
            <a:r>
              <a:rPr lang="es-CO" dirty="0" err="1"/>
              <a:t>nacio</a:t>
            </a:r>
            <a:r>
              <a:rPr lang="es-CO" dirty="0"/>
              <a:t> para quitar overfittin. Dando un termino de penalización a ese termino de error cuadrático.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49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Regularizacion</a:t>
            </a:r>
            <a:r>
              <a:rPr lang="es-CO" dirty="0"/>
              <a:t> L1 </a:t>
            </a:r>
            <a:r>
              <a:rPr lang="es-CO" dirty="0" err="1"/>
              <a:t>lasso</a:t>
            </a:r>
            <a:r>
              <a:rPr lang="es-CO" dirty="0"/>
              <a:t>: introduce termino de regularización </a:t>
            </a:r>
            <a:r>
              <a:rPr lang="es-CO" dirty="0" err="1"/>
              <a:t>lamda</a:t>
            </a:r>
            <a:r>
              <a:rPr lang="es-CO" dirty="0"/>
              <a:t> sobre la norma de ese sistema w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Lo que hace es aplicar una variación a esa w, dándonos un lambda </a:t>
            </a:r>
            <a:r>
              <a:rPr lang="es-CO"/>
              <a:t>de regularización.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44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Existen varias versiones de ese regularización </a:t>
            </a:r>
          </a:p>
          <a:p>
            <a:r>
              <a:rPr lang="es-CO" dirty="0"/>
              <a:t>Siendo cuando la q=1 de la norma es 1, la de </a:t>
            </a:r>
            <a:r>
              <a:rPr lang="es-CO" dirty="0" err="1"/>
              <a:t>lasso</a:t>
            </a:r>
            <a:endParaRPr lang="es-CO" dirty="0"/>
          </a:p>
          <a:p>
            <a:r>
              <a:rPr lang="es-CO" dirty="0"/>
              <a:t>La q de la norma cuadrática, la de </a:t>
            </a:r>
            <a:r>
              <a:rPr lang="es-CO" dirty="0" err="1"/>
              <a:t>ridge</a:t>
            </a:r>
            <a:endParaRPr lang="es-CO" dirty="0"/>
          </a:p>
          <a:p>
            <a:r>
              <a:rPr lang="es-CO" dirty="0"/>
              <a:t>Combinación de las dos se conoce como </a:t>
            </a:r>
            <a:r>
              <a:rPr lang="es-CO" dirty="0" err="1"/>
              <a:t>elastic</a:t>
            </a:r>
            <a:r>
              <a:rPr lang="es-CO" dirty="0"/>
              <a:t> net</a:t>
            </a:r>
          </a:p>
          <a:p>
            <a:r>
              <a:rPr lang="es-CO" dirty="0"/>
              <a:t>Y q de mayores valores un no tienen nombres por lo poco comunes.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AF09-125E-42D7-B261-590439F8291F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4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riasg@uniquindio.edu.co" TargetMode="External"/><Relationship Id="rId2" Type="http://schemas.openxmlformats.org/officeDocument/2006/relationships/hyperlink" Target="mailto:jonnatan.arias@utp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Modelos Lineales para Regresión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50000"/>
              </a:lnSpc>
            </a:pPr>
            <a:r>
              <a:rPr lang="es-CO" dirty="0"/>
              <a:t>Jonnatan Arias Garcia</a:t>
            </a:r>
          </a:p>
          <a:p>
            <a:pPr algn="r">
              <a:lnSpc>
                <a:spcPct val="50000"/>
              </a:lnSpc>
            </a:pPr>
            <a:r>
              <a:rPr lang="es-CO" dirty="0">
                <a:hlinkClick r:id="rId2"/>
              </a:rPr>
              <a:t>jonnatan.arias@utp.edu.co</a:t>
            </a:r>
            <a:endParaRPr lang="es-CO" dirty="0"/>
          </a:p>
          <a:p>
            <a:pPr algn="r">
              <a:lnSpc>
                <a:spcPct val="50000"/>
              </a:lnSpc>
            </a:pPr>
            <a:r>
              <a:rPr lang="es-CO" dirty="0">
                <a:hlinkClick r:id="rId3"/>
              </a:rPr>
              <a:t>jariasg@uniquindio.edu.co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A2D5DF-FCAF-60AA-D3BA-515D8E44F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42"/>
          <a:stretch/>
        </p:blipFill>
        <p:spPr>
          <a:xfrm>
            <a:off x="1028700" y="0"/>
            <a:ext cx="10134599" cy="66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618068-B3A2-71E1-2135-D29C27177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04"/>
          <a:stretch/>
        </p:blipFill>
        <p:spPr>
          <a:xfrm>
            <a:off x="838200" y="-99685"/>
            <a:ext cx="9768168" cy="6855026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27BFF858-E677-B6C4-F559-469AFD7FD5A3}"/>
              </a:ext>
            </a:extLst>
          </p:cNvPr>
          <p:cNvSpPr/>
          <p:nvPr/>
        </p:nvSpPr>
        <p:spPr>
          <a:xfrm>
            <a:off x="6248399" y="102659"/>
            <a:ext cx="3462867" cy="718608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Independiente e idénticamente distribuidas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0DD23F1-F0F5-9CD3-E7AF-F1CEC620CA4F}"/>
              </a:ext>
            </a:extLst>
          </p:cNvPr>
          <p:cNvSpPr/>
          <p:nvPr/>
        </p:nvSpPr>
        <p:spPr>
          <a:xfrm>
            <a:off x="4353820" y="4595446"/>
            <a:ext cx="1641231" cy="63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CO" dirty="0"/>
              <a:t>Termino de normalización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3150FF-542F-2D35-345F-7D6E9446EC58}"/>
              </a:ext>
            </a:extLst>
          </p:cNvPr>
          <p:cNvSpPr/>
          <p:nvPr/>
        </p:nvSpPr>
        <p:spPr>
          <a:xfrm>
            <a:off x="5995051" y="4595446"/>
            <a:ext cx="1641231" cy="63304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CO" dirty="0"/>
              <a:t>Termino de precisión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573331-188E-A875-CD1E-DCA8492F4ADA}"/>
              </a:ext>
            </a:extLst>
          </p:cNvPr>
          <p:cNvSpPr/>
          <p:nvPr/>
        </p:nvSpPr>
        <p:spPr>
          <a:xfrm>
            <a:off x="7636282" y="4595446"/>
            <a:ext cx="2074984" cy="63304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CO" dirty="0"/>
              <a:t>Termino de Error cuadrático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45C53-3EF7-8EA2-9076-F6177B1C19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3"/>
          <a:stretch/>
        </p:blipFill>
        <p:spPr>
          <a:xfrm>
            <a:off x="9174073" y="1286077"/>
            <a:ext cx="3017927" cy="32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F32B2-965A-7B31-B0F6-571955E0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4A50FC-97EA-5912-3339-19B23E43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1169"/>
            <a:ext cx="9959481" cy="67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9C50-832B-EBFD-8FED-0A9F7CC1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685C9A-DE93-5D14-C5F9-14715FB3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7" y="0"/>
            <a:ext cx="10380028" cy="65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3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01FDF-59E1-23A1-5DDF-043245BD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C5B9E-4EFC-1953-E7F2-461FD175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1" y="-51486"/>
            <a:ext cx="9444299" cy="658411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8BD497-F25F-AFED-7DEE-A8E7FC5A1B29}"/>
              </a:ext>
            </a:extLst>
          </p:cNvPr>
          <p:cNvSpPr/>
          <p:nvPr/>
        </p:nvSpPr>
        <p:spPr>
          <a:xfrm>
            <a:off x="4524293" y="2480808"/>
            <a:ext cx="2886324" cy="5724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lobo: línea 7">
                <a:extLst>
                  <a:ext uri="{FF2B5EF4-FFF2-40B4-BE49-F238E27FC236}">
                    <a16:creationId xmlns:a16="http://schemas.microsoft.com/office/drawing/2014/main" id="{F125AB0E-38DA-80C5-6D75-A7BA67158532}"/>
                  </a:ext>
                </a:extLst>
              </p:cNvPr>
              <p:cNvSpPr/>
              <p:nvPr/>
            </p:nvSpPr>
            <p:spPr>
              <a:xfrm>
                <a:off x="8952116" y="1522430"/>
                <a:ext cx="2615980" cy="1308236"/>
              </a:xfrm>
              <a:prstGeom prst="borderCallout1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Llegamos a una expresión para calcular nuestros </a:t>
                </a:r>
                <a:r>
                  <a:rPr lang="es-CO" b="1" dirty="0"/>
                  <a:t>w</a:t>
                </a:r>
              </a:p>
              <a:p>
                <a:pPr algn="ctr"/>
                <a:r>
                  <a:rPr lang="es-CO" b="1" dirty="0"/>
                  <a:t>Dada la </a:t>
                </a:r>
                <a:r>
                  <a:rPr lang="es-CO" b="1" dirty="0" err="1"/>
                  <a:t>pseudoinversa</a:t>
                </a:r>
                <a:endParaRPr lang="es-CO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Globo: línea 7">
                <a:extLst>
                  <a:ext uri="{FF2B5EF4-FFF2-40B4-BE49-F238E27FC236}">
                    <a16:creationId xmlns:a16="http://schemas.microsoft.com/office/drawing/2014/main" id="{F125AB0E-38DA-80C5-6D75-A7BA67158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16" y="1522430"/>
                <a:ext cx="2615980" cy="1308236"/>
              </a:xfrm>
              <a:prstGeom prst="borderCallout1">
                <a:avLst/>
              </a:prstGeom>
              <a:blipFill>
                <a:blip r:embed="rId4"/>
                <a:stretch>
                  <a:fillRect r="-18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0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1315-336E-5746-2BFA-65CECD79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5149-EA12-1D13-DBE3-CD479795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III. Métricas de evaluación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DF0A28-1AD8-F450-8ABB-CCB168D93049}"/>
              </a:ext>
            </a:extLst>
          </p:cNvPr>
          <p:cNvSpPr txBox="1"/>
          <p:nvPr/>
        </p:nvSpPr>
        <p:spPr>
          <a:xfrm>
            <a:off x="1178782" y="4091781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El objetivo es minimizar esta función para mejorar la precisión del modelo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22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9E6915F-9B77-6CAF-E918-79E9DDBC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46" y="3911819"/>
            <a:ext cx="4776920" cy="280162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0F9AFD7-905D-AF51-D972-FA7596D7D52C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>
                <a:solidFill>
                  <a:srgbClr val="0070C0"/>
                </a:solidFill>
              </a:rPr>
              <a:t>Métricas de evaluación regresión Lineal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DE7B97-A71A-59C5-E6AD-1B1488FEA8C6}"/>
              </a:ext>
            </a:extLst>
          </p:cNvPr>
          <p:cNvSpPr txBox="1"/>
          <p:nvPr/>
        </p:nvSpPr>
        <p:spPr>
          <a:xfrm>
            <a:off x="779228" y="1828800"/>
            <a:ext cx="4436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dirty="0">
                <a:solidFill>
                  <a:srgbClr val="0D0D0D"/>
                </a:solidFill>
                <a:latin typeface="Söhne"/>
              </a:rPr>
              <a:t>MSE (Error Cuadrático Medio)  </a:t>
            </a:r>
          </a:p>
          <a:p>
            <a:pPr marL="0" lvl="1"/>
            <a:r>
              <a:rPr lang="es-ES" dirty="0">
                <a:solidFill>
                  <a:srgbClr val="0D0D0D"/>
                </a:solidFill>
                <a:latin typeface="Söhne"/>
              </a:rPr>
              <a:t>MAE (Error Absoluto Medio)</a:t>
            </a:r>
          </a:p>
          <a:p>
            <a:pPr marL="0" lvl="1"/>
            <a:r>
              <a:rPr lang="es-ES" dirty="0">
                <a:solidFill>
                  <a:srgbClr val="0D0D0D"/>
                </a:solidFill>
                <a:latin typeface="Söhne"/>
              </a:rPr>
              <a:t>RMSE </a:t>
            </a:r>
          </a:p>
          <a:p>
            <a:pPr marL="0" lvl="1"/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R2 (El coeficiente de determinación)</a:t>
            </a:r>
          </a:p>
          <a:p>
            <a:pPr marL="0" lvl="1"/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Interpretación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MSE penaliza más los errores grandes, mientras que MAE trata todos los errores por igual.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RMSE: medida de la magnitud promedio de los errores en la misma unidad que la variable objetivo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R2: 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medida de la proporción de la variabilidad en la variable dependiente( cercano a 1 indica que el modelo explica una gran proporción de la variabilidad)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9FEE0C-EEA7-0C19-235C-88FDFCC8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54" y="1463537"/>
            <a:ext cx="2483876" cy="18936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2516FF-0A8A-9147-2272-C3F5A24D01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/>
          <a:stretch/>
        </p:blipFill>
        <p:spPr>
          <a:xfrm>
            <a:off x="8382851" y="1631467"/>
            <a:ext cx="2388328" cy="5168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9D68C2-9BE5-4CFC-CB4B-263365083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960" y="2660304"/>
            <a:ext cx="1508891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6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5CDD-8A3A-1CA9-6EEC-C13F56893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4F6E9-5F04-0173-3B3B-6B559F03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IV. Regularización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A8D0D8-22D9-4AF5-FAC9-C27AEAE9292B}"/>
              </a:ext>
            </a:extLst>
          </p:cNvPr>
          <p:cNvSpPr txBox="1"/>
          <p:nvPr/>
        </p:nvSpPr>
        <p:spPr>
          <a:xfrm>
            <a:off x="1178782" y="4590741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La regularización se utiliza para evitar el sobreajuste del modelo y mejorar su generalización</a:t>
            </a:r>
            <a:endParaRPr lang="es-CO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DE0FB0C4-D3B9-9C44-0460-E1712915B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92" y="201269"/>
            <a:ext cx="7568815" cy="26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5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27F9E7-438D-5C46-4C2A-0AA45C91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0" y="-1"/>
            <a:ext cx="10306230" cy="66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630C9-D4BD-A3EC-49E3-37F99DCE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BCBD6C-8CA7-EFF3-F0D2-BFB97BDF5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211"/>
          <a:stretch/>
        </p:blipFill>
        <p:spPr>
          <a:xfrm>
            <a:off x="1146182" y="1065544"/>
            <a:ext cx="9899636" cy="38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41A1F-857E-93BF-6A13-410BF32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FC5FA-25EB-8F9D-3654-D5BB0FF1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808"/>
            <a:ext cx="710692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C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onjunto de técnicas que se utilizan para predecir un valor numérico basado en la relación entre una o más variables de entrada. 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El propósito principal es encontrar la función que mejor describe la relación entre las variables y luego utilizar esa función para hacer predicciones sobre valores futuros.</a:t>
            </a:r>
            <a:endParaRPr lang="es-CO" dirty="0"/>
          </a:p>
        </p:txBody>
      </p:sp>
      <p:pic>
        <p:nvPicPr>
          <p:cNvPr id="102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38C3846A-2B30-A7BE-881A-96FADD445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2252980"/>
            <a:ext cx="3136053" cy="235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6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C6685-5BBF-D71F-5749-6944759A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98176-698D-E25D-0A2A-2379B862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82" y="14588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Próxima clase</a:t>
            </a:r>
            <a:br>
              <a:rPr lang="es-CO" sz="6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8000" dirty="0">
                <a:solidFill>
                  <a:schemeClr val="accent1">
                    <a:lumMod val="75000"/>
                  </a:schemeClr>
                </a:solidFill>
              </a:rPr>
              <a:t>Modelos Lineales para Regresión I</a:t>
            </a:r>
            <a:endParaRPr lang="es-CO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0C245D-5F6C-F707-C278-29595AF8EAEE}"/>
              </a:ext>
            </a:extLst>
          </p:cNvPr>
          <p:cNvSpPr txBox="1"/>
          <p:nvPr/>
        </p:nvSpPr>
        <p:spPr>
          <a:xfrm>
            <a:off x="1178782" y="4590741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Lasso</a:t>
            </a:r>
          </a:p>
          <a:p>
            <a:r>
              <a:rPr lang="es-ES" dirty="0">
                <a:solidFill>
                  <a:srgbClr val="0D0D0D"/>
                </a:solidFill>
                <a:latin typeface="Söhne"/>
              </a:rPr>
              <a:t>Ridge</a:t>
            </a:r>
          </a:p>
          <a:p>
            <a:r>
              <a:rPr lang="es-ES" dirty="0">
                <a:solidFill>
                  <a:srgbClr val="0D0D0D"/>
                </a:solidFill>
                <a:latin typeface="Söhne"/>
              </a:rPr>
              <a:t>Bayesiano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659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65F16-8F5E-58E8-BEAE-40D15936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528"/>
            <a:ext cx="10515600" cy="4750435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Dependiente (Objetivo):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La variable dependiente es la que se quiere predecir o explicar en un modelo estadístico o de machine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learning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. También se conoce como la variable de respuesta o salida.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En términos más simples, es la variable que estamos tratando de entender o predecir.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Independiente (Características):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Las variables independientes son aquellas que se utilizan para predecir o explicar la variabilidad en la variable dependiente.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También se llaman variables predictoras, características o variables explicativas. </a:t>
            </a:r>
          </a:p>
          <a:p>
            <a:pPr algn="l">
              <a:buFont typeface="+mj-lt"/>
              <a:buAutoNum type="arabicPeriod"/>
            </a:pPr>
            <a:endParaRPr lang="es-E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Ejemplo de Regresión Lineal: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Dependiente: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Precio de una casa.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Variables Independientes: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Número de habitaciones, área total, ubicación,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Explicación: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Se podría utilizar una regresión lineal para predecir el precio de una casa en función de características como el número de habitaciones, el área total y la ubicación.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66B4287-92CA-45A9-22B1-5FB819E0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rgbClr val="0070C0"/>
                </a:solidFill>
              </a:rPr>
              <a:t>Definiciones:</a:t>
            </a:r>
          </a:p>
        </p:txBody>
      </p:sp>
    </p:spTree>
    <p:extLst>
      <p:ext uri="{BB962C8B-B14F-4D97-AF65-F5344CB8AC3E}">
        <p14:creationId xmlns:p14="http://schemas.microsoft.com/office/powerpoint/2010/main" val="39275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48A9E-1B0B-0316-C058-C6C085AD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0070C0"/>
                </a:solidFill>
              </a:rPr>
              <a:t>Mas ejemplos: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9ECE6-D649-25FF-2566-F1B6B408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4"/>
            <a:ext cx="10515600" cy="5246660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Predicción de Ingresos: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Dependiente: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Ingresos mensuales.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Variables Independientes: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Nivel educativo, años de experiencia laboral, industria, ubicación geográfica,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Explicación: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Un modelo de regresión podría ayudar a predecir los ingresos mensuales de una persona basándose en su nivel educativo, años de experiencia laboral, industria en la que trabaja y su ubicación geográfica.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Estimación de Producción Agrícola: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Dependiente: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Cantidad de cosecha.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Variables Independientes: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Clima, tipo de suelo, cantidad de agua, tipo de cultivo, entre otros.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Explicación: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Un modelo de regresión podría prever la cantidad de cosecha de un cultivo basándose en factores como el clima, el tipo de suelo, la cantidad de agua y el tipo de cultivo plantado.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Pronóstico de Ventas Minoristas: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Dependiente: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Ventas diarias o mensuales.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Variables Independientes: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Publicidad, promociones, días festivos, temporada del año,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Explicación: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Un modelo de regresión podría predecir las ventas minoristas en función de variables como la inversión en publicidad, la implementación de promociones, la presencia de días festivos y la estacionalidad.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Valoración de Bienes Raíces: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Dependiente: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Valor de la propiedad.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Variables Independientes: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Tamaño de la propiedad, número de habitaciones, ubicación, características especiales,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Explicación: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Utilizando un modelo de regresión, se podría estimar el valor de una propiedad basándose en su tamaño, número de habitaciones, ubicación y otras características especiales.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Tiempo de Respuesta en Servicios en Línea: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 Dependiente: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Tiempo de respuesta del sistema.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Variables Independientes: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Carga del servidor, número de usuarios concurrentes, tipo de solicitud,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Explicación: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Un modelo de regresión podría predecir el tiempo de respuesta de un sistema en línea considerando variables como la carga del servidor, el número de usuarios concurrentes y el tipo de solicitud realizada.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876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I. Modelo Lineal</a:t>
            </a:r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EE0F1-3C96-1759-4D2C-73A4FD17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28" y="1506772"/>
            <a:ext cx="7256228" cy="535122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Conjunto de Datos:</a:t>
            </a:r>
          </a:p>
          <a:p>
            <a:pPr marL="457200" lvl="1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latin typeface="Söhne"/>
              </a:rPr>
              <a:t>Entrenamiento 70-80%</a:t>
            </a:r>
          </a:p>
          <a:p>
            <a:pPr marL="457200" lvl="1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latin typeface="Söhne"/>
              </a:rPr>
              <a:t>Prueba 30-20%</a:t>
            </a:r>
            <a:endParaRPr lang="es-E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Modelo de Base Lineal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Entrenamiento del Modelo: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Ajuste de parámetros </a:t>
            </a: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w </a:t>
            </a:r>
          </a:p>
          <a:p>
            <a:pPr marL="457200" lvl="1" indent="0" algn="l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Máxima Verosimilitud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Métricas de Evaluación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94C0C6-77CC-5BDD-1900-2CE9DC5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Secuencia de 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259473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8C6711-E8E5-99D2-EFA9-B3B668D2B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8" y="169458"/>
            <a:ext cx="9505243" cy="6519083"/>
          </a:xfrm>
        </p:spPr>
      </p:pic>
    </p:spTree>
    <p:extLst>
      <p:ext uri="{BB962C8B-B14F-4D97-AF65-F5344CB8AC3E}">
        <p14:creationId xmlns:p14="http://schemas.microsoft.com/office/powerpoint/2010/main" val="252214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87F39A-4E5F-F42E-7CC0-467F65F33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36"/>
          <a:stretch/>
        </p:blipFill>
        <p:spPr>
          <a:xfrm>
            <a:off x="1174045" y="51416"/>
            <a:ext cx="10485568" cy="66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18DF4-F617-6D19-6026-E0BAC46CB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3D894-6D2A-1D3D-CA77-D88DA53D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II. Máxima Verosimilitud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8C2E7F-A1D7-D2C7-E6A9-B1481C2EBED4}"/>
              </a:ext>
            </a:extLst>
          </p:cNvPr>
          <p:cNvSpPr txBox="1"/>
          <p:nvPr/>
        </p:nvSpPr>
        <p:spPr>
          <a:xfrm>
            <a:off x="1329857" y="377970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Como calcular en valor de </a:t>
            </a: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w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50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1743</Words>
  <Application>Microsoft Office PowerPoint</Application>
  <PresentationFormat>Panorámica</PresentationFormat>
  <Paragraphs>152</Paragraphs>
  <Slides>20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KaTeX_Main</vt:lpstr>
      <vt:lpstr>KaTeX_Math</vt:lpstr>
      <vt:lpstr>Söhne</vt:lpstr>
      <vt:lpstr>Tema de Office</vt:lpstr>
      <vt:lpstr>Modelos Lineales para Regresión I</vt:lpstr>
      <vt:lpstr>Regresión</vt:lpstr>
      <vt:lpstr>Definiciones:</vt:lpstr>
      <vt:lpstr>Mas ejemplos:</vt:lpstr>
      <vt:lpstr>I. Modelo Lineal</vt:lpstr>
      <vt:lpstr>Secuencia de regresión Lineal</vt:lpstr>
      <vt:lpstr>Presentación de PowerPoint</vt:lpstr>
      <vt:lpstr>Presentación de PowerPoint</vt:lpstr>
      <vt:lpstr>II. Máxima Verosimilitud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III. Métricas de evaluación</vt:lpstr>
      <vt:lpstr>Presentación de PowerPoint</vt:lpstr>
      <vt:lpstr>IV. Regularización</vt:lpstr>
      <vt:lpstr>Presentación de PowerPoint</vt:lpstr>
      <vt:lpstr>Presentación de PowerPoint</vt:lpstr>
      <vt:lpstr>Próxima clase Modelos Lineales para Regresión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58</cp:revision>
  <dcterms:created xsi:type="dcterms:W3CDTF">2024-02-07T18:58:22Z</dcterms:created>
  <dcterms:modified xsi:type="dcterms:W3CDTF">2024-05-07T20:52:56Z</dcterms:modified>
</cp:coreProperties>
</file>