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71" r:id="rId3"/>
    <p:sldId id="301" r:id="rId4"/>
    <p:sldId id="333" r:id="rId5"/>
    <p:sldId id="328" r:id="rId6"/>
    <p:sldId id="329" r:id="rId7"/>
    <p:sldId id="334" r:id="rId8"/>
    <p:sldId id="335" r:id="rId9"/>
    <p:sldId id="330" r:id="rId10"/>
    <p:sldId id="331" r:id="rId11"/>
    <p:sldId id="338" r:id="rId12"/>
    <p:sldId id="339" r:id="rId13"/>
    <p:sldId id="336" r:id="rId14"/>
    <p:sldId id="332" r:id="rId15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36D736EA-B506-4E36-A1EC-1D4E4682DCAE}">
          <p14:sldIdLst>
            <p14:sldId id="256"/>
            <p14:sldId id="271"/>
          </p14:sldIdLst>
        </p14:section>
        <p14:section name="Mod. discriminativos" id="{6051C670-5342-43FB-9168-46E976359059}">
          <p14:sldIdLst>
            <p14:sldId id="301"/>
            <p14:sldId id="333"/>
            <p14:sldId id="328"/>
            <p14:sldId id="329"/>
            <p14:sldId id="334"/>
            <p14:sldId id="335"/>
            <p14:sldId id="330"/>
          </p14:sldIdLst>
        </p14:section>
        <p14:section name="Optimizadores" id="{9299B9C3-887D-4B88-9FBC-6A9BDA354B38}">
          <p14:sldIdLst>
            <p14:sldId id="331"/>
            <p14:sldId id="338"/>
            <p14:sldId id="339"/>
            <p14:sldId id="336"/>
            <p14:sldId id="33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nnatan arias garcia" initials="ja" lastIdx="1" clrIdx="0">
    <p:extLst>
      <p:ext uri="{19B8F6BF-5375-455C-9EA6-DF929625EA0E}">
        <p15:presenceInfo xmlns:p15="http://schemas.microsoft.com/office/powerpoint/2012/main" userId="a49012081746b49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76" autoAdjust="0"/>
    <p:restoredTop sz="75996" autoAdjust="0"/>
  </p:normalViewPr>
  <p:slideViewPr>
    <p:cSldViewPr snapToGrid="0">
      <p:cViewPr varScale="1">
        <p:scale>
          <a:sx n="65" d="100"/>
          <a:sy n="65" d="100"/>
        </p:scale>
        <p:origin x="1272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0A4115-B433-4874-A7E6-74914FACEB88}" type="datetimeFigureOut">
              <a:rPr lang="es-CO" smtClean="0"/>
              <a:t>7/05/2024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9B4E20-ECEB-46D0-9C8F-8968493B62B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43776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Intentamos describir de mejor forma los datos,</a:t>
            </a:r>
          </a:p>
          <a:p>
            <a:r>
              <a:rPr lang="es-CO" dirty="0"/>
              <a:t>Podemos jugar con las funciones base para buscar una mejor separación, pero igual vamos a seguir teniendo distribuciones de probabilidad para los datos.</a:t>
            </a:r>
          </a:p>
          <a:p>
            <a:endParaRPr lang="es-CO" dirty="0"/>
          </a:p>
          <a:p>
            <a:r>
              <a:rPr lang="es-CO" dirty="0"/>
              <a:t>Entre estos destacan varios posibles métodos como la regresión logística o los </a:t>
            </a:r>
            <a:r>
              <a:rPr lang="es-CO" dirty="0" err="1"/>
              <a:t>minimos</a:t>
            </a:r>
            <a:r>
              <a:rPr lang="es-CO" dirty="0"/>
              <a:t> ponderados.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B4E20-ECEB-46D0-9C8F-8968493B62B8}" type="slidenum">
              <a:rPr lang="es-CO" smtClean="0"/>
              <a:t>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90173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El posterior  viene dado de la siguiente forma, recordemos que en demostraciones previas teníamos en cuenta una demostración de esa función sigmoidal y que podíamos ver como una función de activación.</a:t>
            </a:r>
          </a:p>
          <a:p>
            <a:endParaRPr lang="es-CO" dirty="0"/>
          </a:p>
          <a:p>
            <a:endParaRPr lang="es-CO" dirty="0"/>
          </a:p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B4E20-ECEB-46D0-9C8F-8968493B62B8}" type="slidenum">
              <a:rPr lang="es-CO" smtClean="0"/>
              <a:t>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55953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4E3C9A-46C9-DE84-0937-EA27C50F59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3B027DFF-2373-73F7-29AA-A5B834F0716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0C807EF4-1176-D19E-72E1-6DCA1158A1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El posterior va a depender de la pertenencia a cada clase </a:t>
            </a:r>
          </a:p>
          <a:p>
            <a:r>
              <a:rPr lang="es-CO" dirty="0"/>
              <a:t>Y tenemos la función activación con base al </a:t>
            </a:r>
            <a:r>
              <a:rPr lang="es-CO" dirty="0" err="1"/>
              <a:t>tn</a:t>
            </a:r>
            <a:r>
              <a:rPr lang="es-CO" dirty="0"/>
              <a:t>, al final después de desglosar las gaussiana deberíamos llegar a la productora final</a:t>
            </a:r>
          </a:p>
          <a:p>
            <a:endParaRPr lang="es-CO" dirty="0"/>
          </a:p>
          <a:p>
            <a:endParaRPr lang="es-CO" dirty="0"/>
          </a:p>
          <a:p>
            <a:endParaRPr lang="es-CO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3A1F1B2-0B22-F98B-5EB4-247C3253A4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B4E20-ECEB-46D0-9C8F-8968493B62B8}" type="slidenum">
              <a:rPr lang="es-CO" smtClean="0"/>
              <a:t>7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438841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Ahora, como siempre nos interesa llegar a los w, calculamos la esperanzo con base al posterior dados </a:t>
            </a:r>
            <a:r>
              <a:rPr lang="es-CO" dirty="0" err="1"/>
              <a:t>ne</a:t>
            </a:r>
            <a:r>
              <a:rPr lang="es-CO" dirty="0"/>
              <a:t> la diapositiva anterior, </a:t>
            </a:r>
          </a:p>
          <a:p>
            <a:endParaRPr lang="es-CO" dirty="0"/>
          </a:p>
          <a:p>
            <a:r>
              <a:rPr lang="es-CO" dirty="0"/>
              <a:t>Noten usando logaritmación y demás logramos bajar la activación y quedamos con una multiplicación, y quedo dado para multiclase.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B4E20-ECEB-46D0-9C8F-8968493B62B8}" type="slidenum">
              <a:rPr lang="es-CO" smtClean="0"/>
              <a:t>8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059599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Algunos puntos de la regresión logística: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B4E20-ECEB-46D0-9C8F-8968493B62B8}" type="slidenum">
              <a:rPr lang="es-CO" smtClean="0"/>
              <a:t>9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550052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Por gradiente descendiente nos interesa llegar al w optimo, pero resulta que hay varios elementos mezclado,</a:t>
            </a:r>
          </a:p>
          <a:p>
            <a:r>
              <a:rPr lang="es-CO" dirty="0"/>
              <a:t>El error depende de </a:t>
            </a:r>
            <a:r>
              <a:rPr lang="es-CO" dirty="0" err="1"/>
              <a:t>tn</a:t>
            </a:r>
            <a:r>
              <a:rPr lang="es-CO" dirty="0"/>
              <a:t> y </a:t>
            </a:r>
            <a:r>
              <a:rPr lang="es-CO" dirty="0" err="1"/>
              <a:t>yn</a:t>
            </a:r>
            <a:r>
              <a:rPr lang="es-CO" dirty="0"/>
              <a:t>, </a:t>
            </a:r>
          </a:p>
          <a:p>
            <a:r>
              <a:rPr lang="es-CO" dirty="0"/>
              <a:t>A su vez, </a:t>
            </a:r>
            <a:r>
              <a:rPr lang="es-CO" dirty="0" err="1"/>
              <a:t>yn</a:t>
            </a:r>
            <a:r>
              <a:rPr lang="es-CO" dirty="0"/>
              <a:t> depende de sigma y </a:t>
            </a:r>
            <a:r>
              <a:rPr lang="es-CO" dirty="0" err="1"/>
              <a:t>an</a:t>
            </a:r>
            <a:endParaRPr lang="es-CO" dirty="0"/>
          </a:p>
          <a:p>
            <a:r>
              <a:rPr lang="es-CO" dirty="0"/>
              <a:t>Y </a:t>
            </a:r>
            <a:r>
              <a:rPr lang="es-CO" dirty="0" err="1"/>
              <a:t>an</a:t>
            </a:r>
            <a:r>
              <a:rPr lang="es-CO" dirty="0"/>
              <a:t> depende de un psi su n, y precisamente del w. </a:t>
            </a:r>
          </a:p>
          <a:p>
            <a:endParaRPr lang="es-CO" dirty="0"/>
          </a:p>
          <a:p>
            <a:r>
              <a:rPr lang="es-CO" dirty="0"/>
              <a:t>Por ende es necesario desglosar cada termino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B4E20-ECEB-46D0-9C8F-8968493B62B8}" type="slidenum">
              <a:rPr lang="es-CO" smtClean="0"/>
              <a:t>10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061962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Derivamos la primera parte hasta llegar a los términos posteriores</a:t>
            </a:r>
          </a:p>
          <a:p>
            <a:r>
              <a:rPr lang="es-CO" dirty="0"/>
              <a:t>Entonces lo primero es intentar hacer una aclaraciones sobre la dependencia conjunto del termino exterior de la izquierda y los internos hacia la derecha hasta llegar al 2.</a:t>
            </a:r>
          </a:p>
          <a:p>
            <a:endParaRPr lang="es-CO" dirty="0"/>
          </a:p>
          <a:p>
            <a:endParaRPr lang="es-CO" dirty="0"/>
          </a:p>
          <a:p>
            <a:r>
              <a:rPr lang="es-CO" dirty="0"/>
              <a:t>Comencemos por el </a:t>
            </a:r>
            <a:r>
              <a:rPr lang="es-CO" dirty="0" err="1"/>
              <a:t>an</a:t>
            </a:r>
            <a:r>
              <a:rPr lang="es-CO" dirty="0"/>
              <a:t>, el cuadro rojo</a:t>
            </a:r>
          </a:p>
          <a:p>
            <a:r>
              <a:rPr lang="es-CO" dirty="0"/>
              <a:t>Ahora el azul, que seria sigma de </a:t>
            </a:r>
            <a:r>
              <a:rPr lang="es-CO" dirty="0" err="1"/>
              <a:t>a_n</a:t>
            </a:r>
            <a:r>
              <a:rPr lang="es-CO" dirty="0"/>
              <a:t>, y la derivada de un sigma por tabla llamamos nabla de a por 1 menos nabla de a</a:t>
            </a:r>
          </a:p>
          <a:p>
            <a:endParaRPr lang="es-CO" dirty="0"/>
          </a:p>
          <a:p>
            <a:r>
              <a:rPr lang="es-CO" dirty="0"/>
              <a:t>Y finalmente llegamos a la derivada exterior derivamos la esperanza en términos del w, donde el cuadro amarillo esta el reemplazo tota y llegamos a la expresión de gradiente siendo la sumatoria del predicho sobre el error, multiplicado por el psi de los datos de entrada.</a:t>
            </a:r>
          </a:p>
          <a:p>
            <a:r>
              <a:rPr lang="es-CO" dirty="0"/>
              <a:t>Esa resta es el error.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B4E20-ECEB-46D0-9C8F-8968493B62B8}" type="slidenum">
              <a:rPr lang="es-CO" smtClean="0"/>
              <a:t>11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759194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718D25-B7E5-5E40-461F-6F10ECFBD2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7C40365C-C418-5211-3EF1-3F7B2C1FB2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55D1E2F1-B8DF-968D-8189-4FA3D7EB5E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Por gradiente descendiente nos interesa llegar al w optimo, pero resulta que hay varios elementos mezclado,</a:t>
            </a:r>
          </a:p>
          <a:p>
            <a:r>
              <a:rPr lang="es-CO" dirty="0"/>
              <a:t>El error depende de </a:t>
            </a:r>
            <a:r>
              <a:rPr lang="es-CO" dirty="0" err="1"/>
              <a:t>tn</a:t>
            </a:r>
            <a:r>
              <a:rPr lang="es-CO" dirty="0"/>
              <a:t> y </a:t>
            </a:r>
            <a:r>
              <a:rPr lang="es-CO" dirty="0" err="1"/>
              <a:t>yn</a:t>
            </a:r>
            <a:r>
              <a:rPr lang="es-CO" dirty="0"/>
              <a:t>, </a:t>
            </a:r>
          </a:p>
          <a:p>
            <a:r>
              <a:rPr lang="es-CO" dirty="0"/>
              <a:t>A su vez, </a:t>
            </a:r>
            <a:r>
              <a:rPr lang="es-CO" dirty="0" err="1"/>
              <a:t>yn</a:t>
            </a:r>
            <a:r>
              <a:rPr lang="es-CO" dirty="0"/>
              <a:t> depende de sigma y </a:t>
            </a:r>
            <a:r>
              <a:rPr lang="es-CO" dirty="0" err="1"/>
              <a:t>an</a:t>
            </a:r>
            <a:endParaRPr lang="es-CO" dirty="0"/>
          </a:p>
          <a:p>
            <a:r>
              <a:rPr lang="es-CO" dirty="0"/>
              <a:t>Y </a:t>
            </a:r>
            <a:r>
              <a:rPr lang="es-CO" dirty="0" err="1"/>
              <a:t>an</a:t>
            </a:r>
            <a:r>
              <a:rPr lang="es-CO" dirty="0"/>
              <a:t> depende de un psi su n, y precisamente del w. </a:t>
            </a:r>
          </a:p>
          <a:p>
            <a:endParaRPr lang="es-CO" dirty="0"/>
          </a:p>
          <a:p>
            <a:r>
              <a:rPr lang="es-CO" dirty="0"/>
              <a:t>Por ende es necesario desglosar cada termino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A391FBD-F437-9057-927D-FB0F4A351A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B4E20-ECEB-46D0-9C8F-8968493B62B8}" type="slidenum">
              <a:rPr lang="es-CO" smtClean="0"/>
              <a:t>12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588335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Notemos la variación del w con gradiente descendiente y en este, ya en lugar de poner una tasa de salto, que es el mu, aparece una H que es hace referencia a newton </a:t>
            </a:r>
            <a:r>
              <a:rPr lang="es-CO" dirty="0" err="1"/>
              <a:t>rapson</a:t>
            </a:r>
            <a:r>
              <a:rPr lang="es-CO" dirty="0"/>
              <a:t>, y a su vez a una doble derivada que seria la matriz hessiana.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B4E20-ECEB-46D0-9C8F-8968493B62B8}" type="slidenum">
              <a:rPr lang="es-CO" smtClean="0"/>
              <a:t>13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74771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9D9B11-F9B2-BF14-DBF3-34242E293A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31A7C44-C121-15B1-7D02-95E480C9CC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9EDA34A-AE54-52D9-2A23-336EDB0E7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7/05/2024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76DB7D5-1983-F312-57DB-1AA96393D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E40D27-0E94-FB23-547A-95E445697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77307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99D5F0-8A95-161B-AEE2-0DBF65E57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87C1AA6-7E13-3127-0E19-F517124767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F0BBE57-3E69-BAA8-5AD0-12B685695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7/05/2024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C1E0D62-6E5E-6FC7-7ED2-0C63A6121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FA4F62-C712-431D-CB2E-E92E6709E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002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A425C7B-41B8-9540-3ABF-5BA8232A16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43A287E-4186-BEBF-F216-661EC535A2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6BB3F6-EB04-B60D-9EE6-01CE5EBE1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7/05/2024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FF6448-A063-9026-29E3-2E7AC3C3D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AFF164-D295-194C-3BE4-F98CC9250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57849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7F7246-0B19-B662-F340-3310D1C67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B95C0E-0190-360F-3C45-6E0E9525E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39F8675-97F5-35D2-B12A-816572EF4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7/05/2024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3E5AA0-3B5D-6DE1-B370-AFFDC2B82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9F1DC41-144F-3775-8120-9AE6D2BEE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68867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B22760-3E2A-AEB8-E4EE-453E23B26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7844A2F-A955-D66C-0E8F-0BF7710246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5AA763-BAD8-13CC-6EAE-7720C6477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7/05/2024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1E6D4AD-9FDC-BA80-C957-43066DC83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25F0B18-A5FA-FD86-4E86-CE432AD68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75481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EF41AB-E727-1594-5E19-5E262AFFD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D7699B-D75F-D53B-A183-FF0E4BB31B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7C58CED-46D9-50FC-EFD6-8AFAA0D348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3C6F89E-6D3B-BEB6-8CB1-B35324140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7/05/2024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F2F9EAB-EF8B-D88F-96FD-8D0447D5B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26F05F8-701D-16DE-7F2C-976312DFE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82948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B880CE-C431-45E2-181C-73E4763AA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1934BE0-E2C4-E216-553A-8D7ACC228E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D2D11E9-6A88-926B-6F13-0B6FC7BB56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76C031F-C885-60B2-6925-BCDCBF7D2E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113C311-50EA-9F11-3ADE-92F3B3A46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1207731-79D3-FEB6-BC21-FE29041D5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7/05/2024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9E6C985-3334-94F8-7019-C40BEA597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D9D08E8-F761-7807-41CB-84F68BDD8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07253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0F9998-0D18-42CF-0DC7-7815DA2A1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E865007-A787-2F2D-F272-BDCF75CB9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7/05/2024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5E6CEE7-5D5B-B216-388C-C35890C8E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924F078-6D0B-D811-7543-D46336A57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08432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41DF14B-CF30-9C25-A68C-95DC89219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7/05/2024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0290F78-F84E-7FA9-5BE3-52B11ACB1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F90D132-527D-C93E-45CB-31BB37182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93198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3816CE-3E35-2C15-0AB8-7831D8168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AFEB9B-FBCB-D08F-B496-3B00C0B03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D34AF9A-CBAB-4720-9E9E-98764CC57F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0616EDB-CCA4-5ABE-4B06-8309840C0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7/05/2024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00E58B5-354B-5B47-9202-6C2D3C982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A6106D7-5BEA-65D4-E6DF-BF6CFED99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9426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FFD40D-8F41-7EEA-0056-558140884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B411822-286F-DDA0-BB1B-27F5BBAD97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FDDC4B6-4185-4F54-1A26-8F570490CA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280CC53-E779-D8ED-A776-3918FBB24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7/05/2024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62CFE68-5509-34C5-C757-12901DFB3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E1E20C9-1C6C-48EA-75BB-FCD99F945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22082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B6601EB-DE75-A283-3D01-0B99DD63D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1A01138-944E-4DAA-DF17-B125910BB8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51EB54C-0EF0-D612-9DD4-9CB9BC4F61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72390-E4B2-4A0D-8460-33D170166DE2}" type="datetimeFigureOut">
              <a:rPr lang="es-CO" smtClean="0"/>
              <a:t>7/05/2024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CC8202E-D23A-03CD-B65F-B339AC157B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912DE4-2A3E-EAE2-9351-A0E4D88D34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6048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ariasg@uniquindio.edu.co" TargetMode="External"/><Relationship Id="rId2" Type="http://schemas.openxmlformats.org/officeDocument/2006/relationships/hyperlink" Target="mailto:jonnatan.arias@utp.edu.co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114EE2-7CC8-1FB9-B50D-50BE09AB0E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15595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s-CO" dirty="0">
                <a:solidFill>
                  <a:schemeClr val="accent1">
                    <a:lumMod val="75000"/>
                  </a:schemeClr>
                </a:solidFill>
              </a:rPr>
              <a:t>Clasificación II</a:t>
            </a:r>
            <a:br>
              <a:rPr lang="es-CO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s-CO" dirty="0">
                <a:solidFill>
                  <a:schemeClr val="accent1">
                    <a:lumMod val="75000"/>
                  </a:schemeClr>
                </a:solidFill>
              </a:rPr>
              <a:t>Modelos lineales de clasificación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990167A-F844-9F94-DD27-83345C4FAC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3558" y="5543550"/>
            <a:ext cx="9144000" cy="1655762"/>
          </a:xfrm>
        </p:spPr>
        <p:txBody>
          <a:bodyPr/>
          <a:lstStyle/>
          <a:p>
            <a:pPr algn="r">
              <a:lnSpc>
                <a:spcPct val="50000"/>
              </a:lnSpc>
            </a:pPr>
            <a:r>
              <a:rPr lang="es-CO" dirty="0"/>
              <a:t>Jonnatan Arias Garcia</a:t>
            </a:r>
          </a:p>
          <a:p>
            <a:pPr algn="r">
              <a:lnSpc>
                <a:spcPct val="50000"/>
              </a:lnSpc>
            </a:pPr>
            <a:r>
              <a:rPr lang="es-CO" dirty="0">
                <a:hlinkClick r:id="rId2"/>
              </a:rPr>
              <a:t>jonnatan.arias@utp.edu.co</a:t>
            </a:r>
            <a:endParaRPr lang="es-CO" dirty="0"/>
          </a:p>
          <a:p>
            <a:pPr algn="r">
              <a:lnSpc>
                <a:spcPct val="50000"/>
              </a:lnSpc>
            </a:pPr>
            <a:r>
              <a:rPr lang="es-CO" dirty="0">
                <a:hlinkClick r:id="rId3"/>
              </a:rPr>
              <a:t>jariasg@uniquindio.edu.co</a:t>
            </a:r>
            <a:r>
              <a:rPr lang="es-CO" dirty="0"/>
              <a:t> </a:t>
            </a:r>
          </a:p>
        </p:txBody>
      </p:sp>
      <p:pic>
        <p:nvPicPr>
          <p:cNvPr id="6146" name="Picture 2" descr="3.2 Técnicas de Clasificación | Modelización en R">
            <a:extLst>
              <a:ext uri="{FF2B5EF4-FFF2-40B4-BE49-F238E27FC236}">
                <a16:creationId xmlns:a16="http://schemas.microsoft.com/office/drawing/2014/main" id="{8661050B-937C-2EDD-A11E-F22F20AD04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760" y="0"/>
            <a:ext cx="4602480" cy="3937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13746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838928-EE14-2C6D-E544-A2A7AC91F3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899A41C6-1DC8-8482-942B-C92C14DEE6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955" y="2207501"/>
            <a:ext cx="5815099" cy="36928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716FA8A-A7F5-B6FC-C235-ED398DAD2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643" y="0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s-CO" sz="5400" dirty="0">
                <a:solidFill>
                  <a:schemeClr val="accent1">
                    <a:lumMod val="75000"/>
                  </a:schemeClr>
                </a:solidFill>
              </a:rPr>
              <a:t>Optimización por Gradiente Descendiente (i)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EC270A-8E88-A83A-4C66-3742D8833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455" y="1356633"/>
            <a:ext cx="10340788" cy="289493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s-CO" dirty="0"/>
              <a:t>La minimización de la función de costo se realiza mediante gradiente descendiente, así que:</a:t>
            </a:r>
          </a:p>
          <a:p>
            <a:pPr marL="0" indent="0">
              <a:buNone/>
            </a:pPr>
            <a:endParaRPr lang="es-CO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65D59F05-0C0C-3A7A-4863-FA5645363B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9671" y="2606435"/>
            <a:ext cx="5455389" cy="2894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486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7163FC-1CB5-22EB-BC47-B6CF88C4F9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176EF4-6B0E-4E04-D33E-40B35EF23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643" y="0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s-CO" sz="5400" dirty="0">
                <a:solidFill>
                  <a:schemeClr val="accent1">
                    <a:lumMod val="75000"/>
                  </a:schemeClr>
                </a:solidFill>
              </a:rPr>
              <a:t>Optimización por Gradiente Descendiente (i. </a:t>
            </a:r>
            <a:r>
              <a:rPr lang="es-CO" sz="5400" dirty="0" err="1">
                <a:solidFill>
                  <a:schemeClr val="accent1">
                    <a:lumMod val="75000"/>
                  </a:schemeClr>
                </a:solidFill>
              </a:rPr>
              <a:t>Dem</a:t>
            </a:r>
            <a:r>
              <a:rPr lang="es-CO" sz="5400" dirty="0">
                <a:solidFill>
                  <a:schemeClr val="accent1">
                    <a:lumMod val="75000"/>
                  </a:schemeClr>
                </a:solidFill>
              </a:rPr>
              <a:t>. II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132EC67-1EBD-4F99-FE1C-D7C224CEB9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277097"/>
            <a:ext cx="3788549" cy="926696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47194C40-082D-2DE1-DF6E-C9337F331F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6353" y="2201777"/>
            <a:ext cx="5875529" cy="4656223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94C3DF48-797C-BD87-187B-ED023FB042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9063" y="1325563"/>
            <a:ext cx="2781541" cy="662997"/>
          </a:xfrm>
          <a:prstGeom prst="rect">
            <a:avLst/>
          </a:prstGeom>
        </p:spPr>
      </p:pic>
      <p:sp>
        <p:nvSpPr>
          <p:cNvPr id="13" name="Rectángulo 12">
            <a:extLst>
              <a:ext uri="{FF2B5EF4-FFF2-40B4-BE49-F238E27FC236}">
                <a16:creationId xmlns:a16="http://schemas.microsoft.com/office/drawing/2014/main" id="{B3497F9C-71B8-1F23-B9B5-23650952284F}"/>
              </a:ext>
            </a:extLst>
          </p:cNvPr>
          <p:cNvSpPr/>
          <p:nvPr/>
        </p:nvSpPr>
        <p:spPr>
          <a:xfrm>
            <a:off x="6024389" y="2908471"/>
            <a:ext cx="5956330" cy="3949530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986C1DED-FD70-19E4-AB72-1E55BBE8BDCA}"/>
              </a:ext>
            </a:extLst>
          </p:cNvPr>
          <p:cNvSpPr/>
          <p:nvPr/>
        </p:nvSpPr>
        <p:spPr>
          <a:xfrm>
            <a:off x="6252078" y="2201777"/>
            <a:ext cx="1312506" cy="706693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7477BF2F-9D6E-5DB3-22FF-60480AFA90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2643" y="2692141"/>
            <a:ext cx="4945496" cy="3011919"/>
          </a:xfrm>
          <a:prstGeom prst="rect">
            <a:avLst/>
          </a:prstGeom>
        </p:spPr>
      </p:pic>
      <p:sp>
        <p:nvSpPr>
          <p:cNvPr id="17" name="Rectángulo 16">
            <a:extLst>
              <a:ext uri="{FF2B5EF4-FFF2-40B4-BE49-F238E27FC236}">
                <a16:creationId xmlns:a16="http://schemas.microsoft.com/office/drawing/2014/main" id="{30A8A974-9436-C2FD-54D8-BD87EEFDE054}"/>
              </a:ext>
            </a:extLst>
          </p:cNvPr>
          <p:cNvSpPr/>
          <p:nvPr/>
        </p:nvSpPr>
        <p:spPr>
          <a:xfrm>
            <a:off x="6072432" y="1351746"/>
            <a:ext cx="3611896" cy="850031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80621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FD6A9C-E807-24C9-A7D4-28009FAD25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3C6D9A-BC3E-5A89-6D81-47C11FF36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643" y="0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s-CO" sz="5400" dirty="0">
                <a:solidFill>
                  <a:schemeClr val="accent1">
                    <a:lumMod val="75000"/>
                  </a:schemeClr>
                </a:solidFill>
              </a:rPr>
              <a:t>Optimización por Gradiente Descendiente (</a:t>
            </a:r>
            <a:r>
              <a:rPr lang="es-CO" sz="5400" dirty="0" err="1">
                <a:solidFill>
                  <a:schemeClr val="accent1">
                    <a:lumMod val="75000"/>
                  </a:schemeClr>
                </a:solidFill>
              </a:rPr>
              <a:t>ii</a:t>
            </a:r>
            <a:r>
              <a:rPr lang="es-CO" sz="5400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EC6C5C03-FA9C-3961-6F3A-3D38F4F6CB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5782" y="1325563"/>
            <a:ext cx="8120436" cy="4998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586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2A72D8-E880-21C8-7511-E5C1936B4A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034240E5-BD4A-9FB2-8A36-3AA97BB2C5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9251"/>
          <a:stretch/>
        </p:blipFill>
        <p:spPr>
          <a:xfrm>
            <a:off x="6417128" y="2205447"/>
            <a:ext cx="5774871" cy="305824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1628B14-FFB7-A7BA-F1DA-9058A7423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978243" cy="1325563"/>
          </a:xfrm>
        </p:spPr>
        <p:txBody>
          <a:bodyPr>
            <a:noAutofit/>
          </a:bodyPr>
          <a:lstStyle/>
          <a:p>
            <a:pPr algn="ctr"/>
            <a:r>
              <a:rPr lang="es-CO" sz="5400" dirty="0">
                <a:solidFill>
                  <a:schemeClr val="accent1">
                    <a:lumMod val="75000"/>
                  </a:schemeClr>
                </a:solidFill>
              </a:rPr>
              <a:t>Mínimos cuadrados </a:t>
            </a:r>
            <a:r>
              <a:rPr lang="es-CO" sz="5400" dirty="0" err="1">
                <a:solidFill>
                  <a:schemeClr val="accent1">
                    <a:lumMod val="75000"/>
                  </a:schemeClr>
                </a:solidFill>
              </a:rPr>
              <a:t>reponderados</a:t>
            </a:r>
            <a:r>
              <a:rPr lang="es-CO" sz="5400" dirty="0">
                <a:solidFill>
                  <a:schemeClr val="accent1">
                    <a:lumMod val="75000"/>
                  </a:schemeClr>
                </a:solidFill>
              </a:rPr>
              <a:t> iterativos (i)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AA501ADE-8DAA-9206-EB01-4D711CBFA9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2959"/>
          <a:stretch/>
        </p:blipFill>
        <p:spPr>
          <a:xfrm>
            <a:off x="0" y="1690688"/>
            <a:ext cx="6534858" cy="3207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693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0FDD3D-3E45-0200-8F2A-39BFFE9DD4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6665D5-6F96-8AFB-2C85-EB6F03819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643" y="0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s-CO" sz="5400" dirty="0">
                <a:solidFill>
                  <a:schemeClr val="accent1">
                    <a:lumMod val="75000"/>
                  </a:schemeClr>
                </a:solidFill>
              </a:rPr>
              <a:t>Mínimos cuadrados </a:t>
            </a:r>
            <a:r>
              <a:rPr lang="es-CO" sz="5400" dirty="0" err="1">
                <a:solidFill>
                  <a:schemeClr val="accent1">
                    <a:lumMod val="75000"/>
                  </a:schemeClr>
                </a:solidFill>
              </a:rPr>
              <a:t>reponderados</a:t>
            </a:r>
            <a:r>
              <a:rPr lang="es-CO" sz="5400" dirty="0">
                <a:solidFill>
                  <a:schemeClr val="accent1">
                    <a:lumMod val="75000"/>
                  </a:schemeClr>
                </a:solidFill>
              </a:rPr>
              <a:t> iterativos (</a:t>
            </a:r>
            <a:r>
              <a:rPr lang="es-CO" sz="5400" dirty="0" err="1">
                <a:solidFill>
                  <a:schemeClr val="accent1">
                    <a:lumMod val="75000"/>
                  </a:schemeClr>
                </a:solidFill>
              </a:rPr>
              <a:t>ii</a:t>
            </a:r>
            <a:r>
              <a:rPr lang="es-CO" sz="5400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2B6D1E6-15AD-BE26-D4A2-340CCB6FF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692" y="1325563"/>
            <a:ext cx="7149443" cy="201961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C3E2A96-3DBF-7E05-5853-FB0A20A6C6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9614" y="3345179"/>
            <a:ext cx="7149443" cy="3380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903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16F89-5F51-E58B-3BD2-D2BA4CD61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D1F5F8-F70B-041A-351B-9C382CE23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CO" sz="6000" dirty="0">
                <a:solidFill>
                  <a:schemeClr val="accent1">
                    <a:lumMod val="75000"/>
                  </a:schemeClr>
                </a:solidFill>
              </a:rPr>
              <a:t>Contenido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903356-C38C-317D-6651-B3D695626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22095"/>
            <a:ext cx="10340788" cy="28949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dirty="0"/>
              <a:t>Modelos discriminativos probabilísticos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CO" dirty="0"/>
              <a:t>Logístico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CO" dirty="0"/>
              <a:t>Optimizadores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s-CO" dirty="0"/>
              <a:t>Gradiente descendiente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s-CO" dirty="0"/>
              <a:t>Mínimos </a:t>
            </a:r>
            <a:r>
              <a:rPr lang="es-CO" dirty="0" err="1"/>
              <a:t>reponderados</a:t>
            </a:r>
            <a:endParaRPr lang="es-CO" dirty="0"/>
          </a:p>
          <a:p>
            <a:pPr>
              <a:buFont typeface="Wingdings" panose="05000000000000000000" pitchFamily="2" charset="2"/>
              <a:buChar char="Ø"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372158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E9E703-12FE-C743-0F05-AA3FFF8E7C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74F383-3539-6FE4-737D-55A4E1343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8725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s-CO" sz="6000" dirty="0">
                <a:solidFill>
                  <a:schemeClr val="accent1">
                    <a:lumMod val="75000"/>
                  </a:schemeClr>
                </a:solidFill>
              </a:rPr>
              <a:t>Modelos discriminativos probabilísticos</a:t>
            </a:r>
          </a:p>
        </p:txBody>
      </p:sp>
    </p:spTree>
    <p:extLst>
      <p:ext uri="{BB962C8B-B14F-4D97-AF65-F5344CB8AC3E}">
        <p14:creationId xmlns:p14="http://schemas.microsoft.com/office/powerpoint/2010/main" val="1296361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8774CA-1355-F6E8-2FD9-B23A7FAD69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783042-CC97-11A1-F88A-E1367AEDD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CO" sz="6000" dirty="0">
                <a:solidFill>
                  <a:schemeClr val="accent1">
                    <a:lumMod val="75000"/>
                  </a:schemeClr>
                </a:solidFill>
              </a:rPr>
              <a:t>Modelos discriminativos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AC4A3B-DF96-EBD3-A644-1463C70B5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340788" cy="451416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endParaRPr lang="es-CO" dirty="0"/>
          </a:p>
          <a:p>
            <a:pPr marL="0" indent="0">
              <a:buNone/>
            </a:pPr>
            <a:endParaRPr lang="es-CO" dirty="0"/>
          </a:p>
          <a:p>
            <a:pPr>
              <a:buFont typeface="Wingdings" panose="05000000000000000000" pitchFamily="2" charset="2"/>
              <a:buChar char="q"/>
            </a:pPr>
            <a:r>
              <a:rPr lang="es-CO" dirty="0"/>
              <a:t>Consiste en ligar modelos o distribuciones de cada clase por separado, se enfocan principalmente en la mejor manera de diferenciar entre clases.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CO" dirty="0"/>
              <a:t>Proporcionan una estimación de la probabilidad de pertenencia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CO" dirty="0"/>
              <a:t>Dan información de la incertidumbre debido a la probabilidad de pertenencia</a:t>
            </a:r>
          </a:p>
          <a:p>
            <a:pPr>
              <a:buFont typeface="Wingdings" panose="05000000000000000000" pitchFamily="2" charset="2"/>
              <a:buChar char="q"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719726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012416-8116-AE69-98BF-862AF260FA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71FA26E-B3DF-9500-448E-A439AAD145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439"/>
          <a:stretch/>
        </p:blipFill>
        <p:spPr>
          <a:xfrm>
            <a:off x="2591434" y="2671052"/>
            <a:ext cx="5690121" cy="426803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1E892B2-8641-ECD1-D5C2-28275F950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643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CO" sz="5400" dirty="0">
                <a:solidFill>
                  <a:schemeClr val="accent1">
                    <a:lumMod val="75000"/>
                  </a:schemeClr>
                </a:solidFill>
              </a:rPr>
              <a:t>Introducción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5044B4C-EBD7-29D1-0FEF-80DAF8B2169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853" b="64229"/>
          <a:stretch/>
        </p:blipFill>
        <p:spPr>
          <a:xfrm>
            <a:off x="646282" y="911972"/>
            <a:ext cx="9349773" cy="2007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362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10AE55-501F-9057-EDD9-777DCC6059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046DEFB-170C-5376-7D42-67E38659B6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428" y="907438"/>
            <a:ext cx="8625894" cy="588735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9AF748F-9682-C484-7B42-8867F42E6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643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CO" sz="5400" dirty="0">
                <a:solidFill>
                  <a:schemeClr val="accent1">
                    <a:lumMod val="75000"/>
                  </a:schemeClr>
                </a:solidFill>
              </a:rPr>
              <a:t>Regresión Logística (i)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1D1BEFE-E71B-51A9-D980-731A32E1E9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5750" y="3260007"/>
            <a:ext cx="2362405" cy="1600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651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2B0B03-3B9F-D28C-A6F9-4C2A293F31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EB404AF0-3D64-FEA7-8CA8-6DE7B529D6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0714" y="1182607"/>
            <a:ext cx="8329544" cy="449278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69B9E7F-4EED-4F0A-8EA7-83F035590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057" y="0"/>
            <a:ext cx="10075049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s-CO" sz="5400" dirty="0">
                <a:solidFill>
                  <a:schemeClr val="accent1">
                    <a:lumMod val="75000"/>
                  </a:schemeClr>
                </a:solidFill>
              </a:rPr>
              <a:t>Regresión Logística (i. A demostración)</a:t>
            </a:r>
          </a:p>
        </p:txBody>
      </p:sp>
    </p:spTree>
    <p:extLst>
      <p:ext uri="{BB962C8B-B14F-4D97-AF65-F5344CB8AC3E}">
        <p14:creationId xmlns:p14="http://schemas.microsoft.com/office/powerpoint/2010/main" val="1746285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D7F81C-3E5E-5FC3-9DC6-4C3BAA0997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FA36A2D-373D-C540-C79F-B4362ED6FE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4686"/>
          <a:stretch/>
        </p:blipFill>
        <p:spPr>
          <a:xfrm>
            <a:off x="1908254" y="1823944"/>
            <a:ext cx="8375491" cy="3494074"/>
          </a:xfrm>
          <a:prstGeom prst="rect">
            <a:avLst/>
          </a:prstGeo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C01F51F8-AC1A-279E-6641-672063D83601}"/>
              </a:ext>
            </a:extLst>
          </p:cNvPr>
          <p:cNvSpPr txBox="1">
            <a:spLocks/>
          </p:cNvSpPr>
          <p:nvPr/>
        </p:nvSpPr>
        <p:spPr>
          <a:xfrm>
            <a:off x="185057" y="0"/>
            <a:ext cx="1007504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sz="5400" dirty="0">
                <a:solidFill>
                  <a:schemeClr val="accent1">
                    <a:lumMod val="75000"/>
                  </a:schemeClr>
                </a:solidFill>
              </a:rPr>
              <a:t>Regresión Logística (i. B análisis)</a:t>
            </a:r>
          </a:p>
        </p:txBody>
      </p:sp>
    </p:spTree>
    <p:extLst>
      <p:ext uri="{BB962C8B-B14F-4D97-AF65-F5344CB8AC3E}">
        <p14:creationId xmlns:p14="http://schemas.microsoft.com/office/powerpoint/2010/main" val="2500957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F05A45-92FF-969F-CF77-EF06E2A810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6E1A8B7D-C990-7034-0F9D-812D5385CA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756" y="911972"/>
            <a:ext cx="8919373" cy="596689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74037C1-0910-2C69-096A-F0A9C8FDC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643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CO" sz="5400" dirty="0">
                <a:solidFill>
                  <a:schemeClr val="accent1">
                    <a:lumMod val="75000"/>
                  </a:schemeClr>
                </a:solidFill>
              </a:rPr>
              <a:t>Regresión Logística (</a:t>
            </a:r>
            <a:r>
              <a:rPr lang="es-CO" sz="5400" dirty="0" err="1">
                <a:solidFill>
                  <a:schemeClr val="accent1">
                    <a:lumMod val="75000"/>
                  </a:schemeClr>
                </a:solidFill>
              </a:rPr>
              <a:t>ii</a:t>
            </a:r>
            <a:r>
              <a:rPr lang="es-CO" sz="5400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763606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1845</TotalTime>
  <Words>639</Words>
  <Application>Microsoft Office PowerPoint</Application>
  <PresentationFormat>Panorámica</PresentationFormat>
  <Paragraphs>72</Paragraphs>
  <Slides>14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Tema de Office</vt:lpstr>
      <vt:lpstr>Clasificación II Modelos lineales de clasificación</vt:lpstr>
      <vt:lpstr>Contenido</vt:lpstr>
      <vt:lpstr>Modelos discriminativos probabilísticos</vt:lpstr>
      <vt:lpstr>Modelos discriminativos</vt:lpstr>
      <vt:lpstr>Introducción</vt:lpstr>
      <vt:lpstr>Regresión Logística (i)</vt:lpstr>
      <vt:lpstr>Regresión Logística (i. A demostración)</vt:lpstr>
      <vt:lpstr>Presentación de PowerPoint</vt:lpstr>
      <vt:lpstr>Regresión Logística (ii)</vt:lpstr>
      <vt:lpstr>Optimización por Gradiente Descendiente (i)</vt:lpstr>
      <vt:lpstr>Optimización por Gradiente Descendiente (i. Dem. II</vt:lpstr>
      <vt:lpstr>Optimización por Gradiente Descendiente (ii)</vt:lpstr>
      <vt:lpstr>Mínimos cuadrados reponderados iterativos (i)</vt:lpstr>
      <vt:lpstr>Mínimos cuadrados reponderados iterativos (ii)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al Aprendizaje de Maquina</dc:title>
  <dc:creator>jonnatan arias garcia</dc:creator>
  <cp:lastModifiedBy>jonnatan arias garcia</cp:lastModifiedBy>
  <cp:revision>28</cp:revision>
  <dcterms:created xsi:type="dcterms:W3CDTF">2024-02-07T18:58:22Z</dcterms:created>
  <dcterms:modified xsi:type="dcterms:W3CDTF">2024-05-07T20:57:20Z</dcterms:modified>
</cp:coreProperties>
</file>