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1" r:id="rId3"/>
    <p:sldId id="293" r:id="rId4"/>
    <p:sldId id="317" r:id="rId5"/>
    <p:sldId id="294" r:id="rId6"/>
    <p:sldId id="318" r:id="rId7"/>
    <p:sldId id="319" r:id="rId8"/>
    <p:sldId id="320" r:id="rId9"/>
    <p:sldId id="321" r:id="rId10"/>
    <p:sldId id="324" r:id="rId11"/>
    <p:sldId id="322" r:id="rId12"/>
    <p:sldId id="323" r:id="rId13"/>
    <p:sldId id="325" r:id="rId14"/>
    <p:sldId id="326" r:id="rId15"/>
    <p:sldId id="327" r:id="rId16"/>
    <p:sldId id="328" r:id="rId17"/>
    <p:sldId id="330" r:id="rId18"/>
    <p:sldId id="329" r:id="rId19"/>
    <p:sldId id="331" r:id="rId20"/>
    <p:sldId id="332" r:id="rId2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ulo" id="{36D736EA-B506-4E36-A1EC-1D4E4682DCAE}">
          <p14:sldIdLst>
            <p14:sldId id="256"/>
            <p14:sldId id="271"/>
          </p14:sldIdLst>
        </p14:section>
        <p14:section name="funciones utiles" id="{87F26EAD-EF66-40A5-88F2-3650755ADD52}">
          <p14:sldIdLst>
            <p14:sldId id="293"/>
            <p14:sldId id="317"/>
            <p14:sldId id="294"/>
            <p14:sldId id="318"/>
            <p14:sldId id="319"/>
            <p14:sldId id="320"/>
            <p14:sldId id="321"/>
            <p14:sldId id="324"/>
          </p14:sldIdLst>
        </p14:section>
        <p14:section name="loss curves" id="{ABECEBCF-044E-49EA-8B07-30BAE9AC8B6D}">
          <p14:sldIdLst>
            <p14:sldId id="322"/>
            <p14:sldId id="323"/>
            <p14:sldId id="325"/>
            <p14:sldId id="326"/>
            <p14:sldId id="327"/>
            <p14:sldId id="328"/>
            <p14:sldId id="330"/>
            <p14:sldId id="329"/>
          </p14:sldIdLst>
        </p14:section>
        <p14:section name="Extras" id="{5CF8D30E-4401-4A44-9F1A-0B94A2928C88}">
          <p14:sldIdLst>
            <p14:sldId id="331"/>
            <p14:sldId id="33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natan arias garcia" initials="ja" lastIdx="2" clrIdx="0">
    <p:extLst>
      <p:ext uri="{19B8F6BF-5375-455C-9EA6-DF929625EA0E}">
        <p15:presenceInfo xmlns:p15="http://schemas.microsoft.com/office/powerpoint/2012/main" userId="a49012081746b4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951" autoAdjust="0"/>
  </p:normalViewPr>
  <p:slideViewPr>
    <p:cSldViewPr snapToGrid="0">
      <p:cViewPr varScale="1">
        <p:scale>
          <a:sx n="47" d="100"/>
          <a:sy n="47" d="100"/>
        </p:scale>
        <p:origin x="77" y="8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A4115-B433-4874-A7E6-74914FACEB88}" type="datetimeFigureOut">
              <a:rPr lang="es-CO" smtClean="0"/>
              <a:t>21/03/2024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B4E20-ECEB-46D0-9C8F-8968493B62B8}" type="slidenum">
              <a:rPr lang="es-CO" smtClean="0"/>
              <a:t>‹Nº›</a:t>
            </a:fld>
            <a:endParaRPr lang="es-CO"/>
          </a:p>
        </p:txBody>
      </p:sp>
    </p:spTree>
    <p:extLst>
      <p:ext uri="{BB962C8B-B14F-4D97-AF65-F5344CB8AC3E}">
        <p14:creationId xmlns:p14="http://schemas.microsoft.com/office/powerpoint/2010/main" val="104377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8A9B4E20-ECEB-46D0-9C8F-8968493B62B8}" type="slidenum">
              <a:rPr lang="es-CO" smtClean="0"/>
              <a:t>20</a:t>
            </a:fld>
            <a:endParaRPr lang="es-CO"/>
          </a:p>
        </p:txBody>
      </p:sp>
    </p:spTree>
    <p:extLst>
      <p:ext uri="{BB962C8B-B14F-4D97-AF65-F5344CB8AC3E}">
        <p14:creationId xmlns:p14="http://schemas.microsoft.com/office/powerpoint/2010/main" val="2638190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D9B11-F9B2-BF14-DBF3-34242E293A1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31A7C44-C121-15B1-7D02-95E480C9C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69EDA34A-AE54-52D9-2A23-336EDB0E78EB}"/>
              </a:ext>
            </a:extLst>
          </p:cNvPr>
          <p:cNvSpPr>
            <a:spLocks noGrp="1"/>
          </p:cNvSpPr>
          <p:nvPr>
            <p:ph type="dt" sz="half" idx="10"/>
          </p:nvPr>
        </p:nvSpPr>
        <p:spPr/>
        <p:txBody>
          <a:bodyPr/>
          <a:lstStyle/>
          <a:p>
            <a:fld id="{80272390-E4B2-4A0D-8460-33D170166DE2}" type="datetimeFigureOut">
              <a:rPr lang="es-CO" smtClean="0"/>
              <a:t>21/03/2024</a:t>
            </a:fld>
            <a:endParaRPr lang="es-CO"/>
          </a:p>
        </p:txBody>
      </p:sp>
      <p:sp>
        <p:nvSpPr>
          <p:cNvPr id="5" name="Marcador de pie de página 4">
            <a:extLst>
              <a:ext uri="{FF2B5EF4-FFF2-40B4-BE49-F238E27FC236}">
                <a16:creationId xmlns:a16="http://schemas.microsoft.com/office/drawing/2014/main" id="{A76DB7D5-1983-F312-57DB-1AA96393D1E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7E40D27-0E94-FB23-547A-95E44569737E}"/>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97730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9D5F0-8A95-161B-AEE2-0DBF65E5799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87C1AA6-7E13-3127-0E19-F5171247679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F0BBE57-3E69-BAA8-5AD0-12B6856950B0}"/>
              </a:ext>
            </a:extLst>
          </p:cNvPr>
          <p:cNvSpPr>
            <a:spLocks noGrp="1"/>
          </p:cNvSpPr>
          <p:nvPr>
            <p:ph type="dt" sz="half" idx="10"/>
          </p:nvPr>
        </p:nvSpPr>
        <p:spPr/>
        <p:txBody>
          <a:bodyPr/>
          <a:lstStyle/>
          <a:p>
            <a:fld id="{80272390-E4B2-4A0D-8460-33D170166DE2}" type="datetimeFigureOut">
              <a:rPr lang="es-CO" smtClean="0"/>
              <a:t>21/03/2024</a:t>
            </a:fld>
            <a:endParaRPr lang="es-CO"/>
          </a:p>
        </p:txBody>
      </p:sp>
      <p:sp>
        <p:nvSpPr>
          <p:cNvPr id="5" name="Marcador de pie de página 4">
            <a:extLst>
              <a:ext uri="{FF2B5EF4-FFF2-40B4-BE49-F238E27FC236}">
                <a16:creationId xmlns:a16="http://schemas.microsoft.com/office/drawing/2014/main" id="{9C1E0D62-6E5E-6FC7-7ED2-0C63A61215A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1FA4F62-C712-431D-CB2E-E92E6709EA9D}"/>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4200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425C7B-41B8-9540-3ABF-5BA8232A16C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43A287E-4186-BEBF-F216-661EC535A20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D6BB3F6-EB04-B60D-9EE6-01CE5EBE18B7}"/>
              </a:ext>
            </a:extLst>
          </p:cNvPr>
          <p:cNvSpPr>
            <a:spLocks noGrp="1"/>
          </p:cNvSpPr>
          <p:nvPr>
            <p:ph type="dt" sz="half" idx="10"/>
          </p:nvPr>
        </p:nvSpPr>
        <p:spPr/>
        <p:txBody>
          <a:bodyPr/>
          <a:lstStyle/>
          <a:p>
            <a:fld id="{80272390-E4B2-4A0D-8460-33D170166DE2}" type="datetimeFigureOut">
              <a:rPr lang="es-CO" smtClean="0"/>
              <a:t>21/03/2024</a:t>
            </a:fld>
            <a:endParaRPr lang="es-CO"/>
          </a:p>
        </p:txBody>
      </p:sp>
      <p:sp>
        <p:nvSpPr>
          <p:cNvPr id="5" name="Marcador de pie de página 4">
            <a:extLst>
              <a:ext uri="{FF2B5EF4-FFF2-40B4-BE49-F238E27FC236}">
                <a16:creationId xmlns:a16="http://schemas.microsoft.com/office/drawing/2014/main" id="{E9FF6448-A063-9026-29E3-2E7AC3C3D65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CAFF164-D295-194C-3BE4-F98CC925057A}"/>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75784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7F7246-0B19-B662-F340-3310D1C6785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EB95C0E-0190-360F-3C45-6E0E9525E9C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39F8675-97F5-35D2-B12A-816572EF4984}"/>
              </a:ext>
            </a:extLst>
          </p:cNvPr>
          <p:cNvSpPr>
            <a:spLocks noGrp="1"/>
          </p:cNvSpPr>
          <p:nvPr>
            <p:ph type="dt" sz="half" idx="10"/>
          </p:nvPr>
        </p:nvSpPr>
        <p:spPr/>
        <p:txBody>
          <a:bodyPr/>
          <a:lstStyle/>
          <a:p>
            <a:fld id="{80272390-E4B2-4A0D-8460-33D170166DE2}" type="datetimeFigureOut">
              <a:rPr lang="es-CO" smtClean="0"/>
              <a:t>21/03/2024</a:t>
            </a:fld>
            <a:endParaRPr lang="es-CO"/>
          </a:p>
        </p:txBody>
      </p:sp>
      <p:sp>
        <p:nvSpPr>
          <p:cNvPr id="5" name="Marcador de pie de página 4">
            <a:extLst>
              <a:ext uri="{FF2B5EF4-FFF2-40B4-BE49-F238E27FC236}">
                <a16:creationId xmlns:a16="http://schemas.microsoft.com/office/drawing/2014/main" id="{7A3E5AA0-3B5D-6DE1-B370-AFFDC2B82DE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9F1DC41-144F-3775-8120-9AE6D2BEEAF3}"/>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31688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22760-3E2A-AEB8-E4EE-453E23B2618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7844A2F-A955-D66C-0E8F-0BF7710246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85AA763-BAD8-13CC-6EAE-7720C64775A9}"/>
              </a:ext>
            </a:extLst>
          </p:cNvPr>
          <p:cNvSpPr>
            <a:spLocks noGrp="1"/>
          </p:cNvSpPr>
          <p:nvPr>
            <p:ph type="dt" sz="half" idx="10"/>
          </p:nvPr>
        </p:nvSpPr>
        <p:spPr/>
        <p:txBody>
          <a:bodyPr/>
          <a:lstStyle/>
          <a:p>
            <a:fld id="{80272390-E4B2-4A0D-8460-33D170166DE2}" type="datetimeFigureOut">
              <a:rPr lang="es-CO" smtClean="0"/>
              <a:t>21/03/2024</a:t>
            </a:fld>
            <a:endParaRPr lang="es-CO"/>
          </a:p>
        </p:txBody>
      </p:sp>
      <p:sp>
        <p:nvSpPr>
          <p:cNvPr id="5" name="Marcador de pie de página 4">
            <a:extLst>
              <a:ext uri="{FF2B5EF4-FFF2-40B4-BE49-F238E27FC236}">
                <a16:creationId xmlns:a16="http://schemas.microsoft.com/office/drawing/2014/main" id="{71E6D4AD-9FDC-BA80-C957-43066DC83E7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25F0B18-A5FA-FD86-4E86-CE432AD68600}"/>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97548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F41AB-E727-1594-5E19-5E262AFFDA2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7D7699B-D75F-D53B-A183-FF0E4BB31BF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7C58CED-46D9-50FC-EFD6-8AFAA0D348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3C6F89E-6D3B-BEB6-8CB1-B3532414041B}"/>
              </a:ext>
            </a:extLst>
          </p:cNvPr>
          <p:cNvSpPr>
            <a:spLocks noGrp="1"/>
          </p:cNvSpPr>
          <p:nvPr>
            <p:ph type="dt" sz="half" idx="10"/>
          </p:nvPr>
        </p:nvSpPr>
        <p:spPr/>
        <p:txBody>
          <a:bodyPr/>
          <a:lstStyle/>
          <a:p>
            <a:fld id="{80272390-E4B2-4A0D-8460-33D170166DE2}" type="datetimeFigureOut">
              <a:rPr lang="es-CO" smtClean="0"/>
              <a:t>21/03/2024</a:t>
            </a:fld>
            <a:endParaRPr lang="es-CO"/>
          </a:p>
        </p:txBody>
      </p:sp>
      <p:sp>
        <p:nvSpPr>
          <p:cNvPr id="6" name="Marcador de pie de página 5">
            <a:extLst>
              <a:ext uri="{FF2B5EF4-FFF2-40B4-BE49-F238E27FC236}">
                <a16:creationId xmlns:a16="http://schemas.microsoft.com/office/drawing/2014/main" id="{2F2F9EAB-EF8B-D88F-96FD-8D0447D5BD2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26F05F8-701D-16DE-7F2C-976312DFEFFE}"/>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1882948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880CE-C431-45E2-181C-73E4763AA9D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1934BE0-E2C4-E216-553A-8D7ACC228E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D2D11E9-6A88-926B-6F13-0B6FC7BB569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376C031F-C885-60B2-6925-BCDCBF7D2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113C311-50EA-9F11-3ADE-92F3B3A4643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1207731-79D3-FEB6-BC21-FE29041D5683}"/>
              </a:ext>
            </a:extLst>
          </p:cNvPr>
          <p:cNvSpPr>
            <a:spLocks noGrp="1"/>
          </p:cNvSpPr>
          <p:nvPr>
            <p:ph type="dt" sz="half" idx="10"/>
          </p:nvPr>
        </p:nvSpPr>
        <p:spPr/>
        <p:txBody>
          <a:bodyPr/>
          <a:lstStyle/>
          <a:p>
            <a:fld id="{80272390-E4B2-4A0D-8460-33D170166DE2}" type="datetimeFigureOut">
              <a:rPr lang="es-CO" smtClean="0"/>
              <a:t>21/03/2024</a:t>
            </a:fld>
            <a:endParaRPr lang="es-CO"/>
          </a:p>
        </p:txBody>
      </p:sp>
      <p:sp>
        <p:nvSpPr>
          <p:cNvPr id="8" name="Marcador de pie de página 7">
            <a:extLst>
              <a:ext uri="{FF2B5EF4-FFF2-40B4-BE49-F238E27FC236}">
                <a16:creationId xmlns:a16="http://schemas.microsoft.com/office/drawing/2014/main" id="{69E6C985-3334-94F8-7019-C40BEA5970F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6D9D08E8-F761-7807-41CB-84F68BDD869D}"/>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80725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0F9998-0D18-42CF-0DC7-7815DA2A1E1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E865007-A787-2F2D-F272-BDCF75CB9D1F}"/>
              </a:ext>
            </a:extLst>
          </p:cNvPr>
          <p:cNvSpPr>
            <a:spLocks noGrp="1"/>
          </p:cNvSpPr>
          <p:nvPr>
            <p:ph type="dt" sz="half" idx="10"/>
          </p:nvPr>
        </p:nvSpPr>
        <p:spPr/>
        <p:txBody>
          <a:bodyPr/>
          <a:lstStyle/>
          <a:p>
            <a:fld id="{80272390-E4B2-4A0D-8460-33D170166DE2}" type="datetimeFigureOut">
              <a:rPr lang="es-CO" smtClean="0"/>
              <a:t>21/03/2024</a:t>
            </a:fld>
            <a:endParaRPr lang="es-CO"/>
          </a:p>
        </p:txBody>
      </p:sp>
      <p:sp>
        <p:nvSpPr>
          <p:cNvPr id="4" name="Marcador de pie de página 3">
            <a:extLst>
              <a:ext uri="{FF2B5EF4-FFF2-40B4-BE49-F238E27FC236}">
                <a16:creationId xmlns:a16="http://schemas.microsoft.com/office/drawing/2014/main" id="{E5E6CEE7-5D5B-B216-388C-C35890C8EEE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B924F078-6D0B-D811-7543-D46336A576C6}"/>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300843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41DF14B-CF30-9C25-A68C-95DC892190E0}"/>
              </a:ext>
            </a:extLst>
          </p:cNvPr>
          <p:cNvSpPr>
            <a:spLocks noGrp="1"/>
          </p:cNvSpPr>
          <p:nvPr>
            <p:ph type="dt" sz="half" idx="10"/>
          </p:nvPr>
        </p:nvSpPr>
        <p:spPr/>
        <p:txBody>
          <a:bodyPr/>
          <a:lstStyle/>
          <a:p>
            <a:fld id="{80272390-E4B2-4A0D-8460-33D170166DE2}" type="datetimeFigureOut">
              <a:rPr lang="es-CO" smtClean="0"/>
              <a:t>21/03/2024</a:t>
            </a:fld>
            <a:endParaRPr lang="es-CO"/>
          </a:p>
        </p:txBody>
      </p:sp>
      <p:sp>
        <p:nvSpPr>
          <p:cNvPr id="3" name="Marcador de pie de página 2">
            <a:extLst>
              <a:ext uri="{FF2B5EF4-FFF2-40B4-BE49-F238E27FC236}">
                <a16:creationId xmlns:a16="http://schemas.microsoft.com/office/drawing/2014/main" id="{10290F78-F84E-7FA9-5BE3-52B11ACB1D0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F90D132-527D-C93E-45CB-31BB37182729}"/>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193198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816CE-3E35-2C15-0AB8-7831D8168A5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1AFEB9B-FBCB-D08F-B496-3B00C0B03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D34AF9A-CBAB-4720-9E9E-98764CC57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0616EDB-CCA4-5ABE-4B06-8309840C0108}"/>
              </a:ext>
            </a:extLst>
          </p:cNvPr>
          <p:cNvSpPr>
            <a:spLocks noGrp="1"/>
          </p:cNvSpPr>
          <p:nvPr>
            <p:ph type="dt" sz="half" idx="10"/>
          </p:nvPr>
        </p:nvSpPr>
        <p:spPr/>
        <p:txBody>
          <a:bodyPr/>
          <a:lstStyle/>
          <a:p>
            <a:fld id="{80272390-E4B2-4A0D-8460-33D170166DE2}" type="datetimeFigureOut">
              <a:rPr lang="es-CO" smtClean="0"/>
              <a:t>21/03/2024</a:t>
            </a:fld>
            <a:endParaRPr lang="es-CO"/>
          </a:p>
        </p:txBody>
      </p:sp>
      <p:sp>
        <p:nvSpPr>
          <p:cNvPr id="6" name="Marcador de pie de página 5">
            <a:extLst>
              <a:ext uri="{FF2B5EF4-FFF2-40B4-BE49-F238E27FC236}">
                <a16:creationId xmlns:a16="http://schemas.microsoft.com/office/drawing/2014/main" id="{500E58B5-354B-5B47-9202-6C2D3C9823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A6106D7-5BEA-65D4-E6DF-BF6CFED99769}"/>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69426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FFD40D-8F41-7EEA-0056-55814088455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B411822-286F-DDA0-BB1B-27F5BBAD97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9FDDC4B6-4185-4F54-1A26-8F570490C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80CC53-E779-D8ED-A776-3918FBB24709}"/>
              </a:ext>
            </a:extLst>
          </p:cNvPr>
          <p:cNvSpPr>
            <a:spLocks noGrp="1"/>
          </p:cNvSpPr>
          <p:nvPr>
            <p:ph type="dt" sz="half" idx="10"/>
          </p:nvPr>
        </p:nvSpPr>
        <p:spPr/>
        <p:txBody>
          <a:bodyPr/>
          <a:lstStyle/>
          <a:p>
            <a:fld id="{80272390-E4B2-4A0D-8460-33D170166DE2}" type="datetimeFigureOut">
              <a:rPr lang="es-CO" smtClean="0"/>
              <a:t>21/03/2024</a:t>
            </a:fld>
            <a:endParaRPr lang="es-CO"/>
          </a:p>
        </p:txBody>
      </p:sp>
      <p:sp>
        <p:nvSpPr>
          <p:cNvPr id="6" name="Marcador de pie de página 5">
            <a:extLst>
              <a:ext uri="{FF2B5EF4-FFF2-40B4-BE49-F238E27FC236}">
                <a16:creationId xmlns:a16="http://schemas.microsoft.com/office/drawing/2014/main" id="{762CFE68-5509-34C5-C757-12901DFB377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E1E20C9-1C6C-48EA-75BB-FCD99F945162}"/>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162208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B6601EB-DE75-A283-3D01-0B99DD63D7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1A01138-944E-4DAA-DF17-B125910BB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1EB54C-0EF0-D612-9DD4-9CB9BC4F6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72390-E4B2-4A0D-8460-33D170166DE2}" type="datetimeFigureOut">
              <a:rPr lang="es-CO" smtClean="0"/>
              <a:t>21/03/2024</a:t>
            </a:fld>
            <a:endParaRPr lang="es-CO"/>
          </a:p>
        </p:txBody>
      </p:sp>
      <p:sp>
        <p:nvSpPr>
          <p:cNvPr id="5" name="Marcador de pie de página 4">
            <a:extLst>
              <a:ext uri="{FF2B5EF4-FFF2-40B4-BE49-F238E27FC236}">
                <a16:creationId xmlns:a16="http://schemas.microsoft.com/office/drawing/2014/main" id="{ECC8202E-D23A-03CD-B65F-B339AC157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D4912DE4-2A3E-EAE2-9351-A0E4D88D34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D99A6-AB3E-47AC-8FB1-38EFAC3FC3E4}" type="slidenum">
              <a:rPr lang="es-CO" smtClean="0"/>
              <a:t>‹Nº›</a:t>
            </a:fld>
            <a:endParaRPr lang="es-CO"/>
          </a:p>
        </p:txBody>
      </p:sp>
    </p:spTree>
    <p:extLst>
      <p:ext uri="{BB962C8B-B14F-4D97-AF65-F5344CB8AC3E}">
        <p14:creationId xmlns:p14="http://schemas.microsoft.com/office/powerpoint/2010/main" val="86048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s.google.com/machine-learning/testing-debugging/metrics/interpretic?hl=es-419"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developers.google.com/machine-learning?hl=es-419"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s.google.com/machine-learning/glossary?hl=es-419#class_imbalanced_data_se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14EE2-7CC8-1FB9-B50D-50BE09AB0ECE}"/>
              </a:ext>
            </a:extLst>
          </p:cNvPr>
          <p:cNvSpPr>
            <a:spLocks noGrp="1"/>
          </p:cNvSpPr>
          <p:nvPr>
            <p:ph type="ctrTitle"/>
          </p:nvPr>
        </p:nvSpPr>
        <p:spPr>
          <a:xfrm>
            <a:off x="1650112" y="3217488"/>
            <a:ext cx="9144000" cy="2387600"/>
          </a:xfrm>
        </p:spPr>
        <p:txBody>
          <a:bodyPr>
            <a:normAutofit/>
          </a:bodyPr>
          <a:lstStyle/>
          <a:p>
            <a:r>
              <a:rPr lang="es-CO" dirty="0">
                <a:solidFill>
                  <a:schemeClr val="accent1">
                    <a:lumMod val="75000"/>
                  </a:schemeClr>
                </a:solidFill>
              </a:rPr>
              <a:t>Redes Neuronales III - </a:t>
            </a:r>
            <a:r>
              <a:rPr lang="es-CO" dirty="0" err="1">
                <a:solidFill>
                  <a:schemeClr val="accent1">
                    <a:lumMod val="75000"/>
                  </a:schemeClr>
                </a:solidFill>
              </a:rPr>
              <a:t>keras</a:t>
            </a:r>
            <a:endParaRPr lang="es-CO" dirty="0">
              <a:solidFill>
                <a:schemeClr val="accent1">
                  <a:lumMod val="75000"/>
                </a:schemeClr>
              </a:solidFill>
            </a:endParaRPr>
          </a:p>
        </p:txBody>
      </p:sp>
      <p:sp>
        <p:nvSpPr>
          <p:cNvPr id="3" name="Subtítulo 2">
            <a:extLst>
              <a:ext uri="{FF2B5EF4-FFF2-40B4-BE49-F238E27FC236}">
                <a16:creationId xmlns:a16="http://schemas.microsoft.com/office/drawing/2014/main" id="{6990167A-F844-9F94-DD27-83345C4FAC47}"/>
              </a:ext>
            </a:extLst>
          </p:cNvPr>
          <p:cNvSpPr>
            <a:spLocks noGrp="1"/>
          </p:cNvSpPr>
          <p:nvPr>
            <p:ph type="subTitle" idx="1"/>
          </p:nvPr>
        </p:nvSpPr>
        <p:spPr>
          <a:xfrm>
            <a:off x="1650112" y="5888038"/>
            <a:ext cx="9144000" cy="1655762"/>
          </a:xfrm>
        </p:spPr>
        <p:txBody>
          <a:bodyPr/>
          <a:lstStyle/>
          <a:p>
            <a:r>
              <a:rPr lang="es-CO" dirty="0"/>
              <a:t>PhD(e). </a:t>
            </a:r>
            <a:r>
              <a:rPr lang="es-CO" dirty="0" err="1"/>
              <a:t>MsC</a:t>
            </a:r>
            <a:r>
              <a:rPr lang="es-CO" dirty="0"/>
              <a:t>. Ing. Jonnatan Arias Garcia</a:t>
            </a:r>
          </a:p>
        </p:txBody>
      </p:sp>
      <p:pic>
        <p:nvPicPr>
          <p:cNvPr id="1026" name="Picture 2" descr="Universidad del Quindío - YouTube">
            <a:extLst>
              <a:ext uri="{FF2B5EF4-FFF2-40B4-BE49-F238E27FC236}">
                <a16:creationId xmlns:a16="http://schemas.microsoft.com/office/drawing/2014/main" id="{EF86FD76-BE56-F566-C121-F2E22DC93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385482"/>
            <a:ext cx="963706" cy="9637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des neuronales en el 'Deep Learning' - ACTIONS">
            <a:extLst>
              <a:ext uri="{FF2B5EF4-FFF2-40B4-BE49-F238E27FC236}">
                <a16:creationId xmlns:a16="http://schemas.microsoft.com/office/drawing/2014/main" id="{258A9811-6D72-65F0-3206-71283B8CF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600" y="519545"/>
            <a:ext cx="69088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37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6F89-5F51-E58B-3BD2-D2BA4CD6134E}"/>
            </a:ext>
          </a:extLst>
        </p:cNvPr>
        <p:cNvGrpSpPr/>
        <p:nvPr/>
      </p:nvGrpSpPr>
      <p:grpSpPr>
        <a:xfrm>
          <a:off x="0" y="0"/>
          <a:ext cx="0" cy="0"/>
          <a:chOff x="0" y="0"/>
          <a:chExt cx="0" cy="0"/>
        </a:xfrm>
      </p:grpSpPr>
      <p:pic>
        <p:nvPicPr>
          <p:cNvPr id="2050" name="Picture 2" descr="Universidad del Quindío - YouTube">
            <a:extLst>
              <a:ext uri="{FF2B5EF4-FFF2-40B4-BE49-F238E27FC236}">
                <a16:creationId xmlns:a16="http://schemas.microsoft.com/office/drawing/2014/main" id="{071C5F7A-ECD6-58E6-5C7C-AADD49687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0106" y="365125"/>
            <a:ext cx="1093694" cy="109369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3D1F5F8-F70B-041A-351B-9C382CE23D93}"/>
              </a:ext>
            </a:extLst>
          </p:cNvPr>
          <p:cNvSpPr>
            <a:spLocks noGrp="1"/>
          </p:cNvSpPr>
          <p:nvPr>
            <p:ph type="title"/>
          </p:nvPr>
        </p:nvSpPr>
        <p:spPr>
          <a:xfrm>
            <a:off x="838200" y="11834"/>
            <a:ext cx="10515600" cy="1325563"/>
          </a:xfrm>
        </p:spPr>
        <p:txBody>
          <a:bodyPr>
            <a:normAutofit/>
          </a:bodyPr>
          <a:lstStyle/>
          <a:p>
            <a:pPr algn="ctr"/>
            <a:r>
              <a:rPr lang="es-CO" sz="6000" dirty="0">
                <a:solidFill>
                  <a:schemeClr val="accent1">
                    <a:lumMod val="75000"/>
                  </a:schemeClr>
                </a:solidFill>
              </a:rPr>
              <a:t>Funciones útiles</a:t>
            </a:r>
          </a:p>
        </p:txBody>
      </p:sp>
      <p:sp>
        <p:nvSpPr>
          <p:cNvPr id="5" name="Marcador de contenido 4">
            <a:extLst>
              <a:ext uri="{FF2B5EF4-FFF2-40B4-BE49-F238E27FC236}">
                <a16:creationId xmlns:a16="http://schemas.microsoft.com/office/drawing/2014/main" id="{267A6306-477F-E520-685C-193E46E5AF9A}"/>
              </a:ext>
            </a:extLst>
          </p:cNvPr>
          <p:cNvSpPr>
            <a:spLocks noGrp="1"/>
          </p:cNvSpPr>
          <p:nvPr>
            <p:ph idx="1"/>
          </p:nvPr>
        </p:nvSpPr>
        <p:spPr>
          <a:xfrm>
            <a:off x="1549729" y="1160752"/>
            <a:ext cx="8822378" cy="5508769"/>
          </a:xfrm>
        </p:spPr>
        <p:txBody>
          <a:bodyPr>
            <a:normAutofit/>
          </a:bodyPr>
          <a:lstStyle/>
          <a:p>
            <a:pPr marL="0" indent="0">
              <a:buNone/>
            </a:pPr>
            <a:endParaRPr lang="es-CO" sz="2000" dirty="0"/>
          </a:p>
          <a:p>
            <a:pPr marL="0" indent="0">
              <a:buNone/>
            </a:pPr>
            <a:r>
              <a:rPr lang="es-CO" sz="1600" b="1" dirty="0">
                <a:solidFill>
                  <a:srgbClr val="000000"/>
                </a:solidFill>
                <a:latin typeface="Verdana" panose="020B0604030504040204" pitchFamily="34" charset="0"/>
              </a:rPr>
              <a:t>Igualmente podemos cargar un modelo </a:t>
            </a:r>
            <a:r>
              <a:rPr lang="es-CO" sz="1600" b="1" dirty="0" err="1">
                <a:solidFill>
                  <a:srgbClr val="000000"/>
                </a:solidFill>
                <a:latin typeface="Verdana" panose="020B0604030504040204" pitchFamily="34" charset="0"/>
              </a:rPr>
              <a:t>pre-entrenado</a:t>
            </a:r>
            <a:r>
              <a:rPr lang="es-CO" sz="1600" b="1" dirty="0">
                <a:solidFill>
                  <a:srgbClr val="000000"/>
                </a:solidFill>
                <a:latin typeface="Verdana" panose="020B0604030504040204" pitchFamily="34" charset="0"/>
              </a:rPr>
              <a:t> para predecir.</a:t>
            </a:r>
          </a:p>
          <a:p>
            <a:pPr marL="0" indent="0">
              <a:buNone/>
            </a:pPr>
            <a:r>
              <a:rPr lang="es-CO" sz="2000" dirty="0" err="1"/>
              <a:t>model</a:t>
            </a:r>
            <a:r>
              <a:rPr lang="es-CO" sz="2000" dirty="0"/>
              <a:t> = </a:t>
            </a:r>
            <a:r>
              <a:rPr lang="es-CO" sz="2000" dirty="0" err="1"/>
              <a:t>create_model</a:t>
            </a:r>
            <a:r>
              <a:rPr lang="es-CO" sz="2000" dirty="0"/>
              <a:t>()</a:t>
            </a:r>
          </a:p>
          <a:p>
            <a:pPr marL="0" indent="0">
              <a:buNone/>
            </a:pPr>
            <a:endParaRPr lang="es-CO" sz="1600" b="1" dirty="0">
              <a:latin typeface="Verdana" panose="020B0604030504040204" pitchFamily="34" charset="0"/>
            </a:endParaRPr>
          </a:p>
          <a:p>
            <a:pPr marL="0" indent="0">
              <a:buNone/>
            </a:pPr>
            <a:r>
              <a:rPr lang="es-CO" altLang="es-CO" sz="2000" dirty="0" err="1"/>
              <a:t>keras.models.load_model</a:t>
            </a:r>
            <a:r>
              <a:rPr lang="es-CO" altLang="es-CO" sz="2000" dirty="0"/>
              <a:t>(</a:t>
            </a:r>
            <a:r>
              <a:rPr lang="es-CO" sz="2000" dirty="0">
                <a:solidFill>
                  <a:srgbClr val="00B050"/>
                </a:solidFill>
              </a:rPr>
              <a:t>'best_model.h5’</a:t>
            </a:r>
            <a:r>
              <a:rPr lang="es-CO" altLang="es-CO" sz="2000" dirty="0"/>
              <a:t>)</a:t>
            </a:r>
          </a:p>
          <a:p>
            <a:pPr marL="0" indent="0">
              <a:buNone/>
            </a:pPr>
            <a:r>
              <a:rPr lang="es-CO" altLang="es-CO" sz="1600" b="1" dirty="0">
                <a:solidFill>
                  <a:srgbClr val="000000"/>
                </a:solidFill>
                <a:latin typeface="Verdana" panose="020B0604030504040204" pitchFamily="34" charset="0"/>
              </a:rPr>
              <a:t>O solo lo pesos</a:t>
            </a:r>
          </a:p>
          <a:p>
            <a:pPr marL="0" indent="0">
              <a:buNone/>
            </a:pPr>
            <a:r>
              <a:rPr lang="es-CO" altLang="es-CO" sz="2000" dirty="0" err="1"/>
              <a:t>model.load_weights</a:t>
            </a:r>
            <a:r>
              <a:rPr lang="es-CO" altLang="es-CO" sz="2000" dirty="0"/>
              <a:t>(</a:t>
            </a:r>
            <a:r>
              <a:rPr lang="es-CO" sz="2000" dirty="0">
                <a:solidFill>
                  <a:srgbClr val="00B050"/>
                </a:solidFill>
              </a:rPr>
              <a:t>'best_model.h5’</a:t>
            </a:r>
            <a:r>
              <a:rPr lang="es-CO" altLang="es-CO" sz="2000" dirty="0"/>
              <a:t>)</a:t>
            </a:r>
          </a:p>
          <a:p>
            <a:pPr marL="0" indent="0">
              <a:buNone/>
            </a:pPr>
            <a:endParaRPr lang="es-CO" altLang="es-CO" sz="2000" dirty="0"/>
          </a:p>
          <a:p>
            <a:pPr marL="0" indent="0">
              <a:buNone/>
            </a:pPr>
            <a:endParaRPr lang="es-CO" altLang="es-CO" sz="2000" dirty="0"/>
          </a:p>
          <a:p>
            <a:pPr marL="0" indent="0">
              <a:buNone/>
            </a:pPr>
            <a:r>
              <a:rPr lang="es-CO" altLang="es-CO" sz="2000" b="1" dirty="0"/>
              <a:t>Quiero guardar mi modelo entrenado como un zip</a:t>
            </a:r>
          </a:p>
          <a:p>
            <a:pPr marL="0" indent="0">
              <a:buNone/>
            </a:pPr>
            <a:r>
              <a:rPr lang="en-US" sz="2000" dirty="0" err="1"/>
              <a:t>model.save</a:t>
            </a:r>
            <a:r>
              <a:rPr lang="en-US" sz="2000" dirty="0"/>
              <a:t>('</a:t>
            </a:r>
            <a:r>
              <a:rPr lang="en-US" sz="2000" dirty="0" err="1"/>
              <a:t>my_model.keras</a:t>
            </a:r>
            <a:r>
              <a:rPr lang="en-US" sz="2000" dirty="0"/>
              <a:t>’)</a:t>
            </a:r>
          </a:p>
          <a:p>
            <a:pPr marL="0" indent="0">
              <a:buNone/>
            </a:pPr>
            <a:r>
              <a:rPr lang="en-US" sz="2000" b="1" dirty="0"/>
              <a:t>Y </a:t>
            </a:r>
            <a:r>
              <a:rPr lang="en-US" sz="2000" b="1" dirty="0" err="1"/>
              <a:t>si</a:t>
            </a:r>
            <a:r>
              <a:rPr lang="en-US" sz="2000" b="1" dirty="0"/>
              <a:t> </a:t>
            </a:r>
            <a:r>
              <a:rPr lang="en-US" sz="2000" b="1" dirty="0" err="1"/>
              <a:t>quiero</a:t>
            </a:r>
            <a:r>
              <a:rPr lang="en-US" sz="2000" b="1" dirty="0"/>
              <a:t> </a:t>
            </a:r>
            <a:r>
              <a:rPr lang="en-US" sz="2000" b="1" dirty="0" err="1"/>
              <a:t>cargarlos</a:t>
            </a:r>
            <a:endParaRPr lang="en-US" sz="2000" b="1" dirty="0"/>
          </a:p>
          <a:p>
            <a:pPr marL="0" indent="0">
              <a:buNone/>
            </a:pPr>
            <a:r>
              <a:rPr lang="es-CO" sz="2000" dirty="0" err="1"/>
              <a:t>new_model</a:t>
            </a:r>
            <a:r>
              <a:rPr lang="es-CO" sz="2000" dirty="0"/>
              <a:t> = </a:t>
            </a:r>
            <a:r>
              <a:rPr lang="es-CO" sz="2000" dirty="0" err="1"/>
              <a:t>tf.keras.models.load_model</a:t>
            </a:r>
            <a:r>
              <a:rPr lang="es-CO" sz="2000" dirty="0"/>
              <a:t>('</a:t>
            </a:r>
            <a:r>
              <a:rPr lang="es-CO" sz="2000" dirty="0" err="1"/>
              <a:t>my_model.keras</a:t>
            </a:r>
            <a:r>
              <a:rPr lang="es-CO" sz="2000" dirty="0"/>
              <a:t>')</a:t>
            </a:r>
          </a:p>
          <a:p>
            <a:br>
              <a:rPr lang="es-CO" sz="1050" b="0" dirty="0">
                <a:solidFill>
                  <a:srgbClr val="D4D4D4"/>
                </a:solidFill>
                <a:effectLst/>
                <a:latin typeface="Courier New" panose="02070309020205020404" pitchFamily="49" charset="0"/>
              </a:rPr>
            </a:br>
            <a:endParaRPr lang="es-CO" sz="1050" b="0" dirty="0">
              <a:solidFill>
                <a:srgbClr val="D4D4D4"/>
              </a:solidFill>
              <a:effectLst/>
              <a:latin typeface="Courier New" panose="02070309020205020404" pitchFamily="49" charset="0"/>
            </a:endParaRPr>
          </a:p>
          <a:p>
            <a:pPr marL="0" indent="0">
              <a:buNone/>
            </a:pPr>
            <a:endParaRPr lang="en-US" sz="1400" b="0" dirty="0">
              <a:effectLst/>
              <a:latin typeface="Courier New" panose="02070309020205020404" pitchFamily="49" charset="0"/>
            </a:endParaRPr>
          </a:p>
          <a:p>
            <a:pPr marL="0" indent="0">
              <a:buNone/>
            </a:pPr>
            <a:endParaRPr lang="es-CO" altLang="es-CO" sz="2000" dirty="0"/>
          </a:p>
          <a:p>
            <a:pPr marL="0" indent="0">
              <a:buNone/>
            </a:pPr>
            <a:endParaRPr lang="es-CO" sz="1600" b="1" dirty="0">
              <a:solidFill>
                <a:srgbClr val="000000"/>
              </a:solidFill>
              <a:latin typeface="Verdana" panose="020B0604030504040204" pitchFamily="34" charset="0"/>
            </a:endParaRPr>
          </a:p>
        </p:txBody>
      </p:sp>
      <p:sp>
        <p:nvSpPr>
          <p:cNvPr id="4" name="Rectangle 2">
            <a:extLst>
              <a:ext uri="{FF2B5EF4-FFF2-40B4-BE49-F238E27FC236}">
                <a16:creationId xmlns:a16="http://schemas.microsoft.com/office/drawing/2014/main" id="{842889BB-BAFE-5446-13BD-B2632BA4027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4922239-E380-91EE-14B2-606EB5F0156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8187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6F89-5F51-E58B-3BD2-D2BA4CD6134E}"/>
            </a:ext>
          </a:extLst>
        </p:cNvPr>
        <p:cNvGrpSpPr/>
        <p:nvPr/>
      </p:nvGrpSpPr>
      <p:grpSpPr>
        <a:xfrm>
          <a:off x="0" y="0"/>
          <a:ext cx="0" cy="0"/>
          <a:chOff x="0" y="0"/>
          <a:chExt cx="0" cy="0"/>
        </a:xfrm>
      </p:grpSpPr>
      <p:pic>
        <p:nvPicPr>
          <p:cNvPr id="2050" name="Picture 2" descr="Universidad del Quindío - YouTube">
            <a:extLst>
              <a:ext uri="{FF2B5EF4-FFF2-40B4-BE49-F238E27FC236}">
                <a16:creationId xmlns:a16="http://schemas.microsoft.com/office/drawing/2014/main" id="{071C5F7A-ECD6-58E6-5C7C-AADD49687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0106" y="365125"/>
            <a:ext cx="1093694" cy="109369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3D1F5F8-F70B-041A-351B-9C382CE23D93}"/>
              </a:ext>
            </a:extLst>
          </p:cNvPr>
          <p:cNvSpPr>
            <a:spLocks noGrp="1"/>
          </p:cNvSpPr>
          <p:nvPr>
            <p:ph type="title"/>
          </p:nvPr>
        </p:nvSpPr>
        <p:spPr>
          <a:xfrm>
            <a:off x="838200" y="11834"/>
            <a:ext cx="10515600" cy="1325563"/>
          </a:xfrm>
        </p:spPr>
        <p:txBody>
          <a:bodyPr>
            <a:normAutofit/>
          </a:bodyPr>
          <a:lstStyle/>
          <a:p>
            <a:pPr algn="ctr"/>
            <a:r>
              <a:rPr lang="es-CO" sz="6000" dirty="0" err="1">
                <a:solidFill>
                  <a:schemeClr val="accent1">
                    <a:lumMod val="75000"/>
                  </a:schemeClr>
                </a:solidFill>
              </a:rPr>
              <a:t>Loss</a:t>
            </a:r>
            <a:r>
              <a:rPr lang="es-CO" sz="6000" dirty="0">
                <a:solidFill>
                  <a:schemeClr val="accent1">
                    <a:lumMod val="75000"/>
                  </a:schemeClr>
                </a:solidFill>
              </a:rPr>
              <a:t> Curve</a:t>
            </a:r>
          </a:p>
        </p:txBody>
      </p:sp>
      <p:sp>
        <p:nvSpPr>
          <p:cNvPr id="5" name="Marcador de contenido 4">
            <a:extLst>
              <a:ext uri="{FF2B5EF4-FFF2-40B4-BE49-F238E27FC236}">
                <a16:creationId xmlns:a16="http://schemas.microsoft.com/office/drawing/2014/main" id="{267A6306-477F-E520-685C-193E46E5AF9A}"/>
              </a:ext>
            </a:extLst>
          </p:cNvPr>
          <p:cNvSpPr>
            <a:spLocks noGrp="1"/>
          </p:cNvSpPr>
          <p:nvPr>
            <p:ph idx="1"/>
          </p:nvPr>
        </p:nvSpPr>
        <p:spPr>
          <a:xfrm>
            <a:off x="607126" y="1958206"/>
            <a:ext cx="6677180" cy="3341157"/>
          </a:xfrm>
        </p:spPr>
        <p:txBody>
          <a:bodyPr>
            <a:normAutofit/>
          </a:bodyPr>
          <a:lstStyle/>
          <a:p>
            <a:pPr marL="0" indent="0">
              <a:buNone/>
            </a:pPr>
            <a:r>
              <a:rPr lang="es-CO" sz="1600" b="1" dirty="0">
                <a:solidFill>
                  <a:srgbClr val="000000"/>
                </a:solidFill>
                <a:latin typeface="Verdana" panose="020B0604030504040204" pitchFamily="34" charset="0"/>
              </a:rPr>
              <a:t>Seria genial que todas las curvas de perdida se vieran así:</a:t>
            </a:r>
          </a:p>
          <a:p>
            <a:pPr marL="0" indent="0">
              <a:buNone/>
            </a:pPr>
            <a:r>
              <a:rPr lang="es-ES" sz="1600" dirty="0">
                <a:solidFill>
                  <a:srgbClr val="000000"/>
                </a:solidFill>
                <a:latin typeface="Verdana" panose="020B0604030504040204" pitchFamily="34" charset="0"/>
              </a:rPr>
              <a:t>Pero, en realidad, las curvas de pérdida pueden ser bastante difíciles de interpretar.</a:t>
            </a:r>
          </a:p>
          <a:p>
            <a:pPr marL="0" indent="0">
              <a:buNone/>
            </a:pPr>
            <a:endParaRPr lang="es-ES" sz="1600" dirty="0">
              <a:solidFill>
                <a:srgbClr val="000000"/>
              </a:solidFill>
              <a:latin typeface="Verdana" panose="020B0604030504040204" pitchFamily="34" charset="0"/>
            </a:endParaRPr>
          </a:p>
          <a:p>
            <a:pPr marL="0" indent="0">
              <a:buNone/>
            </a:pPr>
            <a:endParaRPr lang="es-ES" sz="1600" dirty="0">
              <a:solidFill>
                <a:srgbClr val="000000"/>
              </a:solidFill>
              <a:latin typeface="Verdana" panose="020B0604030504040204" pitchFamily="34" charset="0"/>
            </a:endParaRPr>
          </a:p>
          <a:p>
            <a:pPr marL="0" indent="0">
              <a:buNone/>
            </a:pPr>
            <a:r>
              <a:rPr lang="es-ES" sz="1600" dirty="0">
                <a:solidFill>
                  <a:srgbClr val="000000"/>
                </a:solidFill>
                <a:latin typeface="Verdana" panose="020B0604030504040204" pitchFamily="34" charset="0"/>
                <a:hlinkClick r:id="rId3"/>
              </a:rPr>
              <a:t>https://developers.google.com/machine-learning/testing-debugging/metrics/interpretic?hl=es-419</a:t>
            </a:r>
            <a:r>
              <a:rPr lang="es-ES" sz="1600" dirty="0">
                <a:solidFill>
                  <a:srgbClr val="000000"/>
                </a:solidFill>
                <a:latin typeface="Verdana" panose="020B0604030504040204" pitchFamily="34" charset="0"/>
              </a:rPr>
              <a:t>   </a:t>
            </a:r>
          </a:p>
          <a:p>
            <a:pPr marL="0" indent="0">
              <a:buNone/>
            </a:pPr>
            <a:r>
              <a:rPr lang="es-CO" sz="1600" dirty="0">
                <a:solidFill>
                  <a:srgbClr val="000000"/>
                </a:solidFill>
                <a:latin typeface="Verdana" panose="020B0604030504040204" pitchFamily="34" charset="0"/>
              </a:rPr>
              <a:t>Curso: </a:t>
            </a:r>
          </a:p>
          <a:p>
            <a:pPr marL="0" indent="0">
              <a:buNone/>
            </a:pPr>
            <a:r>
              <a:rPr lang="es-CO" sz="1600" dirty="0">
                <a:solidFill>
                  <a:srgbClr val="000000"/>
                </a:solidFill>
                <a:latin typeface="Verdana" panose="020B0604030504040204" pitchFamily="34" charset="0"/>
                <a:hlinkClick r:id="rId4"/>
              </a:rPr>
              <a:t>https://developers.google.com/machine-learning?hl=es-419</a:t>
            </a:r>
            <a:r>
              <a:rPr lang="es-CO" sz="1600" dirty="0">
                <a:solidFill>
                  <a:srgbClr val="000000"/>
                </a:solidFill>
                <a:latin typeface="Verdana" panose="020B0604030504040204" pitchFamily="34" charset="0"/>
              </a:rPr>
              <a:t> </a:t>
            </a:r>
          </a:p>
        </p:txBody>
      </p:sp>
      <p:sp>
        <p:nvSpPr>
          <p:cNvPr id="4" name="Rectangle 2">
            <a:extLst>
              <a:ext uri="{FF2B5EF4-FFF2-40B4-BE49-F238E27FC236}">
                <a16:creationId xmlns:a16="http://schemas.microsoft.com/office/drawing/2014/main" id="{842889BB-BAFE-5446-13BD-B2632BA4027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4922239-E380-91EE-14B2-606EB5F0156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9" name="Imagen 8">
            <a:extLst>
              <a:ext uri="{FF2B5EF4-FFF2-40B4-BE49-F238E27FC236}">
                <a16:creationId xmlns:a16="http://schemas.microsoft.com/office/drawing/2014/main" id="{510BE174-0491-1B38-8D50-234BB62DD393}"/>
              </a:ext>
            </a:extLst>
          </p:cNvPr>
          <p:cNvPicPr>
            <a:picLocks noChangeAspect="1"/>
          </p:cNvPicPr>
          <p:nvPr/>
        </p:nvPicPr>
        <p:blipFill>
          <a:blip r:embed="rId5"/>
          <a:stretch>
            <a:fillRect/>
          </a:stretch>
        </p:blipFill>
        <p:spPr>
          <a:xfrm>
            <a:off x="7460631" y="1812110"/>
            <a:ext cx="4124243" cy="3341158"/>
          </a:xfrm>
          <a:prstGeom prst="rect">
            <a:avLst/>
          </a:prstGeom>
        </p:spPr>
      </p:pic>
    </p:spTree>
    <p:extLst>
      <p:ext uri="{BB962C8B-B14F-4D97-AF65-F5344CB8AC3E}">
        <p14:creationId xmlns:p14="http://schemas.microsoft.com/office/powerpoint/2010/main" val="289587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6F89-5F51-E58B-3BD2-D2BA4CD6134E}"/>
            </a:ext>
          </a:extLst>
        </p:cNvPr>
        <p:cNvGrpSpPr/>
        <p:nvPr/>
      </p:nvGrpSpPr>
      <p:grpSpPr>
        <a:xfrm>
          <a:off x="0" y="0"/>
          <a:ext cx="0" cy="0"/>
          <a:chOff x="0" y="0"/>
          <a:chExt cx="0" cy="0"/>
        </a:xfrm>
      </p:grpSpPr>
      <p:pic>
        <p:nvPicPr>
          <p:cNvPr id="2050" name="Picture 2" descr="Universidad del Quindío - YouTube">
            <a:extLst>
              <a:ext uri="{FF2B5EF4-FFF2-40B4-BE49-F238E27FC236}">
                <a16:creationId xmlns:a16="http://schemas.microsoft.com/office/drawing/2014/main" id="{071C5F7A-ECD6-58E6-5C7C-AADD49687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0106" y="365125"/>
            <a:ext cx="1093694" cy="109369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3D1F5F8-F70B-041A-351B-9C382CE23D93}"/>
              </a:ext>
            </a:extLst>
          </p:cNvPr>
          <p:cNvSpPr>
            <a:spLocks noGrp="1"/>
          </p:cNvSpPr>
          <p:nvPr>
            <p:ph type="title"/>
          </p:nvPr>
        </p:nvSpPr>
        <p:spPr>
          <a:xfrm>
            <a:off x="838200" y="11834"/>
            <a:ext cx="10515600" cy="1325563"/>
          </a:xfrm>
        </p:spPr>
        <p:txBody>
          <a:bodyPr>
            <a:normAutofit/>
          </a:bodyPr>
          <a:lstStyle/>
          <a:p>
            <a:pPr algn="ctr"/>
            <a:r>
              <a:rPr lang="es-CO" sz="6000" dirty="0" err="1">
                <a:solidFill>
                  <a:schemeClr val="accent1">
                    <a:lumMod val="75000"/>
                  </a:schemeClr>
                </a:solidFill>
              </a:rPr>
              <a:t>Loss</a:t>
            </a:r>
            <a:r>
              <a:rPr lang="es-CO" sz="6000" dirty="0">
                <a:solidFill>
                  <a:schemeClr val="accent1">
                    <a:lumMod val="75000"/>
                  </a:schemeClr>
                </a:solidFill>
              </a:rPr>
              <a:t> Curve</a:t>
            </a:r>
          </a:p>
        </p:txBody>
      </p:sp>
      <p:sp>
        <p:nvSpPr>
          <p:cNvPr id="5" name="Marcador de contenido 4">
            <a:extLst>
              <a:ext uri="{FF2B5EF4-FFF2-40B4-BE49-F238E27FC236}">
                <a16:creationId xmlns:a16="http://schemas.microsoft.com/office/drawing/2014/main" id="{267A6306-477F-E520-685C-193E46E5AF9A}"/>
              </a:ext>
            </a:extLst>
          </p:cNvPr>
          <p:cNvSpPr>
            <a:spLocks noGrp="1"/>
          </p:cNvSpPr>
          <p:nvPr>
            <p:ph idx="1"/>
          </p:nvPr>
        </p:nvSpPr>
        <p:spPr>
          <a:xfrm>
            <a:off x="838200" y="1337398"/>
            <a:ext cx="6648887" cy="4426588"/>
          </a:xfrm>
        </p:spPr>
        <p:txBody>
          <a:bodyPr>
            <a:normAutofit/>
          </a:bodyPr>
          <a:lstStyle/>
          <a:p>
            <a:pPr marL="342900" indent="-342900">
              <a:buAutoNum type="arabicPeriod"/>
            </a:pPr>
            <a:r>
              <a:rPr lang="es-CO" sz="1600" b="1" dirty="0">
                <a:solidFill>
                  <a:srgbClr val="000000"/>
                </a:solidFill>
                <a:latin typeface="Verdana" panose="020B0604030504040204" pitchFamily="34" charset="0"/>
              </a:rPr>
              <a:t>¡Mi modelo no se entrena!</a:t>
            </a:r>
          </a:p>
          <a:p>
            <a:pPr marL="0" indent="0">
              <a:buNone/>
            </a:pPr>
            <a:endParaRPr lang="es-CO" sz="1600" b="1" dirty="0">
              <a:solidFill>
                <a:srgbClr val="000000"/>
              </a:solidFill>
              <a:latin typeface="Verdana" panose="020B0604030504040204" pitchFamily="34" charset="0"/>
            </a:endParaRPr>
          </a:p>
          <a:p>
            <a:pPr marL="0" indent="0" algn="l">
              <a:buNone/>
            </a:pPr>
            <a:r>
              <a:rPr lang="es-ES" sz="1600" b="0" i="0" dirty="0">
                <a:solidFill>
                  <a:srgbClr val="202124"/>
                </a:solidFill>
                <a:effectLst/>
                <a:latin typeface="Roboto" panose="02000000000000000000" pitchFamily="2" charset="0"/>
              </a:rPr>
              <a:t>Tu modelo no está convergiendo. Prueba esto:</a:t>
            </a:r>
          </a:p>
          <a:p>
            <a:r>
              <a:rPr lang="es-ES" sz="1600" b="0" i="0" dirty="0">
                <a:solidFill>
                  <a:srgbClr val="202124"/>
                </a:solidFill>
                <a:effectLst/>
                <a:latin typeface="Roboto" panose="02000000000000000000" pitchFamily="2" charset="0"/>
              </a:rPr>
              <a:t>Parece inestable: reduce la </a:t>
            </a:r>
            <a:r>
              <a:rPr lang="es-ES" sz="1600" b="1" i="0" dirty="0">
                <a:solidFill>
                  <a:srgbClr val="202124"/>
                </a:solidFill>
                <a:effectLst/>
                <a:latin typeface="Roboto" panose="02000000000000000000" pitchFamily="2" charset="0"/>
              </a:rPr>
              <a:t>tasa de aprendizaje </a:t>
            </a:r>
            <a:r>
              <a:rPr lang="es-ES" sz="1600" b="0" i="0" dirty="0">
                <a:solidFill>
                  <a:srgbClr val="202124"/>
                </a:solidFill>
                <a:effectLst/>
                <a:latin typeface="Roboto" panose="02000000000000000000" pitchFamily="2" charset="0"/>
              </a:rPr>
              <a:t>para evitar que el modelo rebote en el espacio de parámetros.</a:t>
            </a:r>
          </a:p>
          <a:p>
            <a:pPr algn="l">
              <a:buFont typeface="Arial" panose="020B0604020202020204" pitchFamily="34" charset="0"/>
              <a:buChar char="•"/>
            </a:pPr>
            <a:r>
              <a:rPr lang="es-ES" sz="1600" b="0" i="0" dirty="0">
                <a:solidFill>
                  <a:srgbClr val="202124"/>
                </a:solidFill>
                <a:effectLst/>
                <a:latin typeface="Roboto" panose="02000000000000000000" pitchFamily="2" charset="0"/>
              </a:rPr>
              <a:t>Simplifica tu conjunto de datos: Datos manejables en testeo y asegúrate que sabes que tu </a:t>
            </a:r>
            <a:r>
              <a:rPr lang="es-ES" sz="1600" b="1" i="0" dirty="0">
                <a:solidFill>
                  <a:srgbClr val="202124"/>
                </a:solidFill>
                <a:effectLst/>
                <a:latin typeface="Roboto" panose="02000000000000000000" pitchFamily="2" charset="0"/>
              </a:rPr>
              <a:t>modelo puede predecir</a:t>
            </a:r>
            <a:r>
              <a:rPr lang="es-ES" sz="1600" b="0" i="0" dirty="0">
                <a:solidFill>
                  <a:srgbClr val="202124"/>
                </a:solidFill>
                <a:effectLst/>
                <a:latin typeface="Roboto" panose="02000000000000000000" pitchFamily="2" charset="0"/>
              </a:rPr>
              <a:t>. </a:t>
            </a:r>
          </a:p>
          <a:p>
            <a:pPr algn="l">
              <a:buFont typeface="Arial" panose="020B0604020202020204" pitchFamily="34" charset="0"/>
              <a:buChar char="•"/>
            </a:pPr>
            <a:r>
              <a:rPr lang="es-ES" sz="1600" b="0" i="0" dirty="0">
                <a:solidFill>
                  <a:srgbClr val="202124"/>
                </a:solidFill>
                <a:effectLst/>
                <a:latin typeface="Roboto" panose="02000000000000000000" pitchFamily="2" charset="0"/>
              </a:rPr>
              <a:t>Simplifica tu </a:t>
            </a:r>
            <a:r>
              <a:rPr lang="es-ES" sz="1600" b="1" i="0" dirty="0">
                <a:solidFill>
                  <a:srgbClr val="202124"/>
                </a:solidFill>
                <a:effectLst/>
                <a:latin typeface="Roboto" panose="02000000000000000000" pitchFamily="2" charset="0"/>
              </a:rPr>
              <a:t>modelo</a:t>
            </a:r>
            <a:r>
              <a:rPr lang="es-ES" sz="1600" b="0" i="0" dirty="0">
                <a:solidFill>
                  <a:srgbClr val="202124"/>
                </a:solidFill>
                <a:effectLst/>
                <a:latin typeface="Roboto" panose="02000000000000000000" pitchFamily="2" charset="0"/>
              </a:rPr>
              <a:t> y asegúrate de que el rendimiento supere el modelo de referencia. Luego, agrega complejidad al modelo de manera gradual</a:t>
            </a:r>
          </a:p>
          <a:p>
            <a:pPr marL="0" indent="0" algn="l">
              <a:buNone/>
            </a:pPr>
            <a:endParaRPr lang="es-ES" sz="1600" b="0" i="0" dirty="0">
              <a:solidFill>
                <a:srgbClr val="202124"/>
              </a:solidFill>
              <a:effectLst/>
              <a:latin typeface="Roboto" panose="02000000000000000000" pitchFamily="2" charset="0"/>
            </a:endParaRPr>
          </a:p>
          <a:p>
            <a:pPr algn="l">
              <a:buFont typeface="Arial" panose="020B0604020202020204" pitchFamily="34" charset="0"/>
              <a:buChar char="•"/>
            </a:pPr>
            <a:r>
              <a:rPr lang="es-ES" sz="1600" dirty="0">
                <a:solidFill>
                  <a:srgbClr val="202124"/>
                </a:solidFill>
                <a:latin typeface="Roboto" panose="02000000000000000000" pitchFamily="2" charset="0"/>
              </a:rPr>
              <a:t>Verifica que los </a:t>
            </a:r>
            <a:r>
              <a:rPr lang="es-ES" sz="1600" b="1" dirty="0">
                <a:solidFill>
                  <a:srgbClr val="202124"/>
                </a:solidFill>
                <a:latin typeface="Roboto" panose="02000000000000000000" pitchFamily="2" charset="0"/>
              </a:rPr>
              <a:t>datos</a:t>
            </a:r>
            <a:r>
              <a:rPr lang="es-ES" sz="1600" dirty="0">
                <a:solidFill>
                  <a:srgbClr val="202124"/>
                </a:solidFill>
                <a:latin typeface="Roboto" panose="02000000000000000000" pitchFamily="2" charset="0"/>
              </a:rPr>
              <a:t> estén en los formatos correctos y las etiquetas sean adecuadas de la base de datos</a:t>
            </a:r>
          </a:p>
          <a:p>
            <a:pPr algn="l">
              <a:buFont typeface="Arial" panose="020B0604020202020204" pitchFamily="34" charset="0"/>
              <a:buChar char="•"/>
            </a:pPr>
            <a:r>
              <a:rPr lang="es-ES" sz="1600" dirty="0">
                <a:solidFill>
                  <a:srgbClr val="202124"/>
                </a:solidFill>
                <a:latin typeface="Roboto" panose="02000000000000000000" pitchFamily="2" charset="0"/>
              </a:rPr>
              <a:t>Utilizar un </a:t>
            </a:r>
            <a:r>
              <a:rPr lang="es-ES" sz="1600" b="1" dirty="0">
                <a:solidFill>
                  <a:srgbClr val="202124"/>
                </a:solidFill>
                <a:latin typeface="Roboto" panose="02000000000000000000" pitchFamily="2" charset="0"/>
              </a:rPr>
              <a:t>esquema de validación </a:t>
            </a:r>
            <a:r>
              <a:rPr lang="es-ES" sz="1600" dirty="0">
                <a:solidFill>
                  <a:srgbClr val="202124"/>
                </a:solidFill>
                <a:latin typeface="Roboto" panose="02000000000000000000" pitchFamily="2" charset="0"/>
              </a:rPr>
              <a:t>adecuado. Puede ser por </a:t>
            </a:r>
            <a:r>
              <a:rPr lang="es-ES" sz="1600" dirty="0" err="1">
                <a:solidFill>
                  <a:srgbClr val="202124"/>
                </a:solidFill>
                <a:latin typeface="Roboto" panose="02000000000000000000" pitchFamily="2" charset="0"/>
              </a:rPr>
              <a:t>batch</a:t>
            </a:r>
            <a:endParaRPr lang="es-ES" sz="1600" dirty="0">
              <a:solidFill>
                <a:srgbClr val="202124"/>
              </a:solidFill>
              <a:latin typeface="Roboto" panose="02000000000000000000" pitchFamily="2" charset="0"/>
            </a:endParaRPr>
          </a:p>
          <a:p>
            <a:pPr marL="0" indent="0">
              <a:buNone/>
            </a:pPr>
            <a:endParaRPr lang="es-CO" sz="1600" dirty="0">
              <a:solidFill>
                <a:srgbClr val="000000"/>
              </a:solidFill>
              <a:latin typeface="Verdana" panose="020B0604030504040204" pitchFamily="34" charset="0"/>
            </a:endParaRPr>
          </a:p>
        </p:txBody>
      </p:sp>
      <p:sp>
        <p:nvSpPr>
          <p:cNvPr id="4" name="Rectangle 2">
            <a:extLst>
              <a:ext uri="{FF2B5EF4-FFF2-40B4-BE49-F238E27FC236}">
                <a16:creationId xmlns:a16="http://schemas.microsoft.com/office/drawing/2014/main" id="{842889BB-BAFE-5446-13BD-B2632BA4027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4922239-E380-91EE-14B2-606EB5F0156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6" name="Imagen 5">
            <a:extLst>
              <a:ext uri="{FF2B5EF4-FFF2-40B4-BE49-F238E27FC236}">
                <a16:creationId xmlns:a16="http://schemas.microsoft.com/office/drawing/2014/main" id="{FD09BD97-52FB-2DBE-3A9A-8E2C805BEF92}"/>
              </a:ext>
            </a:extLst>
          </p:cNvPr>
          <p:cNvPicPr>
            <a:picLocks noChangeAspect="1"/>
          </p:cNvPicPr>
          <p:nvPr/>
        </p:nvPicPr>
        <p:blipFill>
          <a:blip r:embed="rId3"/>
          <a:stretch>
            <a:fillRect/>
          </a:stretch>
        </p:blipFill>
        <p:spPr>
          <a:xfrm>
            <a:off x="7487087" y="2269811"/>
            <a:ext cx="3866713" cy="3026122"/>
          </a:xfrm>
          <a:prstGeom prst="rect">
            <a:avLst/>
          </a:prstGeom>
        </p:spPr>
      </p:pic>
    </p:spTree>
    <p:extLst>
      <p:ext uri="{BB962C8B-B14F-4D97-AF65-F5344CB8AC3E}">
        <p14:creationId xmlns:p14="http://schemas.microsoft.com/office/powerpoint/2010/main" val="3395763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6F89-5F51-E58B-3BD2-D2BA4CD6134E}"/>
            </a:ext>
          </a:extLst>
        </p:cNvPr>
        <p:cNvGrpSpPr/>
        <p:nvPr/>
      </p:nvGrpSpPr>
      <p:grpSpPr>
        <a:xfrm>
          <a:off x="0" y="0"/>
          <a:ext cx="0" cy="0"/>
          <a:chOff x="0" y="0"/>
          <a:chExt cx="0" cy="0"/>
        </a:xfrm>
      </p:grpSpPr>
      <p:pic>
        <p:nvPicPr>
          <p:cNvPr id="2050" name="Picture 2" descr="Universidad del Quindío - YouTube">
            <a:extLst>
              <a:ext uri="{FF2B5EF4-FFF2-40B4-BE49-F238E27FC236}">
                <a16:creationId xmlns:a16="http://schemas.microsoft.com/office/drawing/2014/main" id="{071C5F7A-ECD6-58E6-5C7C-AADD49687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0106" y="365125"/>
            <a:ext cx="1093694" cy="109369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3D1F5F8-F70B-041A-351B-9C382CE23D93}"/>
              </a:ext>
            </a:extLst>
          </p:cNvPr>
          <p:cNvSpPr>
            <a:spLocks noGrp="1"/>
          </p:cNvSpPr>
          <p:nvPr>
            <p:ph type="title"/>
          </p:nvPr>
        </p:nvSpPr>
        <p:spPr>
          <a:xfrm>
            <a:off x="838200" y="11834"/>
            <a:ext cx="10515600" cy="1325563"/>
          </a:xfrm>
        </p:spPr>
        <p:txBody>
          <a:bodyPr>
            <a:normAutofit/>
          </a:bodyPr>
          <a:lstStyle/>
          <a:p>
            <a:pPr algn="ctr"/>
            <a:r>
              <a:rPr lang="es-CO" sz="6000" dirty="0" err="1">
                <a:solidFill>
                  <a:schemeClr val="accent1">
                    <a:lumMod val="75000"/>
                  </a:schemeClr>
                </a:solidFill>
              </a:rPr>
              <a:t>Loss</a:t>
            </a:r>
            <a:r>
              <a:rPr lang="es-CO" sz="6000" dirty="0">
                <a:solidFill>
                  <a:schemeClr val="accent1">
                    <a:lumMod val="75000"/>
                  </a:schemeClr>
                </a:solidFill>
              </a:rPr>
              <a:t> Curve</a:t>
            </a:r>
          </a:p>
        </p:txBody>
      </p:sp>
      <p:sp>
        <p:nvSpPr>
          <p:cNvPr id="5" name="Marcador de contenido 4">
            <a:extLst>
              <a:ext uri="{FF2B5EF4-FFF2-40B4-BE49-F238E27FC236}">
                <a16:creationId xmlns:a16="http://schemas.microsoft.com/office/drawing/2014/main" id="{267A6306-477F-E520-685C-193E46E5AF9A}"/>
              </a:ext>
            </a:extLst>
          </p:cNvPr>
          <p:cNvSpPr>
            <a:spLocks noGrp="1"/>
          </p:cNvSpPr>
          <p:nvPr>
            <p:ph idx="1"/>
          </p:nvPr>
        </p:nvSpPr>
        <p:spPr>
          <a:xfrm>
            <a:off x="838200" y="1337398"/>
            <a:ext cx="6648887" cy="4426588"/>
          </a:xfrm>
        </p:spPr>
        <p:txBody>
          <a:bodyPr>
            <a:normAutofit/>
          </a:bodyPr>
          <a:lstStyle/>
          <a:p>
            <a:pPr marL="0" indent="0">
              <a:buNone/>
            </a:pPr>
            <a:r>
              <a:rPr lang="es-CO" sz="1600" b="1" dirty="0">
                <a:solidFill>
                  <a:srgbClr val="000000"/>
                </a:solidFill>
                <a:latin typeface="Verdana" panose="020B0604030504040204" pitchFamily="34" charset="0"/>
              </a:rPr>
              <a:t>2. ¡Explotó mi pérdida!</a:t>
            </a:r>
          </a:p>
          <a:p>
            <a:pPr marL="0" indent="0">
              <a:buNone/>
            </a:pPr>
            <a:endParaRPr lang="es-CO" sz="1600" b="1" dirty="0">
              <a:solidFill>
                <a:srgbClr val="000000"/>
              </a:solidFill>
              <a:latin typeface="Verdana" panose="020B0604030504040204" pitchFamily="34" charset="0"/>
            </a:endParaRPr>
          </a:p>
          <a:p>
            <a:pPr marL="0" indent="0" algn="l">
              <a:buNone/>
            </a:pPr>
            <a:r>
              <a:rPr lang="es-ES" sz="1600" b="0" i="0" dirty="0">
                <a:solidFill>
                  <a:srgbClr val="202124"/>
                </a:solidFill>
                <a:effectLst/>
                <a:latin typeface="Roboto" panose="02000000000000000000" pitchFamily="2" charset="0"/>
              </a:rPr>
              <a:t>Por lo general se da por valores anómalos en los datos de entrada.</a:t>
            </a:r>
          </a:p>
          <a:p>
            <a:pPr algn="l">
              <a:buFontTx/>
              <a:buChar char="-"/>
            </a:pPr>
            <a:r>
              <a:rPr lang="es-ES" sz="1600" dirty="0" err="1">
                <a:solidFill>
                  <a:srgbClr val="202124"/>
                </a:solidFill>
                <a:latin typeface="Roboto" panose="02000000000000000000" pitchFamily="2" charset="0"/>
              </a:rPr>
              <a:t>NaN</a:t>
            </a:r>
            <a:r>
              <a:rPr lang="es-ES" sz="1600" dirty="0">
                <a:solidFill>
                  <a:srgbClr val="202124"/>
                </a:solidFill>
                <a:latin typeface="Roboto" panose="02000000000000000000" pitchFamily="2" charset="0"/>
              </a:rPr>
              <a:t> en los datos de entrada</a:t>
            </a:r>
          </a:p>
          <a:p>
            <a:pPr algn="l">
              <a:buFontTx/>
              <a:buChar char="-"/>
            </a:pPr>
            <a:r>
              <a:rPr lang="es-ES" sz="1600" dirty="0">
                <a:solidFill>
                  <a:srgbClr val="202124"/>
                </a:solidFill>
                <a:latin typeface="Roboto" panose="02000000000000000000" pitchFamily="2" charset="0"/>
              </a:rPr>
              <a:t>Gradiente con alto crecimiento debido a datos anómalos</a:t>
            </a:r>
          </a:p>
          <a:p>
            <a:pPr algn="l">
              <a:buFontTx/>
              <a:buChar char="-"/>
            </a:pPr>
            <a:r>
              <a:rPr lang="es-ES" sz="1600" dirty="0">
                <a:solidFill>
                  <a:srgbClr val="202124"/>
                </a:solidFill>
                <a:latin typeface="Roboto" panose="02000000000000000000" pitchFamily="2" charset="0"/>
              </a:rPr>
              <a:t>División por cero</a:t>
            </a:r>
          </a:p>
          <a:p>
            <a:pPr algn="l">
              <a:buFontTx/>
              <a:buChar char="-"/>
            </a:pPr>
            <a:r>
              <a:rPr lang="es-ES" sz="1600" dirty="0">
                <a:solidFill>
                  <a:srgbClr val="202124"/>
                </a:solidFill>
                <a:latin typeface="Roboto" panose="02000000000000000000" pitchFamily="2" charset="0"/>
              </a:rPr>
              <a:t>Logaritmo de cero o numero negativos</a:t>
            </a:r>
          </a:p>
          <a:p>
            <a:pPr marL="0" indent="0">
              <a:buNone/>
            </a:pPr>
            <a:endParaRPr lang="es-CO" sz="1600" dirty="0">
              <a:solidFill>
                <a:srgbClr val="000000"/>
              </a:solidFill>
              <a:latin typeface="Verdana" panose="020B0604030504040204" pitchFamily="34" charset="0"/>
            </a:endParaRPr>
          </a:p>
          <a:p>
            <a:pPr marL="0" indent="0" algn="just">
              <a:buNone/>
            </a:pPr>
            <a:r>
              <a:rPr lang="es-ES" sz="1600" dirty="0">
                <a:solidFill>
                  <a:srgbClr val="202124"/>
                </a:solidFill>
                <a:latin typeface="Roboto" panose="02000000000000000000" pitchFamily="2" charset="0"/>
              </a:rPr>
              <a:t>Para corregir una pérdida con alto crecimiento, verifica si hay datos anómalos en los datos. Si la anomalía parece problemática, investiga la causa. De lo contrario, si la anomalía se parece a los datos periféricos, asegúrate de distribuir los valores atípicos de manera uniforme entre los lotes mediante la redistribución de los datos.</a:t>
            </a:r>
            <a:endParaRPr lang="es-CO" sz="1600" dirty="0">
              <a:solidFill>
                <a:srgbClr val="202124"/>
              </a:solidFill>
              <a:latin typeface="Roboto" panose="02000000000000000000" pitchFamily="2" charset="0"/>
            </a:endParaRPr>
          </a:p>
        </p:txBody>
      </p:sp>
      <p:sp>
        <p:nvSpPr>
          <p:cNvPr id="4" name="Rectangle 2">
            <a:extLst>
              <a:ext uri="{FF2B5EF4-FFF2-40B4-BE49-F238E27FC236}">
                <a16:creationId xmlns:a16="http://schemas.microsoft.com/office/drawing/2014/main" id="{842889BB-BAFE-5446-13BD-B2632BA4027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4922239-E380-91EE-14B2-606EB5F0156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7" name="Imagen 6">
            <a:extLst>
              <a:ext uri="{FF2B5EF4-FFF2-40B4-BE49-F238E27FC236}">
                <a16:creationId xmlns:a16="http://schemas.microsoft.com/office/drawing/2014/main" id="{A6AD6360-9528-9E50-2B9D-573603A4C9C5}"/>
              </a:ext>
            </a:extLst>
          </p:cNvPr>
          <p:cNvPicPr>
            <a:picLocks noChangeAspect="1"/>
          </p:cNvPicPr>
          <p:nvPr/>
        </p:nvPicPr>
        <p:blipFill>
          <a:blip r:embed="rId3"/>
          <a:stretch>
            <a:fillRect/>
          </a:stretch>
        </p:blipFill>
        <p:spPr>
          <a:xfrm>
            <a:off x="8103228" y="2092862"/>
            <a:ext cx="3424744" cy="2915660"/>
          </a:xfrm>
          <a:prstGeom prst="rect">
            <a:avLst/>
          </a:prstGeom>
        </p:spPr>
      </p:pic>
    </p:spTree>
    <p:extLst>
      <p:ext uri="{BB962C8B-B14F-4D97-AF65-F5344CB8AC3E}">
        <p14:creationId xmlns:p14="http://schemas.microsoft.com/office/powerpoint/2010/main" val="2995259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6F89-5F51-E58B-3BD2-D2BA4CD6134E}"/>
            </a:ext>
          </a:extLst>
        </p:cNvPr>
        <p:cNvGrpSpPr/>
        <p:nvPr/>
      </p:nvGrpSpPr>
      <p:grpSpPr>
        <a:xfrm>
          <a:off x="0" y="0"/>
          <a:ext cx="0" cy="0"/>
          <a:chOff x="0" y="0"/>
          <a:chExt cx="0" cy="0"/>
        </a:xfrm>
      </p:grpSpPr>
      <p:pic>
        <p:nvPicPr>
          <p:cNvPr id="2050" name="Picture 2" descr="Universidad del Quindío - YouTube">
            <a:extLst>
              <a:ext uri="{FF2B5EF4-FFF2-40B4-BE49-F238E27FC236}">
                <a16:creationId xmlns:a16="http://schemas.microsoft.com/office/drawing/2014/main" id="{071C5F7A-ECD6-58E6-5C7C-AADD49687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0106" y="365125"/>
            <a:ext cx="1093694" cy="109369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3D1F5F8-F70B-041A-351B-9C382CE23D93}"/>
              </a:ext>
            </a:extLst>
          </p:cNvPr>
          <p:cNvSpPr>
            <a:spLocks noGrp="1"/>
          </p:cNvSpPr>
          <p:nvPr>
            <p:ph type="title"/>
          </p:nvPr>
        </p:nvSpPr>
        <p:spPr>
          <a:xfrm>
            <a:off x="838200" y="11834"/>
            <a:ext cx="10515600" cy="1325563"/>
          </a:xfrm>
        </p:spPr>
        <p:txBody>
          <a:bodyPr>
            <a:normAutofit/>
          </a:bodyPr>
          <a:lstStyle/>
          <a:p>
            <a:pPr algn="ctr"/>
            <a:r>
              <a:rPr lang="es-CO" sz="6000" dirty="0" err="1">
                <a:solidFill>
                  <a:schemeClr val="accent1">
                    <a:lumMod val="75000"/>
                  </a:schemeClr>
                </a:solidFill>
              </a:rPr>
              <a:t>Loss</a:t>
            </a:r>
            <a:r>
              <a:rPr lang="es-CO" sz="6000" dirty="0">
                <a:solidFill>
                  <a:schemeClr val="accent1">
                    <a:lumMod val="75000"/>
                  </a:schemeClr>
                </a:solidFill>
              </a:rPr>
              <a:t> Curve</a:t>
            </a:r>
          </a:p>
        </p:txBody>
      </p:sp>
      <p:sp>
        <p:nvSpPr>
          <p:cNvPr id="5" name="Marcador de contenido 4">
            <a:extLst>
              <a:ext uri="{FF2B5EF4-FFF2-40B4-BE49-F238E27FC236}">
                <a16:creationId xmlns:a16="http://schemas.microsoft.com/office/drawing/2014/main" id="{267A6306-477F-E520-685C-193E46E5AF9A}"/>
              </a:ext>
            </a:extLst>
          </p:cNvPr>
          <p:cNvSpPr>
            <a:spLocks noGrp="1"/>
          </p:cNvSpPr>
          <p:nvPr>
            <p:ph idx="1"/>
          </p:nvPr>
        </p:nvSpPr>
        <p:spPr>
          <a:xfrm>
            <a:off x="838200" y="1337398"/>
            <a:ext cx="5546271" cy="4426588"/>
          </a:xfrm>
        </p:spPr>
        <p:txBody>
          <a:bodyPr>
            <a:normAutofit/>
          </a:bodyPr>
          <a:lstStyle/>
          <a:p>
            <a:pPr marL="0" indent="0">
              <a:buNone/>
            </a:pPr>
            <a:r>
              <a:rPr lang="es-CO" sz="1600" b="1" dirty="0">
                <a:solidFill>
                  <a:srgbClr val="000000"/>
                </a:solidFill>
                <a:latin typeface="Verdana" panose="020B0604030504040204" pitchFamily="34" charset="0"/>
              </a:rPr>
              <a:t>3. ¡Mis métricas son contradictorias!</a:t>
            </a:r>
          </a:p>
          <a:p>
            <a:pPr marL="0" indent="0">
              <a:buNone/>
            </a:pPr>
            <a:endParaRPr lang="es-CO" sz="1600" b="1"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a:ln>
                  <a:noFill/>
                </a:ln>
                <a:solidFill>
                  <a:srgbClr val="202124"/>
                </a:solidFill>
                <a:effectLst/>
                <a:latin typeface="Roboto" panose="02000000000000000000" pitchFamily="2" charset="0"/>
              </a:rPr>
              <a:t>La recuperación está atascada en 0 porque la probabilidad de clasificación de tus ejemplos nunca es superior </a:t>
            </a:r>
            <a:r>
              <a:rPr lang="es-CO" altLang="es-CO" sz="1600" dirty="0">
                <a:solidFill>
                  <a:srgbClr val="202124"/>
                </a:solidFill>
                <a:latin typeface="Roboto" panose="02000000000000000000" pitchFamily="2" charset="0"/>
              </a:rPr>
              <a:t>al umbral  para </a:t>
            </a:r>
            <a:r>
              <a:rPr kumimoji="0" lang="es-CO" altLang="es-CO" sz="1600" b="0" i="0" u="none" strike="noStrike" cap="none" normalizeH="0" baseline="0" dirty="0">
                <a:ln>
                  <a:noFill/>
                </a:ln>
                <a:solidFill>
                  <a:srgbClr val="202124"/>
                </a:solidFill>
                <a:effectLst/>
                <a:latin typeface="Roboto" panose="02000000000000000000" pitchFamily="2" charset="0"/>
              </a:rPr>
              <a:t>una clasificación positiva. </a:t>
            </a:r>
          </a:p>
          <a:p>
            <a:pPr marL="0" marR="0" lvl="0" indent="0" algn="l" defTabSz="914400" rtl="0" eaLnBrk="0" fontAlgn="base" latinLnBrk="0" hangingPunct="0">
              <a:lnSpc>
                <a:spcPct val="100000"/>
              </a:lnSpc>
              <a:spcBef>
                <a:spcPct val="0"/>
              </a:spcBef>
              <a:spcAft>
                <a:spcPct val="0"/>
              </a:spcAft>
              <a:buClrTx/>
              <a:buSzTx/>
              <a:buFontTx/>
              <a:buNone/>
              <a:tabLst/>
            </a:pPr>
            <a:endParaRPr lang="es-CO" altLang="es-CO" sz="1600" dirty="0">
              <a:solidFill>
                <a:srgbClr val="20212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a:ln>
                  <a:noFill/>
                </a:ln>
                <a:solidFill>
                  <a:srgbClr val="202124"/>
                </a:solidFill>
                <a:effectLst/>
                <a:latin typeface="Roboto" panose="02000000000000000000" pitchFamily="2" charset="0"/>
              </a:rPr>
              <a:t>Esta situación suele ocurrir en problemas con un </a:t>
            </a:r>
            <a:r>
              <a:rPr lang="es-CO" altLang="es-CO" sz="1600" dirty="0">
                <a:solidFill>
                  <a:srgbClr val="202124"/>
                </a:solidFill>
                <a:latin typeface="Roboto" panose="02000000000000000000" pitchFamily="2" charset="0"/>
              </a:rPr>
              <a:t>gran </a:t>
            </a:r>
            <a:r>
              <a:rPr lang="es-CO" altLang="es-CO" sz="1600" b="1" dirty="0">
                <a:solidFill>
                  <a:srgbClr val="202124"/>
                </a:solidFill>
                <a:latin typeface="Roboto" panose="02000000000000000000" pitchFamily="2" charset="0"/>
                <a:hlinkClick r:id="rId3">
                  <a:extLst>
                    <a:ext uri="{A12FA001-AC4F-418D-AE19-62706E023703}">
                      <ahyp:hlinkClr xmlns:ahyp="http://schemas.microsoft.com/office/drawing/2018/hyperlinkcolor" val="tx"/>
                    </a:ext>
                  </a:extLst>
                </a:hlinkClick>
              </a:rPr>
              <a:t>desequilibrio de clases</a:t>
            </a:r>
            <a:r>
              <a:rPr lang="es-CO" altLang="es-CO" sz="1600" dirty="0">
                <a:solidFill>
                  <a:srgbClr val="202124"/>
                </a:solidFill>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CO" altLang="es-CO" sz="1600" dirty="0">
              <a:solidFill>
                <a:srgbClr val="20212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CO" altLang="es-CO" sz="1600" dirty="0">
                <a:solidFill>
                  <a:srgbClr val="202124"/>
                </a:solidFill>
                <a:latin typeface="Roboto" panose="02000000000000000000" pitchFamily="2" charset="0"/>
              </a:rPr>
              <a:t>Nota: Las bibliotecas como TF </a:t>
            </a:r>
            <a:r>
              <a:rPr lang="es-CO" altLang="es-CO" sz="1600" dirty="0" err="1">
                <a:solidFill>
                  <a:srgbClr val="202124"/>
                </a:solidFill>
                <a:latin typeface="Roboto" panose="02000000000000000000" pitchFamily="2" charset="0"/>
              </a:rPr>
              <a:t>Keras</a:t>
            </a:r>
            <a:r>
              <a:rPr lang="es-CO" altLang="es-CO" sz="1600" dirty="0">
                <a:solidFill>
                  <a:srgbClr val="202124"/>
                </a:solidFill>
                <a:latin typeface="Roboto" panose="02000000000000000000" pitchFamily="2" charset="0"/>
              </a:rPr>
              <a:t>, suelen </a:t>
            </a:r>
            <a:r>
              <a:rPr kumimoji="0" lang="es-CO" altLang="es-CO" sz="1600" b="0" i="0" u="none" strike="noStrike" cap="none" normalizeH="0" baseline="0" dirty="0">
                <a:ln>
                  <a:noFill/>
                </a:ln>
                <a:solidFill>
                  <a:srgbClr val="202124"/>
                </a:solidFill>
                <a:effectLst/>
                <a:latin typeface="Roboto" panose="02000000000000000000" pitchFamily="2" charset="0"/>
              </a:rPr>
              <a:t>usar un umbral predeterminado de 0.5 para calcular las métricas de clasificación.</a:t>
            </a:r>
            <a:br>
              <a:rPr kumimoji="0" lang="es-CO" altLang="es-CO" sz="1600" b="0" i="0" u="none" strike="noStrike" cap="none" normalizeH="0" baseline="0" dirty="0">
                <a:ln>
                  <a:noFill/>
                </a:ln>
                <a:solidFill>
                  <a:srgbClr val="202124"/>
                </a:solidFill>
                <a:effectLst/>
                <a:latin typeface="Roboto" panose="02000000000000000000" pitchFamily="2" charset="0"/>
              </a:rPr>
            </a:br>
            <a:br>
              <a:rPr kumimoji="0" lang="es-CO" altLang="es-CO" sz="1600" b="0" i="0" u="none" strike="noStrike" cap="none" normalizeH="0" baseline="0" dirty="0">
                <a:ln>
                  <a:noFill/>
                </a:ln>
                <a:solidFill>
                  <a:srgbClr val="202124"/>
                </a:solidFill>
                <a:effectLst/>
                <a:latin typeface="Roboto" panose="02000000000000000000" pitchFamily="2" charset="0"/>
              </a:rPr>
            </a:br>
            <a:r>
              <a:rPr kumimoji="0" lang="es-CO" altLang="es-CO" sz="1800" b="0" i="0" u="none" strike="noStrike" cap="none" normalizeH="0" baseline="0" dirty="0">
                <a:ln>
                  <a:noFill/>
                </a:ln>
                <a:solidFill>
                  <a:srgbClr val="202124"/>
                </a:solidFill>
                <a:effectLst/>
                <a:latin typeface="Roboto" panose="02000000000000000000" pitchFamily="2" charset="0"/>
              </a:rPr>
              <a:t>Prueba estos pasos: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600" b="0" i="0" u="none" strike="noStrike" cap="none" normalizeH="0" baseline="0" dirty="0">
                <a:ln>
                  <a:noFill/>
                </a:ln>
                <a:solidFill>
                  <a:srgbClr val="202124"/>
                </a:solidFill>
                <a:effectLst/>
                <a:latin typeface="Roboto" panose="02000000000000000000" pitchFamily="2" charset="0"/>
              </a:rPr>
              <a:t>Disminuye el umbral de clasificación.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600" b="0" i="0" u="none" strike="noStrike" cap="none" normalizeH="0" baseline="0" dirty="0">
                <a:ln>
                  <a:noFill/>
                </a:ln>
                <a:solidFill>
                  <a:srgbClr val="202124"/>
                </a:solidFill>
                <a:effectLst/>
                <a:latin typeface="Roboto" panose="02000000000000000000" pitchFamily="2" charset="0"/>
              </a:rPr>
              <a:t>Verifica las métricas que no varían, como el </a:t>
            </a:r>
            <a:r>
              <a:rPr kumimoji="0" lang="es-CO" altLang="es-CO" sz="1600" b="1" i="0" u="none" strike="noStrike" cap="none" normalizeH="0" baseline="0" dirty="0">
                <a:ln>
                  <a:noFill/>
                </a:ln>
                <a:solidFill>
                  <a:srgbClr val="FF0000"/>
                </a:solidFill>
                <a:effectLst/>
                <a:latin typeface="Roboto" panose="02000000000000000000" pitchFamily="2" charset="0"/>
              </a:rPr>
              <a:t>AUC</a:t>
            </a:r>
            <a:r>
              <a:rPr kumimoji="0" lang="es-CO" altLang="es-CO" sz="1600" b="0" i="0" u="none" strike="noStrike" cap="none" normalizeH="0" baseline="0" dirty="0">
                <a:ln>
                  <a:noFill/>
                </a:ln>
                <a:solidFill>
                  <a:srgbClr val="202124"/>
                </a:solidFill>
                <a:effectLst/>
                <a:latin typeface="Roboto" panose="02000000000000000000" pitchFamily="2" charset="0"/>
              </a:rPr>
              <a:t> (área bajo la curva)</a:t>
            </a:r>
            <a:endParaRPr lang="es-CO" sz="1600" dirty="0">
              <a:solidFill>
                <a:srgbClr val="202124"/>
              </a:solidFill>
              <a:latin typeface="Roboto" panose="02000000000000000000" pitchFamily="2" charset="0"/>
            </a:endParaRPr>
          </a:p>
        </p:txBody>
      </p:sp>
      <p:sp>
        <p:nvSpPr>
          <p:cNvPr id="4" name="Rectangle 2">
            <a:extLst>
              <a:ext uri="{FF2B5EF4-FFF2-40B4-BE49-F238E27FC236}">
                <a16:creationId xmlns:a16="http://schemas.microsoft.com/office/drawing/2014/main" id="{842889BB-BAFE-5446-13BD-B2632BA4027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4922239-E380-91EE-14B2-606EB5F0156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6" name="Imagen 5">
            <a:extLst>
              <a:ext uri="{FF2B5EF4-FFF2-40B4-BE49-F238E27FC236}">
                <a16:creationId xmlns:a16="http://schemas.microsoft.com/office/drawing/2014/main" id="{F65254FF-BE16-8A6D-BB7A-446AF286684C}"/>
              </a:ext>
            </a:extLst>
          </p:cNvPr>
          <p:cNvPicPr>
            <a:picLocks noChangeAspect="1"/>
          </p:cNvPicPr>
          <p:nvPr/>
        </p:nvPicPr>
        <p:blipFill>
          <a:blip r:embed="rId4"/>
          <a:stretch>
            <a:fillRect/>
          </a:stretch>
        </p:blipFill>
        <p:spPr>
          <a:xfrm>
            <a:off x="6384471" y="1812110"/>
            <a:ext cx="5612678" cy="2075784"/>
          </a:xfrm>
          <a:prstGeom prst="rect">
            <a:avLst/>
          </a:prstGeom>
        </p:spPr>
      </p:pic>
      <p:sp>
        <p:nvSpPr>
          <p:cNvPr id="10" name="Rectangle 2">
            <a:extLst>
              <a:ext uri="{FF2B5EF4-FFF2-40B4-BE49-F238E27FC236}">
                <a16:creationId xmlns:a16="http://schemas.microsoft.com/office/drawing/2014/main" id="{B9C4ABB2-D130-5F9D-3309-EF2B2744D2E2}"/>
              </a:ext>
            </a:extLst>
          </p:cNvPr>
          <p:cNvSpPr>
            <a:spLocks noChangeArrowheads="1"/>
          </p:cNvSpPr>
          <p:nvPr/>
        </p:nvSpPr>
        <p:spPr bwMode="auto">
          <a:xfrm>
            <a:off x="0" y="90100"/>
            <a:ext cx="2471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a:ln>
                  <a:noFill/>
                </a:ln>
                <a:solidFill>
                  <a:srgbClr val="202124"/>
                </a:solidFill>
                <a:effectLst/>
                <a:latin typeface="Roboto" panose="02000000000000000000" pitchFamily="2" charset="0"/>
              </a:rPr>
              <a:t>.</a:t>
            </a:r>
            <a:r>
              <a:rPr kumimoji="0" lang="es-CO" altLang="es-CO" sz="800" b="0" i="0" u="none" strike="noStrike" cap="none" normalizeH="0" baseline="0" dirty="0">
                <a:ln>
                  <a:noFill/>
                </a:ln>
                <a:solidFill>
                  <a:schemeClr val="tx1"/>
                </a:solidFill>
                <a:effectLst/>
              </a:rPr>
              <a:t> </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379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6F89-5F51-E58B-3BD2-D2BA4CD6134E}"/>
            </a:ext>
          </a:extLst>
        </p:cNvPr>
        <p:cNvGrpSpPr/>
        <p:nvPr/>
      </p:nvGrpSpPr>
      <p:grpSpPr>
        <a:xfrm>
          <a:off x="0" y="0"/>
          <a:ext cx="0" cy="0"/>
          <a:chOff x="0" y="0"/>
          <a:chExt cx="0" cy="0"/>
        </a:xfrm>
      </p:grpSpPr>
      <p:pic>
        <p:nvPicPr>
          <p:cNvPr id="2050" name="Picture 2" descr="Universidad del Quindío - YouTube">
            <a:extLst>
              <a:ext uri="{FF2B5EF4-FFF2-40B4-BE49-F238E27FC236}">
                <a16:creationId xmlns:a16="http://schemas.microsoft.com/office/drawing/2014/main" id="{071C5F7A-ECD6-58E6-5C7C-AADD49687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0106" y="365125"/>
            <a:ext cx="1093694" cy="109369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3D1F5F8-F70B-041A-351B-9C382CE23D93}"/>
              </a:ext>
            </a:extLst>
          </p:cNvPr>
          <p:cNvSpPr>
            <a:spLocks noGrp="1"/>
          </p:cNvSpPr>
          <p:nvPr>
            <p:ph type="title"/>
          </p:nvPr>
        </p:nvSpPr>
        <p:spPr>
          <a:xfrm>
            <a:off x="838200" y="11834"/>
            <a:ext cx="10515600" cy="1325563"/>
          </a:xfrm>
        </p:spPr>
        <p:txBody>
          <a:bodyPr>
            <a:normAutofit/>
          </a:bodyPr>
          <a:lstStyle/>
          <a:p>
            <a:pPr algn="ctr"/>
            <a:r>
              <a:rPr lang="es-CO" sz="6000" dirty="0" err="1">
                <a:solidFill>
                  <a:schemeClr val="accent1">
                    <a:lumMod val="75000"/>
                  </a:schemeClr>
                </a:solidFill>
              </a:rPr>
              <a:t>Loss</a:t>
            </a:r>
            <a:r>
              <a:rPr lang="es-CO" sz="6000" dirty="0">
                <a:solidFill>
                  <a:schemeClr val="accent1">
                    <a:lumMod val="75000"/>
                  </a:schemeClr>
                </a:solidFill>
              </a:rPr>
              <a:t> Curve</a:t>
            </a:r>
          </a:p>
        </p:txBody>
      </p:sp>
      <p:sp>
        <p:nvSpPr>
          <p:cNvPr id="5" name="Marcador de contenido 4">
            <a:extLst>
              <a:ext uri="{FF2B5EF4-FFF2-40B4-BE49-F238E27FC236}">
                <a16:creationId xmlns:a16="http://schemas.microsoft.com/office/drawing/2014/main" id="{267A6306-477F-E520-685C-193E46E5AF9A}"/>
              </a:ext>
            </a:extLst>
          </p:cNvPr>
          <p:cNvSpPr>
            <a:spLocks noGrp="1"/>
          </p:cNvSpPr>
          <p:nvPr>
            <p:ph idx="1"/>
          </p:nvPr>
        </p:nvSpPr>
        <p:spPr>
          <a:xfrm>
            <a:off x="838200" y="2000022"/>
            <a:ext cx="6248400" cy="4426588"/>
          </a:xfrm>
        </p:spPr>
        <p:txBody>
          <a:bodyPr>
            <a:normAutofit/>
          </a:bodyPr>
          <a:lstStyle/>
          <a:p>
            <a:pPr marL="0" indent="0">
              <a:buNone/>
            </a:pPr>
            <a:r>
              <a:rPr lang="es-CO" sz="1600" b="1" dirty="0">
                <a:solidFill>
                  <a:srgbClr val="000000"/>
                </a:solidFill>
                <a:latin typeface="Verdana" panose="020B0604030504040204" pitchFamily="34" charset="0"/>
              </a:rPr>
              <a:t>4. ¡La perdida de prueba es muy alta!</a:t>
            </a:r>
          </a:p>
          <a:p>
            <a:pPr marL="0" indent="0">
              <a:buNone/>
            </a:pPr>
            <a:endParaRPr lang="es-CO" sz="1800" b="1" dirty="0">
              <a:solidFill>
                <a:srgbClr val="000000"/>
              </a:solidFill>
              <a:latin typeface="Verdana" panose="020B0604030504040204" pitchFamily="34" charset="0"/>
            </a:endParaRPr>
          </a:p>
          <a:p>
            <a:pPr marL="0" indent="0" algn="l">
              <a:buNone/>
            </a:pPr>
            <a:r>
              <a:rPr lang="es-ES" sz="1800" dirty="0">
                <a:solidFill>
                  <a:srgbClr val="202124"/>
                </a:solidFill>
                <a:latin typeface="Roboto" panose="02000000000000000000" pitchFamily="2" charset="0"/>
              </a:rPr>
              <a:t>Tu modelo se </a:t>
            </a:r>
            <a:r>
              <a:rPr lang="es-ES" sz="1800" dirty="0" err="1">
                <a:solidFill>
                  <a:srgbClr val="202124"/>
                </a:solidFill>
                <a:latin typeface="Roboto" panose="02000000000000000000" pitchFamily="2" charset="0"/>
              </a:rPr>
              <a:t>sobreajusta</a:t>
            </a:r>
            <a:r>
              <a:rPr lang="es-ES" sz="1800" dirty="0">
                <a:solidFill>
                  <a:srgbClr val="202124"/>
                </a:solidFill>
                <a:latin typeface="Roboto" panose="02000000000000000000" pitchFamily="2" charset="0"/>
              </a:rPr>
              <a:t> a los datos de entrenamiento.</a:t>
            </a:r>
          </a:p>
          <a:p>
            <a:pPr algn="l">
              <a:buFont typeface="Arial" panose="020B0604020202020204" pitchFamily="34" charset="0"/>
              <a:buChar char="•"/>
            </a:pPr>
            <a:r>
              <a:rPr lang="es-ES" sz="1800" dirty="0">
                <a:solidFill>
                  <a:srgbClr val="202124"/>
                </a:solidFill>
                <a:latin typeface="Roboto" panose="02000000000000000000" pitchFamily="2" charset="0"/>
              </a:rPr>
              <a:t>Reduce la capacidad del modelo.</a:t>
            </a:r>
          </a:p>
          <a:p>
            <a:pPr algn="l">
              <a:buFont typeface="Arial" panose="020B0604020202020204" pitchFamily="34" charset="0"/>
              <a:buChar char="•"/>
            </a:pPr>
            <a:r>
              <a:rPr lang="es-ES" sz="1800" dirty="0">
                <a:solidFill>
                  <a:srgbClr val="202124"/>
                </a:solidFill>
                <a:latin typeface="Roboto" panose="02000000000000000000" pitchFamily="2" charset="0"/>
              </a:rPr>
              <a:t>Agrega regularización.</a:t>
            </a:r>
          </a:p>
          <a:p>
            <a:pPr algn="l">
              <a:buFont typeface="Arial" panose="020B0604020202020204" pitchFamily="34" charset="0"/>
              <a:buChar char="•"/>
            </a:pPr>
            <a:r>
              <a:rPr lang="es-ES" sz="1800" dirty="0">
                <a:solidFill>
                  <a:srgbClr val="202124"/>
                </a:solidFill>
                <a:latin typeface="Roboto" panose="02000000000000000000" pitchFamily="2" charset="0"/>
              </a:rPr>
              <a:t>Verifica que las divisiones de entrenamiento y de prueba sean equivalentes en términos estadísticos.</a:t>
            </a:r>
          </a:p>
        </p:txBody>
      </p:sp>
      <p:sp>
        <p:nvSpPr>
          <p:cNvPr id="4" name="Rectangle 2">
            <a:extLst>
              <a:ext uri="{FF2B5EF4-FFF2-40B4-BE49-F238E27FC236}">
                <a16:creationId xmlns:a16="http://schemas.microsoft.com/office/drawing/2014/main" id="{842889BB-BAFE-5446-13BD-B2632BA4027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4922239-E380-91EE-14B2-606EB5F0156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B9C4ABB2-D130-5F9D-3309-EF2B2744D2E2}"/>
              </a:ext>
            </a:extLst>
          </p:cNvPr>
          <p:cNvSpPr>
            <a:spLocks noChangeArrowheads="1"/>
          </p:cNvSpPr>
          <p:nvPr/>
        </p:nvSpPr>
        <p:spPr bwMode="auto">
          <a:xfrm>
            <a:off x="0" y="90100"/>
            <a:ext cx="2471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a:ln>
                  <a:noFill/>
                </a:ln>
                <a:solidFill>
                  <a:srgbClr val="202124"/>
                </a:solidFill>
                <a:effectLst/>
                <a:latin typeface="Roboto" panose="02000000000000000000" pitchFamily="2" charset="0"/>
              </a:rPr>
              <a:t>.</a:t>
            </a:r>
            <a:r>
              <a:rPr kumimoji="0" lang="es-CO" altLang="es-CO" sz="800" b="0" i="0" u="none" strike="noStrike" cap="none" normalizeH="0" baseline="0" dirty="0">
                <a:ln>
                  <a:noFill/>
                </a:ln>
                <a:solidFill>
                  <a:schemeClr val="tx1"/>
                </a:solidFill>
                <a:effectLst/>
              </a:rPr>
              <a:t> </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7" name="Imagen 6">
            <a:extLst>
              <a:ext uri="{FF2B5EF4-FFF2-40B4-BE49-F238E27FC236}">
                <a16:creationId xmlns:a16="http://schemas.microsoft.com/office/drawing/2014/main" id="{4F7B81B6-99CF-7B0A-8F23-389BFCF9120D}"/>
              </a:ext>
            </a:extLst>
          </p:cNvPr>
          <p:cNvPicPr>
            <a:picLocks noChangeAspect="1"/>
          </p:cNvPicPr>
          <p:nvPr/>
        </p:nvPicPr>
        <p:blipFill>
          <a:blip r:embed="rId3"/>
          <a:stretch>
            <a:fillRect/>
          </a:stretch>
        </p:blipFill>
        <p:spPr>
          <a:xfrm>
            <a:off x="7086600" y="1878330"/>
            <a:ext cx="4821706" cy="3101340"/>
          </a:xfrm>
          <a:prstGeom prst="rect">
            <a:avLst/>
          </a:prstGeom>
        </p:spPr>
      </p:pic>
    </p:spTree>
    <p:extLst>
      <p:ext uri="{BB962C8B-B14F-4D97-AF65-F5344CB8AC3E}">
        <p14:creationId xmlns:p14="http://schemas.microsoft.com/office/powerpoint/2010/main" val="958093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6F89-5F51-E58B-3BD2-D2BA4CD6134E}"/>
            </a:ext>
          </a:extLst>
        </p:cNvPr>
        <p:cNvGrpSpPr/>
        <p:nvPr/>
      </p:nvGrpSpPr>
      <p:grpSpPr>
        <a:xfrm>
          <a:off x="0" y="0"/>
          <a:ext cx="0" cy="0"/>
          <a:chOff x="0" y="0"/>
          <a:chExt cx="0" cy="0"/>
        </a:xfrm>
      </p:grpSpPr>
      <p:pic>
        <p:nvPicPr>
          <p:cNvPr id="2050" name="Picture 2" descr="Universidad del Quindío - YouTube">
            <a:extLst>
              <a:ext uri="{FF2B5EF4-FFF2-40B4-BE49-F238E27FC236}">
                <a16:creationId xmlns:a16="http://schemas.microsoft.com/office/drawing/2014/main" id="{071C5F7A-ECD6-58E6-5C7C-AADD49687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0106" y="365125"/>
            <a:ext cx="1093694" cy="109369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3D1F5F8-F70B-041A-351B-9C382CE23D93}"/>
              </a:ext>
            </a:extLst>
          </p:cNvPr>
          <p:cNvSpPr>
            <a:spLocks noGrp="1"/>
          </p:cNvSpPr>
          <p:nvPr>
            <p:ph type="title"/>
          </p:nvPr>
        </p:nvSpPr>
        <p:spPr>
          <a:xfrm>
            <a:off x="838200" y="11834"/>
            <a:ext cx="10515600" cy="1325563"/>
          </a:xfrm>
        </p:spPr>
        <p:txBody>
          <a:bodyPr>
            <a:normAutofit/>
          </a:bodyPr>
          <a:lstStyle/>
          <a:p>
            <a:pPr algn="ctr"/>
            <a:r>
              <a:rPr lang="es-CO" sz="6000" dirty="0" err="1">
                <a:solidFill>
                  <a:schemeClr val="accent1">
                    <a:lumMod val="75000"/>
                  </a:schemeClr>
                </a:solidFill>
              </a:rPr>
              <a:t>Loss</a:t>
            </a:r>
            <a:r>
              <a:rPr lang="es-CO" sz="6000" dirty="0">
                <a:solidFill>
                  <a:schemeClr val="accent1">
                    <a:lumMod val="75000"/>
                  </a:schemeClr>
                </a:solidFill>
              </a:rPr>
              <a:t> Curve</a:t>
            </a:r>
          </a:p>
        </p:txBody>
      </p:sp>
      <p:sp>
        <p:nvSpPr>
          <p:cNvPr id="5" name="Marcador de contenido 4">
            <a:extLst>
              <a:ext uri="{FF2B5EF4-FFF2-40B4-BE49-F238E27FC236}">
                <a16:creationId xmlns:a16="http://schemas.microsoft.com/office/drawing/2014/main" id="{267A6306-477F-E520-685C-193E46E5AF9A}"/>
              </a:ext>
            </a:extLst>
          </p:cNvPr>
          <p:cNvSpPr>
            <a:spLocks noGrp="1"/>
          </p:cNvSpPr>
          <p:nvPr>
            <p:ph idx="1"/>
          </p:nvPr>
        </p:nvSpPr>
        <p:spPr>
          <a:xfrm>
            <a:off x="838200" y="2000022"/>
            <a:ext cx="6248400" cy="4426588"/>
          </a:xfrm>
        </p:spPr>
        <p:txBody>
          <a:bodyPr>
            <a:normAutofit/>
          </a:bodyPr>
          <a:lstStyle/>
          <a:p>
            <a:pPr marL="0" indent="0">
              <a:buNone/>
            </a:pPr>
            <a:r>
              <a:rPr lang="es-CO" sz="1600" b="1" dirty="0">
                <a:solidFill>
                  <a:srgbClr val="000000"/>
                </a:solidFill>
                <a:latin typeface="Verdana" panose="020B0604030504040204" pitchFamily="34" charset="0"/>
              </a:rPr>
              <a:t>5. Mi modelo se estanca</a:t>
            </a:r>
          </a:p>
          <a:p>
            <a:pPr marL="0" indent="0">
              <a:buNone/>
            </a:pPr>
            <a:endParaRPr lang="es-CO" sz="1800" b="1" dirty="0">
              <a:solidFill>
                <a:srgbClr val="000000"/>
              </a:solidFill>
              <a:latin typeface="Verdana" panose="020B0604030504040204" pitchFamily="34" charset="0"/>
            </a:endParaRPr>
          </a:p>
          <a:p>
            <a:pPr marL="0" indent="0">
              <a:buNone/>
            </a:pPr>
            <a:r>
              <a:rPr lang="es-ES" sz="1800" dirty="0">
                <a:solidFill>
                  <a:srgbClr val="202124"/>
                </a:solidFill>
                <a:latin typeface="Roboto" panose="02000000000000000000" pitchFamily="2" charset="0"/>
              </a:rPr>
              <a:t>Su pérdida muestra un comportamiento repetitivo similar a un paso. </a:t>
            </a:r>
          </a:p>
          <a:p>
            <a:pPr marL="0" indent="0">
              <a:buNone/>
            </a:pPr>
            <a:r>
              <a:rPr lang="es-ES" sz="1800" dirty="0">
                <a:solidFill>
                  <a:srgbClr val="202124"/>
                </a:solidFill>
                <a:latin typeface="Roboto" panose="02000000000000000000" pitchFamily="2" charset="0"/>
              </a:rPr>
              <a:t>Es probable que los datos de entrada que ve tu modelo tengan un comportamiento repetitivo. Asegúrate de que la redistribución quite el comportamiento repetitivo de los datos de entrada.</a:t>
            </a:r>
          </a:p>
        </p:txBody>
      </p:sp>
      <p:sp>
        <p:nvSpPr>
          <p:cNvPr id="4" name="Rectangle 2">
            <a:extLst>
              <a:ext uri="{FF2B5EF4-FFF2-40B4-BE49-F238E27FC236}">
                <a16:creationId xmlns:a16="http://schemas.microsoft.com/office/drawing/2014/main" id="{842889BB-BAFE-5446-13BD-B2632BA4027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4922239-E380-91EE-14B2-606EB5F0156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B9C4ABB2-D130-5F9D-3309-EF2B2744D2E2}"/>
              </a:ext>
            </a:extLst>
          </p:cNvPr>
          <p:cNvSpPr>
            <a:spLocks noChangeArrowheads="1"/>
          </p:cNvSpPr>
          <p:nvPr/>
        </p:nvSpPr>
        <p:spPr bwMode="auto">
          <a:xfrm>
            <a:off x="0" y="90100"/>
            <a:ext cx="2471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a:ln>
                  <a:noFill/>
                </a:ln>
                <a:solidFill>
                  <a:srgbClr val="202124"/>
                </a:solidFill>
                <a:effectLst/>
                <a:latin typeface="Roboto" panose="02000000000000000000" pitchFamily="2" charset="0"/>
              </a:rPr>
              <a:t>.</a:t>
            </a:r>
            <a:r>
              <a:rPr kumimoji="0" lang="es-CO" altLang="es-CO" sz="800" b="0" i="0" u="none" strike="noStrike" cap="none" normalizeH="0" baseline="0" dirty="0">
                <a:ln>
                  <a:noFill/>
                </a:ln>
                <a:solidFill>
                  <a:schemeClr val="tx1"/>
                </a:solidFill>
                <a:effectLst/>
              </a:rPr>
              <a:t> </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6" name="Imagen 5">
            <a:extLst>
              <a:ext uri="{FF2B5EF4-FFF2-40B4-BE49-F238E27FC236}">
                <a16:creationId xmlns:a16="http://schemas.microsoft.com/office/drawing/2014/main" id="{06B4B766-5A87-C9CE-30E8-C8D1E2C36742}"/>
              </a:ext>
            </a:extLst>
          </p:cNvPr>
          <p:cNvPicPr>
            <a:picLocks noChangeAspect="1"/>
          </p:cNvPicPr>
          <p:nvPr/>
        </p:nvPicPr>
        <p:blipFill>
          <a:blip r:embed="rId3"/>
          <a:stretch>
            <a:fillRect/>
          </a:stretch>
        </p:blipFill>
        <p:spPr>
          <a:xfrm>
            <a:off x="7258114" y="2000022"/>
            <a:ext cx="4095686" cy="3364314"/>
          </a:xfrm>
          <a:prstGeom prst="rect">
            <a:avLst/>
          </a:prstGeom>
        </p:spPr>
      </p:pic>
    </p:spTree>
    <p:extLst>
      <p:ext uri="{BB962C8B-B14F-4D97-AF65-F5344CB8AC3E}">
        <p14:creationId xmlns:p14="http://schemas.microsoft.com/office/powerpoint/2010/main" val="3424822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6F89-5F51-E58B-3BD2-D2BA4CD6134E}"/>
            </a:ext>
          </a:extLst>
        </p:cNvPr>
        <p:cNvGrpSpPr/>
        <p:nvPr/>
      </p:nvGrpSpPr>
      <p:grpSpPr>
        <a:xfrm>
          <a:off x="0" y="0"/>
          <a:ext cx="0" cy="0"/>
          <a:chOff x="0" y="0"/>
          <a:chExt cx="0" cy="0"/>
        </a:xfrm>
      </p:grpSpPr>
      <p:pic>
        <p:nvPicPr>
          <p:cNvPr id="2050" name="Picture 2" descr="Universidad del Quindío - YouTube">
            <a:extLst>
              <a:ext uri="{FF2B5EF4-FFF2-40B4-BE49-F238E27FC236}">
                <a16:creationId xmlns:a16="http://schemas.microsoft.com/office/drawing/2014/main" id="{071C5F7A-ECD6-58E6-5C7C-AADD49687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0106" y="365125"/>
            <a:ext cx="1093694" cy="109369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3D1F5F8-F70B-041A-351B-9C382CE23D93}"/>
              </a:ext>
            </a:extLst>
          </p:cNvPr>
          <p:cNvSpPr>
            <a:spLocks noGrp="1"/>
          </p:cNvSpPr>
          <p:nvPr>
            <p:ph type="title"/>
          </p:nvPr>
        </p:nvSpPr>
        <p:spPr>
          <a:xfrm>
            <a:off x="838200" y="11834"/>
            <a:ext cx="10515600" cy="1325563"/>
          </a:xfrm>
        </p:spPr>
        <p:txBody>
          <a:bodyPr>
            <a:normAutofit/>
          </a:bodyPr>
          <a:lstStyle/>
          <a:p>
            <a:pPr algn="ctr"/>
            <a:r>
              <a:rPr lang="es-CO" sz="6000" dirty="0">
                <a:solidFill>
                  <a:schemeClr val="accent1">
                    <a:lumMod val="75000"/>
                  </a:schemeClr>
                </a:solidFill>
              </a:rPr>
              <a:t>Inciso AUC I</a:t>
            </a:r>
          </a:p>
        </p:txBody>
      </p:sp>
      <p:sp>
        <p:nvSpPr>
          <p:cNvPr id="5" name="Marcador de contenido 4">
            <a:extLst>
              <a:ext uri="{FF2B5EF4-FFF2-40B4-BE49-F238E27FC236}">
                <a16:creationId xmlns:a16="http://schemas.microsoft.com/office/drawing/2014/main" id="{267A6306-477F-E520-685C-193E46E5AF9A}"/>
              </a:ext>
            </a:extLst>
          </p:cNvPr>
          <p:cNvSpPr>
            <a:spLocks noGrp="1"/>
          </p:cNvSpPr>
          <p:nvPr>
            <p:ph idx="1"/>
          </p:nvPr>
        </p:nvSpPr>
        <p:spPr>
          <a:xfrm>
            <a:off x="838200" y="1458819"/>
            <a:ext cx="10706100" cy="3000035"/>
          </a:xfrm>
        </p:spPr>
        <p:txBody>
          <a:bodyPr>
            <a:normAutofit/>
          </a:bodyPr>
          <a:lstStyle/>
          <a:p>
            <a:pPr marL="0" indent="0">
              <a:buNone/>
            </a:pPr>
            <a:r>
              <a:rPr lang="es-ES" sz="2400" b="0" i="0" dirty="0">
                <a:solidFill>
                  <a:srgbClr val="202124"/>
                </a:solidFill>
                <a:effectLst/>
                <a:latin typeface="Roboto" panose="02000000000000000000" pitchFamily="2" charset="0"/>
              </a:rPr>
              <a:t>Medida agregada del rendimiento en clasificación. </a:t>
            </a:r>
          </a:p>
          <a:p>
            <a:pPr marL="0" indent="0">
              <a:buNone/>
            </a:pPr>
            <a:endParaRPr lang="es-ES" sz="2400" b="0" i="0" dirty="0">
              <a:solidFill>
                <a:srgbClr val="202124"/>
              </a:solidFill>
              <a:effectLst/>
              <a:latin typeface="Roboto" panose="02000000000000000000" pitchFamily="2" charset="0"/>
            </a:endParaRPr>
          </a:p>
          <a:p>
            <a:pPr marL="0" indent="0">
              <a:buNone/>
            </a:pPr>
            <a:r>
              <a:rPr lang="es-ES" sz="2400" b="0" i="0" dirty="0">
                <a:solidFill>
                  <a:srgbClr val="202124"/>
                </a:solidFill>
                <a:effectLst/>
                <a:latin typeface="Roboto" panose="02000000000000000000" pitchFamily="2" charset="0"/>
              </a:rPr>
              <a:t>El AUC es como la </a:t>
            </a:r>
            <a:r>
              <a:rPr lang="es-ES" sz="2400" b="1" i="0" dirty="0">
                <a:solidFill>
                  <a:srgbClr val="202124"/>
                </a:solidFill>
                <a:effectLst/>
                <a:latin typeface="Roboto" panose="02000000000000000000" pitchFamily="2" charset="0"/>
              </a:rPr>
              <a:t>probabilidad</a:t>
            </a:r>
            <a:r>
              <a:rPr lang="es-ES" sz="2400" b="0" i="0" dirty="0">
                <a:solidFill>
                  <a:srgbClr val="202124"/>
                </a:solidFill>
                <a:effectLst/>
                <a:latin typeface="Roboto" panose="02000000000000000000" pitchFamily="2" charset="0"/>
              </a:rPr>
              <a:t> de que el modelo clasifique un ejemplo positivo aleatorio más alto que un ejemplo negativo aleatorio. </a:t>
            </a:r>
          </a:p>
        </p:txBody>
      </p:sp>
      <p:sp>
        <p:nvSpPr>
          <p:cNvPr id="4" name="Rectangle 2">
            <a:extLst>
              <a:ext uri="{FF2B5EF4-FFF2-40B4-BE49-F238E27FC236}">
                <a16:creationId xmlns:a16="http://schemas.microsoft.com/office/drawing/2014/main" id="{842889BB-BAFE-5446-13BD-B2632BA4027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4922239-E380-91EE-14B2-606EB5F0156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B9C4ABB2-D130-5F9D-3309-EF2B2744D2E2}"/>
              </a:ext>
            </a:extLst>
          </p:cNvPr>
          <p:cNvSpPr>
            <a:spLocks noChangeArrowheads="1"/>
          </p:cNvSpPr>
          <p:nvPr/>
        </p:nvSpPr>
        <p:spPr bwMode="auto">
          <a:xfrm>
            <a:off x="0" y="90100"/>
            <a:ext cx="2471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a:ln>
                  <a:noFill/>
                </a:ln>
                <a:solidFill>
                  <a:srgbClr val="202124"/>
                </a:solidFill>
                <a:effectLst/>
                <a:latin typeface="Roboto" panose="02000000000000000000" pitchFamily="2" charset="0"/>
              </a:rPr>
              <a:t>.</a:t>
            </a:r>
            <a:r>
              <a:rPr kumimoji="0" lang="es-CO" altLang="es-CO" sz="800" b="0" i="0" u="none" strike="noStrike" cap="none" normalizeH="0" baseline="0" dirty="0">
                <a:ln>
                  <a:noFill/>
                </a:ln>
                <a:solidFill>
                  <a:schemeClr val="tx1"/>
                </a:solidFill>
                <a:effectLst/>
              </a:rPr>
              <a:t> </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6" name="Imagen 5">
            <a:extLst>
              <a:ext uri="{FF2B5EF4-FFF2-40B4-BE49-F238E27FC236}">
                <a16:creationId xmlns:a16="http://schemas.microsoft.com/office/drawing/2014/main" id="{0C34B2B3-3956-6E06-D82D-3C19301E6028}"/>
              </a:ext>
            </a:extLst>
          </p:cNvPr>
          <p:cNvPicPr>
            <a:picLocks noChangeAspect="1"/>
          </p:cNvPicPr>
          <p:nvPr/>
        </p:nvPicPr>
        <p:blipFill>
          <a:blip r:embed="rId3"/>
          <a:stretch>
            <a:fillRect/>
          </a:stretch>
        </p:blipFill>
        <p:spPr>
          <a:xfrm>
            <a:off x="672446" y="3183703"/>
            <a:ext cx="6721422" cy="2103302"/>
          </a:xfrm>
          <a:prstGeom prst="rect">
            <a:avLst/>
          </a:prstGeom>
        </p:spPr>
      </p:pic>
      <p:pic>
        <p:nvPicPr>
          <p:cNvPr id="11" name="Imagen 10">
            <a:extLst>
              <a:ext uri="{FF2B5EF4-FFF2-40B4-BE49-F238E27FC236}">
                <a16:creationId xmlns:a16="http://schemas.microsoft.com/office/drawing/2014/main" id="{5D62A2A4-EF22-6355-D0D2-54D5EE626001}"/>
              </a:ext>
            </a:extLst>
          </p:cNvPr>
          <p:cNvPicPr>
            <a:picLocks noChangeAspect="1"/>
          </p:cNvPicPr>
          <p:nvPr/>
        </p:nvPicPr>
        <p:blipFill>
          <a:blip r:embed="rId4"/>
          <a:stretch>
            <a:fillRect/>
          </a:stretch>
        </p:blipFill>
        <p:spPr>
          <a:xfrm>
            <a:off x="7393868" y="3305125"/>
            <a:ext cx="4150432" cy="3187750"/>
          </a:xfrm>
          <a:prstGeom prst="rect">
            <a:avLst/>
          </a:prstGeom>
        </p:spPr>
      </p:pic>
      <p:sp>
        <p:nvSpPr>
          <p:cNvPr id="12" name="Marcador de contenido 4">
            <a:extLst>
              <a:ext uri="{FF2B5EF4-FFF2-40B4-BE49-F238E27FC236}">
                <a16:creationId xmlns:a16="http://schemas.microsoft.com/office/drawing/2014/main" id="{8B4790F2-66C6-D5F1-757C-E53B996F56DB}"/>
              </a:ext>
            </a:extLst>
          </p:cNvPr>
          <p:cNvSpPr txBox="1">
            <a:spLocks/>
          </p:cNvSpPr>
          <p:nvPr/>
        </p:nvSpPr>
        <p:spPr>
          <a:xfrm>
            <a:off x="838200" y="6001801"/>
            <a:ext cx="6177396" cy="6067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202124"/>
                </a:solidFill>
                <a:latin typeface="Roboto" panose="02000000000000000000" pitchFamily="2" charset="0"/>
              </a:rPr>
              <a:t>Esperaríamos ver una curva exponencial ascendente hasta a 1, el optimo seria un escalón 1 desde x=0</a:t>
            </a:r>
          </a:p>
        </p:txBody>
      </p:sp>
    </p:spTree>
    <p:extLst>
      <p:ext uri="{BB962C8B-B14F-4D97-AF65-F5344CB8AC3E}">
        <p14:creationId xmlns:p14="http://schemas.microsoft.com/office/powerpoint/2010/main" val="3458572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6F89-5F51-E58B-3BD2-D2BA4CD6134E}"/>
            </a:ext>
          </a:extLst>
        </p:cNvPr>
        <p:cNvGrpSpPr/>
        <p:nvPr/>
      </p:nvGrpSpPr>
      <p:grpSpPr>
        <a:xfrm>
          <a:off x="0" y="0"/>
          <a:ext cx="0" cy="0"/>
          <a:chOff x="0" y="0"/>
          <a:chExt cx="0" cy="0"/>
        </a:xfrm>
      </p:grpSpPr>
      <p:pic>
        <p:nvPicPr>
          <p:cNvPr id="2050" name="Picture 2" descr="Universidad del Quindío - YouTube">
            <a:extLst>
              <a:ext uri="{FF2B5EF4-FFF2-40B4-BE49-F238E27FC236}">
                <a16:creationId xmlns:a16="http://schemas.microsoft.com/office/drawing/2014/main" id="{071C5F7A-ECD6-58E6-5C7C-AADD49687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2191" y="250844"/>
            <a:ext cx="823530" cy="82353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3D1F5F8-F70B-041A-351B-9C382CE23D93}"/>
              </a:ext>
            </a:extLst>
          </p:cNvPr>
          <p:cNvSpPr>
            <a:spLocks noGrp="1"/>
          </p:cNvSpPr>
          <p:nvPr>
            <p:ph type="title"/>
          </p:nvPr>
        </p:nvSpPr>
        <p:spPr>
          <a:xfrm>
            <a:off x="838200" y="11834"/>
            <a:ext cx="10515600" cy="1325563"/>
          </a:xfrm>
        </p:spPr>
        <p:txBody>
          <a:bodyPr>
            <a:normAutofit/>
          </a:bodyPr>
          <a:lstStyle/>
          <a:p>
            <a:pPr algn="ctr"/>
            <a:r>
              <a:rPr lang="es-CO" sz="6000" dirty="0">
                <a:solidFill>
                  <a:schemeClr val="accent1">
                    <a:lumMod val="75000"/>
                  </a:schemeClr>
                </a:solidFill>
              </a:rPr>
              <a:t>Inciso AUC II</a:t>
            </a:r>
          </a:p>
        </p:txBody>
      </p:sp>
      <p:sp>
        <p:nvSpPr>
          <p:cNvPr id="5" name="Marcador de contenido 4">
            <a:extLst>
              <a:ext uri="{FF2B5EF4-FFF2-40B4-BE49-F238E27FC236}">
                <a16:creationId xmlns:a16="http://schemas.microsoft.com/office/drawing/2014/main" id="{267A6306-477F-E520-685C-193E46E5AF9A}"/>
              </a:ext>
            </a:extLst>
          </p:cNvPr>
          <p:cNvSpPr>
            <a:spLocks noGrp="1"/>
          </p:cNvSpPr>
          <p:nvPr>
            <p:ph idx="1"/>
          </p:nvPr>
        </p:nvSpPr>
        <p:spPr>
          <a:xfrm>
            <a:off x="838200" y="1049482"/>
            <a:ext cx="10706100" cy="5443393"/>
          </a:xfrm>
        </p:spPr>
        <p:txBody>
          <a:bodyPr>
            <a:normAutofit fontScale="92500" lnSpcReduction="10000"/>
          </a:bodyPr>
          <a:lstStyle/>
          <a:p>
            <a:pPr marL="0" indent="0">
              <a:buNone/>
            </a:pPr>
            <a:r>
              <a:rPr lang="es-ES" sz="2400" b="0" i="0" dirty="0">
                <a:solidFill>
                  <a:srgbClr val="202124"/>
                </a:solidFill>
                <a:effectLst/>
                <a:latin typeface="Roboto" panose="02000000000000000000" pitchFamily="2" charset="0"/>
              </a:rPr>
              <a:t>En el siguiente ejemplo, Se ordenan de izquierda a derecha en orden ascendente con respecto a las predicciones de regresión logística:</a:t>
            </a:r>
          </a:p>
          <a:p>
            <a:pPr marL="0" indent="0">
              <a:buNone/>
            </a:pPr>
            <a:endParaRPr lang="es-ES" sz="2400" dirty="0">
              <a:solidFill>
                <a:srgbClr val="202124"/>
              </a:solidFill>
              <a:latin typeface="Roboto" panose="02000000000000000000" pitchFamily="2" charset="0"/>
            </a:endParaRPr>
          </a:p>
          <a:p>
            <a:pPr marL="0" indent="0">
              <a:buNone/>
            </a:pPr>
            <a:endParaRPr lang="es-ES" sz="2400" dirty="0">
              <a:solidFill>
                <a:srgbClr val="202124"/>
              </a:solidFill>
              <a:latin typeface="Roboto" panose="02000000000000000000" pitchFamily="2" charset="0"/>
            </a:endParaRPr>
          </a:p>
          <a:p>
            <a:pPr marL="0" indent="0">
              <a:buNone/>
            </a:pPr>
            <a:endParaRPr lang="es-ES" sz="2400" dirty="0">
              <a:solidFill>
                <a:srgbClr val="202124"/>
              </a:solidFill>
              <a:latin typeface="Roboto" panose="02000000000000000000" pitchFamily="2" charset="0"/>
            </a:endParaRPr>
          </a:p>
          <a:p>
            <a:pPr algn="l"/>
            <a:r>
              <a:rPr lang="es-ES" sz="2400" b="0" i="0" dirty="0">
                <a:solidFill>
                  <a:srgbClr val="202124"/>
                </a:solidFill>
                <a:effectLst/>
                <a:latin typeface="Roboto" panose="02000000000000000000" pitchFamily="2" charset="0"/>
              </a:rPr>
              <a:t>El AUC representa la probabilidad de que un ejemplo aleatorio positivo (verde) se posicione a la derecha de un ejemplo aleatorio negativo (rojo).</a:t>
            </a:r>
          </a:p>
          <a:p>
            <a:pPr algn="l"/>
            <a:r>
              <a:rPr lang="es-ES" sz="2400" b="0" i="0" dirty="0">
                <a:solidFill>
                  <a:srgbClr val="202124"/>
                </a:solidFill>
                <a:effectLst/>
                <a:latin typeface="Roboto" panose="02000000000000000000" pitchFamily="2" charset="0"/>
              </a:rPr>
              <a:t>El AUC varía en valor de 0 a 1. Un modelo cuyas predicciones son un 100% </a:t>
            </a:r>
            <a:r>
              <a:rPr lang="es-ES" sz="2400" b="0" i="0" dirty="0">
                <a:solidFill>
                  <a:srgbClr val="FF0000"/>
                </a:solidFill>
                <a:effectLst/>
                <a:latin typeface="Roboto" panose="02000000000000000000" pitchFamily="2" charset="0"/>
              </a:rPr>
              <a:t>incorrectas</a:t>
            </a:r>
            <a:r>
              <a:rPr lang="es-ES" sz="2400" b="0" i="0" dirty="0">
                <a:solidFill>
                  <a:srgbClr val="202124"/>
                </a:solidFill>
                <a:effectLst/>
                <a:latin typeface="Roboto" panose="02000000000000000000" pitchFamily="2" charset="0"/>
              </a:rPr>
              <a:t> tiene un AUC de </a:t>
            </a:r>
            <a:r>
              <a:rPr lang="es-ES" sz="2400" b="0" i="0" dirty="0">
                <a:solidFill>
                  <a:srgbClr val="FF0000"/>
                </a:solidFill>
                <a:effectLst/>
                <a:latin typeface="Roboto" panose="02000000000000000000" pitchFamily="2" charset="0"/>
              </a:rPr>
              <a:t>0.0</a:t>
            </a:r>
            <a:r>
              <a:rPr lang="es-ES" sz="2400" b="0" i="0" dirty="0">
                <a:solidFill>
                  <a:srgbClr val="202124"/>
                </a:solidFill>
                <a:effectLst/>
                <a:latin typeface="Roboto" panose="02000000000000000000" pitchFamily="2" charset="0"/>
              </a:rPr>
              <a:t>; uno cuyas predicciones son un 100% </a:t>
            </a:r>
            <a:r>
              <a:rPr lang="es-ES" sz="2400" b="0" i="0" dirty="0">
                <a:solidFill>
                  <a:srgbClr val="00B050"/>
                </a:solidFill>
                <a:effectLst/>
                <a:latin typeface="Roboto" panose="02000000000000000000" pitchFamily="2" charset="0"/>
              </a:rPr>
              <a:t>correctas</a:t>
            </a:r>
            <a:r>
              <a:rPr lang="es-ES" sz="2400" b="0" i="0" dirty="0">
                <a:solidFill>
                  <a:srgbClr val="202124"/>
                </a:solidFill>
                <a:effectLst/>
                <a:latin typeface="Roboto" panose="02000000000000000000" pitchFamily="2" charset="0"/>
              </a:rPr>
              <a:t> tiene un AUC de </a:t>
            </a:r>
            <a:r>
              <a:rPr lang="es-ES" sz="2400" b="0" i="0" dirty="0">
                <a:solidFill>
                  <a:srgbClr val="00B050"/>
                </a:solidFill>
                <a:effectLst/>
                <a:latin typeface="Roboto" panose="02000000000000000000" pitchFamily="2" charset="0"/>
              </a:rPr>
              <a:t>1.0</a:t>
            </a:r>
            <a:r>
              <a:rPr lang="es-ES" sz="2400" b="0" i="0" dirty="0">
                <a:solidFill>
                  <a:srgbClr val="202124"/>
                </a:solidFill>
                <a:effectLst/>
                <a:latin typeface="Roboto" panose="02000000000000000000" pitchFamily="2" charset="0"/>
              </a:rPr>
              <a:t>.</a:t>
            </a:r>
          </a:p>
          <a:p>
            <a:pPr marL="0" indent="0" algn="l">
              <a:buNone/>
            </a:pPr>
            <a:r>
              <a:rPr lang="es-ES" sz="2400" b="0" i="0" dirty="0">
                <a:solidFill>
                  <a:srgbClr val="202124"/>
                </a:solidFill>
                <a:effectLst/>
                <a:latin typeface="Roboto" panose="02000000000000000000" pitchFamily="2" charset="0"/>
              </a:rPr>
              <a:t>El AUC es conveniente por los siguientes dos motivos:</a:t>
            </a:r>
          </a:p>
          <a:p>
            <a:pPr algn="l">
              <a:buFont typeface="Arial" panose="020B0604020202020204" pitchFamily="34" charset="0"/>
              <a:buChar char="•"/>
            </a:pPr>
            <a:r>
              <a:rPr lang="es-ES" sz="2400" b="0" i="0" dirty="0">
                <a:solidFill>
                  <a:srgbClr val="202124"/>
                </a:solidFill>
                <a:effectLst/>
                <a:latin typeface="Roboto" panose="02000000000000000000" pitchFamily="2" charset="0"/>
              </a:rPr>
              <a:t>El AUC es </a:t>
            </a:r>
            <a:r>
              <a:rPr lang="es-ES" sz="2400" b="1" i="0" dirty="0">
                <a:solidFill>
                  <a:srgbClr val="202124"/>
                </a:solidFill>
                <a:effectLst/>
                <a:latin typeface="Roboto" panose="02000000000000000000" pitchFamily="2" charset="0"/>
              </a:rPr>
              <a:t>invariable con respecto a la escala</a:t>
            </a:r>
            <a:r>
              <a:rPr lang="es-ES" sz="2400" b="0" i="0" dirty="0">
                <a:solidFill>
                  <a:srgbClr val="202124"/>
                </a:solidFill>
                <a:effectLst/>
                <a:latin typeface="Roboto" panose="02000000000000000000" pitchFamily="2" charset="0"/>
              </a:rPr>
              <a:t>. Mide qué tan bien se clasifican las predicciones, en lugar de sus valores absolutos.</a:t>
            </a:r>
          </a:p>
          <a:p>
            <a:pPr algn="l">
              <a:buFont typeface="Arial" panose="020B0604020202020204" pitchFamily="34" charset="0"/>
              <a:buChar char="•"/>
            </a:pPr>
            <a:r>
              <a:rPr lang="es-ES" sz="2400" b="0" i="0" dirty="0">
                <a:solidFill>
                  <a:srgbClr val="202124"/>
                </a:solidFill>
                <a:effectLst/>
                <a:latin typeface="Roboto" panose="02000000000000000000" pitchFamily="2" charset="0"/>
              </a:rPr>
              <a:t>El AUC es </a:t>
            </a:r>
            <a:r>
              <a:rPr lang="es-ES" sz="2400" b="1" i="0" dirty="0">
                <a:solidFill>
                  <a:srgbClr val="202124"/>
                </a:solidFill>
                <a:effectLst/>
                <a:latin typeface="Roboto" panose="02000000000000000000" pitchFamily="2" charset="0"/>
              </a:rPr>
              <a:t>invariable con respecto al umbral de clasificación</a:t>
            </a:r>
            <a:r>
              <a:rPr lang="es-ES" sz="2400" b="0" i="0" dirty="0">
                <a:solidFill>
                  <a:srgbClr val="202124"/>
                </a:solidFill>
                <a:effectLst/>
                <a:latin typeface="Roboto" panose="02000000000000000000" pitchFamily="2" charset="0"/>
              </a:rPr>
              <a:t>. Mide la calidad de las predicciones del modelo, independientemente del umbral de clasificación elegido.</a:t>
            </a:r>
          </a:p>
          <a:p>
            <a:pPr marL="0" indent="0">
              <a:buNone/>
            </a:pPr>
            <a:endParaRPr lang="es-CO" sz="3600" dirty="0">
              <a:solidFill>
                <a:srgbClr val="202124"/>
              </a:solidFill>
              <a:latin typeface="Roboto" panose="02000000000000000000" pitchFamily="2" charset="0"/>
            </a:endParaRPr>
          </a:p>
        </p:txBody>
      </p:sp>
      <p:sp>
        <p:nvSpPr>
          <p:cNvPr id="4" name="Rectangle 2">
            <a:extLst>
              <a:ext uri="{FF2B5EF4-FFF2-40B4-BE49-F238E27FC236}">
                <a16:creationId xmlns:a16="http://schemas.microsoft.com/office/drawing/2014/main" id="{842889BB-BAFE-5446-13BD-B2632BA4027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4922239-E380-91EE-14B2-606EB5F0156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B9C4ABB2-D130-5F9D-3309-EF2B2744D2E2}"/>
              </a:ext>
            </a:extLst>
          </p:cNvPr>
          <p:cNvSpPr>
            <a:spLocks noChangeArrowheads="1"/>
          </p:cNvSpPr>
          <p:nvPr/>
        </p:nvSpPr>
        <p:spPr bwMode="auto">
          <a:xfrm>
            <a:off x="0" y="90100"/>
            <a:ext cx="2471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a:ln>
                  <a:noFill/>
                </a:ln>
                <a:solidFill>
                  <a:srgbClr val="202124"/>
                </a:solidFill>
                <a:effectLst/>
                <a:latin typeface="Roboto" panose="02000000000000000000" pitchFamily="2" charset="0"/>
              </a:rPr>
              <a:t>.</a:t>
            </a:r>
            <a:r>
              <a:rPr kumimoji="0" lang="es-CO" altLang="es-CO" sz="800" b="0" i="0" u="none" strike="noStrike" cap="none" normalizeH="0" baseline="0" dirty="0">
                <a:ln>
                  <a:noFill/>
                </a:ln>
                <a:solidFill>
                  <a:schemeClr val="tx1"/>
                </a:solidFill>
                <a:effectLst/>
              </a:rPr>
              <a:t> </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7" name="Imagen 6">
            <a:extLst>
              <a:ext uri="{FF2B5EF4-FFF2-40B4-BE49-F238E27FC236}">
                <a16:creationId xmlns:a16="http://schemas.microsoft.com/office/drawing/2014/main" id="{71DDE834-AF92-1C66-3A55-86F06B24E61A}"/>
              </a:ext>
            </a:extLst>
          </p:cNvPr>
          <p:cNvPicPr>
            <a:picLocks noChangeAspect="1"/>
          </p:cNvPicPr>
          <p:nvPr/>
        </p:nvPicPr>
        <p:blipFill>
          <a:blip r:embed="rId3"/>
          <a:stretch>
            <a:fillRect/>
          </a:stretch>
        </p:blipFill>
        <p:spPr>
          <a:xfrm>
            <a:off x="1589809" y="1634880"/>
            <a:ext cx="8406246" cy="1277749"/>
          </a:xfrm>
          <a:prstGeom prst="rect">
            <a:avLst/>
          </a:prstGeom>
        </p:spPr>
      </p:pic>
    </p:spTree>
    <p:extLst>
      <p:ext uri="{BB962C8B-B14F-4D97-AF65-F5344CB8AC3E}">
        <p14:creationId xmlns:p14="http://schemas.microsoft.com/office/powerpoint/2010/main" val="1531098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6F89-5F51-E58B-3BD2-D2BA4CD6134E}"/>
            </a:ext>
          </a:extLst>
        </p:cNvPr>
        <p:cNvGrpSpPr/>
        <p:nvPr/>
      </p:nvGrpSpPr>
      <p:grpSpPr>
        <a:xfrm>
          <a:off x="0" y="0"/>
          <a:ext cx="0" cy="0"/>
          <a:chOff x="0" y="0"/>
          <a:chExt cx="0" cy="0"/>
        </a:xfrm>
      </p:grpSpPr>
      <p:pic>
        <p:nvPicPr>
          <p:cNvPr id="2050" name="Picture 2" descr="Universidad del Quindío - YouTube">
            <a:extLst>
              <a:ext uri="{FF2B5EF4-FFF2-40B4-BE49-F238E27FC236}">
                <a16:creationId xmlns:a16="http://schemas.microsoft.com/office/drawing/2014/main" id="{071C5F7A-ECD6-58E6-5C7C-AADD49687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0106" y="365125"/>
            <a:ext cx="1093694" cy="109369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3D1F5F8-F70B-041A-351B-9C382CE23D93}"/>
              </a:ext>
            </a:extLst>
          </p:cNvPr>
          <p:cNvSpPr>
            <a:spLocks noGrp="1"/>
          </p:cNvSpPr>
          <p:nvPr>
            <p:ph type="title"/>
          </p:nvPr>
        </p:nvSpPr>
        <p:spPr>
          <a:xfrm>
            <a:off x="838200" y="11834"/>
            <a:ext cx="10515600" cy="1325563"/>
          </a:xfrm>
        </p:spPr>
        <p:txBody>
          <a:bodyPr>
            <a:normAutofit/>
          </a:bodyPr>
          <a:lstStyle/>
          <a:p>
            <a:pPr algn="ctr"/>
            <a:r>
              <a:rPr lang="es-CO" sz="6000" dirty="0">
                <a:solidFill>
                  <a:schemeClr val="accent1">
                    <a:lumMod val="75000"/>
                  </a:schemeClr>
                </a:solidFill>
              </a:rPr>
              <a:t>Transfer </a:t>
            </a:r>
            <a:r>
              <a:rPr lang="es-CO" sz="6000" dirty="0" err="1">
                <a:solidFill>
                  <a:schemeClr val="accent1">
                    <a:lumMod val="75000"/>
                  </a:schemeClr>
                </a:solidFill>
              </a:rPr>
              <a:t>Learning</a:t>
            </a:r>
            <a:endParaRPr lang="es-CO" sz="6000" dirty="0">
              <a:solidFill>
                <a:schemeClr val="accent1">
                  <a:lumMod val="75000"/>
                </a:schemeClr>
              </a:solidFill>
            </a:endParaRPr>
          </a:p>
        </p:txBody>
      </p:sp>
      <p:sp>
        <p:nvSpPr>
          <p:cNvPr id="5" name="Marcador de contenido 4">
            <a:extLst>
              <a:ext uri="{FF2B5EF4-FFF2-40B4-BE49-F238E27FC236}">
                <a16:creationId xmlns:a16="http://schemas.microsoft.com/office/drawing/2014/main" id="{267A6306-477F-E520-685C-193E46E5AF9A}"/>
              </a:ext>
            </a:extLst>
          </p:cNvPr>
          <p:cNvSpPr>
            <a:spLocks noGrp="1"/>
          </p:cNvSpPr>
          <p:nvPr>
            <p:ph idx="1"/>
          </p:nvPr>
        </p:nvSpPr>
        <p:spPr>
          <a:xfrm>
            <a:off x="607125" y="1458820"/>
            <a:ext cx="10843657" cy="4900416"/>
          </a:xfrm>
        </p:spPr>
        <p:txBody>
          <a:bodyPr>
            <a:normAutofit/>
          </a:bodyPr>
          <a:lstStyle/>
          <a:p>
            <a:pPr marL="0" indent="0" algn="l">
              <a:buNone/>
            </a:pPr>
            <a:r>
              <a:rPr lang="es-ES" sz="1600" b="0" i="0" dirty="0">
                <a:solidFill>
                  <a:srgbClr val="0D0D0D"/>
                </a:solidFill>
                <a:effectLst/>
                <a:latin typeface="Söhne"/>
              </a:rPr>
              <a:t>Aprendizaje por transferencia, es una donde se aprovecha el conocimiento adquirido al resolver una tarea para resolver otra tarea relacionada. </a:t>
            </a:r>
          </a:p>
          <a:p>
            <a:pPr marL="0" indent="0" algn="l">
              <a:buNone/>
            </a:pPr>
            <a:endParaRPr lang="es-ES" sz="1600" dirty="0">
              <a:solidFill>
                <a:srgbClr val="0D0D0D"/>
              </a:solidFill>
              <a:latin typeface="Söhne"/>
            </a:endParaRPr>
          </a:p>
          <a:p>
            <a:pPr marL="0" indent="0" algn="l">
              <a:buNone/>
            </a:pPr>
            <a:r>
              <a:rPr lang="es-ES" sz="1600" b="0" i="0" dirty="0">
                <a:solidFill>
                  <a:srgbClr val="0D0D0D"/>
                </a:solidFill>
                <a:effectLst/>
                <a:latin typeface="Söhne"/>
              </a:rPr>
              <a:t>Implica tomar un modelo </a:t>
            </a:r>
            <a:r>
              <a:rPr lang="es-ES" sz="1600" b="1" i="0">
                <a:solidFill>
                  <a:srgbClr val="0D0D0D"/>
                </a:solidFill>
                <a:effectLst/>
                <a:latin typeface="Söhne"/>
              </a:rPr>
              <a:t>pre-entrenado</a:t>
            </a:r>
            <a:r>
              <a:rPr lang="es-ES" sz="1600" b="0" i="0" dirty="0">
                <a:solidFill>
                  <a:srgbClr val="0D0D0D"/>
                </a:solidFill>
                <a:effectLst/>
                <a:latin typeface="Söhne"/>
              </a:rPr>
              <a:t> en un conjunto de datos específico y ajustarlo para resolver una tarea diferente.</a:t>
            </a:r>
          </a:p>
          <a:p>
            <a:pPr marL="0" indent="0" algn="l">
              <a:buNone/>
            </a:pPr>
            <a:r>
              <a:rPr lang="es-ES" sz="1600" b="0" i="0" dirty="0">
                <a:solidFill>
                  <a:srgbClr val="0D0D0D"/>
                </a:solidFill>
                <a:effectLst/>
                <a:latin typeface="Söhne"/>
              </a:rPr>
              <a:t>	Cuando un modelo ya esta muy afinado, lo dejamos congelado y adicionamos capaz sin modificar la red ni pesos 	originales</a:t>
            </a:r>
          </a:p>
          <a:p>
            <a:pPr marL="0" indent="0" algn="l">
              <a:buNone/>
            </a:pPr>
            <a:endParaRPr lang="es-ES" sz="1600" b="0" i="0" dirty="0">
              <a:solidFill>
                <a:srgbClr val="0D0D0D"/>
              </a:solidFill>
              <a:effectLst/>
              <a:latin typeface="Söhne"/>
            </a:endParaRPr>
          </a:p>
          <a:p>
            <a:pPr marL="0" indent="0" algn="l">
              <a:buNone/>
            </a:pPr>
            <a:r>
              <a:rPr lang="es-ES" sz="1600" b="0" i="0" dirty="0">
                <a:solidFill>
                  <a:srgbClr val="0D0D0D"/>
                </a:solidFill>
                <a:effectLst/>
                <a:latin typeface="Söhne"/>
              </a:rPr>
              <a:t>El transfer </a:t>
            </a:r>
            <a:r>
              <a:rPr lang="es-ES" sz="1600" b="0" i="0" dirty="0" err="1">
                <a:solidFill>
                  <a:srgbClr val="0D0D0D"/>
                </a:solidFill>
                <a:effectLst/>
                <a:latin typeface="Söhne"/>
              </a:rPr>
              <a:t>learning</a:t>
            </a:r>
            <a:r>
              <a:rPr lang="es-ES" sz="1600" b="0" i="0" dirty="0">
                <a:solidFill>
                  <a:srgbClr val="0D0D0D"/>
                </a:solidFill>
                <a:effectLst/>
                <a:latin typeface="Söhne"/>
              </a:rPr>
              <a:t> es beneficioso por varias razones:</a:t>
            </a:r>
          </a:p>
          <a:p>
            <a:pPr algn="l">
              <a:buFont typeface="Arial" panose="020B0604020202020204" pitchFamily="34" charset="0"/>
              <a:buChar char="•"/>
            </a:pPr>
            <a:r>
              <a:rPr lang="es-ES" sz="1600" b="1" i="0" dirty="0">
                <a:solidFill>
                  <a:srgbClr val="0D0D0D"/>
                </a:solidFill>
                <a:effectLst/>
                <a:latin typeface="Söhne"/>
              </a:rPr>
              <a:t>Reducción del tiempo de entrenamiento</a:t>
            </a:r>
            <a:endParaRPr lang="es-ES" sz="1600" dirty="0">
              <a:solidFill>
                <a:srgbClr val="0D0D0D"/>
              </a:solidFill>
              <a:latin typeface="Söhne"/>
            </a:endParaRPr>
          </a:p>
          <a:p>
            <a:pPr algn="l">
              <a:buFont typeface="Arial" panose="020B0604020202020204" pitchFamily="34" charset="0"/>
              <a:buChar char="•"/>
            </a:pPr>
            <a:r>
              <a:rPr lang="es-ES" sz="1600" b="1" i="0" dirty="0">
                <a:solidFill>
                  <a:srgbClr val="0D0D0D"/>
                </a:solidFill>
                <a:effectLst/>
                <a:latin typeface="Söhne"/>
              </a:rPr>
              <a:t>Necesidad de datos reducida</a:t>
            </a:r>
            <a:endParaRPr lang="es-ES" sz="1600" dirty="0">
              <a:solidFill>
                <a:srgbClr val="0D0D0D"/>
              </a:solidFill>
              <a:latin typeface="Söhne"/>
            </a:endParaRPr>
          </a:p>
          <a:p>
            <a:pPr algn="l">
              <a:buFont typeface="Arial" panose="020B0604020202020204" pitchFamily="34" charset="0"/>
              <a:buChar char="•"/>
            </a:pPr>
            <a:r>
              <a:rPr lang="es-ES" sz="1600" b="1" i="0" dirty="0">
                <a:solidFill>
                  <a:srgbClr val="0D0D0D"/>
                </a:solidFill>
                <a:effectLst/>
                <a:latin typeface="Söhne"/>
              </a:rPr>
              <a:t>Mejora del rendimiento</a:t>
            </a:r>
            <a:endParaRPr lang="es-ES" sz="1600" dirty="0">
              <a:solidFill>
                <a:srgbClr val="0D0D0D"/>
              </a:solidFill>
              <a:latin typeface="Söhne"/>
            </a:endParaRPr>
          </a:p>
          <a:p>
            <a:pPr marL="0" indent="0" algn="l">
              <a:buNone/>
            </a:pPr>
            <a:r>
              <a:rPr lang="es-ES" sz="1600" b="0" i="0" dirty="0">
                <a:solidFill>
                  <a:srgbClr val="0D0D0D"/>
                </a:solidFill>
                <a:effectLst/>
                <a:latin typeface="Söhne"/>
              </a:rPr>
              <a:t>Se utiliza comúnmente en tareas como clasificación de imágenes, detección de objetos, procesamiento de lenguaje natural (NLP) y muchas otras áreas donde los conjuntos de datos pueden ser limitados y costosos de recopilar.</a:t>
            </a:r>
          </a:p>
        </p:txBody>
      </p:sp>
      <p:sp>
        <p:nvSpPr>
          <p:cNvPr id="4" name="Rectangle 2">
            <a:extLst>
              <a:ext uri="{FF2B5EF4-FFF2-40B4-BE49-F238E27FC236}">
                <a16:creationId xmlns:a16="http://schemas.microsoft.com/office/drawing/2014/main" id="{842889BB-BAFE-5446-13BD-B2632BA4027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4922239-E380-91EE-14B2-606EB5F0156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460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6F89-5F51-E58B-3BD2-D2BA4CD6134E}"/>
            </a:ext>
          </a:extLst>
        </p:cNvPr>
        <p:cNvGrpSpPr/>
        <p:nvPr/>
      </p:nvGrpSpPr>
      <p:grpSpPr>
        <a:xfrm>
          <a:off x="0" y="0"/>
          <a:ext cx="0" cy="0"/>
          <a:chOff x="0" y="0"/>
          <a:chExt cx="0" cy="0"/>
        </a:xfrm>
      </p:grpSpPr>
      <p:pic>
        <p:nvPicPr>
          <p:cNvPr id="2050" name="Picture 2" descr="Universidad del Quindío - YouTube">
            <a:extLst>
              <a:ext uri="{FF2B5EF4-FFF2-40B4-BE49-F238E27FC236}">
                <a16:creationId xmlns:a16="http://schemas.microsoft.com/office/drawing/2014/main" id="{071C5F7A-ECD6-58E6-5C7C-AADD49687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0106" y="365125"/>
            <a:ext cx="1093694" cy="109369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3D1F5F8-F70B-041A-351B-9C382CE23D93}"/>
              </a:ext>
            </a:extLst>
          </p:cNvPr>
          <p:cNvSpPr>
            <a:spLocks noGrp="1"/>
          </p:cNvSpPr>
          <p:nvPr>
            <p:ph type="title"/>
          </p:nvPr>
        </p:nvSpPr>
        <p:spPr>
          <a:xfrm>
            <a:off x="838200" y="11834"/>
            <a:ext cx="10515600" cy="1325563"/>
          </a:xfrm>
        </p:spPr>
        <p:txBody>
          <a:bodyPr>
            <a:normAutofit/>
          </a:bodyPr>
          <a:lstStyle/>
          <a:p>
            <a:pPr algn="ctr"/>
            <a:r>
              <a:rPr lang="es-CO" sz="6000" dirty="0">
                <a:solidFill>
                  <a:schemeClr val="accent1">
                    <a:lumMod val="75000"/>
                  </a:schemeClr>
                </a:solidFill>
              </a:rPr>
              <a:t>Contenido</a:t>
            </a:r>
          </a:p>
        </p:txBody>
      </p:sp>
      <p:sp>
        <p:nvSpPr>
          <p:cNvPr id="3" name="Marcador de contenido 2">
            <a:extLst>
              <a:ext uri="{FF2B5EF4-FFF2-40B4-BE49-F238E27FC236}">
                <a16:creationId xmlns:a16="http://schemas.microsoft.com/office/drawing/2014/main" id="{AD903356-C38C-317D-6651-B3D695626759}"/>
              </a:ext>
            </a:extLst>
          </p:cNvPr>
          <p:cNvSpPr>
            <a:spLocks noGrp="1"/>
          </p:cNvSpPr>
          <p:nvPr>
            <p:ph idx="1"/>
          </p:nvPr>
        </p:nvSpPr>
        <p:spPr>
          <a:xfrm>
            <a:off x="838200" y="1292803"/>
            <a:ext cx="10373591" cy="4879636"/>
          </a:xfrm>
        </p:spPr>
        <p:txBody>
          <a:bodyPr>
            <a:normAutofit fontScale="77500" lnSpcReduction="20000"/>
          </a:bodyPr>
          <a:lstStyle/>
          <a:p>
            <a:pPr marL="0" indent="0">
              <a:buNone/>
            </a:pPr>
            <a:r>
              <a:rPr lang="es-CO" dirty="0"/>
              <a:t>Módulos y funciones útiles</a:t>
            </a:r>
          </a:p>
          <a:p>
            <a:pPr lvl="1">
              <a:buFont typeface="Wingdings" panose="05000000000000000000" pitchFamily="2" charset="2"/>
              <a:buChar char="q"/>
            </a:pPr>
            <a:r>
              <a:rPr lang="es-CO" dirty="0"/>
              <a:t>	</a:t>
            </a:r>
            <a:r>
              <a:rPr lang="es-CO" sz="2500" dirty="0"/>
              <a:t>Conversión de datos categóricos</a:t>
            </a:r>
          </a:p>
          <a:p>
            <a:pPr lvl="1">
              <a:buFont typeface="Wingdings" panose="05000000000000000000" pitchFamily="2" charset="2"/>
              <a:buChar char="q"/>
            </a:pPr>
            <a:r>
              <a:rPr lang="es-CO" sz="2500" dirty="0"/>
              <a:t>	</a:t>
            </a:r>
            <a:r>
              <a:rPr lang="es-CO" sz="2500" dirty="0" err="1"/>
              <a:t>Print</a:t>
            </a:r>
            <a:r>
              <a:rPr lang="es-CO" sz="2500" dirty="0"/>
              <a:t> de </a:t>
            </a:r>
            <a:r>
              <a:rPr lang="es-CO" sz="2500" dirty="0" err="1"/>
              <a:t>keras</a:t>
            </a:r>
            <a:endParaRPr lang="es-CO" sz="2500" dirty="0"/>
          </a:p>
          <a:p>
            <a:pPr lvl="1">
              <a:buFont typeface="Wingdings" panose="05000000000000000000" pitchFamily="2" charset="2"/>
              <a:buChar char="q"/>
            </a:pPr>
            <a:r>
              <a:rPr lang="es-CO" sz="2500" dirty="0"/>
              <a:t>	Guardar modelos </a:t>
            </a:r>
          </a:p>
          <a:p>
            <a:pPr marL="0" indent="0">
              <a:buNone/>
            </a:pPr>
            <a:endParaRPr lang="es-CO" dirty="0"/>
          </a:p>
          <a:p>
            <a:pPr marL="0" indent="0">
              <a:buNone/>
            </a:pPr>
            <a:r>
              <a:rPr lang="es-CO" dirty="0"/>
              <a:t>Interpretación de </a:t>
            </a:r>
            <a:r>
              <a:rPr lang="es-CO" dirty="0" err="1"/>
              <a:t>loss</a:t>
            </a:r>
            <a:r>
              <a:rPr lang="es-CO" dirty="0"/>
              <a:t> curve</a:t>
            </a:r>
          </a:p>
          <a:p>
            <a:pPr lvl="1">
              <a:buFont typeface="Wingdings" panose="05000000000000000000" pitchFamily="2" charset="2"/>
              <a:buChar char="q"/>
            </a:pPr>
            <a:r>
              <a:rPr lang="es-CO" dirty="0"/>
              <a:t>	+ </a:t>
            </a:r>
            <a:r>
              <a:rPr lang="es-CO" sz="2500" dirty="0"/>
              <a:t>AUC</a:t>
            </a:r>
          </a:p>
          <a:p>
            <a:pPr lvl="1">
              <a:buFont typeface="Wingdings" panose="05000000000000000000" pitchFamily="2" charset="2"/>
              <a:buChar char="q"/>
            </a:pPr>
            <a:endParaRPr lang="es-CO" sz="2500" dirty="0"/>
          </a:p>
          <a:p>
            <a:pPr marL="0" indent="0">
              <a:buNone/>
            </a:pPr>
            <a:r>
              <a:rPr lang="es-CO" dirty="0" err="1"/>
              <a:t>Topics</a:t>
            </a:r>
            <a:r>
              <a:rPr lang="es-CO" dirty="0"/>
              <a:t> extra:	</a:t>
            </a:r>
          </a:p>
          <a:p>
            <a:pPr lvl="1">
              <a:buFont typeface="Wingdings" panose="05000000000000000000" pitchFamily="2" charset="2"/>
              <a:buChar char="q"/>
            </a:pPr>
            <a:r>
              <a:rPr lang="es-CO" dirty="0"/>
              <a:t>Transfer </a:t>
            </a:r>
            <a:r>
              <a:rPr lang="es-CO" dirty="0" err="1"/>
              <a:t>learning</a:t>
            </a:r>
            <a:endParaRPr lang="es-CO" dirty="0"/>
          </a:p>
          <a:p>
            <a:pPr lvl="1">
              <a:buFont typeface="Wingdings" panose="05000000000000000000" pitchFamily="2" charset="2"/>
              <a:buChar char="q"/>
            </a:pPr>
            <a:r>
              <a:rPr lang="es-CO" dirty="0"/>
              <a:t>Otras librerías</a:t>
            </a:r>
          </a:p>
          <a:p>
            <a:pPr marL="0" indent="0">
              <a:buNone/>
            </a:pPr>
            <a:endParaRPr lang="es-CO" dirty="0"/>
          </a:p>
          <a:p>
            <a:pPr marL="0" indent="0">
              <a:buNone/>
            </a:pPr>
            <a:r>
              <a:rPr lang="es-CO" dirty="0" err="1"/>
              <a:t>Colab</a:t>
            </a:r>
            <a:r>
              <a:rPr lang="es-CO" dirty="0"/>
              <a:t>.</a:t>
            </a:r>
          </a:p>
          <a:p>
            <a:pPr marL="0" indent="0">
              <a:buNone/>
            </a:pPr>
            <a:r>
              <a:rPr lang="es-CO" dirty="0"/>
              <a:t>Data </a:t>
            </a:r>
            <a:r>
              <a:rPr lang="es-CO" dirty="0" err="1"/>
              <a:t>Augmentation</a:t>
            </a:r>
            <a:endParaRPr lang="es-CO" dirty="0"/>
          </a:p>
          <a:p>
            <a:pPr marL="0" indent="0">
              <a:buNone/>
            </a:pPr>
            <a:r>
              <a:rPr lang="es-CO" dirty="0"/>
              <a:t>CNN.</a:t>
            </a:r>
          </a:p>
          <a:p>
            <a:pPr>
              <a:buFont typeface="Wingdings" panose="05000000000000000000" pitchFamily="2" charset="2"/>
              <a:buChar char="Ø"/>
            </a:pPr>
            <a:endParaRPr lang="es-CO" dirty="0"/>
          </a:p>
        </p:txBody>
      </p:sp>
    </p:spTree>
    <p:extLst>
      <p:ext uri="{BB962C8B-B14F-4D97-AF65-F5344CB8AC3E}">
        <p14:creationId xmlns:p14="http://schemas.microsoft.com/office/powerpoint/2010/main" val="2372158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6F89-5F51-E58B-3BD2-D2BA4CD6134E}"/>
            </a:ext>
          </a:extLst>
        </p:cNvPr>
        <p:cNvGrpSpPr/>
        <p:nvPr/>
      </p:nvGrpSpPr>
      <p:grpSpPr>
        <a:xfrm>
          <a:off x="0" y="0"/>
          <a:ext cx="0" cy="0"/>
          <a:chOff x="0" y="0"/>
          <a:chExt cx="0" cy="0"/>
        </a:xfrm>
      </p:grpSpPr>
      <p:pic>
        <p:nvPicPr>
          <p:cNvPr id="2050" name="Picture 2" descr="Universidad del Quindío - YouTube">
            <a:extLst>
              <a:ext uri="{FF2B5EF4-FFF2-40B4-BE49-F238E27FC236}">
                <a16:creationId xmlns:a16="http://schemas.microsoft.com/office/drawing/2014/main" id="{071C5F7A-ECD6-58E6-5C7C-AADD496876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0106" y="365125"/>
            <a:ext cx="1093694" cy="109369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3D1F5F8-F70B-041A-351B-9C382CE23D93}"/>
              </a:ext>
            </a:extLst>
          </p:cNvPr>
          <p:cNvSpPr>
            <a:spLocks noGrp="1"/>
          </p:cNvSpPr>
          <p:nvPr>
            <p:ph type="title"/>
          </p:nvPr>
        </p:nvSpPr>
        <p:spPr>
          <a:xfrm>
            <a:off x="838200" y="11834"/>
            <a:ext cx="10515600" cy="1325563"/>
          </a:xfrm>
        </p:spPr>
        <p:txBody>
          <a:bodyPr>
            <a:normAutofit/>
          </a:bodyPr>
          <a:lstStyle/>
          <a:p>
            <a:pPr algn="ctr"/>
            <a:r>
              <a:rPr lang="es-CO" sz="6000" dirty="0" err="1">
                <a:solidFill>
                  <a:schemeClr val="accent1">
                    <a:lumMod val="75000"/>
                  </a:schemeClr>
                </a:solidFill>
              </a:rPr>
              <a:t>Keras</a:t>
            </a:r>
            <a:r>
              <a:rPr lang="es-CO" sz="6000" dirty="0">
                <a:solidFill>
                  <a:schemeClr val="accent1">
                    <a:lumMod val="75000"/>
                  </a:schemeClr>
                </a:solidFill>
              </a:rPr>
              <a:t> Vs.</a:t>
            </a:r>
          </a:p>
        </p:txBody>
      </p:sp>
      <p:sp>
        <p:nvSpPr>
          <p:cNvPr id="4" name="Rectangle 2">
            <a:extLst>
              <a:ext uri="{FF2B5EF4-FFF2-40B4-BE49-F238E27FC236}">
                <a16:creationId xmlns:a16="http://schemas.microsoft.com/office/drawing/2014/main" id="{842889BB-BAFE-5446-13BD-B2632BA4027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4922239-E380-91EE-14B2-606EB5F0156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14338" name="Picture 2" descr="Tensorflow vs Pytorch vs Keras. TensorFlow and PyTorch are both… | by  Roushanak Rahmat, PhD | GoPenAI">
            <a:extLst>
              <a:ext uri="{FF2B5EF4-FFF2-40B4-BE49-F238E27FC236}">
                <a16:creationId xmlns:a16="http://schemas.microsoft.com/office/drawing/2014/main" id="{B29B4FEF-4B46-2755-36E4-E2AE400038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50" y="1166141"/>
            <a:ext cx="10953750"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55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6F89-5F51-E58B-3BD2-D2BA4CD6134E}"/>
            </a:ext>
          </a:extLst>
        </p:cNvPr>
        <p:cNvGrpSpPr/>
        <p:nvPr/>
      </p:nvGrpSpPr>
      <p:grpSpPr>
        <a:xfrm>
          <a:off x="0" y="0"/>
          <a:ext cx="0" cy="0"/>
          <a:chOff x="0" y="0"/>
          <a:chExt cx="0" cy="0"/>
        </a:xfrm>
      </p:grpSpPr>
      <p:pic>
        <p:nvPicPr>
          <p:cNvPr id="2050" name="Picture 2" descr="Universidad del Quindío - YouTube">
            <a:extLst>
              <a:ext uri="{FF2B5EF4-FFF2-40B4-BE49-F238E27FC236}">
                <a16:creationId xmlns:a16="http://schemas.microsoft.com/office/drawing/2014/main" id="{071C5F7A-ECD6-58E6-5C7C-AADD49687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0106" y="365125"/>
            <a:ext cx="1093694" cy="109369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3D1F5F8-F70B-041A-351B-9C382CE23D93}"/>
              </a:ext>
            </a:extLst>
          </p:cNvPr>
          <p:cNvSpPr>
            <a:spLocks noGrp="1"/>
          </p:cNvSpPr>
          <p:nvPr>
            <p:ph type="title"/>
          </p:nvPr>
        </p:nvSpPr>
        <p:spPr>
          <a:xfrm>
            <a:off x="838200" y="11834"/>
            <a:ext cx="10515600" cy="1325563"/>
          </a:xfrm>
        </p:spPr>
        <p:txBody>
          <a:bodyPr>
            <a:normAutofit/>
          </a:bodyPr>
          <a:lstStyle/>
          <a:p>
            <a:pPr algn="ctr"/>
            <a:r>
              <a:rPr lang="es-CO" sz="6000" dirty="0">
                <a:solidFill>
                  <a:schemeClr val="accent1">
                    <a:lumMod val="75000"/>
                  </a:schemeClr>
                </a:solidFill>
              </a:rPr>
              <a:t>Funciones útiles</a:t>
            </a:r>
          </a:p>
        </p:txBody>
      </p:sp>
      <p:sp>
        <p:nvSpPr>
          <p:cNvPr id="5" name="Marcador de contenido 4">
            <a:extLst>
              <a:ext uri="{FF2B5EF4-FFF2-40B4-BE49-F238E27FC236}">
                <a16:creationId xmlns:a16="http://schemas.microsoft.com/office/drawing/2014/main" id="{267A6306-477F-E520-685C-193E46E5AF9A}"/>
              </a:ext>
            </a:extLst>
          </p:cNvPr>
          <p:cNvSpPr>
            <a:spLocks noGrp="1"/>
          </p:cNvSpPr>
          <p:nvPr>
            <p:ph idx="1"/>
          </p:nvPr>
        </p:nvSpPr>
        <p:spPr>
          <a:xfrm>
            <a:off x="489857" y="1458818"/>
            <a:ext cx="10863943" cy="5387347"/>
          </a:xfrm>
        </p:spPr>
        <p:txBody>
          <a:bodyPr>
            <a:normAutofit/>
          </a:bodyPr>
          <a:lstStyle/>
          <a:p>
            <a:pPr marL="0" indent="0" algn="just">
              <a:buNone/>
            </a:pPr>
            <a:endParaRPr lang="es-CO" sz="2000" dirty="0">
              <a:solidFill>
                <a:srgbClr val="000000"/>
              </a:solidFill>
              <a:latin typeface="Verdana" panose="020B0604030504040204" pitchFamily="34" charset="0"/>
            </a:endParaRPr>
          </a:p>
          <a:p>
            <a:pPr marL="0" indent="0" algn="just">
              <a:buNone/>
            </a:pPr>
            <a:endParaRPr lang="es-CO" sz="2000" dirty="0"/>
          </a:p>
        </p:txBody>
      </p:sp>
      <p:sp>
        <p:nvSpPr>
          <p:cNvPr id="4" name="Rectangle 2">
            <a:extLst>
              <a:ext uri="{FF2B5EF4-FFF2-40B4-BE49-F238E27FC236}">
                <a16:creationId xmlns:a16="http://schemas.microsoft.com/office/drawing/2014/main" id="{842889BB-BAFE-5446-13BD-B2632BA4027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4922239-E380-91EE-14B2-606EB5F0156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3" name="Picture 2" descr="TensorFlow &amp; Keras. Early versions of TensorFlow have major… | by Jonathan  Hui | Medium">
            <a:extLst>
              <a:ext uri="{FF2B5EF4-FFF2-40B4-BE49-F238E27FC236}">
                <a16:creationId xmlns:a16="http://schemas.microsoft.com/office/drawing/2014/main" id="{6BDF27CC-1E7F-3E15-A163-97FE82204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8690" y="1458817"/>
            <a:ext cx="6696705" cy="4659328"/>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31CC8B5E-A8BE-CF19-21B3-BFFDEF796C7D}"/>
              </a:ext>
            </a:extLst>
          </p:cNvPr>
          <p:cNvSpPr txBox="1"/>
          <p:nvPr/>
        </p:nvSpPr>
        <p:spPr>
          <a:xfrm>
            <a:off x="908029" y="2274838"/>
            <a:ext cx="5013799" cy="2308324"/>
          </a:xfrm>
          <a:prstGeom prst="rect">
            <a:avLst/>
          </a:prstGeom>
          <a:noFill/>
        </p:spPr>
        <p:txBody>
          <a:bodyPr wrap="square">
            <a:spAutoFit/>
          </a:bodyPr>
          <a:lstStyle/>
          <a:p>
            <a:pPr marL="0" indent="0" algn="just">
              <a:buNone/>
            </a:pPr>
            <a:r>
              <a:rPr lang="es-CO" sz="1800" b="1" dirty="0" err="1">
                <a:solidFill>
                  <a:srgbClr val="000000"/>
                </a:solidFill>
                <a:latin typeface="Verdana" panose="020B0604030504040204" pitchFamily="34" charset="0"/>
              </a:rPr>
              <a:t>print_summary</a:t>
            </a:r>
            <a:endParaRPr lang="es-CO" sz="1800" b="1" dirty="0">
              <a:solidFill>
                <a:srgbClr val="000000"/>
              </a:solidFill>
              <a:latin typeface="Verdana" panose="020B0604030504040204" pitchFamily="34" charset="0"/>
            </a:endParaRPr>
          </a:p>
          <a:p>
            <a:pPr marL="0" indent="0" algn="just">
              <a:buNone/>
            </a:pPr>
            <a:r>
              <a:rPr lang="es-CO" sz="1800" dirty="0">
                <a:solidFill>
                  <a:srgbClr val="000000"/>
                </a:solidFill>
                <a:latin typeface="Verdana" panose="020B0604030504040204" pitchFamily="34" charset="0"/>
              </a:rPr>
              <a:t>Muestra el resumen del modelo</a:t>
            </a:r>
          </a:p>
          <a:p>
            <a:pPr marL="0" indent="0" algn="just">
              <a:buNone/>
            </a:pPr>
            <a:endParaRPr kumimoji="0" lang="es-CO" altLang="es-CO" sz="1800" b="0" i="0" u="none" strike="noStrike" cap="none" normalizeH="0" baseline="0" dirty="0">
              <a:ln>
                <a:noFill/>
              </a:ln>
              <a:solidFill>
                <a:srgbClr val="000000"/>
              </a:solidFill>
              <a:effectLst/>
              <a:latin typeface="inherit"/>
            </a:endParaRPr>
          </a:p>
          <a:p>
            <a:pPr marL="0" indent="0" algn="just">
              <a:buNone/>
            </a:pPr>
            <a:r>
              <a:rPr kumimoji="0" lang="es-CO" altLang="es-CO" sz="1800" b="0" i="0" u="none" strike="noStrike" cap="none" normalizeH="0" baseline="0" dirty="0" err="1">
                <a:ln>
                  <a:noFill/>
                </a:ln>
                <a:solidFill>
                  <a:srgbClr val="000000"/>
                </a:solidFill>
                <a:effectLst/>
                <a:latin typeface="inherit"/>
              </a:rPr>
              <a:t>from</a:t>
            </a:r>
            <a:r>
              <a:rPr kumimoji="0" lang="es-CO" altLang="es-CO" sz="1800" b="0" i="0" u="none" strike="noStrike" cap="none" normalizeH="0" baseline="0" dirty="0">
                <a:ln>
                  <a:noFill/>
                </a:ln>
                <a:solidFill>
                  <a:srgbClr val="000000"/>
                </a:solidFill>
                <a:effectLst/>
                <a:latin typeface="inherit"/>
              </a:rPr>
              <a:t> </a:t>
            </a:r>
            <a:r>
              <a:rPr kumimoji="0" lang="es-CO" altLang="es-CO" sz="1800" b="0" i="0" u="none" strike="noStrike" cap="none" normalizeH="0" baseline="0" dirty="0" err="1">
                <a:ln>
                  <a:noFill/>
                </a:ln>
                <a:solidFill>
                  <a:srgbClr val="000000"/>
                </a:solidFill>
                <a:effectLst/>
                <a:latin typeface="inherit"/>
              </a:rPr>
              <a:t>keras.utils</a:t>
            </a:r>
            <a:r>
              <a:rPr kumimoji="0" lang="es-CO" altLang="es-CO" sz="1800" b="0" i="0" u="none" strike="noStrike" cap="none" normalizeH="0" baseline="0" dirty="0">
                <a:ln>
                  <a:noFill/>
                </a:ln>
                <a:solidFill>
                  <a:srgbClr val="000000"/>
                </a:solidFill>
                <a:effectLst/>
                <a:latin typeface="inherit"/>
              </a:rPr>
              <a:t> </a:t>
            </a:r>
            <a:r>
              <a:rPr kumimoji="0" lang="es-CO" altLang="es-CO" sz="1800" b="0" i="0" u="none" strike="noStrike" cap="none" normalizeH="0" baseline="0" dirty="0" err="1">
                <a:ln>
                  <a:noFill/>
                </a:ln>
                <a:solidFill>
                  <a:srgbClr val="000000"/>
                </a:solidFill>
                <a:effectLst/>
                <a:latin typeface="inherit"/>
              </a:rPr>
              <a:t>import</a:t>
            </a:r>
            <a:r>
              <a:rPr kumimoji="0" lang="es-CO" altLang="es-CO" sz="1800" b="0" i="0" u="none" strike="noStrike" cap="none" normalizeH="0" baseline="0" dirty="0">
                <a:ln>
                  <a:noFill/>
                </a:ln>
                <a:solidFill>
                  <a:srgbClr val="000000"/>
                </a:solidFill>
                <a:effectLst/>
                <a:latin typeface="inherit"/>
              </a:rPr>
              <a:t> </a:t>
            </a:r>
            <a:r>
              <a:rPr kumimoji="0" lang="es-CO" altLang="es-CO" sz="1800" b="0" i="0" u="none" strike="noStrike" cap="none" normalizeH="0" baseline="0" dirty="0" err="1">
                <a:ln>
                  <a:noFill/>
                </a:ln>
                <a:solidFill>
                  <a:srgbClr val="000000"/>
                </a:solidFill>
                <a:effectLst/>
                <a:latin typeface="inherit"/>
              </a:rPr>
              <a:t>print_summary</a:t>
            </a:r>
            <a:r>
              <a:rPr kumimoji="0" lang="es-CO" altLang="es-CO" sz="1800" b="0" i="0" u="none" strike="noStrike" cap="none" normalizeH="0" baseline="0" dirty="0">
                <a:ln>
                  <a:noFill/>
                </a:ln>
                <a:solidFill>
                  <a:srgbClr val="000000"/>
                </a:solidFill>
                <a:effectLst/>
                <a:latin typeface="inherit"/>
              </a:rPr>
              <a:t> </a:t>
            </a:r>
          </a:p>
          <a:p>
            <a:pPr marL="0" indent="0" algn="just">
              <a:buNone/>
            </a:pPr>
            <a:endParaRPr kumimoji="0" lang="es-CO" altLang="es-CO" sz="1800" b="0" i="0" u="none" strike="noStrike" cap="none" normalizeH="0" baseline="0" dirty="0">
              <a:ln>
                <a:noFill/>
              </a:ln>
              <a:solidFill>
                <a:srgbClr val="000000"/>
              </a:solidFill>
              <a:effectLst/>
              <a:latin typeface="inherit"/>
            </a:endParaRPr>
          </a:p>
          <a:p>
            <a:pPr marL="0" indent="0" algn="just">
              <a:buNone/>
            </a:pPr>
            <a:r>
              <a:rPr kumimoji="0" lang="es-CO" altLang="es-CO" sz="1800" b="0" i="0" u="none" strike="noStrike" cap="none" normalizeH="0" baseline="0" dirty="0" err="1">
                <a:ln>
                  <a:noFill/>
                </a:ln>
                <a:solidFill>
                  <a:srgbClr val="000000"/>
                </a:solidFill>
                <a:effectLst/>
                <a:latin typeface="inherit"/>
              </a:rPr>
              <a:t>print_summary</a:t>
            </a:r>
            <a:r>
              <a:rPr kumimoji="0" lang="es-CO" altLang="es-CO" sz="1800" b="0" i="0" u="none" strike="noStrike" cap="none" normalizeH="0" baseline="0" dirty="0">
                <a:ln>
                  <a:noFill/>
                </a:ln>
                <a:solidFill>
                  <a:srgbClr val="000000"/>
                </a:solidFill>
                <a:effectLst/>
                <a:latin typeface="inherit"/>
              </a:rPr>
              <a:t>(</a:t>
            </a:r>
            <a:r>
              <a:rPr kumimoji="0" lang="es-CO" altLang="es-CO" sz="1800" b="0" i="0" u="none" strike="noStrike" cap="none" normalizeH="0" baseline="0" dirty="0" err="1">
                <a:ln>
                  <a:noFill/>
                </a:ln>
                <a:solidFill>
                  <a:srgbClr val="000000"/>
                </a:solidFill>
                <a:effectLst/>
                <a:latin typeface="inherit"/>
              </a:rPr>
              <a:t>model</a:t>
            </a:r>
            <a:r>
              <a:rPr kumimoji="0" lang="es-CO" altLang="es-CO" sz="1800" b="0" i="0" u="none" strike="noStrike" cap="none" normalizeH="0" baseline="0" dirty="0">
                <a:ln>
                  <a:noFill/>
                </a:ln>
                <a:solidFill>
                  <a:srgbClr val="000000"/>
                </a:solidFill>
                <a:effectLst/>
                <a:latin typeface="inherit"/>
              </a:rPr>
              <a:t>)</a:t>
            </a:r>
            <a:r>
              <a:rPr kumimoji="0" lang="es-CO" altLang="es-CO" sz="1100" b="0" i="0" u="none" strike="noStrike" cap="none" normalizeH="0" baseline="0" dirty="0">
                <a:ln>
                  <a:noFill/>
                </a:ln>
                <a:solidFill>
                  <a:schemeClr val="tx1"/>
                </a:solidFill>
                <a:effectLst/>
              </a:rPr>
              <a:t> </a:t>
            </a:r>
            <a:endParaRPr kumimoji="0" lang="es-CO" altLang="es-CO" sz="3200" b="0" i="0" u="none" strike="noStrike" cap="none" normalizeH="0" baseline="0" dirty="0">
              <a:ln>
                <a:noFill/>
              </a:ln>
              <a:solidFill>
                <a:schemeClr val="tx1"/>
              </a:solidFill>
              <a:effectLst/>
              <a:latin typeface="Arial" panose="020B0604020202020204" pitchFamily="34" charset="0"/>
            </a:endParaRPr>
          </a:p>
          <a:p>
            <a:pPr marL="0" indent="0" algn="just">
              <a:buNone/>
            </a:pPr>
            <a:endParaRPr lang="es-CO" sz="1800" dirty="0">
              <a:solidFill>
                <a:srgbClr val="000000"/>
              </a:solidFill>
              <a:latin typeface="Verdana" panose="020B0604030504040204" pitchFamily="34" charset="0"/>
            </a:endParaRPr>
          </a:p>
          <a:p>
            <a:pPr marL="0" indent="0" algn="just">
              <a:buNone/>
            </a:pPr>
            <a:endParaRPr lang="es-CO" sz="18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4175823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6F89-5F51-E58B-3BD2-D2BA4CD6134E}"/>
            </a:ext>
          </a:extLst>
        </p:cNvPr>
        <p:cNvGrpSpPr/>
        <p:nvPr/>
      </p:nvGrpSpPr>
      <p:grpSpPr>
        <a:xfrm>
          <a:off x="0" y="0"/>
          <a:ext cx="0" cy="0"/>
          <a:chOff x="0" y="0"/>
          <a:chExt cx="0" cy="0"/>
        </a:xfrm>
      </p:grpSpPr>
      <p:pic>
        <p:nvPicPr>
          <p:cNvPr id="2050" name="Picture 2" descr="Universidad del Quindío - YouTube">
            <a:extLst>
              <a:ext uri="{FF2B5EF4-FFF2-40B4-BE49-F238E27FC236}">
                <a16:creationId xmlns:a16="http://schemas.microsoft.com/office/drawing/2014/main" id="{071C5F7A-ECD6-58E6-5C7C-AADD49687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0106" y="365125"/>
            <a:ext cx="1093694" cy="109369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3D1F5F8-F70B-041A-351B-9C382CE23D93}"/>
              </a:ext>
            </a:extLst>
          </p:cNvPr>
          <p:cNvSpPr>
            <a:spLocks noGrp="1"/>
          </p:cNvSpPr>
          <p:nvPr>
            <p:ph type="title"/>
          </p:nvPr>
        </p:nvSpPr>
        <p:spPr>
          <a:xfrm>
            <a:off x="838200" y="11834"/>
            <a:ext cx="10515600" cy="1325563"/>
          </a:xfrm>
        </p:spPr>
        <p:txBody>
          <a:bodyPr>
            <a:normAutofit/>
          </a:bodyPr>
          <a:lstStyle/>
          <a:p>
            <a:pPr algn="ctr"/>
            <a:r>
              <a:rPr lang="es-CO" sz="6000" dirty="0">
                <a:solidFill>
                  <a:schemeClr val="accent1">
                    <a:lumMod val="75000"/>
                  </a:schemeClr>
                </a:solidFill>
              </a:rPr>
              <a:t>Funciones útiles</a:t>
            </a:r>
          </a:p>
        </p:txBody>
      </p:sp>
      <p:sp>
        <p:nvSpPr>
          <p:cNvPr id="5" name="Marcador de contenido 4">
            <a:extLst>
              <a:ext uri="{FF2B5EF4-FFF2-40B4-BE49-F238E27FC236}">
                <a16:creationId xmlns:a16="http://schemas.microsoft.com/office/drawing/2014/main" id="{267A6306-477F-E520-685C-193E46E5AF9A}"/>
              </a:ext>
            </a:extLst>
          </p:cNvPr>
          <p:cNvSpPr>
            <a:spLocks noGrp="1"/>
          </p:cNvSpPr>
          <p:nvPr>
            <p:ph idx="1"/>
          </p:nvPr>
        </p:nvSpPr>
        <p:spPr>
          <a:xfrm>
            <a:off x="879758" y="2677886"/>
            <a:ext cx="5742214" cy="3957672"/>
          </a:xfrm>
        </p:spPr>
        <p:txBody>
          <a:bodyPr>
            <a:normAutofit/>
          </a:bodyPr>
          <a:lstStyle/>
          <a:p>
            <a:pPr marL="0" indent="0" algn="just">
              <a:buNone/>
            </a:pPr>
            <a:r>
              <a:rPr lang="es-CO" sz="2000" b="1" dirty="0" err="1">
                <a:solidFill>
                  <a:srgbClr val="000000"/>
                </a:solidFill>
                <a:latin typeface="Verdana" panose="020B0604030504040204" pitchFamily="34" charset="0"/>
              </a:rPr>
              <a:t>plot_model</a:t>
            </a:r>
            <a:endParaRPr lang="es-CO" sz="2000" b="1" dirty="0">
              <a:solidFill>
                <a:srgbClr val="000000"/>
              </a:solidFill>
              <a:latin typeface="Verdana" panose="020B0604030504040204" pitchFamily="34" charset="0"/>
            </a:endParaRPr>
          </a:p>
          <a:p>
            <a:pPr marL="0" indent="0" eaLnBrk="0" fontAlgn="base" hangingPunct="0">
              <a:lnSpc>
                <a:spcPct val="100000"/>
              </a:lnSpc>
              <a:spcBef>
                <a:spcPct val="0"/>
              </a:spcBef>
              <a:spcAft>
                <a:spcPct val="0"/>
              </a:spcAft>
              <a:buNone/>
            </a:pPr>
            <a:r>
              <a:rPr lang="es-CO" sz="2000" dirty="0">
                <a:solidFill>
                  <a:srgbClr val="000000"/>
                </a:solidFill>
                <a:latin typeface="Verdana" panose="020B0604030504040204" pitchFamily="34" charset="0"/>
              </a:rPr>
              <a:t>Muestra la representación del modelo en formato punto y permite guardarlo</a:t>
            </a:r>
          </a:p>
          <a:p>
            <a:pPr marL="0" indent="0" eaLnBrk="0" fontAlgn="base" hangingPunct="0">
              <a:lnSpc>
                <a:spcPct val="100000"/>
              </a:lnSpc>
              <a:spcBef>
                <a:spcPct val="0"/>
              </a:spcBef>
              <a:spcAft>
                <a:spcPct val="0"/>
              </a:spcAft>
              <a:buNone/>
            </a:pPr>
            <a:endParaRPr lang="es-CO" sz="2000" dirty="0">
              <a:solidFill>
                <a:srgbClr val="000000"/>
              </a:solidFill>
              <a:latin typeface="Verdana" panose="020B0604030504040204" pitchFamily="34" charset="0"/>
            </a:endParaRPr>
          </a:p>
          <a:p>
            <a:pPr marL="0" indent="0" eaLnBrk="0" fontAlgn="base" hangingPunct="0">
              <a:lnSpc>
                <a:spcPct val="100000"/>
              </a:lnSpc>
              <a:spcBef>
                <a:spcPct val="0"/>
              </a:spcBef>
              <a:spcAft>
                <a:spcPct val="0"/>
              </a:spcAft>
              <a:buNone/>
            </a:pPr>
            <a:r>
              <a:rPr lang="es-CO" altLang="es-CO" sz="2000" dirty="0" err="1">
                <a:solidFill>
                  <a:srgbClr val="000000"/>
                </a:solidFill>
                <a:latin typeface="Verdana" panose="020B0604030504040204" pitchFamily="34" charset="0"/>
              </a:rPr>
              <a:t>from</a:t>
            </a:r>
            <a:r>
              <a:rPr lang="es-CO" altLang="es-CO" sz="2000" dirty="0">
                <a:solidFill>
                  <a:srgbClr val="000000"/>
                </a:solidFill>
                <a:latin typeface="Verdana" panose="020B0604030504040204" pitchFamily="34" charset="0"/>
              </a:rPr>
              <a:t> </a:t>
            </a:r>
            <a:r>
              <a:rPr lang="es-CO" altLang="es-CO" sz="2000" dirty="0" err="1">
                <a:solidFill>
                  <a:srgbClr val="000000"/>
                </a:solidFill>
                <a:latin typeface="Verdana" panose="020B0604030504040204" pitchFamily="34" charset="0"/>
              </a:rPr>
              <a:t>keras.utils</a:t>
            </a:r>
            <a:r>
              <a:rPr lang="es-CO" altLang="es-CO" sz="2000" dirty="0">
                <a:solidFill>
                  <a:srgbClr val="000000"/>
                </a:solidFill>
                <a:latin typeface="Verdana" panose="020B0604030504040204" pitchFamily="34" charset="0"/>
              </a:rPr>
              <a:t> </a:t>
            </a:r>
            <a:r>
              <a:rPr lang="es-CO" altLang="es-CO" sz="2000" dirty="0" err="1">
                <a:solidFill>
                  <a:srgbClr val="000000"/>
                </a:solidFill>
                <a:latin typeface="Verdana" panose="020B0604030504040204" pitchFamily="34" charset="0"/>
              </a:rPr>
              <a:t>import</a:t>
            </a:r>
            <a:r>
              <a:rPr lang="es-CO" altLang="es-CO" sz="2000" dirty="0">
                <a:solidFill>
                  <a:srgbClr val="000000"/>
                </a:solidFill>
                <a:latin typeface="Verdana" panose="020B0604030504040204" pitchFamily="34" charset="0"/>
              </a:rPr>
              <a:t> </a:t>
            </a:r>
            <a:r>
              <a:rPr lang="es-CO" altLang="es-CO" sz="2000" dirty="0" err="1">
                <a:solidFill>
                  <a:srgbClr val="000000"/>
                </a:solidFill>
                <a:latin typeface="Verdana" panose="020B0604030504040204" pitchFamily="34" charset="0"/>
              </a:rPr>
              <a:t>plot_model</a:t>
            </a:r>
            <a:endParaRPr lang="es-CO" altLang="es-CO" sz="2000" dirty="0">
              <a:solidFill>
                <a:srgbClr val="000000"/>
              </a:solidFill>
              <a:latin typeface="Verdana" panose="020B0604030504040204" pitchFamily="34" charset="0"/>
            </a:endParaRPr>
          </a:p>
          <a:p>
            <a:pPr marL="0" indent="0" eaLnBrk="0" fontAlgn="base" hangingPunct="0">
              <a:lnSpc>
                <a:spcPct val="100000"/>
              </a:lnSpc>
              <a:spcBef>
                <a:spcPct val="0"/>
              </a:spcBef>
              <a:spcAft>
                <a:spcPct val="0"/>
              </a:spcAft>
              <a:buNone/>
            </a:pPr>
            <a:r>
              <a:rPr lang="es-CO" altLang="es-CO" sz="2000" dirty="0" err="1">
                <a:solidFill>
                  <a:srgbClr val="000000"/>
                </a:solidFill>
                <a:latin typeface="Verdana" panose="020B0604030504040204" pitchFamily="34" charset="0"/>
              </a:rPr>
              <a:t>plot_model</a:t>
            </a:r>
            <a:r>
              <a:rPr lang="es-CO" altLang="es-CO" sz="2000" dirty="0">
                <a:solidFill>
                  <a:srgbClr val="000000"/>
                </a:solidFill>
                <a:latin typeface="Verdana" panose="020B0604030504040204" pitchFamily="34" charset="0"/>
              </a:rPr>
              <a:t>(</a:t>
            </a:r>
            <a:r>
              <a:rPr lang="es-CO" altLang="es-CO" sz="2000" dirty="0" err="1">
                <a:solidFill>
                  <a:srgbClr val="000000"/>
                </a:solidFill>
                <a:latin typeface="Verdana" panose="020B0604030504040204" pitchFamily="34" charset="0"/>
              </a:rPr>
              <a:t>model,to_file</a:t>
            </a:r>
            <a:r>
              <a:rPr lang="es-CO" altLang="es-CO" sz="2000" dirty="0">
                <a:solidFill>
                  <a:srgbClr val="000000"/>
                </a:solidFill>
                <a:latin typeface="Verdana" panose="020B0604030504040204" pitchFamily="34" charset="0"/>
              </a:rPr>
              <a:t>=image.png) </a:t>
            </a:r>
          </a:p>
          <a:p>
            <a:pPr marL="0" indent="0" algn="just">
              <a:buNone/>
            </a:pPr>
            <a:endParaRPr lang="es-CO" sz="2000" b="1" dirty="0">
              <a:solidFill>
                <a:srgbClr val="000000"/>
              </a:solidFill>
              <a:latin typeface="Verdana" panose="020B0604030504040204" pitchFamily="34" charset="0"/>
            </a:endParaRPr>
          </a:p>
          <a:p>
            <a:pPr marL="0" indent="0" algn="just">
              <a:buNone/>
            </a:pPr>
            <a:endParaRPr lang="es-CO" sz="2000" b="1" dirty="0">
              <a:solidFill>
                <a:srgbClr val="000000"/>
              </a:solidFill>
              <a:latin typeface="Verdana" panose="020B0604030504040204" pitchFamily="34" charset="0"/>
            </a:endParaRPr>
          </a:p>
          <a:p>
            <a:pPr marL="0" indent="0" algn="just">
              <a:buNone/>
            </a:pPr>
            <a:endParaRPr lang="es-CO" sz="2000" b="1" dirty="0">
              <a:solidFill>
                <a:srgbClr val="000000"/>
              </a:solidFill>
              <a:latin typeface="Verdana" panose="020B0604030504040204" pitchFamily="34" charset="0"/>
            </a:endParaRPr>
          </a:p>
        </p:txBody>
      </p:sp>
      <p:sp>
        <p:nvSpPr>
          <p:cNvPr id="4" name="Rectangle 2">
            <a:extLst>
              <a:ext uri="{FF2B5EF4-FFF2-40B4-BE49-F238E27FC236}">
                <a16:creationId xmlns:a16="http://schemas.microsoft.com/office/drawing/2014/main" id="{842889BB-BAFE-5446-13BD-B2632BA4027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4922239-E380-91EE-14B2-606EB5F0156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3074" name="Picture 2" descr="Visualize Deep Learning Models using Visualkeras - Analytics Vidhya">
            <a:extLst>
              <a:ext uri="{FF2B5EF4-FFF2-40B4-BE49-F238E27FC236}">
                <a16:creationId xmlns:a16="http://schemas.microsoft.com/office/drawing/2014/main" id="{8219129C-DD87-38E7-1D70-DABDCFFAE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158" y="1126788"/>
            <a:ext cx="2957456" cy="5576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71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6F89-5F51-E58B-3BD2-D2BA4CD6134E}"/>
            </a:ext>
          </a:extLst>
        </p:cNvPr>
        <p:cNvGrpSpPr/>
        <p:nvPr/>
      </p:nvGrpSpPr>
      <p:grpSpPr>
        <a:xfrm>
          <a:off x="0" y="0"/>
          <a:ext cx="0" cy="0"/>
          <a:chOff x="0" y="0"/>
          <a:chExt cx="0" cy="0"/>
        </a:xfrm>
      </p:grpSpPr>
      <p:pic>
        <p:nvPicPr>
          <p:cNvPr id="2050" name="Picture 2" descr="Universidad del Quindío - YouTube">
            <a:extLst>
              <a:ext uri="{FF2B5EF4-FFF2-40B4-BE49-F238E27FC236}">
                <a16:creationId xmlns:a16="http://schemas.microsoft.com/office/drawing/2014/main" id="{071C5F7A-ECD6-58E6-5C7C-AADD49687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0106" y="365125"/>
            <a:ext cx="1093694" cy="109369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3D1F5F8-F70B-041A-351B-9C382CE23D93}"/>
              </a:ext>
            </a:extLst>
          </p:cNvPr>
          <p:cNvSpPr>
            <a:spLocks noGrp="1"/>
          </p:cNvSpPr>
          <p:nvPr>
            <p:ph type="title"/>
          </p:nvPr>
        </p:nvSpPr>
        <p:spPr>
          <a:xfrm>
            <a:off x="838200" y="11834"/>
            <a:ext cx="10515600" cy="1325563"/>
          </a:xfrm>
        </p:spPr>
        <p:txBody>
          <a:bodyPr>
            <a:normAutofit/>
          </a:bodyPr>
          <a:lstStyle/>
          <a:p>
            <a:pPr algn="ctr"/>
            <a:r>
              <a:rPr lang="es-CO" sz="6000" dirty="0">
                <a:solidFill>
                  <a:schemeClr val="accent1">
                    <a:lumMod val="75000"/>
                  </a:schemeClr>
                </a:solidFill>
              </a:rPr>
              <a:t>Funciones útiles</a:t>
            </a:r>
          </a:p>
        </p:txBody>
      </p:sp>
      <p:sp>
        <p:nvSpPr>
          <p:cNvPr id="5" name="Marcador de contenido 4">
            <a:extLst>
              <a:ext uri="{FF2B5EF4-FFF2-40B4-BE49-F238E27FC236}">
                <a16:creationId xmlns:a16="http://schemas.microsoft.com/office/drawing/2014/main" id="{267A6306-477F-E520-685C-193E46E5AF9A}"/>
              </a:ext>
            </a:extLst>
          </p:cNvPr>
          <p:cNvSpPr>
            <a:spLocks noGrp="1"/>
          </p:cNvSpPr>
          <p:nvPr>
            <p:ph idx="1"/>
          </p:nvPr>
        </p:nvSpPr>
        <p:spPr>
          <a:xfrm>
            <a:off x="527957" y="984105"/>
            <a:ext cx="11136086" cy="5508770"/>
          </a:xfrm>
        </p:spPr>
        <p:txBody>
          <a:bodyPr>
            <a:normAutofit fontScale="92500" lnSpcReduction="10000"/>
          </a:bodyPr>
          <a:lstStyle/>
          <a:p>
            <a:pPr marL="0" indent="0" algn="just">
              <a:buNone/>
            </a:pPr>
            <a:r>
              <a:rPr lang="es-CO" sz="2000" b="1" dirty="0" err="1">
                <a:solidFill>
                  <a:srgbClr val="000000"/>
                </a:solidFill>
                <a:latin typeface="Verdana" panose="020B0604030504040204" pitchFamily="34" charset="0"/>
              </a:rPr>
              <a:t>To_categorical</a:t>
            </a:r>
            <a:endParaRPr lang="es-CO" sz="2000" b="1" dirty="0">
              <a:solidFill>
                <a:srgbClr val="000000"/>
              </a:solidFill>
              <a:latin typeface="Verdana" panose="020B0604030504040204" pitchFamily="34" charset="0"/>
            </a:endParaRPr>
          </a:p>
          <a:p>
            <a:pPr marL="0" indent="0" algn="just">
              <a:buNone/>
            </a:pPr>
            <a:r>
              <a:rPr lang="es-CO" sz="2000" dirty="0">
                <a:solidFill>
                  <a:srgbClr val="000000"/>
                </a:solidFill>
                <a:latin typeface="Verdana" panose="020B0604030504040204" pitchFamily="34" charset="0"/>
              </a:rPr>
              <a:t>Convierte vector de clase a matriz de clase binaria (</a:t>
            </a:r>
            <a:r>
              <a:rPr lang="es-CO" sz="2000" dirty="0" err="1">
                <a:solidFill>
                  <a:srgbClr val="000000"/>
                </a:solidFill>
                <a:latin typeface="Verdana" panose="020B0604030504040204" pitchFamily="34" charset="0"/>
              </a:rPr>
              <a:t>one</a:t>
            </a:r>
            <a:r>
              <a:rPr lang="es-CO" sz="2000" dirty="0">
                <a:solidFill>
                  <a:srgbClr val="000000"/>
                </a:solidFill>
                <a:latin typeface="Verdana" panose="020B0604030504040204" pitchFamily="34" charset="0"/>
              </a:rPr>
              <a:t> </a:t>
            </a:r>
            <a:r>
              <a:rPr lang="es-CO" sz="2000" dirty="0" err="1">
                <a:solidFill>
                  <a:srgbClr val="000000"/>
                </a:solidFill>
                <a:latin typeface="Verdana" panose="020B0604030504040204" pitchFamily="34" charset="0"/>
              </a:rPr>
              <a:t>hot</a:t>
            </a:r>
            <a:r>
              <a:rPr lang="es-CO" sz="2000" dirty="0">
                <a:solidFill>
                  <a:srgbClr val="000000"/>
                </a:solidFill>
                <a:latin typeface="Verdana" panose="020B0604030504040204" pitchFamily="34" charset="0"/>
              </a:rPr>
              <a:t> </a:t>
            </a:r>
            <a:r>
              <a:rPr lang="es-CO" sz="2000" dirty="0" err="1">
                <a:solidFill>
                  <a:srgbClr val="000000"/>
                </a:solidFill>
                <a:latin typeface="Verdana" panose="020B0604030504040204" pitchFamily="34" charset="0"/>
              </a:rPr>
              <a:t>encoding</a:t>
            </a:r>
            <a:r>
              <a:rPr lang="es-CO" sz="2000" dirty="0">
                <a:solidFill>
                  <a:srgbClr val="000000"/>
                </a:solidFill>
                <a:latin typeface="Verdana" panose="020B0604030504040204" pitchFamily="34" charset="0"/>
              </a:rPr>
              <a:t>)</a:t>
            </a:r>
          </a:p>
          <a:p>
            <a:pPr marL="0" indent="0" algn="ctr">
              <a:buNone/>
            </a:pPr>
            <a:r>
              <a:rPr kumimoji="0" lang="es-CO" altLang="es-CO" sz="2000" b="0" i="0" u="none" strike="noStrike" cap="none" normalizeH="0" baseline="0" dirty="0">
                <a:ln>
                  <a:noFill/>
                </a:ln>
                <a:solidFill>
                  <a:srgbClr val="000000"/>
                </a:solidFill>
                <a:effectLst/>
                <a:latin typeface="inherit"/>
              </a:rPr>
              <a:t>&gt;&gt;&gt; </a:t>
            </a:r>
            <a:r>
              <a:rPr kumimoji="0" lang="es-CO" altLang="es-CO" sz="2000" b="0" i="0" u="none" strike="noStrike" cap="none" normalizeH="0" baseline="0" dirty="0" err="1">
                <a:ln>
                  <a:noFill/>
                </a:ln>
                <a:solidFill>
                  <a:srgbClr val="000000"/>
                </a:solidFill>
                <a:effectLst/>
                <a:latin typeface="inherit"/>
              </a:rPr>
              <a:t>from</a:t>
            </a:r>
            <a:r>
              <a:rPr kumimoji="0" lang="es-CO" altLang="es-CO" sz="2000" b="0" i="0" u="none" strike="noStrike" cap="none" normalizeH="0" baseline="0" dirty="0">
                <a:ln>
                  <a:noFill/>
                </a:ln>
                <a:solidFill>
                  <a:srgbClr val="000000"/>
                </a:solidFill>
                <a:effectLst/>
                <a:latin typeface="inherit"/>
              </a:rPr>
              <a:t> </a:t>
            </a:r>
            <a:r>
              <a:rPr kumimoji="0" lang="es-CO" altLang="es-CO" sz="2000" b="0" i="0" u="none" strike="noStrike" cap="none" normalizeH="0" baseline="0" dirty="0" err="1">
                <a:ln>
                  <a:noFill/>
                </a:ln>
                <a:solidFill>
                  <a:srgbClr val="000000"/>
                </a:solidFill>
                <a:effectLst/>
                <a:latin typeface="inherit"/>
              </a:rPr>
              <a:t>keras.utils</a:t>
            </a:r>
            <a:r>
              <a:rPr kumimoji="0" lang="es-CO" altLang="es-CO" sz="2000" b="0" i="0" u="none" strike="noStrike" cap="none" normalizeH="0" baseline="0" dirty="0">
                <a:ln>
                  <a:noFill/>
                </a:ln>
                <a:solidFill>
                  <a:srgbClr val="000000"/>
                </a:solidFill>
                <a:effectLst/>
                <a:latin typeface="inherit"/>
              </a:rPr>
              <a:t> </a:t>
            </a:r>
            <a:r>
              <a:rPr kumimoji="0" lang="es-CO" altLang="es-CO" sz="2000" b="0" i="0" u="none" strike="noStrike" cap="none" normalizeH="0" baseline="0" dirty="0" err="1">
                <a:ln>
                  <a:noFill/>
                </a:ln>
                <a:solidFill>
                  <a:srgbClr val="000000"/>
                </a:solidFill>
                <a:effectLst/>
                <a:latin typeface="inherit"/>
              </a:rPr>
              <a:t>import</a:t>
            </a:r>
            <a:r>
              <a:rPr kumimoji="0" lang="es-CO" altLang="es-CO" sz="2000" b="0" i="0" u="none" strike="noStrike" cap="none" normalizeH="0" baseline="0" dirty="0">
                <a:ln>
                  <a:noFill/>
                </a:ln>
                <a:solidFill>
                  <a:srgbClr val="000000"/>
                </a:solidFill>
                <a:effectLst/>
                <a:latin typeface="inherit"/>
              </a:rPr>
              <a:t> </a:t>
            </a:r>
            <a:r>
              <a:rPr kumimoji="0" lang="es-CO" altLang="es-CO" sz="2000" b="0" i="0" u="none" strike="noStrike" cap="none" normalizeH="0" baseline="0" dirty="0" err="1">
                <a:ln>
                  <a:noFill/>
                </a:ln>
                <a:solidFill>
                  <a:srgbClr val="000000"/>
                </a:solidFill>
                <a:effectLst/>
                <a:latin typeface="inherit"/>
              </a:rPr>
              <a:t>to_categorical</a:t>
            </a:r>
            <a:r>
              <a:rPr kumimoji="0" lang="es-CO" altLang="es-CO" sz="2000" b="0" i="0" u="none" strike="noStrike" cap="none" normalizeH="0" baseline="0" dirty="0">
                <a:ln>
                  <a:noFill/>
                </a:ln>
                <a:solidFill>
                  <a:srgbClr val="000000"/>
                </a:solidFill>
                <a:effectLst/>
                <a:latin typeface="inherit"/>
              </a:rPr>
              <a:t> </a:t>
            </a:r>
          </a:p>
          <a:p>
            <a:pPr marL="0" indent="0" algn="ctr">
              <a:buNone/>
            </a:pPr>
            <a:r>
              <a:rPr kumimoji="0" lang="es-CO" altLang="es-CO" sz="2000" b="0" i="0" u="none" strike="noStrike" cap="none" normalizeH="0" baseline="0" dirty="0">
                <a:ln>
                  <a:noFill/>
                </a:ln>
                <a:solidFill>
                  <a:srgbClr val="000000"/>
                </a:solidFill>
                <a:effectLst/>
                <a:latin typeface="inherit"/>
              </a:rPr>
              <a:t>&gt;&gt;&gt; </a:t>
            </a:r>
            <a:r>
              <a:rPr kumimoji="0" lang="es-CO" altLang="es-CO" sz="2000" b="0" i="0" u="none" strike="noStrike" cap="none" normalizeH="0" baseline="0" dirty="0" err="1">
                <a:ln>
                  <a:noFill/>
                </a:ln>
                <a:solidFill>
                  <a:srgbClr val="000000"/>
                </a:solidFill>
                <a:effectLst/>
                <a:latin typeface="inherit"/>
              </a:rPr>
              <a:t>labels</a:t>
            </a:r>
            <a:r>
              <a:rPr kumimoji="0" lang="es-CO" altLang="es-CO" sz="2000" b="0" i="0" u="none" strike="noStrike" cap="none" normalizeH="0" baseline="0" dirty="0">
                <a:ln>
                  <a:noFill/>
                </a:ln>
                <a:solidFill>
                  <a:srgbClr val="000000"/>
                </a:solidFill>
                <a:effectLst/>
                <a:latin typeface="inherit"/>
              </a:rPr>
              <a:t> = [0, 1, 2, 3, 4, 5, 6, 7, 8, 9] </a:t>
            </a:r>
          </a:p>
          <a:p>
            <a:pPr marL="0" indent="0" algn="ctr">
              <a:buNone/>
            </a:pPr>
            <a:r>
              <a:rPr kumimoji="0" lang="es-CO" altLang="es-CO" sz="2000" b="0" i="0" u="none" strike="noStrike" cap="none" normalizeH="0" baseline="0" dirty="0">
                <a:ln>
                  <a:noFill/>
                </a:ln>
                <a:solidFill>
                  <a:srgbClr val="000000"/>
                </a:solidFill>
                <a:effectLst/>
                <a:latin typeface="inherit"/>
              </a:rPr>
              <a:t>&gt;&gt;&gt; </a:t>
            </a:r>
            <a:r>
              <a:rPr kumimoji="0" lang="es-CO" altLang="es-CO" sz="2000" b="0" i="0" u="none" strike="noStrike" cap="none" normalizeH="0" baseline="0" dirty="0" err="1">
                <a:ln>
                  <a:noFill/>
                </a:ln>
                <a:solidFill>
                  <a:srgbClr val="000000"/>
                </a:solidFill>
                <a:effectLst/>
                <a:latin typeface="inherit"/>
              </a:rPr>
              <a:t>to_categorical</a:t>
            </a:r>
            <a:r>
              <a:rPr kumimoji="0" lang="es-CO" altLang="es-CO" sz="2000" b="0" i="0" u="none" strike="noStrike" cap="none" normalizeH="0" baseline="0" dirty="0">
                <a:ln>
                  <a:noFill/>
                </a:ln>
                <a:solidFill>
                  <a:srgbClr val="000000"/>
                </a:solidFill>
                <a:effectLst/>
                <a:latin typeface="inherit"/>
              </a:rPr>
              <a:t>(</a:t>
            </a:r>
            <a:r>
              <a:rPr kumimoji="0" lang="es-CO" altLang="es-CO" sz="2000" b="0" i="0" u="none" strike="noStrike" cap="none" normalizeH="0" baseline="0" dirty="0" err="1">
                <a:ln>
                  <a:noFill/>
                </a:ln>
                <a:solidFill>
                  <a:srgbClr val="000000"/>
                </a:solidFill>
                <a:effectLst/>
                <a:latin typeface="inherit"/>
              </a:rPr>
              <a:t>labels</a:t>
            </a:r>
            <a:r>
              <a:rPr kumimoji="0" lang="es-CO" altLang="es-CO" sz="2000" b="0" i="0" u="none" strike="noStrike" cap="none" normalizeH="0" baseline="0" dirty="0">
                <a:ln>
                  <a:noFill/>
                </a:ln>
                <a:solidFill>
                  <a:srgbClr val="000000"/>
                </a:solidFill>
                <a:effectLst/>
                <a:latin typeface="inherit"/>
              </a:rPr>
              <a:t>) </a:t>
            </a:r>
          </a:p>
          <a:p>
            <a:pPr marL="0" indent="0" algn="ctr">
              <a:buNone/>
            </a:pPr>
            <a:r>
              <a:rPr kumimoji="0" lang="es-CO" altLang="es-CO" sz="2000" b="0" i="0" u="none" strike="noStrike" cap="none" normalizeH="0" baseline="0" dirty="0">
                <a:ln>
                  <a:noFill/>
                </a:ln>
                <a:solidFill>
                  <a:srgbClr val="000000"/>
                </a:solidFill>
                <a:effectLst/>
                <a:latin typeface="inherit"/>
              </a:rPr>
              <a:t>array([[1., 0., 0., 0., 0., 0., 0., 0., 0., 0.], </a:t>
            </a:r>
          </a:p>
          <a:p>
            <a:pPr marL="0" indent="0" algn="ctr">
              <a:buNone/>
            </a:pPr>
            <a:r>
              <a:rPr kumimoji="0" lang="es-CO" altLang="es-CO" sz="2000" b="0" i="0" u="none" strike="noStrike" cap="none" normalizeH="0" baseline="0" dirty="0">
                <a:ln>
                  <a:noFill/>
                </a:ln>
                <a:solidFill>
                  <a:srgbClr val="000000"/>
                </a:solidFill>
                <a:effectLst/>
                <a:latin typeface="inherit"/>
              </a:rPr>
              <a:t>[0., 1., 0., 0., 0., 0., 0., 0., 0., 0.], </a:t>
            </a:r>
          </a:p>
          <a:p>
            <a:pPr marL="0" indent="0" algn="ctr">
              <a:buNone/>
            </a:pPr>
            <a:r>
              <a:rPr kumimoji="0" lang="es-CO" altLang="es-CO" sz="2000" b="0" i="0" u="none" strike="noStrike" cap="none" normalizeH="0" baseline="0" dirty="0">
                <a:ln>
                  <a:noFill/>
                </a:ln>
                <a:solidFill>
                  <a:srgbClr val="000000"/>
                </a:solidFill>
                <a:effectLst/>
                <a:latin typeface="inherit"/>
              </a:rPr>
              <a:t>[0., 0., 1., 0., 0., 0., 0., 0., 0., 0.], </a:t>
            </a:r>
          </a:p>
          <a:p>
            <a:pPr marL="0" indent="0" algn="ctr">
              <a:buNone/>
            </a:pPr>
            <a:r>
              <a:rPr kumimoji="0" lang="es-CO" altLang="es-CO" sz="2000" b="0" i="0" u="none" strike="noStrike" cap="none" normalizeH="0" baseline="0" dirty="0">
                <a:ln>
                  <a:noFill/>
                </a:ln>
                <a:solidFill>
                  <a:srgbClr val="000000"/>
                </a:solidFill>
                <a:effectLst/>
                <a:latin typeface="inherit"/>
              </a:rPr>
              <a:t>[0., 0., 0., 1., 0., 0., 0., 0., 0., 0.], </a:t>
            </a:r>
          </a:p>
          <a:p>
            <a:pPr marL="0" indent="0" algn="ctr">
              <a:buNone/>
            </a:pPr>
            <a:r>
              <a:rPr kumimoji="0" lang="es-CO" altLang="es-CO" sz="2000" b="0" i="0" u="none" strike="noStrike" cap="none" normalizeH="0" baseline="0" dirty="0">
                <a:ln>
                  <a:noFill/>
                </a:ln>
                <a:solidFill>
                  <a:srgbClr val="000000"/>
                </a:solidFill>
                <a:effectLst/>
                <a:latin typeface="inherit"/>
              </a:rPr>
              <a:t>[0., 0., 0., 0., 1., 0., 0., 0., 0., 0.], </a:t>
            </a:r>
          </a:p>
          <a:p>
            <a:pPr marL="0" indent="0" algn="ctr">
              <a:buNone/>
            </a:pPr>
            <a:r>
              <a:rPr kumimoji="0" lang="es-CO" altLang="es-CO" sz="2000" b="0" i="0" u="none" strike="noStrike" cap="none" normalizeH="0" baseline="0" dirty="0">
                <a:ln>
                  <a:noFill/>
                </a:ln>
                <a:solidFill>
                  <a:srgbClr val="000000"/>
                </a:solidFill>
                <a:effectLst/>
                <a:latin typeface="inherit"/>
              </a:rPr>
              <a:t>[0., 0., 0., 0., 0., 1., 0., 0., 0., 0.], </a:t>
            </a:r>
          </a:p>
          <a:p>
            <a:pPr marL="0" indent="0" algn="ctr">
              <a:buNone/>
            </a:pPr>
            <a:r>
              <a:rPr kumimoji="0" lang="es-CO" altLang="es-CO" sz="2000" b="0" i="0" u="none" strike="noStrike" cap="none" normalizeH="0" baseline="0" dirty="0">
                <a:ln>
                  <a:noFill/>
                </a:ln>
                <a:solidFill>
                  <a:srgbClr val="000000"/>
                </a:solidFill>
                <a:effectLst/>
                <a:latin typeface="inherit"/>
              </a:rPr>
              <a:t>[0., 0., 0., 0., 0., 0., 1., 0., 0., 0.], </a:t>
            </a:r>
          </a:p>
          <a:p>
            <a:pPr marL="0" indent="0" algn="ctr">
              <a:buNone/>
            </a:pPr>
            <a:r>
              <a:rPr kumimoji="0" lang="es-CO" altLang="es-CO" sz="2000" b="0" i="0" u="none" strike="noStrike" cap="none" normalizeH="0" baseline="0" dirty="0">
                <a:ln>
                  <a:noFill/>
                </a:ln>
                <a:solidFill>
                  <a:srgbClr val="000000"/>
                </a:solidFill>
                <a:effectLst/>
                <a:latin typeface="inherit"/>
              </a:rPr>
              <a:t>[0., 0., 0., 0., 0., 0., 0., 1., 0., 0.], </a:t>
            </a:r>
          </a:p>
          <a:p>
            <a:pPr marL="0" indent="0" algn="ctr">
              <a:buNone/>
            </a:pPr>
            <a:r>
              <a:rPr kumimoji="0" lang="es-CO" altLang="es-CO" sz="2000" b="0" i="0" u="none" strike="noStrike" cap="none" normalizeH="0" baseline="0" dirty="0">
                <a:ln>
                  <a:noFill/>
                </a:ln>
                <a:solidFill>
                  <a:srgbClr val="000000"/>
                </a:solidFill>
                <a:effectLst/>
                <a:latin typeface="inherit"/>
              </a:rPr>
              <a:t>[0., 0., 0., 0., 0., 0., 0., 0., 1., 0.], </a:t>
            </a:r>
          </a:p>
          <a:p>
            <a:pPr marL="0" indent="0" algn="ctr">
              <a:buNone/>
            </a:pPr>
            <a:r>
              <a:rPr kumimoji="0" lang="es-CO" altLang="es-CO" sz="2000" b="0" i="0" u="none" strike="noStrike" cap="none" normalizeH="0" baseline="0" dirty="0">
                <a:ln>
                  <a:noFill/>
                </a:ln>
                <a:solidFill>
                  <a:srgbClr val="000000"/>
                </a:solidFill>
                <a:effectLst/>
                <a:latin typeface="inherit"/>
              </a:rPr>
              <a:t>[0., 0., 0., 0., 0., 0., 0., 0., 0., 1.]], </a:t>
            </a:r>
            <a:r>
              <a:rPr kumimoji="0" lang="es-CO" altLang="es-CO" sz="2000" b="0" i="0" u="none" strike="noStrike" cap="none" normalizeH="0" baseline="0" dirty="0" err="1">
                <a:ln>
                  <a:noFill/>
                </a:ln>
                <a:solidFill>
                  <a:srgbClr val="000000"/>
                </a:solidFill>
                <a:effectLst/>
                <a:latin typeface="inherit"/>
              </a:rPr>
              <a:t>dtype</a:t>
            </a:r>
            <a:r>
              <a:rPr kumimoji="0" lang="es-CO" altLang="es-CO" sz="2000" b="0" i="0" u="none" strike="noStrike" cap="none" normalizeH="0" baseline="0" dirty="0">
                <a:ln>
                  <a:noFill/>
                </a:ln>
                <a:solidFill>
                  <a:srgbClr val="000000"/>
                </a:solidFill>
                <a:effectLst/>
                <a:latin typeface="inherit"/>
              </a:rPr>
              <a:t> = float32) </a:t>
            </a:r>
          </a:p>
          <a:p>
            <a:pPr marL="0" indent="0" algn="just">
              <a:buNone/>
            </a:pPr>
            <a:endParaRPr lang="es-CO" sz="2000" dirty="0"/>
          </a:p>
        </p:txBody>
      </p:sp>
      <p:sp>
        <p:nvSpPr>
          <p:cNvPr id="4" name="Rectangle 2">
            <a:extLst>
              <a:ext uri="{FF2B5EF4-FFF2-40B4-BE49-F238E27FC236}">
                <a16:creationId xmlns:a16="http://schemas.microsoft.com/office/drawing/2014/main" id="{842889BB-BAFE-5446-13BD-B2632BA4027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4922239-E380-91EE-14B2-606EB5F0156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858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6F89-5F51-E58B-3BD2-D2BA4CD6134E}"/>
            </a:ext>
          </a:extLst>
        </p:cNvPr>
        <p:cNvGrpSpPr/>
        <p:nvPr/>
      </p:nvGrpSpPr>
      <p:grpSpPr>
        <a:xfrm>
          <a:off x="0" y="0"/>
          <a:ext cx="0" cy="0"/>
          <a:chOff x="0" y="0"/>
          <a:chExt cx="0" cy="0"/>
        </a:xfrm>
      </p:grpSpPr>
      <p:pic>
        <p:nvPicPr>
          <p:cNvPr id="2050" name="Picture 2" descr="Universidad del Quindío - YouTube">
            <a:extLst>
              <a:ext uri="{FF2B5EF4-FFF2-40B4-BE49-F238E27FC236}">
                <a16:creationId xmlns:a16="http://schemas.microsoft.com/office/drawing/2014/main" id="{071C5F7A-ECD6-58E6-5C7C-AADD49687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0106" y="365125"/>
            <a:ext cx="1093694" cy="109369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3D1F5F8-F70B-041A-351B-9C382CE23D93}"/>
              </a:ext>
            </a:extLst>
          </p:cNvPr>
          <p:cNvSpPr>
            <a:spLocks noGrp="1"/>
          </p:cNvSpPr>
          <p:nvPr>
            <p:ph type="title"/>
          </p:nvPr>
        </p:nvSpPr>
        <p:spPr>
          <a:xfrm>
            <a:off x="838200" y="11834"/>
            <a:ext cx="10515600" cy="1325563"/>
          </a:xfrm>
        </p:spPr>
        <p:txBody>
          <a:bodyPr>
            <a:normAutofit/>
          </a:bodyPr>
          <a:lstStyle/>
          <a:p>
            <a:pPr algn="ctr"/>
            <a:r>
              <a:rPr lang="es-CO" sz="6000" dirty="0">
                <a:solidFill>
                  <a:schemeClr val="accent1">
                    <a:lumMod val="75000"/>
                  </a:schemeClr>
                </a:solidFill>
              </a:rPr>
              <a:t>Funciones útiles</a:t>
            </a:r>
          </a:p>
        </p:txBody>
      </p:sp>
      <p:sp>
        <p:nvSpPr>
          <p:cNvPr id="5" name="Marcador de contenido 4">
            <a:extLst>
              <a:ext uri="{FF2B5EF4-FFF2-40B4-BE49-F238E27FC236}">
                <a16:creationId xmlns:a16="http://schemas.microsoft.com/office/drawing/2014/main" id="{267A6306-477F-E520-685C-193E46E5AF9A}"/>
              </a:ext>
            </a:extLst>
          </p:cNvPr>
          <p:cNvSpPr>
            <a:spLocks noGrp="1"/>
          </p:cNvSpPr>
          <p:nvPr>
            <p:ph idx="1"/>
          </p:nvPr>
        </p:nvSpPr>
        <p:spPr>
          <a:xfrm>
            <a:off x="527957" y="1458819"/>
            <a:ext cx="6477000" cy="5034056"/>
          </a:xfrm>
        </p:spPr>
        <p:txBody>
          <a:bodyPr>
            <a:normAutofit/>
          </a:bodyPr>
          <a:lstStyle/>
          <a:p>
            <a:pPr marL="0" indent="0" algn="just">
              <a:buNone/>
            </a:pPr>
            <a:r>
              <a:rPr lang="es-CO" sz="2000" b="1" dirty="0" err="1">
                <a:solidFill>
                  <a:srgbClr val="000000"/>
                </a:solidFill>
                <a:latin typeface="Verdana" panose="020B0604030504040204" pitchFamily="34" charset="0"/>
              </a:rPr>
              <a:t>EarlyStopping</a:t>
            </a:r>
            <a:r>
              <a:rPr lang="es-CO" sz="2000" b="1" dirty="0">
                <a:solidFill>
                  <a:srgbClr val="000000"/>
                </a:solidFill>
                <a:latin typeface="Verdana" panose="020B0604030504040204" pitchFamily="34" charset="0"/>
              </a:rPr>
              <a:t>: </a:t>
            </a:r>
            <a:r>
              <a:rPr lang="es-CO" sz="2000" dirty="0" err="1">
                <a:solidFill>
                  <a:srgbClr val="FF0000"/>
                </a:solidFill>
                <a:latin typeface="Verdana" panose="020B0604030504040204" pitchFamily="34" charset="0"/>
              </a:rPr>
              <a:t>Callback</a:t>
            </a:r>
            <a:r>
              <a:rPr lang="es-CO" sz="2000" dirty="0">
                <a:solidFill>
                  <a:srgbClr val="000000"/>
                </a:solidFill>
                <a:latin typeface="Verdana" panose="020B0604030504040204" pitchFamily="34" charset="0"/>
              </a:rPr>
              <a:t> que detiene el entrenamiento cuando una </a:t>
            </a:r>
            <a:r>
              <a:rPr lang="es-CO" sz="2000" dirty="0">
                <a:solidFill>
                  <a:srgbClr val="00B050"/>
                </a:solidFill>
                <a:latin typeface="Verdana" panose="020B0604030504040204" pitchFamily="34" charset="0"/>
              </a:rPr>
              <a:t>métrica</a:t>
            </a:r>
            <a:r>
              <a:rPr lang="es-CO" sz="2000" dirty="0">
                <a:solidFill>
                  <a:srgbClr val="000000"/>
                </a:solidFill>
                <a:latin typeface="Verdana" panose="020B0604030504040204" pitchFamily="34" charset="0"/>
              </a:rPr>
              <a:t> monitoreada deja de mejorar.</a:t>
            </a:r>
            <a:endParaRPr lang="es-CO" sz="2000" b="1" dirty="0">
              <a:solidFill>
                <a:srgbClr val="000000"/>
              </a:solidFill>
              <a:latin typeface="Verdana" panose="020B0604030504040204" pitchFamily="34" charset="0"/>
            </a:endParaRPr>
          </a:p>
          <a:p>
            <a:pPr marL="0" indent="0" algn="just">
              <a:buNone/>
            </a:pPr>
            <a:r>
              <a:rPr lang="es-CO" altLang="es-CO" sz="2000" dirty="0" err="1">
                <a:solidFill>
                  <a:srgbClr val="00B050"/>
                </a:solidFill>
                <a:latin typeface="Verdana" panose="020B0604030504040204" pitchFamily="34" charset="0"/>
              </a:rPr>
              <a:t>patience</a:t>
            </a:r>
            <a:r>
              <a:rPr lang="es-CO" altLang="es-CO" sz="2000" dirty="0">
                <a:solidFill>
                  <a:srgbClr val="000000"/>
                </a:solidFill>
                <a:latin typeface="Verdana" panose="020B0604030504040204" pitchFamily="34" charset="0"/>
              </a:rPr>
              <a:t>: numero de épocas sin mejora</a:t>
            </a:r>
          </a:p>
          <a:p>
            <a:pPr marL="0" indent="0" algn="just">
              <a:buNone/>
            </a:pPr>
            <a:endParaRPr lang="es-CO" sz="2000" dirty="0"/>
          </a:p>
          <a:p>
            <a:pPr marL="0" indent="0" algn="just">
              <a:buNone/>
            </a:pPr>
            <a:endParaRPr lang="es-CO" sz="2000" dirty="0"/>
          </a:p>
        </p:txBody>
      </p:sp>
      <p:sp>
        <p:nvSpPr>
          <p:cNvPr id="4" name="Rectangle 2">
            <a:extLst>
              <a:ext uri="{FF2B5EF4-FFF2-40B4-BE49-F238E27FC236}">
                <a16:creationId xmlns:a16="http://schemas.microsoft.com/office/drawing/2014/main" id="{842889BB-BAFE-5446-13BD-B2632BA4027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4922239-E380-91EE-14B2-606EB5F0156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D5D744F0-D660-A312-BAFA-7FF85C39ABE2}"/>
              </a:ext>
            </a:extLst>
          </p:cNvPr>
          <p:cNvSpPr txBox="1"/>
          <p:nvPr/>
        </p:nvSpPr>
        <p:spPr>
          <a:xfrm>
            <a:off x="524084" y="3615497"/>
            <a:ext cx="7212112" cy="2862322"/>
          </a:xfrm>
          <a:prstGeom prst="rect">
            <a:avLst/>
          </a:prstGeom>
          <a:noFill/>
        </p:spPr>
        <p:txBody>
          <a:bodyPr wrap="square">
            <a:spAutoFit/>
          </a:bodyPr>
          <a:lstStyle/>
          <a:p>
            <a:r>
              <a:rPr lang="es-CO" sz="2000" dirty="0" err="1">
                <a:solidFill>
                  <a:srgbClr val="0070C0"/>
                </a:solidFill>
              </a:rPr>
              <a:t>from</a:t>
            </a:r>
            <a:r>
              <a:rPr lang="es-CO" sz="2000" dirty="0"/>
              <a:t> </a:t>
            </a:r>
            <a:r>
              <a:rPr lang="es-CO" sz="2000" dirty="0" err="1"/>
              <a:t>keras.callbacks</a:t>
            </a:r>
            <a:r>
              <a:rPr lang="es-CO" sz="2000" dirty="0"/>
              <a:t> </a:t>
            </a:r>
            <a:r>
              <a:rPr lang="es-CO" sz="2000" dirty="0" err="1">
                <a:solidFill>
                  <a:srgbClr val="0070C0"/>
                </a:solidFill>
              </a:rPr>
              <a:t>import</a:t>
            </a:r>
            <a:r>
              <a:rPr lang="es-CO" sz="2000" dirty="0"/>
              <a:t> </a:t>
            </a:r>
            <a:r>
              <a:rPr lang="es-CO" sz="2000" dirty="0" err="1"/>
              <a:t>EarlyStopping</a:t>
            </a:r>
            <a:endParaRPr lang="es-CO" sz="2000" dirty="0"/>
          </a:p>
          <a:p>
            <a:endParaRPr lang="es-CO" sz="2000" dirty="0"/>
          </a:p>
          <a:p>
            <a:r>
              <a:rPr lang="es-CO" sz="2000" dirty="0" err="1">
                <a:solidFill>
                  <a:srgbClr val="7030A0"/>
                </a:solidFill>
              </a:rPr>
              <a:t>early_stopping</a:t>
            </a:r>
            <a:r>
              <a:rPr lang="es-CO" sz="2000" dirty="0">
                <a:solidFill>
                  <a:srgbClr val="7030A0"/>
                </a:solidFill>
              </a:rPr>
              <a:t> </a:t>
            </a:r>
            <a:r>
              <a:rPr lang="es-CO" sz="2000" dirty="0"/>
              <a:t>= </a:t>
            </a:r>
            <a:r>
              <a:rPr lang="es-CO" sz="2000" dirty="0" err="1"/>
              <a:t>EarlyStopping</a:t>
            </a:r>
            <a:r>
              <a:rPr lang="es-CO" sz="2000" dirty="0"/>
              <a:t>(monitor=‘</a:t>
            </a:r>
            <a:r>
              <a:rPr lang="es-CO" sz="2000" dirty="0" err="1"/>
              <a:t>val_</a:t>
            </a:r>
            <a:r>
              <a:rPr lang="es-CO" sz="2000" dirty="0" err="1">
                <a:solidFill>
                  <a:srgbClr val="00B050"/>
                </a:solidFill>
              </a:rPr>
              <a:t>loss</a:t>
            </a:r>
            <a:r>
              <a:rPr lang="es-CO" sz="2000" dirty="0"/>
              <a:t>’, </a:t>
            </a:r>
            <a:r>
              <a:rPr lang="es-CO" sz="2000" dirty="0" err="1">
                <a:solidFill>
                  <a:srgbClr val="00B050"/>
                </a:solidFill>
              </a:rPr>
              <a:t>patience</a:t>
            </a:r>
            <a:r>
              <a:rPr lang="es-CO" sz="2000" dirty="0">
                <a:solidFill>
                  <a:srgbClr val="00B050"/>
                </a:solidFill>
              </a:rPr>
              <a:t>=3</a:t>
            </a:r>
            <a:r>
              <a:rPr lang="es-CO" sz="2000" dirty="0"/>
              <a:t>)</a:t>
            </a:r>
          </a:p>
          <a:p>
            <a:endParaRPr lang="es-CO" sz="2000" dirty="0"/>
          </a:p>
          <a:p>
            <a:r>
              <a:rPr lang="es-CO" sz="2000" dirty="0" err="1"/>
              <a:t>model.fit</a:t>
            </a:r>
            <a:r>
              <a:rPr lang="es-CO" sz="2000" dirty="0"/>
              <a:t>(</a:t>
            </a:r>
            <a:r>
              <a:rPr lang="es-CO" sz="2000" dirty="0" err="1"/>
              <a:t>x_train</a:t>
            </a:r>
            <a:r>
              <a:rPr lang="es-CO" sz="2000" dirty="0"/>
              <a:t>, </a:t>
            </a:r>
            <a:r>
              <a:rPr lang="es-CO" sz="2000" dirty="0" err="1"/>
              <a:t>y_train</a:t>
            </a:r>
            <a:r>
              <a:rPr lang="es-CO" sz="2000" dirty="0"/>
              <a:t>, </a:t>
            </a:r>
            <a:r>
              <a:rPr lang="es-CO" sz="2000" dirty="0" err="1"/>
              <a:t>validation_data</a:t>
            </a:r>
            <a:r>
              <a:rPr lang="es-CO" sz="2000" dirty="0"/>
              <a:t>=(</a:t>
            </a:r>
            <a:r>
              <a:rPr lang="es-CO" sz="2000" dirty="0" err="1"/>
              <a:t>x_val</a:t>
            </a:r>
            <a:r>
              <a:rPr lang="es-CO" sz="2000" dirty="0"/>
              <a:t>, </a:t>
            </a:r>
            <a:r>
              <a:rPr lang="es-CO" sz="2000" dirty="0" err="1"/>
              <a:t>y_val</a:t>
            </a:r>
            <a:r>
              <a:rPr lang="es-CO" sz="2000" dirty="0"/>
              <a:t>), </a:t>
            </a:r>
            <a:r>
              <a:rPr lang="es-CO" sz="2000" dirty="0" err="1">
                <a:solidFill>
                  <a:srgbClr val="FF0000"/>
                </a:solidFill>
              </a:rPr>
              <a:t>callbacks</a:t>
            </a:r>
            <a:r>
              <a:rPr lang="es-CO" sz="2000" dirty="0"/>
              <a:t>=[</a:t>
            </a:r>
            <a:r>
              <a:rPr lang="es-CO" sz="2000" dirty="0" err="1">
                <a:solidFill>
                  <a:srgbClr val="7030A0"/>
                </a:solidFill>
              </a:rPr>
              <a:t>early_stopping</a:t>
            </a:r>
            <a:r>
              <a:rPr lang="es-CO" sz="2000" dirty="0"/>
              <a:t>])</a:t>
            </a:r>
          </a:p>
          <a:p>
            <a:endParaRPr lang="es-CO" sz="2000" dirty="0"/>
          </a:p>
          <a:p>
            <a:endParaRPr lang="es-CO" sz="2000" dirty="0"/>
          </a:p>
          <a:p>
            <a:r>
              <a:rPr lang="es-CO" sz="2000" dirty="0"/>
              <a:t>Ultimo con mas </a:t>
            </a:r>
            <a:r>
              <a:rPr lang="es-CO" sz="2000" dirty="0" err="1"/>
              <a:t>patiences</a:t>
            </a:r>
            <a:r>
              <a:rPr lang="es-CO" sz="2000" dirty="0"/>
              <a:t>=200</a:t>
            </a:r>
          </a:p>
        </p:txBody>
      </p:sp>
      <p:pic>
        <p:nvPicPr>
          <p:cNvPr id="4099" name="Picture 3" descr="Gráficos lineales de pérdida en conjuntos de datos de prueba y entrenamiento durante el entrenamiento que muestran un modelo sobreajustado">
            <a:extLst>
              <a:ext uri="{FF2B5EF4-FFF2-40B4-BE49-F238E27FC236}">
                <a16:creationId xmlns:a16="http://schemas.microsoft.com/office/drawing/2014/main" id="{7970DD5F-28D9-D8D4-7E7A-7ABA9D63CD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1444" y="100815"/>
            <a:ext cx="3297551" cy="2473163"/>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Gráfico lineal de pérdida de tren y prueba durante el entrenamiento con una parada temprana simple">
            <a:extLst>
              <a:ext uri="{FF2B5EF4-FFF2-40B4-BE49-F238E27FC236}">
                <a16:creationId xmlns:a16="http://schemas.microsoft.com/office/drawing/2014/main" id="{565D169A-079A-76C7-F7F4-FE354E2C4C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0338" y="2434033"/>
            <a:ext cx="3025627" cy="226922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Gráfico lineal de pérdida de tren y prueba durante el entrenamiento con una parada anticipada del paciente">
            <a:extLst>
              <a:ext uri="{FF2B5EF4-FFF2-40B4-BE49-F238E27FC236}">
                <a16:creationId xmlns:a16="http://schemas.microsoft.com/office/drawing/2014/main" id="{5EEFAAEB-5178-1851-7358-3F5299CB1F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91444" y="4665279"/>
            <a:ext cx="3025626" cy="226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60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6F89-5F51-E58B-3BD2-D2BA4CD6134E}"/>
            </a:ext>
          </a:extLst>
        </p:cNvPr>
        <p:cNvGrpSpPr/>
        <p:nvPr/>
      </p:nvGrpSpPr>
      <p:grpSpPr>
        <a:xfrm>
          <a:off x="0" y="0"/>
          <a:ext cx="0" cy="0"/>
          <a:chOff x="0" y="0"/>
          <a:chExt cx="0" cy="0"/>
        </a:xfrm>
      </p:grpSpPr>
      <p:pic>
        <p:nvPicPr>
          <p:cNvPr id="2050" name="Picture 2" descr="Universidad del Quindío - YouTube">
            <a:extLst>
              <a:ext uri="{FF2B5EF4-FFF2-40B4-BE49-F238E27FC236}">
                <a16:creationId xmlns:a16="http://schemas.microsoft.com/office/drawing/2014/main" id="{071C5F7A-ECD6-58E6-5C7C-AADD49687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0106" y="365125"/>
            <a:ext cx="1093694" cy="109369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3D1F5F8-F70B-041A-351B-9C382CE23D93}"/>
              </a:ext>
            </a:extLst>
          </p:cNvPr>
          <p:cNvSpPr>
            <a:spLocks noGrp="1"/>
          </p:cNvSpPr>
          <p:nvPr>
            <p:ph type="title"/>
          </p:nvPr>
        </p:nvSpPr>
        <p:spPr>
          <a:xfrm>
            <a:off x="838200" y="11834"/>
            <a:ext cx="10515600" cy="1325563"/>
          </a:xfrm>
        </p:spPr>
        <p:txBody>
          <a:bodyPr>
            <a:normAutofit/>
          </a:bodyPr>
          <a:lstStyle/>
          <a:p>
            <a:pPr algn="ctr"/>
            <a:r>
              <a:rPr lang="es-CO" sz="6000" dirty="0">
                <a:solidFill>
                  <a:schemeClr val="accent1">
                    <a:lumMod val="75000"/>
                  </a:schemeClr>
                </a:solidFill>
              </a:rPr>
              <a:t>Funciones útiles</a:t>
            </a:r>
          </a:p>
        </p:txBody>
      </p:sp>
      <p:sp>
        <p:nvSpPr>
          <p:cNvPr id="5" name="Marcador de contenido 4">
            <a:extLst>
              <a:ext uri="{FF2B5EF4-FFF2-40B4-BE49-F238E27FC236}">
                <a16:creationId xmlns:a16="http://schemas.microsoft.com/office/drawing/2014/main" id="{267A6306-477F-E520-685C-193E46E5AF9A}"/>
              </a:ext>
            </a:extLst>
          </p:cNvPr>
          <p:cNvSpPr>
            <a:spLocks noGrp="1"/>
          </p:cNvSpPr>
          <p:nvPr>
            <p:ph idx="1"/>
          </p:nvPr>
        </p:nvSpPr>
        <p:spPr>
          <a:xfrm>
            <a:off x="332014" y="1812110"/>
            <a:ext cx="6477000" cy="5034056"/>
          </a:xfrm>
        </p:spPr>
        <p:txBody>
          <a:bodyPr>
            <a:normAutofit/>
          </a:bodyPr>
          <a:lstStyle/>
          <a:p>
            <a:pPr marL="0" indent="0" algn="just">
              <a:buNone/>
            </a:pPr>
            <a:r>
              <a:rPr lang="es-CO" sz="2000" b="1" dirty="0">
                <a:solidFill>
                  <a:srgbClr val="000000"/>
                </a:solidFill>
                <a:latin typeface="Verdana" panose="020B0604030504040204" pitchFamily="34" charset="0"/>
              </a:rPr>
              <a:t>Guardar </a:t>
            </a:r>
            <a:r>
              <a:rPr lang="es-CO" sz="2000" b="1" dirty="0" err="1">
                <a:solidFill>
                  <a:srgbClr val="000000"/>
                </a:solidFill>
                <a:latin typeface="Verdana" panose="020B0604030504040204" pitchFamily="34" charset="0"/>
              </a:rPr>
              <a:t>Checkpoints</a:t>
            </a:r>
            <a:endParaRPr lang="es-CO" sz="2000" b="1" dirty="0">
              <a:solidFill>
                <a:srgbClr val="000000"/>
              </a:solidFill>
              <a:latin typeface="Verdana" panose="020B0604030504040204" pitchFamily="34" charset="0"/>
            </a:endParaRPr>
          </a:p>
          <a:p>
            <a:pPr marL="0" indent="0" algn="just">
              <a:buNone/>
            </a:pPr>
            <a:r>
              <a:rPr lang="es-CO" sz="2000" dirty="0">
                <a:solidFill>
                  <a:srgbClr val="000000"/>
                </a:solidFill>
                <a:latin typeface="Verdana" panose="020B0604030504040204" pitchFamily="34" charset="0"/>
              </a:rPr>
              <a:t>Para guardar el modelo o los pesos del modelo con cierta frecuencia.</a:t>
            </a:r>
          </a:p>
          <a:p>
            <a:pPr marL="0" indent="0" algn="just">
              <a:buNone/>
            </a:pPr>
            <a:endParaRPr lang="es-CO" sz="2000" dirty="0">
              <a:solidFill>
                <a:srgbClr val="000000"/>
              </a:solidFill>
              <a:latin typeface="Verdana" panose="020B0604030504040204" pitchFamily="34" charset="0"/>
            </a:endParaRPr>
          </a:p>
          <a:p>
            <a:pPr marL="0" indent="0" algn="just">
              <a:buNone/>
            </a:pPr>
            <a:r>
              <a:rPr lang="es-CO" sz="2000" dirty="0">
                <a:solidFill>
                  <a:srgbClr val="000000"/>
                </a:solidFill>
                <a:latin typeface="Verdana" panose="020B0604030504040204" pitchFamily="34" charset="0"/>
              </a:rPr>
              <a:t>Se usa junto al entrenamiento para guardar un modelo o pesos (en un archivo) en algún intervalo, de modo que posteriormente podamos cargarlos para continuar con el entrenamiento desde una punto dado.</a:t>
            </a:r>
            <a:endParaRPr kumimoji="0" lang="es-CO" altLang="es-CO" sz="2000" b="0" i="0" u="none" strike="noStrike" cap="none" normalizeH="0" baseline="0" dirty="0">
              <a:ln>
                <a:noFill/>
              </a:ln>
              <a:solidFill>
                <a:srgbClr val="000000"/>
              </a:solidFill>
              <a:effectLst/>
              <a:latin typeface="inherit"/>
            </a:endParaRPr>
          </a:p>
          <a:p>
            <a:pPr marL="0" indent="0" algn="just">
              <a:buNone/>
            </a:pPr>
            <a:endParaRPr lang="es-CO" sz="2000" dirty="0"/>
          </a:p>
        </p:txBody>
      </p:sp>
      <p:sp>
        <p:nvSpPr>
          <p:cNvPr id="4" name="Rectangle 2">
            <a:extLst>
              <a:ext uri="{FF2B5EF4-FFF2-40B4-BE49-F238E27FC236}">
                <a16:creationId xmlns:a16="http://schemas.microsoft.com/office/drawing/2014/main" id="{842889BB-BAFE-5446-13BD-B2632BA4027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4922239-E380-91EE-14B2-606EB5F0156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11" name="Imagen 10">
            <a:extLst>
              <a:ext uri="{FF2B5EF4-FFF2-40B4-BE49-F238E27FC236}">
                <a16:creationId xmlns:a16="http://schemas.microsoft.com/office/drawing/2014/main" id="{0CECEE20-23EE-AC1F-9C7C-06FDAFBE9A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523" y="1930537"/>
            <a:ext cx="4182277" cy="2996926"/>
          </a:xfrm>
          <a:prstGeom prst="rect">
            <a:avLst/>
          </a:prstGeom>
        </p:spPr>
      </p:pic>
    </p:spTree>
    <p:extLst>
      <p:ext uri="{BB962C8B-B14F-4D97-AF65-F5344CB8AC3E}">
        <p14:creationId xmlns:p14="http://schemas.microsoft.com/office/powerpoint/2010/main" val="2286905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6F89-5F51-E58B-3BD2-D2BA4CD6134E}"/>
            </a:ext>
          </a:extLst>
        </p:cNvPr>
        <p:cNvGrpSpPr/>
        <p:nvPr/>
      </p:nvGrpSpPr>
      <p:grpSpPr>
        <a:xfrm>
          <a:off x="0" y="0"/>
          <a:ext cx="0" cy="0"/>
          <a:chOff x="0" y="0"/>
          <a:chExt cx="0" cy="0"/>
        </a:xfrm>
      </p:grpSpPr>
      <p:pic>
        <p:nvPicPr>
          <p:cNvPr id="2050" name="Picture 2" descr="Universidad del Quindío - YouTube">
            <a:extLst>
              <a:ext uri="{FF2B5EF4-FFF2-40B4-BE49-F238E27FC236}">
                <a16:creationId xmlns:a16="http://schemas.microsoft.com/office/drawing/2014/main" id="{071C5F7A-ECD6-58E6-5C7C-AADD49687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0106" y="365125"/>
            <a:ext cx="1093694" cy="109369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3D1F5F8-F70B-041A-351B-9C382CE23D93}"/>
              </a:ext>
            </a:extLst>
          </p:cNvPr>
          <p:cNvSpPr>
            <a:spLocks noGrp="1"/>
          </p:cNvSpPr>
          <p:nvPr>
            <p:ph type="title"/>
          </p:nvPr>
        </p:nvSpPr>
        <p:spPr>
          <a:xfrm>
            <a:off x="838200" y="11834"/>
            <a:ext cx="10515600" cy="1325563"/>
          </a:xfrm>
        </p:spPr>
        <p:txBody>
          <a:bodyPr>
            <a:normAutofit/>
          </a:bodyPr>
          <a:lstStyle/>
          <a:p>
            <a:pPr algn="ctr"/>
            <a:r>
              <a:rPr lang="es-CO" sz="6000" dirty="0">
                <a:solidFill>
                  <a:schemeClr val="accent1">
                    <a:lumMod val="75000"/>
                  </a:schemeClr>
                </a:solidFill>
              </a:rPr>
              <a:t>Funciones útiles</a:t>
            </a:r>
          </a:p>
        </p:txBody>
      </p:sp>
      <p:sp>
        <p:nvSpPr>
          <p:cNvPr id="5" name="Marcador de contenido 4">
            <a:extLst>
              <a:ext uri="{FF2B5EF4-FFF2-40B4-BE49-F238E27FC236}">
                <a16:creationId xmlns:a16="http://schemas.microsoft.com/office/drawing/2014/main" id="{267A6306-477F-E520-685C-193E46E5AF9A}"/>
              </a:ext>
            </a:extLst>
          </p:cNvPr>
          <p:cNvSpPr>
            <a:spLocks noGrp="1"/>
          </p:cNvSpPr>
          <p:nvPr>
            <p:ph idx="1"/>
          </p:nvPr>
        </p:nvSpPr>
        <p:spPr>
          <a:xfrm>
            <a:off x="332014" y="1812110"/>
            <a:ext cx="6477000" cy="5034056"/>
          </a:xfrm>
        </p:spPr>
        <p:txBody>
          <a:bodyPr>
            <a:normAutofit/>
          </a:bodyPr>
          <a:lstStyle/>
          <a:p>
            <a:pPr marL="0" indent="0" algn="l">
              <a:buNone/>
            </a:pPr>
            <a:r>
              <a:rPr lang="es-ES" sz="1600" b="0" i="0" dirty="0">
                <a:solidFill>
                  <a:srgbClr val="212529"/>
                </a:solidFill>
                <a:effectLst/>
                <a:latin typeface="Open Sans" panose="020B0606030504020204" pitchFamily="34" charset="0"/>
              </a:rPr>
              <a:t>Algunas opciones que ofrece esta devolución de llamada incluyen:</a:t>
            </a:r>
          </a:p>
          <a:p>
            <a:pPr algn="l">
              <a:buFont typeface="Arial" panose="020B0604020202020204" pitchFamily="34" charset="0"/>
              <a:buChar char="•"/>
            </a:pPr>
            <a:r>
              <a:rPr lang="es-ES" sz="1600" b="0" i="0" dirty="0">
                <a:solidFill>
                  <a:srgbClr val="212529"/>
                </a:solidFill>
                <a:effectLst/>
                <a:latin typeface="Open Sans" panose="020B0606030504020204" pitchFamily="34" charset="0"/>
              </a:rPr>
              <a:t>Ya sea para conservar únicamente el modelo que ha logrado el "</a:t>
            </a:r>
            <a:r>
              <a:rPr lang="es-ES" sz="1600" b="0" i="0" dirty="0">
                <a:solidFill>
                  <a:srgbClr val="FF0000"/>
                </a:solidFill>
                <a:effectLst/>
                <a:latin typeface="Open Sans" panose="020B0606030504020204" pitchFamily="34" charset="0"/>
              </a:rPr>
              <a:t>mejor rendimiento</a:t>
            </a:r>
            <a:r>
              <a:rPr lang="es-ES" sz="1600" b="0" i="0" dirty="0">
                <a:solidFill>
                  <a:srgbClr val="212529"/>
                </a:solidFill>
                <a:effectLst/>
                <a:latin typeface="Open Sans" panose="020B0606030504020204" pitchFamily="34" charset="0"/>
              </a:rPr>
              <a:t>" hasta el momento o para guardar el modelo al final de cada época, independientemente del rendimiento.</a:t>
            </a:r>
          </a:p>
          <a:p>
            <a:pPr algn="l">
              <a:buFont typeface="Arial" panose="020B0604020202020204" pitchFamily="34" charset="0"/>
              <a:buChar char="•"/>
            </a:pPr>
            <a:r>
              <a:rPr lang="es-ES" sz="1600" b="0" i="0" dirty="0">
                <a:solidFill>
                  <a:srgbClr val="212529"/>
                </a:solidFill>
                <a:effectLst/>
                <a:latin typeface="Open Sans" panose="020B0606030504020204" pitchFamily="34" charset="0"/>
              </a:rPr>
              <a:t>Definición de "mejor"; qué cantidad </a:t>
            </a:r>
            <a:r>
              <a:rPr lang="es-ES" sz="1600" b="0" i="0" dirty="0">
                <a:solidFill>
                  <a:srgbClr val="FF0000"/>
                </a:solidFill>
                <a:effectLst/>
                <a:latin typeface="Open Sans" panose="020B0606030504020204" pitchFamily="34" charset="0"/>
              </a:rPr>
              <a:t>monitorear</a:t>
            </a:r>
            <a:r>
              <a:rPr lang="es-ES" sz="1600" b="0" i="0" dirty="0">
                <a:solidFill>
                  <a:srgbClr val="212529"/>
                </a:solidFill>
                <a:effectLst/>
                <a:latin typeface="Open Sans" panose="020B0606030504020204" pitchFamily="34" charset="0"/>
              </a:rPr>
              <a:t> y si se debe maximizar o minimizar.</a:t>
            </a:r>
          </a:p>
          <a:p>
            <a:pPr algn="l">
              <a:buFont typeface="Arial" panose="020B0604020202020204" pitchFamily="34" charset="0"/>
              <a:buChar char="•"/>
            </a:pPr>
            <a:r>
              <a:rPr lang="es-ES" sz="1600" b="0" i="0" dirty="0">
                <a:solidFill>
                  <a:srgbClr val="212529"/>
                </a:solidFill>
                <a:effectLst/>
                <a:latin typeface="Open Sans" panose="020B0606030504020204" pitchFamily="34" charset="0"/>
              </a:rPr>
              <a:t>La frecuencia con la que debería guardarse. Actualmente, la devolución de llamada admite guardar al final de cada </a:t>
            </a:r>
            <a:r>
              <a:rPr lang="es-ES" sz="1600" b="0" i="0" dirty="0">
                <a:solidFill>
                  <a:srgbClr val="FF0000"/>
                </a:solidFill>
                <a:effectLst/>
                <a:latin typeface="Open Sans" panose="020B0606030504020204" pitchFamily="34" charset="0"/>
              </a:rPr>
              <a:t>época</a:t>
            </a:r>
            <a:r>
              <a:rPr lang="es-ES" sz="1600" b="0" i="0" dirty="0">
                <a:solidFill>
                  <a:srgbClr val="212529"/>
                </a:solidFill>
                <a:effectLst/>
                <a:latin typeface="Open Sans" panose="020B0606030504020204" pitchFamily="34" charset="0"/>
              </a:rPr>
              <a:t> o después de una cantidad fija de lotes de entrenamiento.</a:t>
            </a:r>
          </a:p>
          <a:p>
            <a:pPr algn="l">
              <a:buFont typeface="Arial" panose="020B0604020202020204" pitchFamily="34" charset="0"/>
              <a:buChar char="•"/>
            </a:pPr>
            <a:r>
              <a:rPr lang="es-ES" sz="1600" b="0" i="0" dirty="0">
                <a:solidFill>
                  <a:srgbClr val="212529"/>
                </a:solidFill>
                <a:effectLst/>
                <a:latin typeface="Open Sans" panose="020B0606030504020204" pitchFamily="34" charset="0"/>
              </a:rPr>
              <a:t>Si solo se guardan los </a:t>
            </a:r>
            <a:r>
              <a:rPr lang="es-ES" sz="1600" b="0" i="0" dirty="0">
                <a:solidFill>
                  <a:srgbClr val="FF0000"/>
                </a:solidFill>
                <a:effectLst/>
                <a:latin typeface="Open Sans" panose="020B0606030504020204" pitchFamily="34" charset="0"/>
              </a:rPr>
              <a:t>pesos</a:t>
            </a:r>
            <a:r>
              <a:rPr lang="es-ES" sz="1600" b="0" i="0" dirty="0">
                <a:solidFill>
                  <a:srgbClr val="212529"/>
                </a:solidFill>
                <a:effectLst/>
                <a:latin typeface="Open Sans" panose="020B0606030504020204" pitchFamily="34" charset="0"/>
              </a:rPr>
              <a:t> o se guarda </a:t>
            </a:r>
            <a:r>
              <a:rPr lang="es-ES" sz="1600" b="0" i="0" dirty="0">
                <a:solidFill>
                  <a:srgbClr val="FF0000"/>
                </a:solidFill>
                <a:effectLst/>
                <a:latin typeface="Open Sans" panose="020B0606030504020204" pitchFamily="34" charset="0"/>
              </a:rPr>
              <a:t>todo</a:t>
            </a:r>
            <a:r>
              <a:rPr lang="es-ES" sz="1600" b="0" i="0" dirty="0">
                <a:solidFill>
                  <a:srgbClr val="212529"/>
                </a:solidFill>
                <a:effectLst/>
                <a:latin typeface="Open Sans" panose="020B0606030504020204" pitchFamily="34" charset="0"/>
              </a:rPr>
              <a:t> el modelo.</a:t>
            </a:r>
          </a:p>
          <a:p>
            <a:pPr algn="l">
              <a:buFont typeface="Arial" panose="020B0604020202020204" pitchFamily="34" charset="0"/>
              <a:buChar char="•"/>
            </a:pPr>
            <a:r>
              <a:rPr lang="es-ES" sz="1600" dirty="0">
                <a:solidFill>
                  <a:srgbClr val="212529"/>
                </a:solidFill>
                <a:latin typeface="Open Sans" panose="020B0606030504020204" pitchFamily="34" charset="0"/>
              </a:rPr>
              <a:t>La opción </a:t>
            </a:r>
            <a:r>
              <a:rPr lang="es-ES" sz="1600" dirty="0" err="1">
                <a:solidFill>
                  <a:srgbClr val="FF0000"/>
                </a:solidFill>
                <a:latin typeface="Open Sans" panose="020B0606030504020204" pitchFamily="34" charset="0"/>
              </a:rPr>
              <a:t>mode</a:t>
            </a:r>
            <a:r>
              <a:rPr lang="es-ES" sz="1600" dirty="0">
                <a:solidFill>
                  <a:srgbClr val="212529"/>
                </a:solidFill>
                <a:latin typeface="Open Sans" panose="020B0606030504020204" pitchFamily="34" charset="0"/>
              </a:rPr>
              <a:t> ‘auto’ puede ser </a:t>
            </a:r>
            <a:r>
              <a:rPr lang="es-ES" sz="1600" dirty="0" err="1">
                <a:solidFill>
                  <a:srgbClr val="212529"/>
                </a:solidFill>
                <a:latin typeface="Open Sans" panose="020B0606030504020204" pitchFamily="34" charset="0"/>
              </a:rPr>
              <a:t>max</a:t>
            </a:r>
            <a:r>
              <a:rPr lang="es-ES" sz="1600" dirty="0">
                <a:solidFill>
                  <a:srgbClr val="212529"/>
                </a:solidFill>
                <a:latin typeface="Open Sans" panose="020B0606030504020204" pitchFamily="34" charset="0"/>
              </a:rPr>
              <a:t> o min dependiendo la </a:t>
            </a:r>
            <a:r>
              <a:rPr lang="es-ES" sz="1600" dirty="0" err="1">
                <a:solidFill>
                  <a:srgbClr val="212529"/>
                </a:solidFill>
                <a:latin typeface="Open Sans" panose="020B0606030504020204" pitchFamily="34" charset="0"/>
              </a:rPr>
              <a:t>metrica</a:t>
            </a:r>
            <a:r>
              <a:rPr lang="es-ES" sz="1600" dirty="0">
                <a:solidFill>
                  <a:srgbClr val="212529"/>
                </a:solidFill>
                <a:latin typeface="Open Sans" panose="020B0606030504020204" pitchFamily="34" charset="0"/>
              </a:rPr>
              <a:t>, </a:t>
            </a:r>
            <a:r>
              <a:rPr lang="es-ES" sz="1600" dirty="0" err="1">
                <a:solidFill>
                  <a:srgbClr val="212529"/>
                </a:solidFill>
                <a:latin typeface="Open Sans" panose="020B0606030504020204" pitchFamily="34" charset="0"/>
              </a:rPr>
              <a:t>loss</a:t>
            </a:r>
            <a:r>
              <a:rPr lang="es-ES" sz="1600" dirty="0">
                <a:solidFill>
                  <a:srgbClr val="212529"/>
                </a:solidFill>
                <a:latin typeface="Open Sans" panose="020B0606030504020204" pitchFamily="34" charset="0"/>
              </a:rPr>
              <a:t>=‘min’  </a:t>
            </a:r>
            <a:r>
              <a:rPr lang="es-ES" sz="1600" dirty="0" err="1">
                <a:solidFill>
                  <a:srgbClr val="212529"/>
                </a:solidFill>
                <a:latin typeface="Open Sans" panose="020B0606030504020204" pitchFamily="34" charset="0"/>
              </a:rPr>
              <a:t>acuraccy</a:t>
            </a:r>
            <a:r>
              <a:rPr lang="es-ES" sz="1600" dirty="0">
                <a:solidFill>
                  <a:srgbClr val="212529"/>
                </a:solidFill>
                <a:latin typeface="Open Sans" panose="020B0606030504020204" pitchFamily="34" charset="0"/>
              </a:rPr>
              <a:t>=‘</a:t>
            </a:r>
            <a:r>
              <a:rPr lang="es-ES" sz="1600" dirty="0" err="1">
                <a:solidFill>
                  <a:srgbClr val="212529"/>
                </a:solidFill>
                <a:latin typeface="Open Sans" panose="020B0606030504020204" pitchFamily="34" charset="0"/>
              </a:rPr>
              <a:t>max</a:t>
            </a:r>
            <a:r>
              <a:rPr lang="es-ES" sz="1600" dirty="0">
                <a:solidFill>
                  <a:srgbClr val="212529"/>
                </a:solidFill>
                <a:latin typeface="Open Sans" panose="020B0606030504020204" pitchFamily="34" charset="0"/>
              </a:rPr>
              <a:t>’ </a:t>
            </a:r>
            <a:endParaRPr lang="es-ES" sz="1600" b="0" i="0" dirty="0">
              <a:solidFill>
                <a:srgbClr val="212529"/>
              </a:solidFill>
              <a:effectLst/>
              <a:latin typeface="Open Sans" panose="020B0606030504020204" pitchFamily="34" charset="0"/>
            </a:endParaRPr>
          </a:p>
          <a:p>
            <a:pPr marL="0" indent="0" algn="just">
              <a:buNone/>
            </a:pPr>
            <a:endParaRPr lang="es-CO" sz="2000" dirty="0"/>
          </a:p>
        </p:txBody>
      </p:sp>
      <p:sp>
        <p:nvSpPr>
          <p:cNvPr id="4" name="Rectangle 2">
            <a:extLst>
              <a:ext uri="{FF2B5EF4-FFF2-40B4-BE49-F238E27FC236}">
                <a16:creationId xmlns:a16="http://schemas.microsoft.com/office/drawing/2014/main" id="{842889BB-BAFE-5446-13BD-B2632BA4027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4922239-E380-91EE-14B2-606EB5F0156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11" name="Imagen 10">
            <a:extLst>
              <a:ext uri="{FF2B5EF4-FFF2-40B4-BE49-F238E27FC236}">
                <a16:creationId xmlns:a16="http://schemas.microsoft.com/office/drawing/2014/main" id="{0CECEE20-23EE-AC1F-9C7C-06FDAFBE9A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523" y="1930537"/>
            <a:ext cx="4182277" cy="2996926"/>
          </a:xfrm>
          <a:prstGeom prst="rect">
            <a:avLst/>
          </a:prstGeom>
        </p:spPr>
      </p:pic>
    </p:spTree>
    <p:extLst>
      <p:ext uri="{BB962C8B-B14F-4D97-AF65-F5344CB8AC3E}">
        <p14:creationId xmlns:p14="http://schemas.microsoft.com/office/powerpoint/2010/main" val="267180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6F89-5F51-E58B-3BD2-D2BA4CD6134E}"/>
            </a:ext>
          </a:extLst>
        </p:cNvPr>
        <p:cNvGrpSpPr/>
        <p:nvPr/>
      </p:nvGrpSpPr>
      <p:grpSpPr>
        <a:xfrm>
          <a:off x="0" y="0"/>
          <a:ext cx="0" cy="0"/>
          <a:chOff x="0" y="0"/>
          <a:chExt cx="0" cy="0"/>
        </a:xfrm>
      </p:grpSpPr>
      <p:pic>
        <p:nvPicPr>
          <p:cNvPr id="2050" name="Picture 2" descr="Universidad del Quindío - YouTube">
            <a:extLst>
              <a:ext uri="{FF2B5EF4-FFF2-40B4-BE49-F238E27FC236}">
                <a16:creationId xmlns:a16="http://schemas.microsoft.com/office/drawing/2014/main" id="{071C5F7A-ECD6-58E6-5C7C-AADD49687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0106" y="365125"/>
            <a:ext cx="1093694" cy="109369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3D1F5F8-F70B-041A-351B-9C382CE23D93}"/>
              </a:ext>
            </a:extLst>
          </p:cNvPr>
          <p:cNvSpPr>
            <a:spLocks noGrp="1"/>
          </p:cNvSpPr>
          <p:nvPr>
            <p:ph type="title"/>
          </p:nvPr>
        </p:nvSpPr>
        <p:spPr>
          <a:xfrm>
            <a:off x="838200" y="11834"/>
            <a:ext cx="10515600" cy="1325563"/>
          </a:xfrm>
        </p:spPr>
        <p:txBody>
          <a:bodyPr>
            <a:normAutofit/>
          </a:bodyPr>
          <a:lstStyle/>
          <a:p>
            <a:pPr algn="ctr"/>
            <a:r>
              <a:rPr lang="es-CO" sz="6000" dirty="0">
                <a:solidFill>
                  <a:schemeClr val="accent1">
                    <a:lumMod val="75000"/>
                  </a:schemeClr>
                </a:solidFill>
              </a:rPr>
              <a:t>Funciones útiles</a:t>
            </a:r>
          </a:p>
        </p:txBody>
      </p:sp>
      <p:sp>
        <p:nvSpPr>
          <p:cNvPr id="5" name="Marcador de contenido 4">
            <a:extLst>
              <a:ext uri="{FF2B5EF4-FFF2-40B4-BE49-F238E27FC236}">
                <a16:creationId xmlns:a16="http://schemas.microsoft.com/office/drawing/2014/main" id="{267A6306-477F-E520-685C-193E46E5AF9A}"/>
              </a:ext>
            </a:extLst>
          </p:cNvPr>
          <p:cNvSpPr>
            <a:spLocks noGrp="1"/>
          </p:cNvSpPr>
          <p:nvPr>
            <p:ph idx="1"/>
          </p:nvPr>
        </p:nvSpPr>
        <p:spPr>
          <a:xfrm>
            <a:off x="1549729" y="1984664"/>
            <a:ext cx="8822378" cy="4684857"/>
          </a:xfrm>
        </p:spPr>
        <p:txBody>
          <a:bodyPr>
            <a:normAutofit/>
          </a:bodyPr>
          <a:lstStyle/>
          <a:p>
            <a:pPr marL="0" indent="0">
              <a:buNone/>
            </a:pPr>
            <a:r>
              <a:rPr lang="es-CO" sz="1600" b="1" dirty="0" err="1">
                <a:solidFill>
                  <a:srgbClr val="000000"/>
                </a:solidFill>
                <a:latin typeface="Verdana" panose="020B0604030504040204" pitchFamily="34" charset="0"/>
              </a:rPr>
              <a:t>Checkpoint</a:t>
            </a:r>
            <a:r>
              <a:rPr lang="es-CO" sz="1600" b="1" dirty="0">
                <a:solidFill>
                  <a:srgbClr val="000000"/>
                </a:solidFill>
                <a:latin typeface="Verdana" panose="020B0604030504040204" pitchFamily="34" charset="0"/>
              </a:rPr>
              <a:t>: </a:t>
            </a:r>
            <a:r>
              <a:rPr lang="es-CO" sz="1600" dirty="0" err="1">
                <a:solidFill>
                  <a:srgbClr val="FF0000"/>
                </a:solidFill>
                <a:latin typeface="Verdana" panose="020B0604030504040204" pitchFamily="34" charset="0"/>
              </a:rPr>
              <a:t>Callback</a:t>
            </a:r>
            <a:r>
              <a:rPr lang="es-CO" sz="1600" dirty="0">
                <a:solidFill>
                  <a:srgbClr val="000000"/>
                </a:solidFill>
                <a:latin typeface="Verdana" panose="020B0604030504040204" pitchFamily="34" charset="0"/>
              </a:rPr>
              <a:t> que carga los datos del modelo incluyendo los pesos (en la dirección y archivo </a:t>
            </a:r>
            <a:r>
              <a:rPr lang="es-CO" sz="1600" dirty="0">
                <a:solidFill>
                  <a:srgbClr val="00B050"/>
                </a:solidFill>
              </a:rPr>
              <a:t>‘C:\Mis documento\best_model.h5'</a:t>
            </a:r>
            <a:r>
              <a:rPr lang="es-CO" sz="1600" dirty="0">
                <a:solidFill>
                  <a:srgbClr val="000000"/>
                </a:solidFill>
                <a:latin typeface="Verdana" panose="020B0604030504040204" pitchFamily="34" charset="0"/>
              </a:rPr>
              <a:t>)</a:t>
            </a:r>
            <a:endParaRPr lang="es-CO" sz="1600" b="1" dirty="0">
              <a:solidFill>
                <a:srgbClr val="000000"/>
              </a:solidFill>
              <a:latin typeface="Verdana" panose="020B0604030504040204" pitchFamily="34" charset="0"/>
            </a:endParaRPr>
          </a:p>
          <a:p>
            <a:pPr marL="0" indent="0" algn="l">
              <a:buNone/>
            </a:pPr>
            <a:endParaRPr lang="es-CO" sz="1600" dirty="0">
              <a:latin typeface="Söhne Mono"/>
            </a:endParaRPr>
          </a:p>
          <a:p>
            <a:pPr marL="0" indent="0">
              <a:buNone/>
            </a:pPr>
            <a:r>
              <a:rPr lang="es-CO" sz="2000" dirty="0" err="1">
                <a:solidFill>
                  <a:srgbClr val="0070C0"/>
                </a:solidFill>
              </a:rPr>
              <a:t>from</a:t>
            </a:r>
            <a:r>
              <a:rPr lang="es-CO" sz="2000" dirty="0"/>
              <a:t> </a:t>
            </a:r>
            <a:r>
              <a:rPr lang="es-CO" sz="2000" dirty="0" err="1"/>
              <a:t>keras.callbacks</a:t>
            </a:r>
            <a:r>
              <a:rPr lang="es-CO" sz="2000" dirty="0"/>
              <a:t> </a:t>
            </a:r>
            <a:r>
              <a:rPr lang="es-CO" sz="2000" dirty="0" err="1">
                <a:solidFill>
                  <a:srgbClr val="0070C0"/>
                </a:solidFill>
              </a:rPr>
              <a:t>import</a:t>
            </a:r>
            <a:r>
              <a:rPr lang="es-CO" sz="2000" dirty="0"/>
              <a:t> </a:t>
            </a:r>
            <a:r>
              <a:rPr lang="es-CO" sz="2000" dirty="0" err="1"/>
              <a:t>ModelCheckpoint</a:t>
            </a:r>
            <a:r>
              <a:rPr lang="es-CO" sz="2000" dirty="0"/>
              <a:t> </a:t>
            </a:r>
          </a:p>
          <a:p>
            <a:pPr marL="0" indent="0">
              <a:buNone/>
            </a:pPr>
            <a:endParaRPr lang="es-CO" sz="2000" dirty="0"/>
          </a:p>
          <a:p>
            <a:pPr marL="0" indent="0">
              <a:buNone/>
            </a:pPr>
            <a:r>
              <a:rPr lang="es-CO" sz="2000" dirty="0" err="1">
                <a:solidFill>
                  <a:schemeClr val="accent2"/>
                </a:solidFill>
              </a:rPr>
              <a:t>model_checkpoint</a:t>
            </a:r>
            <a:r>
              <a:rPr lang="es-CO" sz="2000" dirty="0">
                <a:solidFill>
                  <a:schemeClr val="accent2"/>
                </a:solidFill>
              </a:rPr>
              <a:t> </a:t>
            </a:r>
            <a:r>
              <a:rPr lang="es-CO" sz="2000" dirty="0"/>
              <a:t>= </a:t>
            </a:r>
            <a:r>
              <a:rPr lang="es-CO" sz="2000" dirty="0" err="1"/>
              <a:t>ModelCheckpoint</a:t>
            </a:r>
            <a:r>
              <a:rPr lang="es-CO" sz="2000" dirty="0"/>
              <a:t>(</a:t>
            </a:r>
            <a:r>
              <a:rPr lang="es-CO" sz="2000" dirty="0">
                <a:solidFill>
                  <a:srgbClr val="00B050"/>
                </a:solidFill>
              </a:rPr>
              <a:t>'best_model.h5', </a:t>
            </a:r>
            <a:r>
              <a:rPr lang="es-CO" sz="2000" dirty="0"/>
              <a:t>monitor='</a:t>
            </a:r>
            <a:r>
              <a:rPr lang="es-CO" sz="2000" dirty="0" err="1"/>
              <a:t>val_</a:t>
            </a:r>
            <a:r>
              <a:rPr lang="es-CO" sz="2000" dirty="0" err="1">
                <a:solidFill>
                  <a:srgbClr val="00B050"/>
                </a:solidFill>
              </a:rPr>
              <a:t>accuracy</a:t>
            </a:r>
            <a:r>
              <a:rPr lang="es-CO" sz="2000" dirty="0"/>
              <a:t>', </a:t>
            </a:r>
            <a:r>
              <a:rPr lang="es-CO" sz="2000" dirty="0" err="1"/>
              <a:t>save_best_only</a:t>
            </a:r>
            <a:r>
              <a:rPr lang="es-CO" sz="2000" dirty="0"/>
              <a:t>=</a:t>
            </a:r>
            <a:r>
              <a:rPr lang="es-CO" sz="2000" dirty="0">
                <a:solidFill>
                  <a:srgbClr val="00B050"/>
                </a:solidFill>
              </a:rPr>
              <a:t>True</a:t>
            </a:r>
            <a:r>
              <a:rPr lang="es-CO" sz="2000" dirty="0"/>
              <a:t>) </a:t>
            </a:r>
          </a:p>
          <a:p>
            <a:pPr marL="0" indent="0">
              <a:buNone/>
            </a:pPr>
            <a:r>
              <a:rPr lang="es-CO" sz="2000" dirty="0" err="1"/>
              <a:t>model.fit</a:t>
            </a:r>
            <a:r>
              <a:rPr lang="es-CO" sz="2000" dirty="0"/>
              <a:t>(</a:t>
            </a:r>
            <a:r>
              <a:rPr lang="es-CO" sz="2000" dirty="0" err="1"/>
              <a:t>x_train</a:t>
            </a:r>
            <a:r>
              <a:rPr lang="es-CO" sz="2000" dirty="0"/>
              <a:t>, </a:t>
            </a:r>
            <a:r>
              <a:rPr lang="es-CO" sz="2000" dirty="0" err="1"/>
              <a:t>y_train</a:t>
            </a:r>
            <a:r>
              <a:rPr lang="es-CO" sz="2000" dirty="0"/>
              <a:t>, </a:t>
            </a:r>
            <a:r>
              <a:rPr lang="es-CO" sz="2000" dirty="0" err="1"/>
              <a:t>validation_data</a:t>
            </a:r>
            <a:r>
              <a:rPr lang="es-CO" sz="2000" dirty="0"/>
              <a:t>=(</a:t>
            </a:r>
            <a:r>
              <a:rPr lang="es-CO" sz="2000" dirty="0" err="1"/>
              <a:t>x_val</a:t>
            </a:r>
            <a:r>
              <a:rPr lang="es-CO" sz="2000" dirty="0"/>
              <a:t>, </a:t>
            </a:r>
            <a:r>
              <a:rPr lang="es-CO" sz="2000" dirty="0" err="1"/>
              <a:t>y_val</a:t>
            </a:r>
            <a:r>
              <a:rPr lang="es-CO" sz="2000" dirty="0"/>
              <a:t>), </a:t>
            </a:r>
            <a:r>
              <a:rPr lang="es-CO" sz="2000" dirty="0" err="1"/>
              <a:t>callbacks</a:t>
            </a:r>
            <a:r>
              <a:rPr lang="es-CO" sz="2000" dirty="0"/>
              <a:t>=[</a:t>
            </a:r>
            <a:r>
              <a:rPr lang="es-CO" sz="2000" dirty="0" err="1">
                <a:solidFill>
                  <a:schemeClr val="accent2"/>
                </a:solidFill>
              </a:rPr>
              <a:t>model_checkpoint</a:t>
            </a:r>
            <a:r>
              <a:rPr lang="es-CO" sz="2000" dirty="0"/>
              <a:t>])</a:t>
            </a:r>
          </a:p>
          <a:p>
            <a:pPr marL="0" indent="0">
              <a:buNone/>
            </a:pPr>
            <a:endParaRPr lang="es-CO" sz="2000" dirty="0"/>
          </a:p>
          <a:p>
            <a:br>
              <a:rPr lang="es-CO" sz="1050" b="0" dirty="0">
                <a:solidFill>
                  <a:srgbClr val="D4D4D4"/>
                </a:solidFill>
                <a:effectLst/>
                <a:latin typeface="Courier New" panose="02070309020205020404" pitchFamily="49" charset="0"/>
              </a:rPr>
            </a:br>
            <a:endParaRPr lang="es-CO" sz="1050" b="0" dirty="0">
              <a:solidFill>
                <a:srgbClr val="D4D4D4"/>
              </a:solidFill>
              <a:effectLst/>
              <a:latin typeface="Courier New" panose="02070309020205020404" pitchFamily="49" charset="0"/>
            </a:endParaRPr>
          </a:p>
          <a:p>
            <a:pPr marL="0" indent="0">
              <a:buNone/>
            </a:pPr>
            <a:endParaRPr lang="en-US" sz="1400" b="0" dirty="0">
              <a:effectLst/>
              <a:latin typeface="Courier New" panose="02070309020205020404" pitchFamily="49" charset="0"/>
            </a:endParaRPr>
          </a:p>
          <a:p>
            <a:pPr marL="0" indent="0">
              <a:buNone/>
            </a:pPr>
            <a:endParaRPr lang="es-CO" altLang="es-CO" sz="2000" dirty="0"/>
          </a:p>
          <a:p>
            <a:pPr marL="0" indent="0">
              <a:buNone/>
            </a:pPr>
            <a:endParaRPr lang="es-CO" sz="1600" b="1" dirty="0">
              <a:solidFill>
                <a:srgbClr val="000000"/>
              </a:solidFill>
              <a:latin typeface="Verdana" panose="020B0604030504040204" pitchFamily="34" charset="0"/>
            </a:endParaRPr>
          </a:p>
        </p:txBody>
      </p:sp>
      <p:sp>
        <p:nvSpPr>
          <p:cNvPr id="4" name="Rectangle 2">
            <a:extLst>
              <a:ext uri="{FF2B5EF4-FFF2-40B4-BE49-F238E27FC236}">
                <a16:creationId xmlns:a16="http://schemas.microsoft.com/office/drawing/2014/main" id="{842889BB-BAFE-5446-13BD-B2632BA4027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4922239-E380-91EE-14B2-606EB5F0156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62419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6433</TotalTime>
  <Words>1657</Words>
  <Application>Microsoft Office PowerPoint</Application>
  <PresentationFormat>Panorámica</PresentationFormat>
  <Paragraphs>180</Paragraphs>
  <Slides>20</Slides>
  <Notes>1</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20</vt:i4>
      </vt:variant>
    </vt:vector>
  </HeadingPairs>
  <TitlesOfParts>
    <vt:vector size="32" baseType="lpstr">
      <vt:lpstr>Arial</vt:lpstr>
      <vt:lpstr>Calibri</vt:lpstr>
      <vt:lpstr>Calibri Light</vt:lpstr>
      <vt:lpstr>Courier New</vt:lpstr>
      <vt:lpstr>inherit</vt:lpstr>
      <vt:lpstr>Open Sans</vt:lpstr>
      <vt:lpstr>Roboto</vt:lpstr>
      <vt:lpstr>Söhne</vt:lpstr>
      <vt:lpstr>Söhne Mono</vt:lpstr>
      <vt:lpstr>Verdana</vt:lpstr>
      <vt:lpstr>Wingdings</vt:lpstr>
      <vt:lpstr>Tema de Office</vt:lpstr>
      <vt:lpstr>Redes Neuronales III - keras</vt:lpstr>
      <vt:lpstr>Contenido</vt:lpstr>
      <vt:lpstr>Funciones útiles</vt:lpstr>
      <vt:lpstr>Funciones útiles</vt:lpstr>
      <vt:lpstr>Funciones útiles</vt:lpstr>
      <vt:lpstr>Funciones útiles</vt:lpstr>
      <vt:lpstr>Funciones útiles</vt:lpstr>
      <vt:lpstr>Funciones útiles</vt:lpstr>
      <vt:lpstr>Funciones útiles</vt:lpstr>
      <vt:lpstr>Funciones útiles</vt:lpstr>
      <vt:lpstr>Loss Curve</vt:lpstr>
      <vt:lpstr>Loss Curve</vt:lpstr>
      <vt:lpstr>Loss Curve</vt:lpstr>
      <vt:lpstr>Loss Curve</vt:lpstr>
      <vt:lpstr>Loss Curve</vt:lpstr>
      <vt:lpstr>Loss Curve</vt:lpstr>
      <vt:lpstr>Inciso AUC I</vt:lpstr>
      <vt:lpstr>Inciso AUC II</vt:lpstr>
      <vt:lpstr>Transfer Learning</vt:lpstr>
      <vt:lpstr>Keras Vs.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Aprendizaje de Maquina</dc:title>
  <dc:creator>jonnatan arias garcia</dc:creator>
  <cp:lastModifiedBy>jonnatan arias garcia</cp:lastModifiedBy>
  <cp:revision>64</cp:revision>
  <dcterms:created xsi:type="dcterms:W3CDTF">2024-02-07T18:58:22Z</dcterms:created>
  <dcterms:modified xsi:type="dcterms:W3CDTF">2024-03-22T02:36:16Z</dcterms:modified>
</cp:coreProperties>
</file>