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331" r:id="rId4"/>
    <p:sldId id="334" r:id="rId5"/>
    <p:sldId id="335" r:id="rId6"/>
    <p:sldId id="336" r:id="rId7"/>
    <p:sldId id="337" r:id="rId8"/>
    <p:sldId id="338" r:id="rId9"/>
    <p:sldId id="341" r:id="rId10"/>
    <p:sldId id="345" r:id="rId11"/>
    <p:sldId id="339" r:id="rId12"/>
    <p:sldId id="351" r:id="rId13"/>
    <p:sldId id="346" r:id="rId14"/>
    <p:sldId id="340" r:id="rId15"/>
    <p:sldId id="347" r:id="rId16"/>
    <p:sldId id="349" r:id="rId17"/>
    <p:sldId id="348" r:id="rId18"/>
    <p:sldId id="350" r:id="rId19"/>
    <p:sldId id="352" r:id="rId20"/>
    <p:sldId id="342" r:id="rId21"/>
    <p:sldId id="353" r:id="rId22"/>
    <p:sldId id="343" r:id="rId23"/>
    <p:sldId id="354" r:id="rId24"/>
    <p:sldId id="344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36D736EA-B506-4E36-A1EC-1D4E4682DCAE}">
          <p14:sldIdLst>
            <p14:sldId id="256"/>
            <p14:sldId id="271"/>
          </p14:sldIdLst>
        </p14:section>
        <p14:section name="Intro" id="{6E99B73B-1F83-49AD-BE1E-036E1CFAE849}">
          <p14:sldIdLst>
            <p14:sldId id="331"/>
            <p14:sldId id="334"/>
          </p14:sldIdLst>
        </p14:section>
        <p14:section name="tipos" id="{5AAFD834-6EC8-424A-9F18-EEEAECA13CF5}">
          <p14:sldIdLst>
            <p14:sldId id="335"/>
            <p14:sldId id="336"/>
          </p14:sldIdLst>
        </p14:section>
        <p14:section name="regre vs clas" id="{08245470-A025-4F16-B1EE-99634636CC9B}">
          <p14:sldIdLst>
            <p14:sldId id="337"/>
          </p14:sldIdLst>
        </p14:section>
        <p14:section name="Como crear el arbol" id="{18332350-6E75-458F-88F8-D4A1BE9002F4}">
          <p14:sldIdLst>
            <p14:sldId id="338"/>
            <p14:sldId id="341"/>
            <p14:sldId id="345"/>
            <p14:sldId id="339"/>
          </p14:sldIdLst>
        </p14:section>
        <p14:section name="splitter" id="{992269AC-7BC8-4F3D-A411-7081014E0102}">
          <p14:sldIdLst>
            <p14:sldId id="351"/>
            <p14:sldId id="346"/>
          </p14:sldIdLst>
        </p14:section>
        <p14:section name="metrica" id="{3CD684E5-4477-4DF0-AD97-1B5E0F113B49}">
          <p14:sldIdLst>
            <p14:sldId id="340"/>
            <p14:sldId id="347"/>
            <p14:sldId id="349"/>
            <p14:sldId id="348"/>
            <p14:sldId id="350"/>
          </p14:sldIdLst>
        </p14:section>
        <p14:section name="regularización" id="{CBB435AF-E5BE-4EFF-95D4-1DDBDA8A31FA}">
          <p14:sldIdLst>
            <p14:sldId id="352"/>
            <p14:sldId id="342"/>
            <p14:sldId id="353"/>
            <p14:sldId id="343"/>
            <p14:sldId id="354"/>
          </p14:sldIdLst>
        </p14:section>
        <p14:section name="ventajas desventajas" id="{E28408FE-F002-4B8D-833F-D8CFFBE43B9C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3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Arboles de Decisión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Photo | A graphic of a tree with the words'digital'on it">
            <a:extLst>
              <a:ext uri="{FF2B5EF4-FFF2-40B4-BE49-F238E27FC236}">
                <a16:creationId xmlns:a16="http://schemas.microsoft.com/office/drawing/2014/main" id="{35C45006-7D36-663D-3ED7-9B01EE937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87" y="517432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421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Como se crea un árbol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978" y="2035759"/>
            <a:ext cx="10140044" cy="403847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s-ES" b="1" dirty="0">
                <a:solidFill>
                  <a:srgbClr val="333333"/>
                </a:solidFill>
                <a:latin typeface="Helvetica Neue"/>
              </a:rPr>
              <a:t>División de nodos (Split)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: Seleccionarnos la </a:t>
            </a:r>
            <a:r>
              <a:rPr lang="es-ES" dirty="0">
                <a:solidFill>
                  <a:srgbClr val="0070C0"/>
                </a:solidFill>
                <a:latin typeface="Helvetica Neue"/>
              </a:rPr>
              <a:t>característica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 y el </a:t>
            </a:r>
            <a:r>
              <a:rPr lang="es-ES" dirty="0">
                <a:solidFill>
                  <a:srgbClr val="0070C0"/>
                </a:solidFill>
                <a:latin typeface="Helvetica Neue"/>
              </a:rPr>
              <a:t>umbral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 que mejor separan los datos en clases homogéneas en cada nodo del árbol.</a:t>
            </a:r>
          </a:p>
          <a:p>
            <a:pPr marL="514350" indent="-514350" algn="just">
              <a:buAutoNum type="arabicPeriod"/>
            </a:pPr>
            <a:r>
              <a:rPr lang="es-ES" b="1" dirty="0">
                <a:solidFill>
                  <a:srgbClr val="333333"/>
                </a:solidFill>
                <a:latin typeface="Helvetica Neue"/>
              </a:rPr>
              <a:t>Criterio de impureza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: Medida (</a:t>
            </a:r>
            <a:r>
              <a:rPr lang="es-ES" dirty="0">
                <a:solidFill>
                  <a:srgbClr val="0070C0"/>
                </a:solidFill>
                <a:latin typeface="Helvetica Neue"/>
              </a:rPr>
              <a:t>Gini o entropía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) para evaluar que características y umbrales son los mas informativos al dividir los datos.</a:t>
            </a:r>
          </a:p>
          <a:p>
            <a:pPr marL="514350" indent="-514350" algn="just">
              <a:buAutoNum type="arabicPeriod"/>
            </a:pPr>
            <a:r>
              <a:rPr lang="es-ES" b="1" dirty="0">
                <a:solidFill>
                  <a:srgbClr val="333333"/>
                </a:solidFill>
                <a:latin typeface="Helvetica Neue"/>
              </a:rPr>
              <a:t>Función de pérdida (</a:t>
            </a:r>
            <a:r>
              <a:rPr lang="es-ES" b="1" dirty="0" err="1">
                <a:solidFill>
                  <a:srgbClr val="333333"/>
                </a:solidFill>
                <a:latin typeface="Helvetica Neue"/>
              </a:rPr>
              <a:t>Gain</a:t>
            </a:r>
            <a:r>
              <a:rPr lang="es-ES" b="1" dirty="0">
                <a:solidFill>
                  <a:srgbClr val="333333"/>
                </a:solidFill>
                <a:latin typeface="Helvetica Neue"/>
              </a:rPr>
              <a:t>): 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Minimizamos la perdida que cuantifica diferencias entre predicciones y Verdaderas.</a:t>
            </a:r>
          </a:p>
          <a:p>
            <a:pPr marL="514350" indent="-514350" algn="just">
              <a:buAutoNum type="arabicPeriod"/>
            </a:pPr>
            <a:r>
              <a:rPr lang="es-ES" b="1" dirty="0">
                <a:solidFill>
                  <a:srgbClr val="333333"/>
                </a:solidFill>
                <a:latin typeface="Helvetica Neue"/>
              </a:rPr>
              <a:t>Regularización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:  Evitar sobre ajustes, Se suele usar poda del árbol, profundidad máxima.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6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421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Como se crea un árbol 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Splitter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2" y="2359061"/>
            <a:ext cx="10843657" cy="3864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Para seleccionar el atributo que nos de la mejor división podemos considerar:</a:t>
            </a: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latin typeface="Helvetica Neue"/>
            </a:endParaRPr>
          </a:p>
          <a:p>
            <a:pPr lvl="1" algn="just"/>
            <a:r>
              <a:rPr lang="es-ES" dirty="0" err="1">
                <a:solidFill>
                  <a:srgbClr val="333333"/>
                </a:solidFill>
                <a:latin typeface="Helvetica Neue"/>
              </a:rPr>
              <a:t>Ramdon</a:t>
            </a:r>
            <a:endParaRPr lang="es-ES" dirty="0">
              <a:solidFill>
                <a:srgbClr val="333333"/>
              </a:solidFill>
              <a:latin typeface="Helvetica Neue"/>
            </a:endParaRPr>
          </a:p>
          <a:p>
            <a:pPr lvl="1" algn="just"/>
            <a:r>
              <a:rPr lang="es-ES" dirty="0" err="1">
                <a:solidFill>
                  <a:srgbClr val="333333"/>
                </a:solidFill>
                <a:latin typeface="Helvetica Neue"/>
              </a:rPr>
              <a:t>Best</a:t>
            </a:r>
            <a:endParaRPr lang="es-E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ecision Tree Classification | PPT">
            <a:extLst>
              <a:ext uri="{FF2B5EF4-FFF2-40B4-BE49-F238E27FC236}">
                <a16:creationId xmlns:a16="http://schemas.microsoft.com/office/drawing/2014/main" id="{AD03CAAE-DF8A-F61E-FB4B-2662F2628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0"/>
          <a:stretch/>
        </p:blipFill>
        <p:spPr bwMode="auto">
          <a:xfrm>
            <a:off x="3300247" y="3287110"/>
            <a:ext cx="7196051" cy="27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8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421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Como se crea un árbol 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Splitter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2" y="1967175"/>
            <a:ext cx="10843657" cy="386480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ES" sz="2800" b="1" dirty="0" err="1">
                <a:solidFill>
                  <a:srgbClr val="333333"/>
                </a:solidFill>
                <a:latin typeface="Helvetica Neue"/>
              </a:rPr>
              <a:t>Ramdon</a:t>
            </a:r>
            <a:endParaRPr lang="es-ES" sz="2800" dirty="0">
              <a:solidFill>
                <a:srgbClr val="333333"/>
              </a:solidFill>
              <a:latin typeface="Helvetica Neue"/>
            </a:endParaRPr>
          </a:p>
          <a:p>
            <a:pPr marL="914400" lvl="2" indent="0" algn="just">
              <a:buNone/>
            </a:pPr>
            <a:r>
              <a:rPr lang="es-ES" sz="2400" dirty="0">
                <a:solidFill>
                  <a:srgbClr val="333333"/>
                </a:solidFill>
                <a:latin typeface="Helvetica Neue"/>
              </a:rPr>
              <a:t>Elegimos aleatoriamente que atributo va primero, segundo, tercero…. Al final solo calculamos error de clase. </a:t>
            </a:r>
          </a:p>
          <a:p>
            <a:pPr marL="914400" lvl="2" indent="0" algn="just">
              <a:buNone/>
            </a:pPr>
            <a:endParaRPr lang="es-ES" sz="2400" dirty="0">
              <a:solidFill>
                <a:srgbClr val="333333"/>
              </a:solidFill>
              <a:latin typeface="Helvetica Neue"/>
            </a:endParaRPr>
          </a:p>
          <a:p>
            <a:pPr marL="457200" lvl="1" indent="0" algn="just">
              <a:buNone/>
            </a:pPr>
            <a:r>
              <a:rPr lang="es-ES" sz="2800" b="1" dirty="0" err="1">
                <a:solidFill>
                  <a:srgbClr val="333333"/>
                </a:solidFill>
                <a:latin typeface="Helvetica Neue"/>
              </a:rPr>
              <a:t>Best</a:t>
            </a:r>
            <a:endParaRPr lang="es-ES" sz="2800" b="1" dirty="0">
              <a:solidFill>
                <a:srgbClr val="333333"/>
              </a:solidFill>
              <a:latin typeface="Helvetica Neue"/>
            </a:endParaRPr>
          </a:p>
          <a:p>
            <a:pPr marL="914400" lvl="2" indent="0" algn="just">
              <a:buNone/>
            </a:pPr>
            <a:r>
              <a:rPr lang="es-ES" sz="2400" dirty="0">
                <a:solidFill>
                  <a:srgbClr val="333333"/>
                </a:solidFill>
                <a:latin typeface="Helvetica Neue"/>
              </a:rPr>
              <a:t>La mejor división posible en cada nodo. Maximiza la ganancia. </a:t>
            </a:r>
          </a:p>
          <a:p>
            <a:pPr marL="914400" lvl="2" indent="0" algn="just">
              <a:buNone/>
            </a:pPr>
            <a:r>
              <a:rPr lang="es-ES" sz="2400" dirty="0">
                <a:solidFill>
                  <a:srgbClr val="333333"/>
                </a:solidFill>
                <a:latin typeface="Helvetica Neue"/>
              </a:rPr>
              <a:t>Esto puede llevar a árboles más profundos y a una mayor precisión en la predicción, pero también puede aumentar el riesgo de sobreajuste.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2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421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Como se crea un árbol 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(Calidad del Split)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2" y="2359061"/>
            <a:ext cx="10843657" cy="3864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Para seleccionar el atributo que nos da la mejor división podemos considerar:</a:t>
            </a:r>
          </a:p>
          <a:p>
            <a:pPr lvl="1" algn="just"/>
            <a:r>
              <a:rPr lang="es-ES" dirty="0">
                <a:solidFill>
                  <a:srgbClr val="333333"/>
                </a:solidFill>
                <a:latin typeface="Helvetica Neue"/>
              </a:rPr>
              <a:t>Índice Gini</a:t>
            </a:r>
          </a:p>
          <a:p>
            <a:pPr lvl="1" algn="just"/>
            <a:r>
              <a:rPr lang="es-ES" dirty="0">
                <a:solidFill>
                  <a:srgbClr val="333333"/>
                </a:solidFill>
                <a:latin typeface="Helvetica Neue"/>
              </a:rPr>
              <a:t>Entropía y Ganancia de información</a:t>
            </a:r>
          </a:p>
          <a:p>
            <a:pPr lvl="1" algn="just"/>
            <a:r>
              <a:rPr lang="es-ES" dirty="0">
                <a:solidFill>
                  <a:srgbClr val="333333"/>
                </a:solidFill>
                <a:latin typeface="Helvetica Neue"/>
              </a:rPr>
              <a:t>Error de Clasificación (log loss)</a:t>
            </a:r>
          </a:p>
          <a:p>
            <a:pPr lvl="1" algn="just"/>
            <a:r>
              <a:rPr lang="es-ES" dirty="0">
                <a:solidFill>
                  <a:srgbClr val="333333"/>
                </a:solidFill>
                <a:latin typeface="Helvetica Neue"/>
              </a:rPr>
              <a:t>...Chi cuadrado, Reducción de la varianza, ETC…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8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1332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Métrica de división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ES" b="1" dirty="0">
                    <a:solidFill>
                      <a:srgbClr val="333333"/>
                    </a:solidFill>
                    <a:latin typeface="Helvetica Neue"/>
                  </a:rPr>
                  <a:t>Indice Gini </a:t>
                </a:r>
                <a:r>
                  <a:rPr lang="es-ES" b="1" dirty="0" err="1">
                    <a:solidFill>
                      <a:srgbClr val="333333"/>
                    </a:solidFill>
                    <a:latin typeface="Helvetica Neue"/>
                  </a:rPr>
                  <a:t>ó</a:t>
                </a:r>
                <a:r>
                  <a:rPr lang="es-ES" b="1" dirty="0">
                    <a:solidFill>
                      <a:srgbClr val="333333"/>
                    </a:solidFill>
                    <a:latin typeface="Helvetica Neue"/>
                  </a:rPr>
                  <a:t> impureza Gini</a:t>
                </a: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: 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Que tan impuros están los nodos de nuestro árbol.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Calcula la </a:t>
                </a:r>
                <a:r>
                  <a:rPr lang="es-ES" dirty="0" err="1">
                    <a:solidFill>
                      <a:srgbClr val="333333"/>
                    </a:solidFill>
                    <a:latin typeface="Helvetica Neue"/>
                  </a:rPr>
                  <a:t>prob</a:t>
                </a: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. De que un elemento elegido aleatoriamente sea etiquetado incorrectamente de acuerdo a una etiqueta dada.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s-CO" b="1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O" b="1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CO" b="1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  <m:e>
                          <m:sSubSup>
                            <m:sSubSupPr>
                              <m:ctrlPr>
                                <a:rPr lang="es-CO" b="1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CO" b="1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CO" b="1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b="1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Gini: impureza en el nodo</a:t>
                </a: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C: el numero de clases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:</a:t>
                </a:r>
                <a:r>
                  <a:rPr lang="es-ES" sz="2000" dirty="0" err="1">
                    <a:solidFill>
                      <a:srgbClr val="333333"/>
                    </a:solidFill>
                    <a:latin typeface="Helvetica Neue"/>
                  </a:rPr>
                  <a:t>probablidad</a:t>
                </a: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 de pertenencia a clase i</a:t>
                </a:r>
              </a:p>
              <a:p>
                <a:pPr marL="0" indent="0" algn="ctr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0 -&gt; nodo puro 		0.5 a 1-&gt; nodo impuro (incorrecta división)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  <a:blipFill>
                <a:blip r:embed="rId3"/>
                <a:stretch>
                  <a:fillRect l="-1152" t="-3098" r="-10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1687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Métrica de división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b="1" dirty="0">
                    <a:solidFill>
                      <a:srgbClr val="333333"/>
                    </a:solidFill>
                    <a:latin typeface="Helvetica Neue"/>
                  </a:rPr>
                  <a:t>Impureza con la Entropía</a:t>
                </a: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: 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Medida de impureza o aleatoriedad.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s-CO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C: el numero de clases</a:t>
                </a:r>
              </a:p>
              <a:p>
                <a:pPr marL="0" indent="0" algn="just">
                  <a:buNone/>
                </a:pPr>
                <a:r>
                  <a:rPr lang="es-CO" sz="2000" b="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S: </a:t>
                </a:r>
                <a:r>
                  <a:rPr lang="es-CO" sz="2000" b="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Conjunto de datos donde calculamos </a:t>
                </a:r>
                <a:r>
                  <a:rPr lang="es-CO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es-CO" sz="2000" b="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a entropía</a:t>
                </a:r>
                <a:endParaRPr lang="es-CO" sz="20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:</a:t>
                </a:r>
                <a:r>
                  <a:rPr lang="es-ES" sz="2000" dirty="0" err="1">
                    <a:solidFill>
                      <a:srgbClr val="333333"/>
                    </a:solidFill>
                    <a:latin typeface="Helvetica Neue"/>
                  </a:rPr>
                  <a:t>probablidad</a:t>
                </a: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 de pertenencia a clase i</a:t>
                </a:r>
              </a:p>
              <a:p>
                <a:pPr marL="0" indent="0" algn="ctr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0 -&gt; nodo puro 1-&gt; nodo impuro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  <a:blipFill>
                <a:blip r:embed="rId3"/>
                <a:stretch>
                  <a:fillRect l="-1152" t="-22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1687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Métrica de optimización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b="1" dirty="0">
                    <a:solidFill>
                      <a:srgbClr val="333333"/>
                    </a:solidFill>
                    <a:latin typeface="Helvetica Neue"/>
                  </a:rPr>
                  <a:t>Ganancia de la información</a:t>
                </a:r>
                <a:endParaRPr lang="es-ES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Representa la diferencia entre dos entropías frente a atributos diferentes.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s-CO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O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O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s-CO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a: atributo especifico</a:t>
                </a: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E(s)</a:t>
                </a:r>
                <a:r>
                  <a:rPr lang="es-CO" sz="20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CO" sz="2000" dirty="0" err="1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Entropia</a:t>
                </a:r>
                <a:r>
                  <a:rPr lang="es-CO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del conjunto de datos S</a:t>
                </a:r>
                <a:endParaRPr lang="es-CO" sz="20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Mas alto, mejor división de clases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  <a:blipFill>
                <a:blip r:embed="rId3"/>
                <a:stretch>
                  <a:fillRect l="-1152" t="-2230" r="-10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4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24919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Métrica de división en regresión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En casos de regresión suele usarse la medida de </a:t>
                </a:r>
                <a:r>
                  <a:rPr lang="es-ES" b="1" dirty="0">
                    <a:solidFill>
                      <a:srgbClr val="333333"/>
                    </a:solidFill>
                    <a:latin typeface="Helvetica Neue"/>
                  </a:rPr>
                  <a:t>sumatoria de residuos cuadrados o RSS (varianza)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b="1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1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s-CO" b="1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CO" b="1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b="1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CO" b="1" i="1" smtClean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b="1" i="1" smtClean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b="1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400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CO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:  Valor real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sz="20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2000" b="1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000" b="1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: Valore predicho</a:t>
                </a:r>
              </a:p>
              <a:p>
                <a:pPr marL="0" indent="0" algn="just">
                  <a:buNone/>
                </a:pPr>
                <a:endParaRPr lang="es-ES" sz="2000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Medida de discrepancia o error.</a:t>
                </a:r>
              </a:p>
              <a:p>
                <a:pPr marL="0" indent="0" algn="just">
                  <a:buNone/>
                </a:pPr>
                <a:r>
                  <a:rPr lang="es-ES" dirty="0" err="1">
                    <a:solidFill>
                      <a:srgbClr val="333333"/>
                    </a:solidFill>
                    <a:latin typeface="Helvetica Neue"/>
                  </a:rPr>
                  <a:t>Rss</a:t>
                </a: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 bajo indica buen modelo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  <a:blipFill>
                <a:blip r:embed="rId3"/>
                <a:stretch>
                  <a:fillRect l="-1152" t="-2230" r="-10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7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1687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Métrica de optimización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b="1" dirty="0">
                    <a:solidFill>
                      <a:srgbClr val="333333"/>
                    </a:solidFill>
                    <a:latin typeface="Helvetica Neue"/>
                  </a:rPr>
                  <a:t>Ganancia de la información en varianza</a:t>
                </a:r>
                <a:endParaRPr lang="es-ES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latin typeface="Helvetica Neue"/>
                  </a:rPr>
                  <a:t>	Representa la diferencia entre dos varianzas frente a atributos diferentes.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𝑅𝑠</m:t>
                          </m:r>
                          <m:sSub>
                            <m:sSubPr>
                              <m:ctrlP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𝑅𝑠</m:t>
                          </m:r>
                          <m:sSub>
                            <m:sSubPr>
                              <m:ctrlP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𝑅𝑠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𝑎𝑡𝑜𝑠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𝑅𝑠𝑠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s-CO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O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𝐷𝑎𝑡𝑜𝑠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O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𝐷𝑎𝑡𝑜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s-CO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𝑅𝑠</m:t>
                          </m:r>
                          <m:sSub>
                            <m:sSubPr>
                              <m:ctrlP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a: atributo especifico</a:t>
                </a: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E(s)</a:t>
                </a:r>
                <a:r>
                  <a:rPr lang="es-CO" sz="20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CO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Entropía del conjunto de datos S</a:t>
                </a:r>
                <a:endParaRPr lang="es-CO" sz="20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ES" sz="2000" dirty="0">
                    <a:solidFill>
                      <a:srgbClr val="333333"/>
                    </a:solidFill>
                    <a:latin typeface="Helvetica Neue"/>
                  </a:rPr>
                  <a:t>Mas alto, mejor división de clases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  <a:blipFill>
                <a:blip r:embed="rId3"/>
                <a:stretch>
                  <a:fillRect l="-1152" t="-2230" r="-10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9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1687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Regularización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15420"/>
            <a:ext cx="11115058" cy="49208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El desafío más importantes en árboles de decisión.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Si no se definen límites, el árbol tendrá un 100% de precisión en el conjunto de datos de entrenamiento. En el peor caso tendrá una hoja por cada observación.</a:t>
            </a:r>
          </a:p>
          <a:p>
            <a:pPr marL="0" indent="0" algn="l">
              <a:buNone/>
            </a:pP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Dos formas de evitar el sobreajuste: </a:t>
            </a:r>
          </a:p>
          <a:p>
            <a:pPr marL="514350" indent="-514350" algn="l">
              <a:buAutoNum type="alphaLcParenBoth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Definir restricciones sobre el tamaño del árbol</a:t>
            </a:r>
          </a:p>
          <a:p>
            <a:pPr marL="514350" indent="-514350" algn="l">
              <a:buAutoNum type="alphaLcParenBoth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Podar el árbol.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/>
          </a:bodyPr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Tipos de Arboles</a:t>
            </a:r>
          </a:p>
          <a:p>
            <a:r>
              <a:rPr lang="es-CO" dirty="0"/>
              <a:t>Regresión Vs. Clasificación</a:t>
            </a:r>
          </a:p>
          <a:p>
            <a:r>
              <a:rPr lang="es-CO" dirty="0"/>
              <a:t>Como crear el árbol</a:t>
            </a:r>
          </a:p>
          <a:p>
            <a:pPr lvl="1"/>
            <a:r>
              <a:rPr lang="es-CO" dirty="0" err="1"/>
              <a:t>Splitter</a:t>
            </a:r>
            <a:endParaRPr lang="es-CO" dirty="0"/>
          </a:p>
          <a:p>
            <a:pPr lvl="1"/>
            <a:r>
              <a:rPr lang="es-CO" dirty="0"/>
              <a:t>Métrica</a:t>
            </a:r>
          </a:p>
          <a:p>
            <a:pPr lvl="1"/>
            <a:r>
              <a:rPr lang="es-CO" dirty="0"/>
              <a:t>Regularización</a:t>
            </a:r>
          </a:p>
          <a:p>
            <a:r>
              <a:rPr lang="es-CO" dirty="0"/>
              <a:t>Ventajas Vs. Desventajas</a:t>
            </a:r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9404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Preprunning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15420"/>
            <a:ext cx="11115058" cy="4920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solidFill>
                  <a:srgbClr val="333333"/>
                </a:solidFill>
                <a:latin typeface="Helvetica Neue"/>
              </a:rPr>
              <a:t>Restricciones frente al tamaño del árbol</a:t>
            </a:r>
          </a:p>
          <a:p>
            <a:pPr marL="0" indent="0" algn="just">
              <a:buNone/>
            </a:pPr>
            <a:endParaRPr lang="es-ES" sz="2400" dirty="0">
              <a:solidFill>
                <a:srgbClr val="333333"/>
              </a:solidFill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b="1" dirty="0">
                <a:solidFill>
                  <a:srgbClr val="333333"/>
                </a:solidFill>
                <a:latin typeface="Helvetica Neue"/>
              </a:rPr>
              <a:t>Mínimo de observaciones por nodo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333333"/>
                </a:solidFill>
                <a:latin typeface="Helvetica Neue"/>
              </a:rPr>
              <a:t>Mínimo número de muestras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333333"/>
                </a:solidFill>
                <a:latin typeface="Helvetica Neue"/>
              </a:rPr>
              <a:t>Valores altos previenen relaciones especifica (generaliza mejor)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333333"/>
                </a:solidFill>
                <a:latin typeface="Helvetica Neue"/>
              </a:rPr>
              <a:t>Valores muy altos causan sobre ajuste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ES" sz="1800" dirty="0">
              <a:solidFill>
                <a:srgbClr val="333333"/>
              </a:solidFill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b="1" dirty="0">
                <a:solidFill>
                  <a:srgbClr val="333333"/>
                </a:solidFill>
                <a:latin typeface="Helvetica Neue"/>
              </a:rPr>
              <a:t>Mínimo de observaciones en el nodo terminal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333333"/>
                </a:solidFill>
                <a:latin typeface="Helvetica Neue"/>
              </a:rPr>
              <a:t>Valores bajos son necesarios en clases no balanceadas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1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22859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Preprunning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400" b="1" dirty="0">
                    <a:solidFill>
                      <a:srgbClr val="333333"/>
                    </a:solidFill>
                    <a:latin typeface="Helvetica Neue"/>
                  </a:rPr>
                  <a:t>3.	Máxima profundidad del árbol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" sz="1800" dirty="0">
                    <a:solidFill>
                      <a:srgbClr val="333333"/>
                    </a:solidFill>
                    <a:latin typeface="Helvetica Neue"/>
                  </a:rPr>
                  <a:t>Mayor profundidad permite aprender relaciones mas especificas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" sz="1800" dirty="0">
                    <a:solidFill>
                      <a:srgbClr val="333333"/>
                    </a:solidFill>
                    <a:latin typeface="Helvetica Neue"/>
                  </a:rPr>
                  <a:t>Se debe ajustar con validación cruzada (</a:t>
                </a:r>
                <a:r>
                  <a:rPr lang="es-ES" sz="1800" dirty="0" err="1">
                    <a:solidFill>
                      <a:srgbClr val="333333"/>
                    </a:solidFill>
                    <a:latin typeface="Helvetica Neue"/>
                  </a:rPr>
                  <a:t>predict</a:t>
                </a:r>
                <a:r>
                  <a:rPr lang="es-ES" sz="1800" dirty="0">
                    <a:solidFill>
                      <a:srgbClr val="333333"/>
                    </a:solidFill>
                    <a:latin typeface="Helvetica Neue"/>
                  </a:rPr>
                  <a:t>-true)</a:t>
                </a:r>
              </a:p>
              <a:p>
                <a:pPr marL="457200" lvl="1" indent="0" algn="just">
                  <a:buNone/>
                </a:pPr>
                <a:endParaRPr lang="es-ES" sz="1600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sz="2400" b="1" dirty="0">
                    <a:solidFill>
                      <a:srgbClr val="333333"/>
                    </a:solidFill>
                    <a:latin typeface="Helvetica Neue"/>
                  </a:rPr>
                  <a:t>4.	Máximo numero de hojas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" sz="1800" dirty="0">
                    <a:solidFill>
                      <a:srgbClr val="333333"/>
                    </a:solidFill>
                    <a:latin typeface="Helvetica Neue"/>
                  </a:rPr>
                  <a:t>En lugar de máxima profundidad, numero máximo de hojas </a:t>
                </a:r>
                <a14:m>
                  <m:oMath xmlns:m="http://schemas.openxmlformats.org/officeDocument/2006/math">
                    <m:r>
                      <a:rPr lang="es-CO" sz="180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𝑝𝑟𝑜𝑓𝑢𝑛𝑑𝑖𝑑𝑎</m:t>
                    </m:r>
                    <m:sSub>
                      <m:sSubPr>
                        <m:ctrlPr>
                          <a:rPr lang="es-CO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O" sz="18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CO" sz="180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CO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O" sz="18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s-CO" sz="1800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80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O" sz="180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CO" sz="18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h𝑜𝑗𝑎𝑠</m:t>
                        </m:r>
                      </m:e>
                    </m:func>
                  </m:oMath>
                </a14:m>
                <a:endParaRPr lang="es-ES" sz="1800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es-ES" b="1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 algn="just">
                  <a:buNone/>
                </a:pPr>
                <a:r>
                  <a:rPr lang="es-ES" sz="2400" b="1" dirty="0">
                    <a:solidFill>
                      <a:srgbClr val="333333"/>
                    </a:solidFill>
                    <a:latin typeface="Helvetica Neue"/>
                  </a:rPr>
                  <a:t>5.	Máximo numero de atributos por ramificación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" sz="1800" dirty="0">
                    <a:solidFill>
                      <a:srgbClr val="333333"/>
                    </a:solidFill>
                    <a:latin typeface="Helvetica Neue"/>
                  </a:rPr>
                  <a:t>Selección aleatoria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" sz="1800" dirty="0">
                    <a:solidFill>
                      <a:srgbClr val="333333"/>
                    </a:solidFill>
                    <a:latin typeface="Helvetica Neue"/>
                  </a:rPr>
                  <a:t>Como regla general, la raíz cuadrada funciona bien pero se debe probar hasta 30-40% del numero total de atributos</a:t>
                </a: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1" y="1515420"/>
                <a:ext cx="11115058" cy="4920853"/>
              </a:xfrm>
              <a:blipFill>
                <a:blip r:embed="rId3"/>
                <a:stretch>
                  <a:fillRect l="-878" t="-1611" r="-4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4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421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Postprunning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(poda del árbol)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15420"/>
            <a:ext cx="11115058" cy="4920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000" dirty="0">
              <a:solidFill>
                <a:srgbClr val="333333"/>
              </a:solidFill>
              <a:latin typeface="Helvetica Neue"/>
            </a:endParaRPr>
          </a:p>
          <a:p>
            <a:pPr marL="0" indent="0" algn="just">
              <a:buNone/>
            </a:pPr>
            <a:endParaRPr lang="es-ES" sz="20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Complejidad (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Cost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Complexity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Pruning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 activa al establecer el parámetro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ccp_alpha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en un valor diferente de cero.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O" altLang="es-CO" sz="20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El valor de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ccp_alpha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controla la cantidad de poda aplicada al árbol: cuanto mayor sea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ccp_alpha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más poda se aplicará.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Profundidad del árbol (Depth-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based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Pruning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CO" altLang="es-CO" sz="2000" dirty="0">
                <a:solidFill>
                  <a:srgbClr val="0D0D0D"/>
                </a:solidFill>
                <a:latin typeface="Söhne"/>
              </a:rPr>
              <a:t>C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ontrolar la profundidad máxima del árbol mediante el parámetro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max_depth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Limitar la profundidad del árbol ayuda a prevenir el sobreajuste.</a:t>
            </a:r>
          </a:p>
          <a:p>
            <a:pPr marL="0" indent="0" algn="just">
              <a:buNone/>
            </a:pPr>
            <a:endParaRPr lang="es-ES" sz="20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752881-C2FE-94E0-0907-2C0AB67C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746" y="-569553"/>
            <a:ext cx="9240253" cy="9546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1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71" y="42172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Postprunning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(poda del árbol)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15420"/>
            <a:ext cx="11115058" cy="492085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s-CO" altLang="es-CO" sz="20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Numero mínimo de muestras en un nodo (Min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Samples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Split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Pruning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min_samples_split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para establecer el número mínimo de muestras requeridas para dividir un nodo interno.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Esto puede ayudar a evitar divisiones en nodos con muy pocas muestras, lo que puede conducir a un sobreajuste.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Número mínimo de muestras en una hoja (Min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Samples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Leaf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Pruning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El parámetro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min_samples_leaf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establece el número mínimo de muestras requeridas para ser una hoja.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Limitar este número puede ayudar a prevenir divisiones que resultan en hojas con muy pocas muestras.</a:t>
            </a:r>
          </a:p>
          <a:p>
            <a:pPr marL="0" indent="0" algn="just">
              <a:buNone/>
            </a:pPr>
            <a:endParaRPr lang="es-ES" sz="20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752881-C2FE-94E0-0907-2C0AB67C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746" y="-569553"/>
            <a:ext cx="9240253" cy="9546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7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355" y="94056"/>
            <a:ext cx="436797" cy="4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CA629B4C-AD76-5EE0-B0A1-32BB447AF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831699"/>
              </p:ext>
            </p:extLst>
          </p:nvPr>
        </p:nvGraphicFramePr>
        <p:xfrm>
          <a:off x="895072" y="614090"/>
          <a:ext cx="10515600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743768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13471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2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Fácil construir, interpretar y visualizar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Tienden a tener </a:t>
                      </a:r>
                      <a:r>
                        <a:rPr lang="es-CO" sz="2400" dirty="0" err="1"/>
                        <a:t>overfit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5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Selección de Características importantes y no necesariamente se hace uso de todas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Muy influenciada por </a:t>
                      </a:r>
                      <a:r>
                        <a:rPr lang="es-CO" sz="2400" dirty="0" err="1"/>
                        <a:t>outliers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Si faltan datos, no llegaremos al nodo terminal pero predecimos hasta la ramificación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No suele ser buena en regresión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No es necesario (linealidad de datos)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Complejidad resta capacidad de interpretación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Sirve para datos cualitativos y cuantitativos (categóricos, numéricas…)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Arboles sesgados si hay desequilibrio de clases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Permite relaciones no 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Se pierde información al categorizar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5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Arboles de Decisión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25" y="1458820"/>
            <a:ext cx="10843657" cy="49004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ES" dirty="0"/>
              <a:t>Se utiliza para tareas de clasificación como de regresión. </a:t>
            </a:r>
          </a:p>
          <a:p>
            <a:pPr marL="0" indent="0" fontAlgn="base">
              <a:buNone/>
            </a:pPr>
            <a:r>
              <a:rPr lang="es-ES" dirty="0"/>
              <a:t>Tiene una estructura de árbol jerárquica, que consta de un nodo raíz, nodos intermedios y nodos hoja/terminal.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0D0D46-F1F4-B61E-EC5D-2CE8FF90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77" y="2880046"/>
            <a:ext cx="5181845" cy="33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Arboles de Decisión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197050"/>
            <a:ext cx="10843657" cy="49004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Divide el espacio de predictores (variables independientes) en regiones distintas y no sobrepuestas.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67CDA-CDEA-673F-EEDF-80FA7FD7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30" y="1965950"/>
            <a:ext cx="6146940" cy="48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Tipos de Arboles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12110"/>
            <a:ext cx="10439400" cy="436923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El primer algoritmo de Hunt, se desarrollo en la década de </a:t>
            </a:r>
            <a:r>
              <a:rPr lang="es-E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1960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Helvetica Neue"/>
              </a:rPr>
              <a:t> para modelar el aprendizaje humano en Psicología. Formando la base de los populares como:</a:t>
            </a:r>
          </a:p>
          <a:p>
            <a:pPr marL="0" indent="0" algn="l">
              <a:buNone/>
            </a:pPr>
            <a:endParaRPr lang="es-ES" sz="2400" b="1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s-ES" sz="2400" b="1" i="0" dirty="0">
                <a:solidFill>
                  <a:srgbClr val="333333"/>
                </a:solidFill>
                <a:effectLst/>
                <a:latin typeface="Helvetica Neue"/>
              </a:rPr>
              <a:t>ID</a:t>
            </a:r>
            <a:r>
              <a:rPr lang="es-ES" sz="2400" b="1" dirty="0">
                <a:solidFill>
                  <a:srgbClr val="333333"/>
                </a:solidFill>
                <a:latin typeface="Helvetica Neue"/>
              </a:rPr>
              <a:t>3: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 “Iterative </a:t>
            </a:r>
            <a:r>
              <a:rPr lang="es-ES" sz="2400" dirty="0" err="1">
                <a:solidFill>
                  <a:srgbClr val="333333"/>
                </a:solidFill>
                <a:latin typeface="Helvetica Neue"/>
              </a:rPr>
              <a:t>Dichotomoser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 3” Aprovecha la entropía y la ganancia de información como métrica para las divisiones.</a:t>
            </a:r>
            <a:endParaRPr lang="es-ES" sz="2400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srgbClr val="333333"/>
                </a:solidFill>
                <a:latin typeface="Helvetica Neue"/>
              </a:rPr>
              <a:t>Desarrollado por </a:t>
            </a:r>
            <a:r>
              <a:rPr lang="es-ES" sz="2400" dirty="0" err="1">
                <a:solidFill>
                  <a:srgbClr val="333333"/>
                </a:solidFill>
                <a:latin typeface="Helvetica Neue"/>
              </a:rPr>
              <a:t>A.Ross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ES" sz="2400" dirty="0" err="1">
                <a:solidFill>
                  <a:srgbClr val="00B050"/>
                </a:solidFill>
                <a:latin typeface="Helvetica Neue"/>
              </a:rPr>
              <a:t>Quinlan</a:t>
            </a:r>
            <a:endParaRPr lang="es-ES" sz="2400" dirty="0">
              <a:solidFill>
                <a:srgbClr val="00B050"/>
              </a:solidFill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Tipos de Arboles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2035759"/>
            <a:ext cx="10843657" cy="386480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rgbClr val="333333"/>
                </a:solidFill>
                <a:latin typeface="Helvetica Neue"/>
              </a:rPr>
              <a:t>C4.5: 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Posterior al ID3, y desarrollado por </a:t>
            </a:r>
            <a:r>
              <a:rPr lang="es-ES" sz="2400" dirty="0" err="1">
                <a:solidFill>
                  <a:srgbClr val="00B050"/>
                </a:solidFill>
                <a:latin typeface="Helvetica Neue"/>
              </a:rPr>
              <a:t>Quinlan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. Puede utilizar la ganancia de información o las proporciones de ganancia para evaluar puntos de división.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s-ES" sz="2400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rgbClr val="333333"/>
                </a:solidFill>
                <a:latin typeface="Helvetica Neue"/>
              </a:rPr>
              <a:t>CART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: “</a:t>
            </a:r>
            <a:r>
              <a:rPr lang="es-ES" sz="2400" dirty="0" err="1">
                <a:solidFill>
                  <a:srgbClr val="333333"/>
                </a:solidFill>
                <a:latin typeface="Helvetica Neue"/>
              </a:rPr>
              <a:t>Classification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 and </a:t>
            </a:r>
            <a:r>
              <a:rPr lang="es-ES" sz="2400" dirty="0" err="1">
                <a:solidFill>
                  <a:srgbClr val="333333"/>
                </a:solidFill>
                <a:latin typeface="Helvetica Neue"/>
              </a:rPr>
              <a:t>Regression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ES" sz="2400" dirty="0" err="1">
                <a:solidFill>
                  <a:srgbClr val="333333"/>
                </a:solidFill>
                <a:latin typeface="Helvetica Neue"/>
              </a:rPr>
              <a:t>Trees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” introducido por Leo </a:t>
            </a:r>
            <a:r>
              <a:rPr lang="es-ES" sz="2400" dirty="0" err="1">
                <a:solidFill>
                  <a:srgbClr val="FFC000"/>
                </a:solidFill>
                <a:latin typeface="Helvetica Neue"/>
              </a:rPr>
              <a:t>Breiman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. Y Hace uso de la </a:t>
            </a:r>
            <a:r>
              <a:rPr lang="es-ES" sz="2400" dirty="0">
                <a:solidFill>
                  <a:srgbClr val="0070C0"/>
                </a:solidFill>
                <a:latin typeface="Helvetica Neue"/>
              </a:rPr>
              <a:t>impureza de Gini 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para identificar atributos ideales de división.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rgbClr val="333333"/>
                </a:solidFill>
                <a:latin typeface="Helvetica Neue"/>
              </a:rPr>
              <a:t>Impureza de Gini mide la frecuencia de clasificación incorrecta de un atributo elegido al azar. (valor bajo ideal)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3226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DT en Regresión Vs. Clasificación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84FDA445-0E9B-7B70-2FAB-012E29D31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63572"/>
              </p:ext>
            </p:extLst>
          </p:nvPr>
        </p:nvGraphicFramePr>
        <p:xfrm>
          <a:off x="838200" y="2194560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743768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1347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Regresión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Clasificación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2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Variable continua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Variable 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5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Valores de nodos terminales se reducen a la media de las observaciones en esa región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El valor en el nodo terminal se reduce a la moda de las observaciones del conjunto de entrenamiento que han “caído” en esa región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56968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Como se crea un árbol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2035759"/>
            <a:ext cx="10843657" cy="3864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Según el </a:t>
            </a:r>
            <a:r>
              <a:rPr lang="es-ES" b="1" dirty="0">
                <a:solidFill>
                  <a:srgbClr val="0070C0"/>
                </a:solidFill>
                <a:latin typeface="Helvetica Neue"/>
              </a:rPr>
              <a:t>algoritmo de Hunt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, Buscamos la división en subconjuntos a través de una </a:t>
            </a:r>
            <a:r>
              <a:rPr lang="es-ES" dirty="0">
                <a:solidFill>
                  <a:srgbClr val="0070C0"/>
                </a:solidFill>
                <a:latin typeface="Helvetica Neue"/>
              </a:rPr>
              <a:t>separación optima.</a:t>
            </a: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Dado unos datos, si pertenecen a la misma clase se consideran de un mismo nodo terminal, si son varias clases, se dividen en subconjuntos en función de una variable y un proceso iterativo.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Como se crea un árbol </a:t>
            </a:r>
            <a:br>
              <a:rPr lang="es-CO" sz="6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¿Dónde ramificarse?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7" y="2818288"/>
            <a:ext cx="7670660" cy="3409091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333333"/>
                </a:solidFill>
                <a:latin typeface="Helvetica Neue"/>
              </a:rPr>
              <a:t>Los criterios de decisión dependen de la tarea (</a:t>
            </a:r>
            <a:r>
              <a:rPr lang="es-ES" sz="2000" dirty="0" err="1">
                <a:solidFill>
                  <a:srgbClr val="333333"/>
                </a:solidFill>
                <a:latin typeface="Helvetica Neue"/>
              </a:rPr>
              <a:t>Clas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s-ES" sz="2000" dirty="0" err="1">
                <a:solidFill>
                  <a:srgbClr val="333333"/>
                </a:solidFill>
                <a:latin typeface="Helvetica Neue"/>
              </a:rPr>
              <a:t>ó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ES" sz="2000" dirty="0" err="1">
                <a:solidFill>
                  <a:srgbClr val="333333"/>
                </a:solidFill>
                <a:latin typeface="Helvetica Neue"/>
              </a:rPr>
              <a:t>Regr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.)</a:t>
            </a:r>
          </a:p>
          <a:p>
            <a:pPr algn="just"/>
            <a:r>
              <a:rPr lang="es-ES" sz="2000" dirty="0">
                <a:solidFill>
                  <a:srgbClr val="333333"/>
                </a:solidFill>
                <a:latin typeface="Helvetica Neue"/>
              </a:rPr>
              <a:t>La decisión de hacer divisiones afecta la precisión del árbol.</a:t>
            </a:r>
          </a:p>
          <a:p>
            <a:pPr algn="just"/>
            <a:r>
              <a:rPr lang="es-ES" sz="2000" dirty="0">
                <a:solidFill>
                  <a:srgbClr val="333333"/>
                </a:solidFill>
                <a:latin typeface="Helvetica Neue"/>
              </a:rPr>
              <a:t>Existen varios algoritmos para la ramificación </a:t>
            </a:r>
            <a:r>
              <a:rPr lang="es-ES" sz="1800" dirty="0">
                <a:solidFill>
                  <a:srgbClr val="FFC000"/>
                </a:solidFill>
                <a:latin typeface="Helvetica Neue"/>
              </a:rPr>
              <a:t>(Elegir pregunta)</a:t>
            </a:r>
            <a:endParaRPr lang="es-ES" sz="2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s-ES" sz="2000" dirty="0">
                <a:solidFill>
                  <a:srgbClr val="333333"/>
                </a:solidFill>
                <a:latin typeface="Helvetica Neue"/>
              </a:rPr>
              <a:t>La creación de </a:t>
            </a:r>
            <a:r>
              <a:rPr lang="es-ES" sz="2000" dirty="0" err="1">
                <a:solidFill>
                  <a:srgbClr val="333333"/>
                </a:solidFill>
                <a:latin typeface="Helvetica Neue"/>
              </a:rPr>
              <a:t>subnodos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 incrementa la homogeneidad de los </a:t>
            </a:r>
            <a:r>
              <a:rPr lang="es-ES" sz="2000" dirty="0" err="1">
                <a:solidFill>
                  <a:srgbClr val="333333"/>
                </a:solidFill>
                <a:latin typeface="Helvetica Neue"/>
              </a:rPr>
              <a:t>subnodos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 resultantes. (la pureza del nodo aumenta)</a:t>
            </a:r>
            <a:r>
              <a:rPr lang="es-E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Helvetica Neue"/>
              </a:rPr>
              <a:t>(buscamos identificar homogeneidad entre personajes)</a:t>
            </a:r>
            <a:endParaRPr lang="es-ES" sz="2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s-ES" sz="2000" dirty="0">
                <a:solidFill>
                  <a:srgbClr val="333333"/>
                </a:solidFill>
                <a:latin typeface="Helvetica Neue"/>
              </a:rPr>
              <a:t>Se prueba la división con diferentes variables y se escoge la que produce </a:t>
            </a:r>
            <a:r>
              <a:rPr lang="es-ES" sz="2000" dirty="0" err="1">
                <a:solidFill>
                  <a:srgbClr val="333333"/>
                </a:solidFill>
                <a:latin typeface="Helvetica Neue"/>
              </a:rPr>
              <a:t>subnodos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ES" sz="2400" dirty="0">
                <a:solidFill>
                  <a:srgbClr val="0070C0"/>
                </a:solidFill>
              </a:rPr>
              <a:t>homogéneas</a:t>
            </a:r>
            <a:r>
              <a:rPr lang="es-ES" sz="2000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s-ES" sz="2000" dirty="0">
                <a:solidFill>
                  <a:srgbClr val="FFC000"/>
                </a:solidFill>
                <a:latin typeface="Helvetica Neue"/>
              </a:rPr>
              <a:t>(La pregunta logro separar los personajes de la mejor forma?)</a:t>
            </a:r>
            <a:endParaRPr lang="es-ES" sz="2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0759C1-BA7E-EF00-487F-4597E68A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690" y="2408941"/>
            <a:ext cx="2680832" cy="26808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5E5B17-1AC8-2EC5-BB9F-80D0F00E48E2}"/>
              </a:ext>
            </a:extLst>
          </p:cNvPr>
          <p:cNvSpPr txBox="1"/>
          <p:nvPr/>
        </p:nvSpPr>
        <p:spPr>
          <a:xfrm>
            <a:off x="8872363" y="5076015"/>
            <a:ext cx="277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FFC000"/>
                </a:solidFill>
              </a:rPr>
              <a:t>Adivina Quien?</a:t>
            </a:r>
          </a:p>
          <a:p>
            <a:pPr algn="ctr"/>
            <a:r>
              <a:rPr lang="es-CO" dirty="0" err="1">
                <a:solidFill>
                  <a:srgbClr val="FFC000"/>
                </a:solidFill>
              </a:rPr>
              <a:t>Guess</a:t>
            </a:r>
            <a:r>
              <a:rPr lang="es-CO" dirty="0">
                <a:solidFill>
                  <a:srgbClr val="FFC000"/>
                </a:solidFill>
              </a:rPr>
              <a:t> </a:t>
            </a:r>
            <a:r>
              <a:rPr lang="es-CO" dirty="0" err="1">
                <a:solidFill>
                  <a:srgbClr val="FFC000"/>
                </a:solidFill>
              </a:rPr>
              <a:t>who</a:t>
            </a:r>
            <a:r>
              <a:rPr lang="es-CO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71DCA9-DB07-A031-CC24-39E1903B7CE5}"/>
              </a:ext>
            </a:extLst>
          </p:cNvPr>
          <p:cNvSpPr txBox="1"/>
          <p:nvPr/>
        </p:nvSpPr>
        <p:spPr>
          <a:xfrm>
            <a:off x="1783080" y="1732167"/>
            <a:ext cx="756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La idea central es buscar </a:t>
            </a:r>
            <a:r>
              <a:rPr lang="es-CO" sz="2400" dirty="0">
                <a:solidFill>
                  <a:srgbClr val="0070C0"/>
                </a:solidFill>
              </a:rPr>
              <a:t>la mejor forma de ramificar</a:t>
            </a:r>
            <a:r>
              <a:rPr lang="es-CO" sz="2400" dirty="0"/>
              <a:t>, logrando hojas homogéneas.</a:t>
            </a:r>
          </a:p>
        </p:txBody>
      </p:sp>
    </p:spTree>
    <p:extLst>
      <p:ext uri="{BB962C8B-B14F-4D97-AF65-F5344CB8AC3E}">
        <p14:creationId xmlns:p14="http://schemas.microsoft.com/office/powerpoint/2010/main" val="297964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7355</TotalTime>
  <Words>1432</Words>
  <Application>Microsoft Office PowerPoint</Application>
  <PresentationFormat>Panorámica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 Neue</vt:lpstr>
      <vt:lpstr>Söhne</vt:lpstr>
      <vt:lpstr>Söhne Mono</vt:lpstr>
      <vt:lpstr>Wingdings</vt:lpstr>
      <vt:lpstr>Tema de Office</vt:lpstr>
      <vt:lpstr>Arboles de Decisión</vt:lpstr>
      <vt:lpstr>Contenido</vt:lpstr>
      <vt:lpstr>Arboles de Decisión</vt:lpstr>
      <vt:lpstr>Arboles de Decisión</vt:lpstr>
      <vt:lpstr>Tipos de Arboles</vt:lpstr>
      <vt:lpstr>Tipos de Arboles</vt:lpstr>
      <vt:lpstr>DT en Regresión Vs. Clasificación</vt:lpstr>
      <vt:lpstr>Como se crea un árbol</vt:lpstr>
      <vt:lpstr>Como se crea un árbol  ¿Dónde ramificarse?</vt:lpstr>
      <vt:lpstr>Como se crea un árbol </vt:lpstr>
      <vt:lpstr>Como se crea un árbol  (Splitter)</vt:lpstr>
      <vt:lpstr>Como se crea un árbol  (Splitter)</vt:lpstr>
      <vt:lpstr>Como se crea un árbol  (Calidad del Split)</vt:lpstr>
      <vt:lpstr>Métrica de división</vt:lpstr>
      <vt:lpstr>Métrica de división</vt:lpstr>
      <vt:lpstr>Métrica de optimización</vt:lpstr>
      <vt:lpstr>Métrica de división en regresión </vt:lpstr>
      <vt:lpstr>Métrica de optimización</vt:lpstr>
      <vt:lpstr>Regularización</vt:lpstr>
      <vt:lpstr>Preprunning</vt:lpstr>
      <vt:lpstr>Preprunning</vt:lpstr>
      <vt:lpstr>Postprunning (poda del árbol)</vt:lpstr>
      <vt:lpstr>Postprunning (poda del árbol)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77</cp:revision>
  <dcterms:created xsi:type="dcterms:W3CDTF">2024-02-07T18:58:22Z</dcterms:created>
  <dcterms:modified xsi:type="dcterms:W3CDTF">2024-04-09T17:42:50Z</dcterms:modified>
</cp:coreProperties>
</file>