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333" r:id="rId4"/>
    <p:sldId id="334" r:id="rId5"/>
    <p:sldId id="339" r:id="rId6"/>
    <p:sldId id="336" r:id="rId7"/>
    <p:sldId id="338" r:id="rId8"/>
    <p:sldId id="340" r:id="rId9"/>
    <p:sldId id="341" r:id="rId10"/>
    <p:sldId id="342" r:id="rId11"/>
    <p:sldId id="343" r:id="rId12"/>
    <p:sldId id="344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ulo" id="{36D736EA-B506-4E36-A1EC-1D4E4682DCAE}">
          <p14:sldIdLst>
            <p14:sldId id="256"/>
            <p14:sldId id="271"/>
          </p14:sldIdLst>
        </p14:section>
        <p14:section name="Intro" id="{B93F4BBD-D9BE-4F74-83B7-6C3C57D8CA2F}">
          <p14:sldIdLst>
            <p14:sldId id="333"/>
          </p14:sldIdLst>
        </p14:section>
        <p14:section name="Porque Surgieron" id="{5B48C913-1993-4240-B0BE-9274E9440967}">
          <p14:sldIdLst>
            <p14:sldId id="334"/>
            <p14:sldId id="339"/>
          </p14:sldIdLst>
        </p14:section>
        <p14:section name="Vision de BA" id="{20DA3704-D161-428B-AB69-43EFC19A7293}">
          <p14:sldIdLst>
            <p14:sldId id="336"/>
          </p14:sldIdLst>
        </p14:section>
        <p14:section name="Como se crea" id="{3ED4C9A3-6E10-4EA4-8942-5DEB20CFFFCA}">
          <p14:sldIdLst>
            <p14:sldId id="338"/>
            <p14:sldId id="340"/>
          </p14:sldIdLst>
        </p14:section>
        <p14:section name="Muestreo" id="{220F7264-B834-45A5-A695-D097FA75125A}">
          <p14:sldIdLst>
            <p14:sldId id="341"/>
            <p14:sldId id="342"/>
          </p14:sldIdLst>
        </p14:section>
        <p14:section name="Hiperparametros" id="{2465F791-63D9-4554-9AB4-4EA940DB2195}">
          <p14:sldIdLst>
            <p14:sldId id="343"/>
          </p14:sldIdLst>
        </p14:section>
        <p14:section name="ventajas y desv" id="{17DDD5CE-D714-4E3D-8C0C-757C9733E4DE}">
          <p14:sldIdLst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951" autoAdjust="0"/>
  </p:normalViewPr>
  <p:slideViewPr>
    <p:cSldViewPr snapToGrid="0">
      <p:cViewPr varScale="1">
        <p:scale>
          <a:sx n="84" d="100"/>
          <a:sy n="84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3657600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Bosques Aleatorios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12" y="5888038"/>
            <a:ext cx="9144000" cy="1655762"/>
          </a:xfrm>
        </p:spPr>
        <p:txBody>
          <a:bodyPr/>
          <a:lstStyle/>
          <a:p>
            <a:r>
              <a:rPr lang="es-CO" dirty="0"/>
              <a:t>PhD(e). </a:t>
            </a:r>
            <a:r>
              <a:rPr lang="es-CO" dirty="0" err="1"/>
              <a:t>MsC</a:t>
            </a:r>
            <a:r>
              <a:rPr lang="es-CO" dirty="0"/>
              <a:t>. Ing. Jonnatan Arias Garcia</a:t>
            </a:r>
          </a:p>
        </p:txBody>
      </p:sp>
      <p:pic>
        <p:nvPicPr>
          <p:cNvPr id="1026" name="Picture 2" descr="Universidad del Quindío - YouTube">
            <a:extLst>
              <a:ext uri="{FF2B5EF4-FFF2-40B4-BE49-F238E27FC236}">
                <a16:creationId xmlns:a16="http://schemas.microsoft.com/office/drawing/2014/main" id="{EF86FD76-BE56-F566-C121-F2E22DC9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rontiers | Random Forest Algorithm for the Classification of Neuroimaging  Data in Alzheimer's Disease: A Systematic Review">
            <a:extLst>
              <a:ext uri="{FF2B5EF4-FFF2-40B4-BE49-F238E27FC236}">
                <a16:creationId xmlns:a16="http://schemas.microsoft.com/office/drawing/2014/main" id="{06F72FAB-F5BE-6A81-730F-4A3C62DA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999" y="385482"/>
            <a:ext cx="5025746" cy="433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35"/>
            <a:ext cx="10515600" cy="1182090"/>
          </a:xfrm>
        </p:spPr>
        <p:txBody>
          <a:bodyPr>
            <a:normAutofit/>
          </a:bodyPr>
          <a:lstStyle/>
          <a:p>
            <a:pPr algn="ctr"/>
            <a:r>
              <a:rPr lang="es-CO" sz="6000" dirty="0" err="1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“OOB diagram”">
            <a:extLst>
              <a:ext uri="{FF2B5EF4-FFF2-40B4-BE49-F238E27FC236}">
                <a16:creationId xmlns:a16="http://schemas.microsoft.com/office/drawing/2014/main" id="{0681D573-F9AC-E8E8-156E-13CB75695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450" y="1062739"/>
            <a:ext cx="5601100" cy="548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31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35"/>
            <a:ext cx="10515600" cy="1182090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Hiperparámetros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F68CFEC1-C478-3780-855D-94513BD2B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2" y="1458819"/>
            <a:ext cx="10809515" cy="4305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rgbClr val="0D0D0D"/>
                </a:solidFill>
                <a:latin typeface="Söhne"/>
              </a:rPr>
              <a:t>El hiperparámetro mas importante seria el numero de variables candidatas para hacer cada ramificación, sin embargo, existen algunos adicionales.</a:t>
            </a:r>
          </a:p>
          <a:p>
            <a:r>
              <a:rPr lang="es-ES" sz="2400" b="1" dirty="0" err="1">
                <a:solidFill>
                  <a:srgbClr val="0D0D0D"/>
                </a:solidFill>
                <a:latin typeface="Söhne"/>
              </a:rPr>
              <a:t>ntree</a:t>
            </a:r>
            <a:r>
              <a:rPr lang="es-ES" sz="2400" dirty="0">
                <a:solidFill>
                  <a:srgbClr val="0D0D0D"/>
                </a:solidFill>
                <a:latin typeface="Söhne"/>
              </a:rPr>
              <a:t>: # de arboles</a:t>
            </a:r>
          </a:p>
          <a:p>
            <a:r>
              <a:rPr lang="es-ES" sz="2400" b="1" i="0" dirty="0" err="1">
                <a:solidFill>
                  <a:srgbClr val="0D0D0D"/>
                </a:solidFill>
                <a:effectLst/>
                <a:latin typeface="Söhne"/>
              </a:rPr>
              <a:t>mtree</a:t>
            </a:r>
            <a:r>
              <a:rPr lang="es-ES" sz="2400" i="0" dirty="0">
                <a:solidFill>
                  <a:srgbClr val="0D0D0D"/>
                </a:solidFill>
                <a:effectLst/>
                <a:latin typeface="Söhne"/>
              </a:rPr>
              <a:t>: # de variables aleatorias candidatas para ramificación</a:t>
            </a:r>
          </a:p>
          <a:p>
            <a:r>
              <a:rPr lang="es-ES" sz="2400" b="1" dirty="0" err="1">
                <a:solidFill>
                  <a:srgbClr val="0D0D0D"/>
                </a:solidFill>
                <a:latin typeface="Söhne"/>
              </a:rPr>
              <a:t>nodesize</a:t>
            </a:r>
            <a:r>
              <a:rPr lang="es-ES" sz="2400" dirty="0">
                <a:solidFill>
                  <a:srgbClr val="0D0D0D"/>
                </a:solidFill>
                <a:latin typeface="Söhne"/>
              </a:rPr>
              <a:t>: mínimo numero de muestras dentro de los nodos terminales</a:t>
            </a:r>
          </a:p>
          <a:p>
            <a:r>
              <a:rPr lang="es-ES" sz="2400" b="1" dirty="0" err="1">
                <a:solidFill>
                  <a:srgbClr val="0D0D0D"/>
                </a:solidFill>
                <a:latin typeface="Söhne"/>
              </a:rPr>
              <a:t>m</a:t>
            </a:r>
            <a:r>
              <a:rPr lang="es-ES" sz="2400" b="1" i="0" dirty="0" err="1">
                <a:solidFill>
                  <a:srgbClr val="0D0D0D"/>
                </a:solidFill>
                <a:effectLst/>
                <a:latin typeface="Söhne"/>
              </a:rPr>
              <a:t>axnodes</a:t>
            </a:r>
            <a:r>
              <a:rPr lang="es-ES" sz="2400" i="0" dirty="0">
                <a:solidFill>
                  <a:srgbClr val="0D0D0D"/>
                </a:solidFill>
                <a:effectLst/>
                <a:latin typeface="Söhne"/>
              </a:rPr>
              <a:t>: máximo numero de nodos terminales</a:t>
            </a:r>
          </a:p>
          <a:p>
            <a:r>
              <a:rPr lang="es-ES" sz="2400" b="1" dirty="0" err="1">
                <a:solidFill>
                  <a:srgbClr val="0D0D0D"/>
                </a:solidFill>
                <a:latin typeface="Söhne"/>
              </a:rPr>
              <a:t>sampsize</a:t>
            </a:r>
            <a:r>
              <a:rPr lang="es-ES" sz="2400" dirty="0">
                <a:solidFill>
                  <a:srgbClr val="0D0D0D"/>
                </a:solidFill>
                <a:latin typeface="Söhne"/>
              </a:rPr>
              <a:t>: # de muestras sobre las cuales entrenar (por defecto 63.25%)</a:t>
            </a:r>
          </a:p>
          <a:p>
            <a:pPr lvl="1"/>
            <a:r>
              <a:rPr lang="es-ES" sz="2000" i="0" dirty="0">
                <a:solidFill>
                  <a:srgbClr val="0D0D0D"/>
                </a:solidFill>
                <a:effectLst/>
                <a:latin typeface="Söhne"/>
              </a:rPr>
              <a:t>Valores menores </a:t>
            </a:r>
            <a:r>
              <a:rPr lang="es-ES" sz="2000" dirty="0">
                <a:solidFill>
                  <a:srgbClr val="0D0D0D"/>
                </a:solidFill>
                <a:latin typeface="Söhne"/>
              </a:rPr>
              <a:t>bajos podría inducir sesgo pero reducir el tiempo</a:t>
            </a:r>
          </a:p>
          <a:p>
            <a:pPr lvl="1"/>
            <a:r>
              <a:rPr lang="es-ES" sz="2000" i="0" dirty="0">
                <a:solidFill>
                  <a:srgbClr val="0D0D0D"/>
                </a:solidFill>
                <a:effectLst/>
                <a:latin typeface="Söhne"/>
              </a:rPr>
              <a:t>Valores altos podrían dar rendimiento pero llegar al </a:t>
            </a:r>
            <a:r>
              <a:rPr lang="es-ES" sz="2000" i="0" dirty="0" err="1">
                <a:solidFill>
                  <a:srgbClr val="0D0D0D"/>
                </a:solidFill>
                <a:effectLst/>
                <a:latin typeface="Söhne"/>
              </a:rPr>
              <a:t>overfitting</a:t>
            </a:r>
            <a:r>
              <a:rPr lang="es-ES" sz="200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ES" sz="2000" dirty="0">
                <a:solidFill>
                  <a:srgbClr val="0D0D0D"/>
                </a:solidFill>
                <a:latin typeface="Söhne"/>
              </a:rPr>
              <a:t> </a:t>
            </a:r>
          </a:p>
          <a:p>
            <a:pPr lvl="1"/>
            <a:r>
              <a:rPr lang="es-ES" sz="2000" dirty="0">
                <a:solidFill>
                  <a:srgbClr val="0D0D0D"/>
                </a:solidFill>
                <a:latin typeface="Söhne"/>
              </a:rPr>
              <a:t>recomendado entre (60-80%)</a:t>
            </a:r>
          </a:p>
        </p:txBody>
      </p:sp>
    </p:spTree>
    <p:extLst>
      <p:ext uri="{BB962C8B-B14F-4D97-AF65-F5344CB8AC3E}">
        <p14:creationId xmlns:p14="http://schemas.microsoft.com/office/powerpoint/2010/main" val="323316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927"/>
            <a:ext cx="10515600" cy="1182090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Ventajas y Desventajas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BCDDEE2-81D6-5574-4BC0-9015BF08D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864302"/>
              </p:ext>
            </p:extLst>
          </p:nvPr>
        </p:nvGraphicFramePr>
        <p:xfrm>
          <a:off x="1254252" y="1664208"/>
          <a:ext cx="9683496" cy="420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41748">
                  <a:extLst>
                    <a:ext uri="{9D8B030D-6E8A-4147-A177-3AD203B41FA5}">
                      <a16:colId xmlns:a16="http://schemas.microsoft.com/office/drawing/2014/main" val="929443544"/>
                    </a:ext>
                  </a:extLst>
                </a:gridCol>
                <a:gridCol w="4841748">
                  <a:extLst>
                    <a:ext uri="{9D8B030D-6E8A-4147-A177-3AD203B41FA5}">
                      <a16:colId xmlns:a16="http://schemas.microsoft.com/office/drawing/2014/main" val="627742664"/>
                    </a:ext>
                  </a:extLst>
                </a:gridCol>
              </a:tblGrid>
              <a:tr h="5644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Desventajas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71056"/>
                  </a:ext>
                </a:extLst>
              </a:tr>
              <a:tr h="5644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Alta precisión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Falta de interpretabilidad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69631"/>
                  </a:ext>
                </a:extLst>
              </a:tr>
              <a:tr h="5644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Robustes al sobreajuste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Tiempos de entrenamientos largos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32412"/>
                  </a:ext>
                </a:extLst>
              </a:tr>
              <a:tr h="5644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Manejo automático de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Menos efectividad a datos muy dispersos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39055"/>
                  </a:ext>
                </a:extLst>
              </a:tr>
              <a:tr h="9742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Eficiente para muchos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Sensible a parámetros como profundidad o numero de arboles.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334710"/>
                  </a:ext>
                </a:extLst>
              </a:tr>
              <a:tr h="9742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Flexible al tipo de datos (categóricas o numéricas)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28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23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03356-C38C-317D-6651-B3D69562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803"/>
            <a:ext cx="10373591" cy="4879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Introducción</a:t>
            </a:r>
          </a:p>
          <a:p>
            <a:pPr marL="0" indent="0">
              <a:buNone/>
            </a:pPr>
            <a:r>
              <a:rPr lang="es-CO" dirty="0"/>
              <a:t>Como surgieron?</a:t>
            </a:r>
          </a:p>
          <a:p>
            <a:pPr marL="0" indent="0">
              <a:buNone/>
            </a:pPr>
            <a:r>
              <a:rPr lang="es-CO" dirty="0"/>
              <a:t>Visión de los BA</a:t>
            </a:r>
          </a:p>
          <a:p>
            <a:pPr marL="0" indent="0">
              <a:buNone/>
            </a:pPr>
            <a:r>
              <a:rPr lang="es-CO" dirty="0"/>
              <a:t>Como se crea un BA</a:t>
            </a:r>
          </a:p>
          <a:p>
            <a:pPr marL="0" indent="0">
              <a:buNone/>
            </a:pPr>
            <a:r>
              <a:rPr lang="es-CO" dirty="0"/>
              <a:t>Muestro</a:t>
            </a:r>
          </a:p>
          <a:p>
            <a:pPr marL="0" indent="0">
              <a:buNone/>
            </a:pPr>
            <a:r>
              <a:rPr lang="es-CO" dirty="0"/>
              <a:t>Hiperparámetros</a:t>
            </a:r>
          </a:p>
          <a:p>
            <a:pPr marL="0" indent="0">
              <a:buNone/>
            </a:pPr>
            <a:r>
              <a:rPr lang="es-CO" dirty="0"/>
              <a:t>Ventajas – Desventajas</a:t>
            </a:r>
          </a:p>
        </p:txBody>
      </p:sp>
    </p:spTree>
    <p:extLst>
      <p:ext uri="{BB962C8B-B14F-4D97-AF65-F5344CB8AC3E}">
        <p14:creationId xmlns:p14="http://schemas.microsoft.com/office/powerpoint/2010/main" val="237215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Bosques Aleatorios </a:t>
            </a:r>
            <a:br>
              <a:rPr lang="es-CO" sz="6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O" sz="6000" dirty="0" err="1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25" y="1926770"/>
            <a:ext cx="10843657" cy="443246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b="1" i="0" dirty="0">
                <a:solidFill>
                  <a:srgbClr val="0070C0"/>
                </a:solidFill>
                <a:effectLst/>
                <a:latin typeface="IBM Plex Sans" panose="020B0503050203000203" pitchFamily="34" charset="0"/>
              </a:rPr>
              <a:t>Algoritmo de ml de uso común</a:t>
            </a:r>
            <a:r>
              <a:rPr lang="es-ES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,</a:t>
            </a: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 registrado por Leo </a:t>
            </a:r>
            <a:r>
              <a:rPr lang="es-ES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Breiman</a:t>
            </a: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y Adele </a:t>
            </a:r>
            <a:r>
              <a:rPr lang="es-ES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Cutle</a:t>
            </a: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.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  <a:p>
            <a:pPr marL="0" indent="0" algn="just">
              <a:buNone/>
            </a:pP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Es considerado un ensamblador, pues combina la salida de múltiples árboles de decisión para alcanzar un solo resultado. </a:t>
            </a:r>
            <a:endParaRPr lang="es-E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  <a:p>
            <a:pPr marL="0" indent="0" algn="just">
              <a:buNone/>
            </a:pP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Su facilidad de uso y flexibilidad han impulsado su adopción, ya que </a:t>
            </a:r>
            <a:r>
              <a:rPr lang="es-ES" b="1" i="0" dirty="0">
                <a:solidFill>
                  <a:srgbClr val="0070C0"/>
                </a:solidFill>
                <a:effectLst/>
                <a:latin typeface="IBM Plex Sans" panose="020B0503050203000203" pitchFamily="34" charset="0"/>
              </a:rPr>
              <a:t>maneja problemas de clasificación y regresión.</a:t>
            </a:r>
          </a:p>
          <a:p>
            <a:pPr marL="0" indent="0" algn="just">
              <a:buNone/>
            </a:pPr>
            <a:endParaRPr lang="es-ES" b="1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0" indent="0" algn="just">
              <a:buNone/>
            </a:pP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A diferencia de los </a:t>
            </a:r>
            <a:r>
              <a:rPr lang="es-ES" b="1" i="0" dirty="0">
                <a:solidFill>
                  <a:srgbClr val="0070C0"/>
                </a:solidFill>
                <a:effectLst/>
                <a:latin typeface="IBM Plex Sans" panose="020B0503050203000203" pitchFamily="34" charset="0"/>
              </a:rPr>
              <a:t>arboles</a:t>
            </a: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de decisión que </a:t>
            </a:r>
            <a:r>
              <a:rPr lang="es-ES" b="1" i="0" dirty="0">
                <a:solidFill>
                  <a:srgbClr val="0070C0"/>
                </a:solidFill>
                <a:effectLst/>
                <a:latin typeface="IBM Plex Sans" panose="020B0503050203000203" pitchFamily="34" charset="0"/>
              </a:rPr>
              <a:t>usan todos los datos</a:t>
            </a: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, para cada árbol el </a:t>
            </a:r>
            <a:r>
              <a:rPr lang="es-ES" b="1" i="0" dirty="0">
                <a:solidFill>
                  <a:srgbClr val="0070C0"/>
                </a:solidFill>
                <a:effectLst/>
                <a:latin typeface="IBM Plex Sans" panose="020B0503050203000203" pitchFamily="34" charset="0"/>
              </a:rPr>
              <a:t>bosque</a:t>
            </a: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selecciona un </a:t>
            </a:r>
            <a:r>
              <a:rPr lang="es-ES" b="1" i="0" dirty="0">
                <a:solidFill>
                  <a:srgbClr val="0070C0"/>
                </a:solidFill>
                <a:effectLst/>
                <a:latin typeface="IBM Plex Sans" panose="020B0503050203000203" pitchFamily="34" charset="0"/>
              </a:rPr>
              <a:t>subconjuntos</a:t>
            </a: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, teniendo así una baja correlación entre arboles.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9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4"/>
            <a:ext cx="10515600" cy="1093695"/>
          </a:xfrm>
        </p:spPr>
        <p:txBody>
          <a:bodyPr>
            <a:noAutofit/>
          </a:bodyPr>
          <a:lstStyle/>
          <a:p>
            <a:pPr algn="ctr"/>
            <a:r>
              <a:rPr lang="es-CO" sz="3600" dirty="0">
                <a:solidFill>
                  <a:schemeClr val="accent1">
                    <a:lumMod val="75000"/>
                  </a:schemeClr>
                </a:solidFill>
              </a:rPr>
              <a:t>Bosques Aleatorios </a:t>
            </a:r>
            <a:br>
              <a:rPr lang="es-CO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O" sz="3600" dirty="0" err="1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es-CO" sz="3600" dirty="0">
                <a:solidFill>
                  <a:schemeClr val="accent1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98" y="1274391"/>
            <a:ext cx="7505188" cy="5239512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s-ES" sz="2800" b="1" i="0" dirty="0">
                <a:solidFill>
                  <a:srgbClr val="333333"/>
                </a:solidFill>
                <a:effectLst/>
                <a:latin typeface="Helvetica Neue"/>
              </a:rPr>
              <a:t>¿Por qué surgen los BA?</a:t>
            </a:r>
            <a:endParaRPr lang="es-ES" sz="2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333333"/>
                </a:solidFill>
                <a:effectLst/>
                <a:latin typeface="Helvetica Neue"/>
              </a:rPr>
              <a:t>Un árbol suele sufrir de </a:t>
            </a:r>
            <a:r>
              <a:rPr lang="es-ES" sz="2800" b="0" i="0" dirty="0">
                <a:solidFill>
                  <a:srgbClr val="FF0000"/>
                </a:solidFill>
                <a:effectLst/>
                <a:latin typeface="Helvetica Neue"/>
              </a:rPr>
              <a:t>sesgo y varianza</a:t>
            </a:r>
            <a:r>
              <a:rPr lang="es-ES" sz="2800" b="0" i="0" dirty="0">
                <a:solidFill>
                  <a:srgbClr val="333333"/>
                </a:solidFill>
                <a:effectLst/>
                <a:latin typeface="Helvetica Neue"/>
              </a:rPr>
              <a:t>. Es decir, ‘en promedio son los valores predichos diferentes de los valores reales’ (sesgo) y ‘cuan diferentes serán las predicciones de un modelo en un mismo punto si muestras’ (varianza).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333333"/>
                </a:solidFill>
                <a:effectLst/>
                <a:latin typeface="Helvetica Neue"/>
              </a:rPr>
              <a:t>Un </a:t>
            </a:r>
            <a:r>
              <a:rPr lang="es-ES" sz="2800" b="0" i="0" dirty="0">
                <a:solidFill>
                  <a:srgbClr val="0070C0"/>
                </a:solidFill>
                <a:effectLst/>
                <a:latin typeface="Helvetica Neue"/>
              </a:rPr>
              <a:t>árbol pequeño </a:t>
            </a:r>
            <a:r>
              <a:rPr lang="es-ES" sz="2800" b="0" i="0" dirty="0">
                <a:solidFill>
                  <a:srgbClr val="333333"/>
                </a:solidFill>
                <a:effectLst/>
                <a:latin typeface="Helvetica Neue"/>
              </a:rPr>
              <a:t>tiene </a:t>
            </a:r>
            <a:r>
              <a:rPr lang="es-ES" sz="2800" b="0" i="0" dirty="0">
                <a:solidFill>
                  <a:srgbClr val="0070C0"/>
                </a:solidFill>
                <a:effectLst/>
                <a:latin typeface="Helvetica Neue"/>
              </a:rPr>
              <a:t>baja varianza y alto sesgo</a:t>
            </a:r>
            <a:r>
              <a:rPr lang="es-ES" sz="2800" b="0" i="0" dirty="0">
                <a:solidFill>
                  <a:srgbClr val="333333"/>
                </a:solidFill>
                <a:effectLst/>
                <a:latin typeface="Helvetica Neue"/>
              </a:rPr>
              <a:t>. Normalmente, al </a:t>
            </a:r>
            <a:r>
              <a:rPr lang="es-ES" sz="2800" b="0" i="0" dirty="0">
                <a:solidFill>
                  <a:srgbClr val="00B050"/>
                </a:solidFill>
                <a:effectLst/>
                <a:latin typeface="Helvetica Neue"/>
              </a:rPr>
              <a:t>incrementar la complejidad</a:t>
            </a:r>
            <a:r>
              <a:rPr lang="es-ES" sz="2800" b="0" i="0" dirty="0">
                <a:solidFill>
                  <a:srgbClr val="333333"/>
                </a:solidFill>
                <a:effectLst/>
                <a:latin typeface="Helvetica Neue"/>
              </a:rPr>
              <a:t> del modelo, se verá una </a:t>
            </a:r>
            <a:r>
              <a:rPr lang="es-ES" sz="2800" b="0" i="0" dirty="0">
                <a:solidFill>
                  <a:srgbClr val="00B050"/>
                </a:solidFill>
                <a:effectLst/>
                <a:latin typeface="Helvetica Neue"/>
              </a:rPr>
              <a:t>reducción en el sesgo</a:t>
            </a:r>
            <a:r>
              <a:rPr lang="es-ES" sz="2800" b="0" i="0" dirty="0">
                <a:solidFill>
                  <a:srgbClr val="333333"/>
                </a:solidFill>
                <a:effectLst/>
                <a:latin typeface="Helvetica Neue"/>
              </a:rPr>
              <a:t>. Si el modelo es </a:t>
            </a:r>
            <a:r>
              <a:rPr lang="es-ES" sz="2800" b="0" i="0" dirty="0">
                <a:solidFill>
                  <a:srgbClr val="FFC000"/>
                </a:solidFill>
                <a:effectLst/>
                <a:latin typeface="Helvetica Neue"/>
              </a:rPr>
              <a:t>muy complejo </a:t>
            </a:r>
            <a:r>
              <a:rPr lang="es-ES" sz="2800" b="0" i="0" dirty="0">
                <a:solidFill>
                  <a:srgbClr val="333333"/>
                </a:solidFill>
                <a:effectLst/>
                <a:latin typeface="Helvetica Neue"/>
              </a:rPr>
              <a:t>se producirá </a:t>
            </a:r>
            <a:r>
              <a:rPr lang="es-ES" sz="2800" b="0" i="0" dirty="0" err="1">
                <a:solidFill>
                  <a:srgbClr val="FFC000"/>
                </a:solidFill>
                <a:effectLst/>
                <a:latin typeface="Helvetica Neue"/>
              </a:rPr>
              <a:t>sobre-ajuste</a:t>
            </a:r>
            <a:r>
              <a:rPr lang="es-ES" sz="2800" b="0" i="0" dirty="0">
                <a:solidFill>
                  <a:srgbClr val="333333"/>
                </a:solidFill>
                <a:effectLst/>
                <a:latin typeface="Helvetica Neue"/>
              </a:rPr>
              <a:t> empezando a sufrir de </a:t>
            </a:r>
            <a:r>
              <a:rPr lang="es-ES" sz="2800" b="0" i="0" dirty="0">
                <a:solidFill>
                  <a:srgbClr val="FFC000"/>
                </a:solidFill>
                <a:effectLst/>
                <a:latin typeface="Helvetica Neue"/>
              </a:rPr>
              <a:t>varianza alta.</a:t>
            </a:r>
          </a:p>
          <a:p>
            <a:pPr marL="0" indent="0" algn="just">
              <a:buNone/>
            </a:pPr>
            <a:endParaRPr lang="es-ES" sz="4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Sesgo y Varianza en Machine Learning - Aprende IA">
            <a:extLst>
              <a:ext uri="{FF2B5EF4-FFF2-40B4-BE49-F238E27FC236}">
                <a16:creationId xmlns:a16="http://schemas.microsoft.com/office/drawing/2014/main" id="{BE501EF6-B6A3-FA2E-9A94-3A6E0712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909" y="2031251"/>
            <a:ext cx="3494593" cy="325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14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Pruning”">
            <a:extLst>
              <a:ext uri="{FF2B5EF4-FFF2-40B4-BE49-F238E27FC236}">
                <a16:creationId xmlns:a16="http://schemas.microsoft.com/office/drawing/2014/main" id="{06DB989E-01FC-6557-ACB5-23A318E0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195" y="1812110"/>
            <a:ext cx="4648805" cy="359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4"/>
            <a:ext cx="10515600" cy="1093695"/>
          </a:xfrm>
        </p:spPr>
        <p:txBody>
          <a:bodyPr>
            <a:noAutofit/>
          </a:bodyPr>
          <a:lstStyle/>
          <a:p>
            <a:pPr algn="ctr"/>
            <a:r>
              <a:rPr lang="es-CO" sz="3600" dirty="0">
                <a:solidFill>
                  <a:schemeClr val="accent1">
                    <a:lumMod val="75000"/>
                  </a:schemeClr>
                </a:solidFill>
              </a:rPr>
              <a:t>Bosques Aleatorios </a:t>
            </a:r>
            <a:br>
              <a:rPr lang="es-CO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O" sz="3600" dirty="0" err="1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es-CO" sz="3600" dirty="0">
                <a:solidFill>
                  <a:schemeClr val="accent1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97" y="2285999"/>
            <a:ext cx="7112698" cy="405904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333333"/>
                </a:solidFill>
                <a:effectLst/>
                <a:latin typeface="Helvetica Neue"/>
              </a:rPr>
              <a:t>El modelo </a:t>
            </a:r>
            <a:r>
              <a:rPr lang="es-ES" sz="2800" b="0" i="0" dirty="0">
                <a:solidFill>
                  <a:srgbClr val="FF0000"/>
                </a:solidFill>
                <a:effectLst/>
                <a:latin typeface="Helvetica Neue"/>
              </a:rPr>
              <a:t>óptimo</a:t>
            </a:r>
            <a:r>
              <a:rPr lang="es-ES" sz="2800" b="0" i="0" dirty="0">
                <a:solidFill>
                  <a:srgbClr val="333333"/>
                </a:solidFill>
                <a:effectLst/>
                <a:latin typeface="Helvetica Neue"/>
              </a:rPr>
              <a:t> debe mantener un balance entre estos dos tipos de errores.  A esto se le conoce como “</a:t>
            </a:r>
            <a:r>
              <a:rPr lang="es-ES" sz="2800" b="0" i="0" dirty="0" err="1">
                <a:solidFill>
                  <a:srgbClr val="0070C0"/>
                </a:solidFill>
                <a:effectLst/>
                <a:latin typeface="Helvetica Neue"/>
              </a:rPr>
              <a:t>trade</a:t>
            </a:r>
            <a:r>
              <a:rPr lang="es-ES" sz="2800" b="0" i="0" dirty="0">
                <a:solidFill>
                  <a:srgbClr val="0070C0"/>
                </a:solidFill>
                <a:effectLst/>
                <a:latin typeface="Helvetica Neue"/>
              </a:rPr>
              <a:t>-off</a:t>
            </a:r>
            <a:r>
              <a:rPr lang="es-ES" sz="2800" b="0" i="0" dirty="0">
                <a:solidFill>
                  <a:srgbClr val="333333"/>
                </a:solidFill>
                <a:effectLst/>
                <a:latin typeface="Helvetica Neue"/>
              </a:rPr>
              <a:t>” (equilibrio) entre errores de sesgo y varianza. </a:t>
            </a:r>
          </a:p>
          <a:p>
            <a:pPr marL="0" indent="0" algn="l">
              <a:buNone/>
            </a:pPr>
            <a:r>
              <a:rPr lang="es-ES" sz="2800" b="0" i="0" dirty="0">
                <a:solidFill>
                  <a:srgbClr val="333333"/>
                </a:solidFill>
                <a:effectLst/>
                <a:latin typeface="Helvetica Neue"/>
              </a:rPr>
              <a:t>El uso de ensambladores es una forma de aplicar este “</a:t>
            </a:r>
            <a:r>
              <a:rPr lang="es-ES" sz="2800" b="0" i="0" dirty="0" err="1">
                <a:solidFill>
                  <a:srgbClr val="333333"/>
                </a:solidFill>
                <a:effectLst/>
                <a:latin typeface="Helvetica Neue"/>
              </a:rPr>
              <a:t>trade</a:t>
            </a:r>
            <a:r>
              <a:rPr lang="es-ES" sz="2800" b="0" i="0" dirty="0">
                <a:solidFill>
                  <a:srgbClr val="333333"/>
                </a:solidFill>
                <a:effectLst/>
                <a:latin typeface="Helvetica Neue"/>
              </a:rPr>
              <a:t>-off”.</a:t>
            </a:r>
          </a:p>
          <a:p>
            <a:pPr marL="0" indent="0" algn="just">
              <a:buNone/>
            </a:pPr>
            <a:endParaRPr lang="es-ES" sz="4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8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Visión de los Bosques A.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25" y="1926770"/>
            <a:ext cx="10843657" cy="4432465"/>
          </a:xfrm>
        </p:spPr>
        <p:txBody>
          <a:bodyPr>
            <a:normAutofit/>
          </a:bodyPr>
          <a:lstStyle/>
          <a:p>
            <a:pPr algn="just"/>
            <a:r>
              <a:rPr lang="es-ES" dirty="0">
                <a:solidFill>
                  <a:srgbClr val="0070C0"/>
                </a:solidFill>
                <a:latin typeface="IBM Plex Sans" panose="020B0503050203000203" pitchFamily="34" charset="0"/>
              </a:rPr>
              <a:t>Útil</a:t>
            </a:r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 en regresión y clasificación</a:t>
            </a:r>
          </a:p>
          <a:p>
            <a:pPr algn="just"/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Un grupo de modelos “Débiles” se </a:t>
            </a:r>
            <a:r>
              <a:rPr lang="es-ES" dirty="0">
                <a:solidFill>
                  <a:srgbClr val="0070C0"/>
                </a:solidFill>
                <a:latin typeface="IBM Plex Sans" panose="020B0503050203000203" pitchFamily="34" charset="0"/>
              </a:rPr>
              <a:t>combinan</a:t>
            </a:r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 en un modelo robusto</a:t>
            </a:r>
          </a:p>
          <a:p>
            <a:pPr algn="just"/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Sirve como técnica de </a:t>
            </a:r>
            <a:r>
              <a:rPr lang="es-ES" dirty="0">
                <a:solidFill>
                  <a:srgbClr val="0070C0"/>
                </a:solidFill>
                <a:latin typeface="IBM Plex Sans" panose="020B0503050203000203" pitchFamily="34" charset="0"/>
              </a:rPr>
              <a:t>reducción de dimensionalidad</a:t>
            </a:r>
          </a:p>
          <a:p>
            <a:pPr algn="just"/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Se generan </a:t>
            </a:r>
            <a:r>
              <a:rPr lang="es-ES" dirty="0">
                <a:solidFill>
                  <a:srgbClr val="0070C0"/>
                </a:solidFill>
                <a:latin typeface="IBM Plex Sans" panose="020B0503050203000203" pitchFamily="34" charset="0"/>
              </a:rPr>
              <a:t>múltiples</a:t>
            </a:r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 árboles </a:t>
            </a:r>
          </a:p>
          <a:p>
            <a:pPr algn="just"/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Cada árbol da una clasificación (</a:t>
            </a:r>
            <a:r>
              <a:rPr lang="es-ES" dirty="0">
                <a:solidFill>
                  <a:srgbClr val="0070C0"/>
                </a:solidFill>
                <a:latin typeface="IBM Plex Sans" panose="020B0503050203000203" pitchFamily="34" charset="0"/>
              </a:rPr>
              <a:t>vota por una clase</a:t>
            </a:r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) y el resultado es la clase con </a:t>
            </a:r>
            <a:r>
              <a:rPr lang="es-ES" dirty="0">
                <a:solidFill>
                  <a:srgbClr val="0070C0"/>
                </a:solidFill>
                <a:latin typeface="IBM Plex Sans" panose="020B0503050203000203" pitchFamily="34" charset="0"/>
              </a:rPr>
              <a:t>mayor numero de votos</a:t>
            </a:r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.</a:t>
            </a:r>
          </a:p>
          <a:p>
            <a:pPr algn="just"/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Para </a:t>
            </a:r>
            <a:r>
              <a:rPr lang="es-ES" dirty="0">
                <a:solidFill>
                  <a:srgbClr val="0070C0"/>
                </a:solidFill>
                <a:latin typeface="IBM Plex Sans" panose="020B0503050203000203" pitchFamily="34" charset="0"/>
              </a:rPr>
              <a:t>regresión</a:t>
            </a:r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, se toma el </a:t>
            </a:r>
            <a:r>
              <a:rPr lang="es-ES" dirty="0">
                <a:solidFill>
                  <a:srgbClr val="0070C0"/>
                </a:solidFill>
                <a:latin typeface="IBM Plex Sans" panose="020B0503050203000203" pitchFamily="34" charset="0"/>
              </a:rPr>
              <a:t>promedio de las salidas </a:t>
            </a:r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de los arboles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0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Como se crea un Bosque A.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25" y="1574754"/>
            <a:ext cx="10843657" cy="478448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Cada Árbol se construye así: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>
                <a:solidFill>
                  <a:srgbClr val="161616"/>
                </a:solidFill>
                <a:latin typeface="IBM Plex Sans" panose="020B0503050203000203" pitchFamily="34" charset="0"/>
              </a:rPr>
              <a:t>Muestreo con reemplazo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Dado un conjunto de </a:t>
            </a:r>
            <a:r>
              <a:rPr lang="es-ES" b="0" i="0" dirty="0">
                <a:solidFill>
                  <a:schemeClr val="accent2"/>
                </a:solidFill>
                <a:effectLst/>
                <a:latin typeface="Söhne"/>
              </a:rPr>
              <a:t>entrenamiento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con N casos, se toma una </a:t>
            </a:r>
            <a:r>
              <a:rPr lang="es-ES" b="0" i="0" dirty="0">
                <a:solidFill>
                  <a:schemeClr val="accent2"/>
                </a:solidFill>
                <a:effectLst/>
                <a:latin typeface="Söhne"/>
              </a:rPr>
              <a:t>muestra aleatoria 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de estos casos con reemplazo. Esto significa que </a:t>
            </a:r>
            <a:r>
              <a:rPr lang="es-ES" b="0" i="0" dirty="0">
                <a:solidFill>
                  <a:schemeClr val="accent2"/>
                </a:solidFill>
                <a:effectLst/>
                <a:latin typeface="Söhne"/>
              </a:rPr>
              <a:t>un mismo caso puede aparecer múltiples veces 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en la muestra.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Esta muestra será utilizada como el conjunto de entrenamiento para construir un árbol en el bosque.</a:t>
            </a:r>
          </a:p>
          <a:p>
            <a:pPr marL="0" indent="0" algn="just">
              <a:buNone/>
            </a:pPr>
            <a:r>
              <a:rPr lang="es-CO" b="1" dirty="0">
                <a:solidFill>
                  <a:srgbClr val="161616"/>
                </a:solidFill>
                <a:latin typeface="IBM Plex Sans" panose="020B0503050203000203" pitchFamily="34" charset="0"/>
              </a:rPr>
              <a:t>2.      Selección aleatoria de características:</a:t>
            </a:r>
            <a:endParaRPr lang="es-ES" b="1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Supongamos que tenemos </a:t>
            </a:r>
            <a:r>
              <a:rPr lang="es-ES" b="0" i="0" dirty="0">
                <a:solidFill>
                  <a:srgbClr val="00B050"/>
                </a:solidFill>
                <a:effectLst/>
                <a:latin typeface="Söhne"/>
              </a:rPr>
              <a:t>M variables de entrada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s-ES" b="0" i="0" dirty="0">
                <a:solidFill>
                  <a:srgbClr val="00B050"/>
                </a:solidFill>
                <a:effectLst/>
                <a:latin typeface="Söhne"/>
              </a:rPr>
              <a:t>Se elige un número m &lt; M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, que representa la cantidad de características que se considerarán en cada nodo al construir el árbol.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B050"/>
                </a:solidFill>
                <a:effectLst/>
                <a:latin typeface="Söhne"/>
              </a:rPr>
              <a:t>En cada nodo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del árbol, </a:t>
            </a:r>
            <a:r>
              <a:rPr lang="es-ES" b="0" i="0" dirty="0">
                <a:solidFill>
                  <a:srgbClr val="00B050"/>
                </a:solidFill>
                <a:effectLst/>
                <a:latin typeface="Söhne"/>
              </a:rPr>
              <a:t>se seleccionan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aleatoriamente </a:t>
            </a:r>
            <a:r>
              <a:rPr lang="es-ES" b="0" i="0" dirty="0">
                <a:solidFill>
                  <a:srgbClr val="00B050"/>
                </a:solidFill>
                <a:effectLst/>
                <a:latin typeface="Söhne"/>
              </a:rPr>
              <a:t>m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ES" b="0" i="0" dirty="0">
                <a:solidFill>
                  <a:srgbClr val="00B050"/>
                </a:solidFill>
                <a:effectLst/>
                <a:latin typeface="Söhne"/>
              </a:rPr>
              <a:t>variables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de las M disponibles.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Luego, se evalúan todas estas variables para </a:t>
            </a:r>
            <a:r>
              <a:rPr lang="es-ES" b="0" i="0" dirty="0">
                <a:solidFill>
                  <a:srgbClr val="00B050"/>
                </a:solidFill>
                <a:effectLst/>
                <a:latin typeface="Söhne"/>
              </a:rPr>
              <a:t>encontrar la mejor división posible 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en el nodo actual.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5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Como se crea un Bosque A.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25" y="1458819"/>
            <a:ext cx="10843657" cy="490041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b="1" dirty="0">
                <a:solidFill>
                  <a:srgbClr val="161616"/>
                </a:solidFill>
                <a:latin typeface="IBM Plex Sans" panose="020B0503050203000203" pitchFamily="34" charset="0"/>
              </a:rPr>
              <a:t>3.    Construcción de un árbol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Una vez seleccionadas las variables, se </a:t>
            </a:r>
            <a:r>
              <a:rPr lang="es-ES" b="0" i="0" dirty="0">
                <a:solidFill>
                  <a:srgbClr val="FF0000"/>
                </a:solidFill>
                <a:effectLst/>
                <a:latin typeface="Söhne"/>
              </a:rPr>
              <a:t>utiliza un algoritmo de árbol de decisión 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(generalmente </a:t>
            </a:r>
            <a:r>
              <a:rPr lang="es-ES" b="0" i="0" dirty="0">
                <a:solidFill>
                  <a:srgbClr val="FF0000"/>
                </a:solidFill>
                <a:effectLst/>
                <a:latin typeface="Söhne"/>
              </a:rPr>
              <a:t>Gini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) para dividir los datos en cada nodo.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Este proceso continúa hasta que se alcanza una condición de parada, como una profundidad máxima o se usen todas las instancias (n variables)</a:t>
            </a:r>
          </a:p>
          <a:p>
            <a:pPr marL="0" indent="0" algn="just">
              <a:buNone/>
            </a:pPr>
            <a:r>
              <a:rPr lang="es-CO" b="1" dirty="0">
                <a:solidFill>
                  <a:srgbClr val="161616"/>
                </a:solidFill>
                <a:latin typeface="IBM Plex Sans" panose="020B0503050203000203" pitchFamily="34" charset="0"/>
              </a:rPr>
              <a:t>4.     No hay poda</a:t>
            </a:r>
            <a:endParaRPr lang="es-ES" b="1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El árbol puede crecer hasta la máxima extensión posible</a:t>
            </a:r>
          </a:p>
          <a:p>
            <a:pPr marL="0" indent="0" algn="just">
              <a:buNone/>
            </a:pPr>
            <a:r>
              <a:rPr lang="es-ES" b="1" dirty="0">
                <a:solidFill>
                  <a:srgbClr val="161616"/>
                </a:solidFill>
                <a:latin typeface="IBM Plex Sans" panose="020B0503050203000203" pitchFamily="34" charset="0"/>
              </a:rPr>
              <a:t>5.     Predicción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Para predecir una nueva instancia, se pasa a través de cada árbol individual.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En clasificación, se realiza una votación mayoritaria entre todos los árboles para determinar la clase final. En regresión, se toma el promedio de las predicciones de todos los árboles como la predicción final.</a:t>
            </a:r>
          </a:p>
          <a:p>
            <a:pPr marL="0" indent="0" algn="l">
              <a:buNone/>
            </a:pP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1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Muestreo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458819"/>
            <a:ext cx="7151915" cy="4900417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161616"/>
                </a:solidFill>
                <a:latin typeface="IBM Plex Sans" panose="020B0503050203000203" pitchFamily="34" charset="0"/>
              </a:rPr>
              <a:t>El muestreo con reemplazo se denomina Bootstrap</a:t>
            </a:r>
            <a:endParaRPr lang="es-E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0D0D0D"/>
                </a:solidFill>
                <a:effectLst/>
                <a:latin typeface="Söhne"/>
              </a:rPr>
              <a:t>Un tercio de los datos de entrenamiento pueden ser usados para test</a:t>
            </a:r>
            <a:r>
              <a:rPr lang="es-ES" sz="2400" dirty="0">
                <a:solidFill>
                  <a:srgbClr val="0D0D0D"/>
                </a:solidFill>
                <a:latin typeface="Söhne"/>
              </a:rPr>
              <a:t> Este conjunto es denominado </a:t>
            </a:r>
            <a:r>
              <a:rPr lang="es-ES" sz="2400" b="1" dirty="0" err="1">
                <a:solidFill>
                  <a:srgbClr val="0D0D0D"/>
                </a:solidFill>
                <a:latin typeface="Söhne"/>
              </a:rPr>
              <a:t>out</a:t>
            </a:r>
            <a:r>
              <a:rPr lang="es-ES" sz="2400" b="1" dirty="0">
                <a:solidFill>
                  <a:srgbClr val="0D0D0D"/>
                </a:solidFill>
                <a:latin typeface="Söhne"/>
              </a:rPr>
              <a:t> </a:t>
            </a:r>
            <a:r>
              <a:rPr lang="es-ES" sz="2400" b="1" dirty="0" err="1">
                <a:solidFill>
                  <a:srgbClr val="0D0D0D"/>
                </a:solidFill>
                <a:latin typeface="Söhne"/>
              </a:rPr>
              <a:t>of</a:t>
            </a:r>
            <a:r>
              <a:rPr lang="es-ES" sz="2400" b="1" dirty="0">
                <a:solidFill>
                  <a:srgbClr val="0D0D0D"/>
                </a:solidFill>
                <a:latin typeface="Söhne"/>
              </a:rPr>
              <a:t> bag (OOB) </a:t>
            </a:r>
            <a:r>
              <a:rPr lang="es-ES" sz="2400" b="1" dirty="0" err="1">
                <a:solidFill>
                  <a:srgbClr val="0D0D0D"/>
                </a:solidFill>
                <a:latin typeface="Söhne"/>
              </a:rPr>
              <a:t>samples</a:t>
            </a:r>
            <a:r>
              <a:rPr lang="es-ES" sz="2400" b="1" dirty="0">
                <a:solidFill>
                  <a:srgbClr val="0D0D0D"/>
                </a:solidFill>
                <a:latin typeface="Söhn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D0D0D"/>
                </a:solidFill>
                <a:latin typeface="Söhne"/>
              </a:rPr>
              <a:t>El error estimado en OOB es conocido como OOB error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i="0" dirty="0">
                <a:solidFill>
                  <a:srgbClr val="0D0D0D"/>
                </a:solidFill>
                <a:effectLst/>
                <a:latin typeface="Söhne"/>
              </a:rPr>
              <a:t>OOB </a:t>
            </a:r>
            <a:r>
              <a:rPr lang="es-ES" sz="2400" dirty="0">
                <a:solidFill>
                  <a:srgbClr val="0D0D0D"/>
                </a:solidFill>
                <a:latin typeface="Söhne"/>
              </a:rPr>
              <a:t>es tan preciso como usar datos Test de igual tamaño que entrenamiento.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i="0" dirty="0">
                <a:solidFill>
                  <a:srgbClr val="0D0D0D"/>
                </a:solidFill>
                <a:effectLst/>
                <a:latin typeface="Söhne"/>
              </a:rPr>
              <a:t>Seria posible no usar con</a:t>
            </a:r>
            <a:r>
              <a:rPr lang="es-ES" sz="2400" dirty="0">
                <a:solidFill>
                  <a:srgbClr val="0D0D0D"/>
                </a:solidFill>
                <a:latin typeface="Söhne"/>
              </a:rPr>
              <a:t>junto de test adicional</a:t>
            </a:r>
            <a:endParaRPr lang="es-ES" sz="240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“bootstrap_concept”">
            <a:extLst>
              <a:ext uri="{FF2B5EF4-FFF2-40B4-BE49-F238E27FC236}">
                <a16:creationId xmlns:a16="http://schemas.microsoft.com/office/drawing/2014/main" id="{B64A7E42-25F2-0244-5C22-262849343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56"/>
          <a:stretch/>
        </p:blipFill>
        <p:spPr bwMode="auto">
          <a:xfrm>
            <a:off x="7634999" y="2530785"/>
            <a:ext cx="4524000" cy="205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426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6637</TotalTime>
  <Words>831</Words>
  <Application>Microsoft Office PowerPoint</Application>
  <PresentationFormat>Panorámica</PresentationFormat>
  <Paragraphs>79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IBM Plex Sans</vt:lpstr>
      <vt:lpstr>Söhne</vt:lpstr>
      <vt:lpstr>Tema de Office</vt:lpstr>
      <vt:lpstr>Bosques Aleatorios</vt:lpstr>
      <vt:lpstr>Contenido</vt:lpstr>
      <vt:lpstr>Bosques Aleatorios  Random Forest</vt:lpstr>
      <vt:lpstr>Bosques Aleatorios  Random Forest</vt:lpstr>
      <vt:lpstr>Bosques Aleatorios  Random Forest</vt:lpstr>
      <vt:lpstr>Visión de los Bosques A. </vt:lpstr>
      <vt:lpstr>Como se crea un Bosque A.</vt:lpstr>
      <vt:lpstr>Como se crea un Bosque A.</vt:lpstr>
      <vt:lpstr>Muestreo</vt:lpstr>
      <vt:lpstr>Random Forest</vt:lpstr>
      <vt:lpstr>Hiperparámetros</vt:lpstr>
      <vt:lpstr>Ventajas y Desventajas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74</cp:revision>
  <dcterms:created xsi:type="dcterms:W3CDTF">2024-02-07T18:58:22Z</dcterms:created>
  <dcterms:modified xsi:type="dcterms:W3CDTF">2024-03-22T23:44:47Z</dcterms:modified>
</cp:coreProperties>
</file>