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333" r:id="rId4"/>
    <p:sldId id="345" r:id="rId5"/>
    <p:sldId id="346" r:id="rId6"/>
    <p:sldId id="349" r:id="rId7"/>
    <p:sldId id="347" r:id="rId8"/>
    <p:sldId id="350" r:id="rId9"/>
    <p:sldId id="351" r:id="rId10"/>
    <p:sldId id="343" r:id="rId11"/>
    <p:sldId id="348" r:id="rId12"/>
    <p:sldId id="344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951" autoAdjust="0"/>
  </p:normalViewPr>
  <p:slideViewPr>
    <p:cSldViewPr snapToGrid="0">
      <p:cViewPr varScale="1">
        <p:scale>
          <a:sx n="47" d="100"/>
          <a:sy n="47" d="100"/>
        </p:scale>
        <p:origin x="77" y="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22/03/2024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93" y="3657600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4800" dirty="0" err="1">
                <a:solidFill>
                  <a:schemeClr val="accent1">
                    <a:lumMod val="75000"/>
                  </a:schemeClr>
                </a:solidFill>
              </a:rPr>
              <a:t>Neighbors</a:t>
            </a:r>
            <a:endParaRPr lang="es-CO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12" y="5888038"/>
            <a:ext cx="9144000" cy="1655762"/>
          </a:xfrm>
        </p:spPr>
        <p:txBody>
          <a:bodyPr/>
          <a:lstStyle/>
          <a:p>
            <a:r>
              <a:rPr lang="es-CO" dirty="0"/>
              <a:t>PhD(e). </a:t>
            </a:r>
            <a:r>
              <a:rPr lang="es-CO" dirty="0" err="1"/>
              <a:t>MsC</a:t>
            </a:r>
            <a:r>
              <a:rPr lang="es-CO" dirty="0"/>
              <a:t>. Ing. Jonnatan Arias Garcia</a:t>
            </a:r>
          </a:p>
        </p:txBody>
      </p:sp>
      <p:pic>
        <p:nvPicPr>
          <p:cNvPr id="1026" name="Picture 2" descr="Universidad del Quindío - YouTube">
            <a:extLst>
              <a:ext uri="{FF2B5EF4-FFF2-40B4-BE49-F238E27FC236}">
                <a16:creationId xmlns:a16="http://schemas.microsoft.com/office/drawing/2014/main" id="{EF86FD76-BE56-F566-C121-F2E22DC9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385482"/>
            <a:ext cx="963706" cy="9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-Vecinos mas cercanos(KNN)">
            <a:extLst>
              <a:ext uri="{FF2B5EF4-FFF2-40B4-BE49-F238E27FC236}">
                <a16:creationId xmlns:a16="http://schemas.microsoft.com/office/drawing/2014/main" id="{4E1A1FD4-D5D9-2427-3FF3-EC40571FF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551" y="385482"/>
            <a:ext cx="4338898" cy="398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35"/>
            <a:ext cx="10515600" cy="1182090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Limitaciones de </a:t>
            </a:r>
            <a:r>
              <a:rPr lang="es-CO" sz="6000" dirty="0" err="1">
                <a:solidFill>
                  <a:schemeClr val="accent1">
                    <a:lumMod val="75000"/>
                  </a:schemeClr>
                </a:solidFill>
              </a:rPr>
              <a:t>kNN</a:t>
            </a:r>
            <a:endParaRPr lang="es-CO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F68CFEC1-C478-3780-855D-94513BD2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" y="1458819"/>
            <a:ext cx="10809515" cy="430516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s-ES" dirty="0">
                <a:solidFill>
                  <a:srgbClr val="0070C0"/>
                </a:solidFill>
                <a:latin typeface="Söhne"/>
              </a:rPr>
              <a:t>KNN es simple y no depende de un modelo interno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 de aprendizaje automático. Trabaja con </a:t>
            </a:r>
            <a:r>
              <a:rPr lang="es-ES" dirty="0">
                <a:solidFill>
                  <a:srgbClr val="0070C0"/>
                </a:solidFill>
                <a:latin typeface="Söhne"/>
              </a:rPr>
              <a:t>cualquier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 cantidad de </a:t>
            </a:r>
            <a:r>
              <a:rPr lang="es-ES" dirty="0">
                <a:solidFill>
                  <a:srgbClr val="0070C0"/>
                </a:solidFill>
                <a:latin typeface="Söhne"/>
              </a:rPr>
              <a:t>categorías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, lo que lo hace rápido para evaluar la adición de nuevas categorías. Sin embargo, su simplicidad </a:t>
            </a:r>
            <a:r>
              <a:rPr lang="es-ES" dirty="0">
                <a:solidFill>
                  <a:srgbClr val="0070C0"/>
                </a:solidFill>
                <a:latin typeface="Söhne"/>
              </a:rPr>
              <a:t>impide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 </a:t>
            </a:r>
            <a:r>
              <a:rPr lang="es-ES" dirty="0">
                <a:solidFill>
                  <a:srgbClr val="0070C0"/>
                </a:solidFill>
                <a:latin typeface="Söhne"/>
              </a:rPr>
              <a:t>anticipar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 </a:t>
            </a:r>
            <a:r>
              <a:rPr lang="es-ES" dirty="0">
                <a:solidFill>
                  <a:srgbClr val="0070C0"/>
                </a:solidFill>
                <a:latin typeface="Söhne"/>
              </a:rPr>
              <a:t>eventos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 </a:t>
            </a:r>
            <a:r>
              <a:rPr lang="es-ES" dirty="0">
                <a:solidFill>
                  <a:srgbClr val="0070C0"/>
                </a:solidFill>
                <a:latin typeface="Söhne"/>
              </a:rPr>
              <a:t>raros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Aunque KNN puede </a:t>
            </a:r>
            <a:r>
              <a:rPr lang="es-ES" dirty="0">
                <a:solidFill>
                  <a:srgbClr val="0070C0"/>
                </a:solidFill>
                <a:latin typeface="Söhne"/>
              </a:rPr>
              <a:t>lograr alta precisión en pruebas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, es </a:t>
            </a:r>
            <a:r>
              <a:rPr lang="es-ES" dirty="0">
                <a:solidFill>
                  <a:srgbClr val="FF0000"/>
                </a:solidFill>
                <a:latin typeface="Söhne"/>
              </a:rPr>
              <a:t>lento y costoso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en tiempo y memoria. Requiere una gran cantidad de memoria para almacenar el conjunto de datos de entrenamiento, y la </a:t>
            </a:r>
            <a:r>
              <a:rPr lang="es-ES" dirty="0">
                <a:solidFill>
                  <a:srgbClr val="FF0000"/>
                </a:solidFill>
                <a:latin typeface="Söhne"/>
              </a:rPr>
              <a:t>distancia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 euclidiana puede ser </a:t>
            </a:r>
            <a:r>
              <a:rPr lang="es-ES" dirty="0">
                <a:solidFill>
                  <a:srgbClr val="FF0000"/>
                </a:solidFill>
                <a:latin typeface="Söhne"/>
              </a:rPr>
              <a:t>afectada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 por la </a:t>
            </a:r>
            <a:r>
              <a:rPr lang="es-ES" dirty="0">
                <a:solidFill>
                  <a:srgbClr val="FF0000"/>
                </a:solidFill>
                <a:latin typeface="Söhne"/>
              </a:rPr>
              <a:t>magnitud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 de las características, dando mayor peso a características con magnitudes grandes.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es-ES" dirty="0">
                <a:solidFill>
                  <a:srgbClr val="0D0D0D"/>
                </a:solidFill>
                <a:latin typeface="Söhne"/>
              </a:rPr>
              <a:t>En resumen, KNN no es ideal para conjuntos de datos de grandes dimensiones.</a:t>
            </a:r>
          </a:p>
        </p:txBody>
      </p:sp>
    </p:spTree>
    <p:extLst>
      <p:ext uri="{BB962C8B-B14F-4D97-AF65-F5344CB8AC3E}">
        <p14:creationId xmlns:p14="http://schemas.microsoft.com/office/powerpoint/2010/main" val="323316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35"/>
            <a:ext cx="10515600" cy="1182090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Conclusión de </a:t>
            </a:r>
            <a:r>
              <a:rPr lang="es-CO" sz="6000" dirty="0" err="1">
                <a:solidFill>
                  <a:schemeClr val="accent1">
                    <a:lumMod val="75000"/>
                  </a:schemeClr>
                </a:solidFill>
              </a:rPr>
              <a:t>kNN</a:t>
            </a:r>
            <a:endParaRPr lang="es-CO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F68CFEC1-C478-3780-855D-94513BD2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" y="1458819"/>
            <a:ext cx="10809515" cy="430516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Se suele usar mas para tareas especificas como agrupar puntos cercanos que de forma general.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El costo computacional depende de los datos, muchas datos, suele tener alto costo computacional</a:t>
            </a:r>
          </a:p>
          <a:p>
            <a:pPr marL="0" indent="0" algn="l">
              <a:buNone/>
            </a:pPr>
            <a:endParaRPr lang="es-ES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s-ES" dirty="0">
                <a:solidFill>
                  <a:srgbClr val="0D0D0D"/>
                </a:solidFill>
                <a:latin typeface="Söhne"/>
              </a:rPr>
              <a:t>La interpretación suele ser intuitiva y ligada a la característica de la “distancia”.</a:t>
            </a:r>
          </a:p>
        </p:txBody>
      </p:sp>
    </p:spTree>
    <p:extLst>
      <p:ext uri="{BB962C8B-B14F-4D97-AF65-F5344CB8AC3E}">
        <p14:creationId xmlns:p14="http://schemas.microsoft.com/office/powerpoint/2010/main" val="132770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927"/>
            <a:ext cx="10515600" cy="1182090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Ventajas y Desventajas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BCDDEE2-81D6-5574-4BC0-9015BF08D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00086"/>
              </p:ext>
            </p:extLst>
          </p:nvPr>
        </p:nvGraphicFramePr>
        <p:xfrm>
          <a:off x="1254252" y="1664208"/>
          <a:ext cx="9683496" cy="420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41748">
                  <a:extLst>
                    <a:ext uri="{9D8B030D-6E8A-4147-A177-3AD203B41FA5}">
                      <a16:colId xmlns:a16="http://schemas.microsoft.com/office/drawing/2014/main" val="929443544"/>
                    </a:ext>
                  </a:extLst>
                </a:gridCol>
                <a:gridCol w="4841748">
                  <a:extLst>
                    <a:ext uri="{9D8B030D-6E8A-4147-A177-3AD203B41FA5}">
                      <a16:colId xmlns:a16="http://schemas.microsoft.com/office/drawing/2014/main" val="627742664"/>
                    </a:ext>
                  </a:extLst>
                </a:gridCol>
              </a:tblGrid>
              <a:tr h="5644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71056"/>
                  </a:ext>
                </a:extLst>
              </a:tr>
              <a:tr h="5644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Extremadamente fácil de implementar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No funciona bien con alta dimensionalidad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69631"/>
                  </a:ext>
                </a:extLst>
              </a:tr>
              <a:tr h="5644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Puede realizar tareas complejas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Alto costo en datos grandes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32412"/>
                  </a:ext>
                </a:extLst>
              </a:tr>
              <a:tr h="5644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No requiere entrenamiento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No funciona bien con variables </a:t>
                      </a:r>
                      <a:r>
                        <a:rPr lang="es-CO" dirty="0" err="1"/>
                        <a:t>categoricas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39055"/>
                  </a:ext>
                </a:extLst>
              </a:tr>
              <a:tr h="9742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Nuevos datos, se agregan fácilmente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334710"/>
                  </a:ext>
                </a:extLst>
              </a:tr>
              <a:tr h="9742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Solo se necesita k y la distancia.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28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23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03356-C38C-317D-6651-B3D69562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803"/>
            <a:ext cx="10373591" cy="4879636"/>
          </a:xfrm>
        </p:spPr>
        <p:txBody>
          <a:bodyPr>
            <a:normAutofit lnSpcReduction="10000"/>
          </a:bodyPr>
          <a:lstStyle/>
          <a:p>
            <a:r>
              <a:rPr lang="es-CO" dirty="0"/>
              <a:t>Introducción</a:t>
            </a:r>
          </a:p>
          <a:p>
            <a:r>
              <a:rPr lang="es-CO" dirty="0"/>
              <a:t>La idea del </a:t>
            </a:r>
            <a:r>
              <a:rPr lang="es-CO" dirty="0" err="1"/>
              <a:t>Knn</a:t>
            </a:r>
            <a:endParaRPr lang="es-CO" dirty="0"/>
          </a:p>
          <a:p>
            <a:r>
              <a:rPr lang="es-CO" dirty="0"/>
              <a:t>Como funciona </a:t>
            </a:r>
            <a:r>
              <a:rPr lang="es-CO" dirty="0" err="1"/>
              <a:t>Knn</a:t>
            </a:r>
            <a:endParaRPr lang="es-CO" dirty="0"/>
          </a:p>
          <a:p>
            <a:r>
              <a:rPr lang="es-CO" dirty="0"/>
              <a:t>Métrica de clasificación</a:t>
            </a:r>
          </a:p>
          <a:p>
            <a:r>
              <a:rPr lang="es-CO" dirty="0"/>
              <a:t>Ejemplo de </a:t>
            </a:r>
            <a:r>
              <a:rPr lang="es-CO" dirty="0" err="1"/>
              <a:t>Knn</a:t>
            </a:r>
            <a:endParaRPr lang="es-CO" dirty="0"/>
          </a:p>
          <a:p>
            <a:r>
              <a:rPr lang="es-CO" dirty="0"/>
              <a:t>El mejor K</a:t>
            </a:r>
          </a:p>
          <a:p>
            <a:r>
              <a:rPr lang="es-CO" dirty="0"/>
              <a:t>Consideraciones</a:t>
            </a:r>
          </a:p>
          <a:p>
            <a:r>
              <a:rPr lang="es-CO" dirty="0"/>
              <a:t>Limitaciones</a:t>
            </a:r>
          </a:p>
          <a:p>
            <a:r>
              <a:rPr lang="es-CO" dirty="0"/>
              <a:t>Conclusiones</a:t>
            </a:r>
          </a:p>
          <a:p>
            <a:r>
              <a:rPr lang="es-CO" dirty="0"/>
              <a:t>Ventajas – Desventajas</a:t>
            </a:r>
          </a:p>
        </p:txBody>
      </p:sp>
    </p:spTree>
    <p:extLst>
      <p:ext uri="{BB962C8B-B14F-4D97-AF65-F5344CB8AC3E}">
        <p14:creationId xmlns:p14="http://schemas.microsoft.com/office/powerpoint/2010/main" val="237215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KNN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43" y="1532978"/>
            <a:ext cx="10843657" cy="4668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i="0" dirty="0">
                <a:solidFill>
                  <a:srgbClr val="0070C0"/>
                </a:solidFill>
                <a:effectLst/>
                <a:latin typeface="IBM Plex Sans" panose="020B0503050203000203" pitchFamily="34" charset="0"/>
              </a:rPr>
              <a:t>K vecinos mas cercano</a:t>
            </a:r>
            <a:r>
              <a:rPr lang="es-ES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en una técnica de aprendizaje automático supervisado enfocado en tareas de regresión y 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clasificación.</a:t>
            </a: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marL="0" indent="0" algn="just">
              <a:buNone/>
            </a:pPr>
            <a:r>
              <a:rPr lang="es-ES" b="1" dirty="0">
                <a:solidFill>
                  <a:srgbClr val="161616"/>
                </a:solidFill>
                <a:latin typeface="IBM Plex Sans" panose="020B0503050203000203" pitchFamily="34" charset="0"/>
              </a:rPr>
              <a:t>La idea detrás de la técnica:</a:t>
            </a:r>
          </a:p>
          <a:p>
            <a:pPr algn="just"/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Si tienes un amigo cercano y pasas la mayor parte de tu tiempo con él/ella, terminarás teniendo intereses similares y amando las mismas cosas. Eso es </a:t>
            </a:r>
            <a:r>
              <a:rPr lang="es-ES" dirty="0" err="1">
                <a:solidFill>
                  <a:srgbClr val="161616"/>
                </a:solidFill>
                <a:latin typeface="IBM Plex Sans" panose="020B0503050203000203" pitchFamily="34" charset="0"/>
              </a:rPr>
              <a:t>kNN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 con k=1.</a:t>
            </a:r>
          </a:p>
          <a:p>
            <a:pPr algn="just"/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Si constantemente sales con un grupo de 5, cada uno del grupo tiene un impacto en tu comportamiento y terminarás convirtiéndose en el promedio de 5. Eso es </a:t>
            </a:r>
            <a:r>
              <a:rPr lang="es-ES" dirty="0" err="1">
                <a:solidFill>
                  <a:srgbClr val="161616"/>
                </a:solidFill>
                <a:latin typeface="IBM Plex Sans" panose="020B0503050203000203" pitchFamily="34" charset="0"/>
              </a:rPr>
              <a:t>kNN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 con k=5.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9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KNN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43" y="1532978"/>
            <a:ext cx="10843657" cy="4668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b="1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0" indent="0" algn="just">
              <a:buNone/>
            </a:pPr>
            <a:r>
              <a:rPr lang="es-ES" b="1" dirty="0" err="1">
                <a:solidFill>
                  <a:srgbClr val="161616"/>
                </a:solidFill>
                <a:latin typeface="IBM Plex Sans" panose="020B0503050203000203" pitchFamily="34" charset="0"/>
              </a:rPr>
              <a:t>kNN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 identifica la clase de un punto de datos utilizando el principio de votación por mayoría. </a:t>
            </a:r>
          </a:p>
          <a:p>
            <a:pPr marL="0" indent="0" algn="just">
              <a:buNone/>
            </a:pPr>
            <a:endParaRPr lang="es-ES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0" indent="0" algn="just">
              <a:buNone/>
            </a:pP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Si k = 5, se examinan las clases de los 5 puntos más cercanos. 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La predicción se realiza según la clase predominante. </a:t>
            </a:r>
          </a:p>
          <a:p>
            <a:pPr marL="0" indent="0" algn="just">
              <a:buNone/>
            </a:pP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De manera similar, la regresión </a:t>
            </a:r>
            <a:r>
              <a:rPr lang="es-ES" dirty="0" err="1">
                <a:solidFill>
                  <a:srgbClr val="161616"/>
                </a:solidFill>
                <a:latin typeface="IBM Plex Sans" panose="020B0503050203000203" pitchFamily="34" charset="0"/>
              </a:rPr>
              <a:t>kNN</a:t>
            </a: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 toma el valor medio de las 5 ubicaciones más cercanas.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9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KNN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43" y="1279205"/>
            <a:ext cx="10843657" cy="46685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b="1" dirty="0">
                <a:solidFill>
                  <a:srgbClr val="161616"/>
                </a:solidFill>
                <a:latin typeface="IBM Plex Sans" panose="020B0503050203000203" pitchFamily="34" charset="0"/>
              </a:rPr>
              <a:t>¿Como validamos la cercanía?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61616"/>
                </a:solidFill>
                <a:latin typeface="IBM Plex Sans" panose="020B0503050203000203" pitchFamily="34" charset="0"/>
              </a:rPr>
              <a:t>Distancia entre puntos de datos. 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61616"/>
                </a:solidFill>
                <a:latin typeface="IBM Plex Sans" panose="020B0503050203000203" pitchFamily="34" charset="0"/>
              </a:rPr>
              <a:t>Existen varias técnicas para estimar la distancia. 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61616"/>
                </a:solidFill>
                <a:latin typeface="IBM Plex Sans" panose="020B0503050203000203" pitchFamily="34" charset="0"/>
              </a:rPr>
              <a:t>La distancia euclidiana (distancia de Minkowski con p=2) es una de las medidas de distancia más utilizadas. 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61616"/>
                </a:solidFill>
                <a:latin typeface="IBM Plex Sans" panose="020B0503050203000203" pitchFamily="34" charset="0"/>
              </a:rPr>
              <a:t>*se puede usar cualquier otra distancia/función.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AFA543-0225-39F1-265C-372C733C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778" y="3914437"/>
            <a:ext cx="3831608" cy="26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9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KNN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4347" y="1252728"/>
                <a:ext cx="5557157" cy="401836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:r>
                  <a:rPr lang="es-ES" b="1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Ejemplo</a:t>
                </a:r>
              </a:p>
              <a:p>
                <a:pPr marL="0" indent="0" algn="l">
                  <a:buNone/>
                </a:pPr>
                <a:r>
                  <a:rPr lang="es-ES" dirty="0">
                    <a:solidFill>
                      <a:srgbClr val="0070C0"/>
                    </a:solidFill>
                    <a:latin typeface="IBM Plex Sans" panose="020B0503050203000203" pitchFamily="34" charset="0"/>
                  </a:rPr>
                  <a:t>Azules</a:t>
                </a:r>
                <a:r>
                  <a:rPr lang="es-ES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: </a:t>
                </a:r>
                <a:r>
                  <a:rPr lang="es-ES" dirty="0">
                    <a:solidFill>
                      <a:srgbClr val="0070C0"/>
                    </a:solidFill>
                    <a:latin typeface="IBM Plex Sans" panose="020B0503050203000203" pitchFamily="34" charset="0"/>
                  </a:rPr>
                  <a:t>Perros</a:t>
                </a:r>
              </a:p>
              <a:p>
                <a:pPr marL="0" indent="0" algn="l">
                  <a:buNone/>
                </a:pPr>
                <a:r>
                  <a:rPr lang="es-ES" dirty="0">
                    <a:solidFill>
                      <a:srgbClr val="FF0000"/>
                    </a:solidFill>
                    <a:latin typeface="IBM Plex Sans" panose="020B0503050203000203" pitchFamily="34" charset="0"/>
                  </a:rPr>
                  <a:t>Rojos</a:t>
                </a:r>
                <a:r>
                  <a:rPr lang="es-ES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: </a:t>
                </a:r>
                <a:r>
                  <a:rPr lang="es-ES" dirty="0">
                    <a:solidFill>
                      <a:srgbClr val="FF0000"/>
                    </a:solidFill>
                    <a:latin typeface="IBM Plex Sans" panose="020B0503050203000203" pitchFamily="34" charset="0"/>
                  </a:rPr>
                  <a:t>Lobo</a:t>
                </a:r>
              </a:p>
              <a:p>
                <a:pPr marL="0" indent="0" algn="l">
                  <a:buNone/>
                </a:pPr>
                <a:r>
                  <a:rPr lang="es-ES" dirty="0">
                    <a:solidFill>
                      <a:srgbClr val="00B050"/>
                    </a:solidFill>
                    <a:latin typeface="IBM Plex Sans" panose="020B0503050203000203" pitchFamily="34" charset="0"/>
                  </a:rPr>
                  <a:t>Verde</a:t>
                </a:r>
                <a:r>
                  <a:rPr lang="es-ES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?</a:t>
                </a:r>
              </a:p>
              <a:p>
                <a:pPr marL="0" indent="0" algn="l">
                  <a:buNone/>
                </a:pPr>
                <a:endParaRPr lang="es-ES" dirty="0">
                  <a:solidFill>
                    <a:srgbClr val="161616"/>
                  </a:solidFill>
                  <a:latin typeface="IBM Plex Sans" panose="020B0503050203000203" pitchFamily="34" charset="0"/>
                </a:endParaRPr>
              </a:p>
              <a:p>
                <a:pPr marL="0" indent="0" algn="l">
                  <a:buNone/>
                </a:pPr>
                <a:r>
                  <a:rPr lang="es-ES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En función de las características mas similares con sus vecinos, clasificaríamos a </a:t>
                </a:r>
                <a:r>
                  <a:rPr lang="es-ES" dirty="0" err="1">
                    <a:solidFill>
                      <a:srgbClr val="00B050"/>
                    </a:solidFill>
                    <a:latin typeface="IBM Plex Sans" panose="020B0503050203000203" pitchFamily="34" charset="0"/>
                  </a:rPr>
                  <a:t>verdi</a:t>
                </a:r>
                <a:r>
                  <a:rPr lang="es-ES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s-ES" b="0" i="0" dirty="0">
                  <a:solidFill>
                    <a:srgbClr val="161616"/>
                  </a:solidFill>
                  <a:effectLst/>
                  <a:latin typeface="IBM Plex Sans" panose="020B0503050203000203" pitchFamily="34" charset="0"/>
                </a:endParaRPr>
              </a:p>
              <a:p>
                <a:pPr marL="0" indent="0" algn="just">
                  <a:buNone/>
                </a:pPr>
                <a:r>
                  <a:rPr lang="es-ES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Si k=3</a:t>
                </a:r>
              </a:p>
              <a:p>
                <a:pPr marL="0" indent="0" algn="just">
                  <a:buNone/>
                </a:pPr>
                <a:r>
                  <a:rPr lang="es-ES" b="0" i="0" dirty="0">
                    <a:solidFill>
                      <a:srgbClr val="00B050"/>
                    </a:solidFill>
                    <a:effectLst/>
                    <a:latin typeface="IBM Plex Sans" panose="020B0503050203000203" pitchFamily="34" charset="0"/>
                  </a:rPr>
                  <a:t>Verdi</a:t>
                </a:r>
                <a:r>
                  <a:rPr lang="es-ES" b="0" i="0" dirty="0">
                    <a:solidFill>
                      <a:srgbClr val="161616"/>
                    </a:solidFill>
                    <a:effectLst/>
                    <a:latin typeface="IBM Plex Sans" panose="020B0503050203000203" pitchFamily="34" charset="0"/>
                  </a:rPr>
                  <a:t> es? (línea continua) -&gt; </a:t>
                </a:r>
                <a:r>
                  <a:rPr lang="es-ES" b="0" i="0" dirty="0" err="1">
                    <a:solidFill>
                      <a:srgbClr val="0070C0"/>
                    </a:solidFill>
                    <a:effectLst/>
                    <a:latin typeface="IBM Plex Sans" panose="020B0503050203000203" pitchFamily="34" charset="0"/>
                  </a:rPr>
                  <a:t>Az</a:t>
                </a:r>
                <a:r>
                  <a:rPr lang="es-ES" dirty="0">
                    <a:solidFill>
                      <a:srgbClr val="0070C0"/>
                    </a:solidFill>
                    <a:latin typeface="IBM Plex Sans" panose="020B0503050203000203" pitchFamily="34" charset="0"/>
                  </a:rPr>
                  <a:t>=</a:t>
                </a:r>
                <a:r>
                  <a:rPr lang="es-ES" b="0" i="0" dirty="0">
                    <a:solidFill>
                      <a:srgbClr val="0070C0"/>
                    </a:solidFill>
                    <a:effectLst/>
                    <a:latin typeface="IBM Plex Sans" panose="020B0503050203000203" pitchFamily="34" charset="0"/>
                  </a:rPr>
                  <a:t>1 </a:t>
                </a:r>
                <a:r>
                  <a:rPr lang="es-ES" b="0" i="0" dirty="0">
                    <a:solidFill>
                      <a:srgbClr val="FF0000"/>
                    </a:solidFill>
                    <a:effectLst/>
                    <a:latin typeface="IBM Plex Sans" panose="020B0503050203000203" pitchFamily="34" charset="0"/>
                  </a:rPr>
                  <a:t>RJ=2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16161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s-ES" b="0" i="0" dirty="0">
                    <a:solidFill>
                      <a:srgbClr val="00B050"/>
                    </a:solidFill>
                    <a:effectLst/>
                    <a:latin typeface="IBM Plex Sans" panose="020B0503050203000203" pitchFamily="34" charset="0"/>
                  </a:rPr>
                  <a:t> Verdi</a:t>
                </a:r>
                <a:r>
                  <a:rPr lang="es-ES" b="0" i="0" dirty="0">
                    <a:solidFill>
                      <a:srgbClr val="161616"/>
                    </a:solidFill>
                    <a:effectLst/>
                    <a:latin typeface="IBM Plex Sans" panose="020B0503050203000203" pitchFamily="34" charset="0"/>
                  </a:rPr>
                  <a:t> es </a:t>
                </a:r>
                <a:r>
                  <a:rPr lang="es-ES" b="0" i="0" dirty="0">
                    <a:solidFill>
                      <a:srgbClr val="FF0000"/>
                    </a:solidFill>
                    <a:effectLst/>
                    <a:latin typeface="IBM Plex Sans" panose="020B0503050203000203" pitchFamily="34" charset="0"/>
                  </a:rPr>
                  <a:t>Lobo</a:t>
                </a:r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267A6306-477F-E520-685C-193E46E5A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347" y="1252728"/>
                <a:ext cx="5557157" cy="4018368"/>
              </a:xfrm>
              <a:blipFill>
                <a:blip r:embed="rId3"/>
                <a:stretch>
                  <a:fillRect l="-1425" t="-3187" b="-10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lgoritmo de vecinos más próximos">
            <a:extLst>
              <a:ext uri="{FF2B5EF4-FFF2-40B4-BE49-F238E27FC236}">
                <a16:creationId xmlns:a16="http://schemas.microsoft.com/office/drawing/2014/main" id="{E9F5FDCD-42B3-304D-C46B-AF864959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8914"/>
            <a:ext cx="4095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4">
                <a:extLst>
                  <a:ext uri="{FF2B5EF4-FFF2-40B4-BE49-F238E27FC236}">
                    <a16:creationId xmlns:a16="http://schemas.microsoft.com/office/drawing/2014/main" id="{69FE1444-BBE0-2BD2-5CEC-8CDBBAA2E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114925"/>
                <a:ext cx="10672174" cy="12040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endParaRPr lang="es-ES" dirty="0">
                  <a:solidFill>
                    <a:srgbClr val="161616"/>
                  </a:solidFill>
                  <a:latin typeface="IBM Plex Sans" panose="020B0503050203000203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s-ES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Si k=5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s-ES" dirty="0">
                    <a:solidFill>
                      <a:srgbClr val="00B050"/>
                    </a:solidFill>
                    <a:latin typeface="IBM Plex Sans" panose="020B0503050203000203" pitchFamily="34" charset="0"/>
                  </a:rPr>
                  <a:t>Verdi</a:t>
                </a:r>
                <a:r>
                  <a:rPr lang="es-ES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 es? (línea punteada) -&gt; </a:t>
                </a:r>
                <a:r>
                  <a:rPr lang="es-ES" dirty="0" err="1">
                    <a:solidFill>
                      <a:srgbClr val="0070C0"/>
                    </a:solidFill>
                    <a:latin typeface="IBM Plex Sans" panose="020B0503050203000203" pitchFamily="34" charset="0"/>
                  </a:rPr>
                  <a:t>Az</a:t>
                </a:r>
                <a:r>
                  <a:rPr lang="es-ES" dirty="0">
                    <a:solidFill>
                      <a:srgbClr val="0070C0"/>
                    </a:solidFill>
                    <a:latin typeface="IBM Plex Sans" panose="020B0503050203000203" pitchFamily="34" charset="0"/>
                  </a:rPr>
                  <a:t>=3 </a:t>
                </a:r>
                <a:r>
                  <a:rPr lang="es-ES" dirty="0">
                    <a:solidFill>
                      <a:srgbClr val="FF0000"/>
                    </a:solidFill>
                    <a:latin typeface="IBM Plex Sans" panose="020B0503050203000203" pitchFamily="34" charset="0"/>
                  </a:rPr>
                  <a:t>RJ=2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16161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s-ES" dirty="0">
                    <a:solidFill>
                      <a:srgbClr val="00B050"/>
                    </a:solidFill>
                    <a:latin typeface="IBM Plex Sans" panose="020B0503050203000203" pitchFamily="34" charset="0"/>
                  </a:rPr>
                  <a:t> Verdi</a:t>
                </a:r>
                <a:r>
                  <a:rPr lang="es-ES" dirty="0">
                    <a:solidFill>
                      <a:srgbClr val="161616"/>
                    </a:solidFill>
                    <a:latin typeface="IBM Plex Sans" panose="020B0503050203000203" pitchFamily="34" charset="0"/>
                  </a:rPr>
                  <a:t> es </a:t>
                </a:r>
                <a:r>
                  <a:rPr lang="es-ES" dirty="0">
                    <a:solidFill>
                      <a:srgbClr val="0070C0"/>
                    </a:solidFill>
                    <a:latin typeface="IBM Plex Sans" panose="020B0503050203000203" pitchFamily="34" charset="0"/>
                  </a:rPr>
                  <a:t>Perro</a:t>
                </a:r>
              </a:p>
            </p:txBody>
          </p:sp>
        </mc:Choice>
        <mc:Fallback>
          <p:sp>
            <p:nvSpPr>
              <p:cNvPr id="7" name="Marcador de contenido 4">
                <a:extLst>
                  <a:ext uri="{FF2B5EF4-FFF2-40B4-BE49-F238E27FC236}">
                    <a16:creationId xmlns:a16="http://schemas.microsoft.com/office/drawing/2014/main" id="{69FE1444-BBE0-2BD2-5CEC-8CDBBAA2E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14925"/>
                <a:ext cx="10672174" cy="1204063"/>
              </a:xfrm>
              <a:prstGeom prst="rect">
                <a:avLst/>
              </a:prstGeom>
              <a:blipFill>
                <a:blip r:embed="rId5"/>
                <a:stretch>
                  <a:fillRect l="-914" b="-50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56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El mejor k para </a:t>
            </a:r>
            <a:r>
              <a:rPr lang="es-CO" sz="6000" dirty="0" err="1">
                <a:solidFill>
                  <a:schemeClr val="accent1">
                    <a:lumMod val="75000"/>
                  </a:schemeClr>
                </a:solidFill>
              </a:rPr>
              <a:t>kNN</a:t>
            </a:r>
            <a:endParaRPr lang="es-CO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43" y="1532978"/>
            <a:ext cx="10843657" cy="466854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s-ES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1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K bajo (por ejemplo, k=1)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Sobreajuste: se adapta demasiado a los datos de entrenamiento y no generaliza bien para nuevos datos.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K alto (por ejemplo, k=100)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Desajuste: el modelo es poco fiable tanto en los datos de entrenamiento como en los nuevos.</a:t>
            </a: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marL="0" indent="0" algn="ctr">
              <a:buNone/>
            </a:pPr>
            <a:r>
              <a:rPr lang="es-ES" dirty="0">
                <a:solidFill>
                  <a:srgbClr val="161616"/>
                </a:solidFill>
                <a:latin typeface="IBM Plex Sans" panose="020B0503050203000203" pitchFamily="34" charset="0"/>
              </a:rPr>
              <a:t>Y Entonces?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8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El mejor k para </a:t>
            </a:r>
            <a:r>
              <a:rPr lang="es-CO" sz="6000" dirty="0" err="1">
                <a:solidFill>
                  <a:schemeClr val="accent1">
                    <a:lumMod val="75000"/>
                  </a:schemeClr>
                </a:solidFill>
              </a:rPr>
              <a:t>kNN</a:t>
            </a:r>
            <a:endParaRPr lang="es-CO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43" y="1532978"/>
            <a:ext cx="10843657" cy="466854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s-ES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  <a:p>
            <a:pPr marL="0" indent="0" algn="ctr">
              <a:buNone/>
            </a:pPr>
            <a:r>
              <a:rPr lang="es-ES" b="1" dirty="0">
                <a:solidFill>
                  <a:srgbClr val="161616"/>
                </a:solidFill>
                <a:latin typeface="IBM Plex Sans" panose="020B0503050203000203" pitchFamily="34" charset="0"/>
              </a:rPr>
              <a:t>Y Entonces? 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K-</a:t>
            </a:r>
            <a:r>
              <a:rPr lang="es-ES" b="1" i="0" dirty="0" err="1">
                <a:solidFill>
                  <a:srgbClr val="0D0D0D"/>
                </a:solidFill>
                <a:effectLst/>
                <a:latin typeface="Söhne"/>
              </a:rPr>
              <a:t>Fold</a:t>
            </a: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 Cross-</a:t>
            </a:r>
            <a:r>
              <a:rPr lang="es-ES" b="1" i="0" dirty="0" err="1">
                <a:solidFill>
                  <a:srgbClr val="0D0D0D"/>
                </a:solidFill>
                <a:effectLst/>
                <a:latin typeface="Söhne"/>
              </a:rPr>
              <a:t>Validation</a:t>
            </a: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s-ES" i="0" dirty="0">
                <a:solidFill>
                  <a:srgbClr val="0D0D0D"/>
                </a:solidFill>
                <a:effectLst/>
                <a:latin typeface="Söhne"/>
              </a:rPr>
              <a:t>Probar varios y elegir el mejor.</a:t>
            </a: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Una muy buena opción para 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encontrar el mejor k, 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es usar la herramienta </a:t>
            </a:r>
            <a:r>
              <a:rPr lang="es-ES" b="0" i="0" dirty="0" err="1">
                <a:solidFill>
                  <a:srgbClr val="0D0D0D"/>
                </a:solidFill>
                <a:effectLst/>
                <a:latin typeface="Söhne"/>
              </a:rPr>
              <a:t>grid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ES" b="0" i="0" dirty="0" err="1">
                <a:solidFill>
                  <a:srgbClr val="0D0D0D"/>
                </a:solidFill>
                <a:effectLst/>
                <a:latin typeface="Söhne"/>
              </a:rPr>
              <a:t>search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s-ES" b="0" i="0" dirty="0" err="1">
                <a:solidFill>
                  <a:srgbClr val="0D0D0D"/>
                </a:solidFill>
                <a:effectLst/>
                <a:latin typeface="Söhne"/>
              </a:rPr>
              <a:t>sklearn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s-ES" b="0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1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F89-5F51-E58B-3BD2-D2BA4CD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versidad del Quindío - YouTube">
            <a:extLst>
              <a:ext uri="{FF2B5EF4-FFF2-40B4-BE49-F238E27FC236}">
                <a16:creationId xmlns:a16="http://schemas.microsoft.com/office/drawing/2014/main" id="{071C5F7A-ECD6-58E6-5C7C-AADD4968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06" y="365125"/>
            <a:ext cx="1093694" cy="109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D1F5F8-F70B-041A-351B-9C382CE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solidFill>
                  <a:schemeClr val="accent1">
                    <a:lumMod val="75000"/>
                  </a:schemeClr>
                </a:solidFill>
              </a:rPr>
              <a:t>El mejor k para </a:t>
            </a:r>
            <a:r>
              <a:rPr lang="es-CO" sz="6000" dirty="0" err="1">
                <a:solidFill>
                  <a:schemeClr val="accent1">
                    <a:lumMod val="75000"/>
                  </a:schemeClr>
                </a:solidFill>
              </a:rPr>
              <a:t>kNN</a:t>
            </a:r>
            <a:endParaRPr lang="es-CO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7A6306-477F-E520-685C-193E46E5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43" y="1532978"/>
            <a:ext cx="10843657" cy="466854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Consideraciones Adicionales: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Prueba con una Gama de Valores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Comienza probando una amplia gama de valores de "k" (por ejemplo, desde 1 hasta raíz de n, donde n es el número de muestras en el conjunto de datos).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Ajuste según el Tamaño del Conjunto de Datos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Elige "k" más pequeños para conjuntos de datos más ruidosos o más pequeños, y "k" más grandes para conjuntos de datos más grandes o menos ruidosos.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Balance entre Sesgo y Varianza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Encuentra un equilibrio entre el sesgo (error debido a suposiciones incorrectas en el modelo) y la varianza (sensibilidad a pequeñas fluctuaciones en los datos) al seleccionar "k".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2889BB-BAFE-5446-13BD-B2632BA4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922239-E380-91EE-14B2-606EB5F0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82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6771</TotalTime>
  <Words>766</Words>
  <Application>Microsoft Office PowerPoint</Application>
  <PresentationFormat>Panorámica</PresentationFormat>
  <Paragraphs>86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IBM Plex Sans</vt:lpstr>
      <vt:lpstr>Söhne</vt:lpstr>
      <vt:lpstr>Tema de Office</vt:lpstr>
      <vt:lpstr>K-Nearest Neighbors</vt:lpstr>
      <vt:lpstr>Contenido</vt:lpstr>
      <vt:lpstr>KNN</vt:lpstr>
      <vt:lpstr>KNN</vt:lpstr>
      <vt:lpstr>KNN</vt:lpstr>
      <vt:lpstr>KNN</vt:lpstr>
      <vt:lpstr>El mejor k para kNN</vt:lpstr>
      <vt:lpstr>El mejor k para kNN</vt:lpstr>
      <vt:lpstr>El mejor k para kNN</vt:lpstr>
      <vt:lpstr>Limitaciones de kNN</vt:lpstr>
      <vt:lpstr>Conclusión de kNN</vt:lpstr>
      <vt:lpstr>Ventajas y Desventajas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78</cp:revision>
  <dcterms:created xsi:type="dcterms:W3CDTF">2024-02-07T18:58:22Z</dcterms:created>
  <dcterms:modified xsi:type="dcterms:W3CDTF">2024-03-23T02:03:27Z</dcterms:modified>
</cp:coreProperties>
</file>