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1" r:id="rId3"/>
    <p:sldId id="345" r:id="rId4"/>
    <p:sldId id="346" r:id="rId5"/>
    <p:sldId id="351" r:id="rId6"/>
    <p:sldId id="354" r:id="rId7"/>
    <p:sldId id="355" r:id="rId8"/>
    <p:sldId id="356" r:id="rId9"/>
    <p:sldId id="358" r:id="rId10"/>
    <p:sldId id="359" r:id="rId11"/>
    <p:sldId id="362" r:id="rId12"/>
    <p:sldId id="363" r:id="rId13"/>
    <p:sldId id="360" r:id="rId14"/>
    <p:sldId id="371" r:id="rId15"/>
    <p:sldId id="364" r:id="rId16"/>
    <p:sldId id="365" r:id="rId17"/>
    <p:sldId id="361" r:id="rId18"/>
    <p:sldId id="366" r:id="rId19"/>
    <p:sldId id="347" r:id="rId20"/>
    <p:sldId id="348" r:id="rId21"/>
    <p:sldId id="352" r:id="rId22"/>
    <p:sldId id="349" r:id="rId23"/>
    <p:sldId id="353" r:id="rId24"/>
    <p:sldId id="372" r:id="rId25"/>
    <p:sldId id="369" r:id="rId26"/>
    <p:sldId id="373" r:id="rId27"/>
    <p:sldId id="370" r:id="rId28"/>
    <p:sldId id="374" r:id="rId29"/>
    <p:sldId id="375" r:id="rId30"/>
    <p:sldId id="377" r:id="rId31"/>
    <p:sldId id="379" r:id="rId32"/>
    <p:sldId id="380" r:id="rId33"/>
    <p:sldId id="378" r:id="rId34"/>
    <p:sldId id="381" r:id="rId35"/>
    <p:sldId id="382" r:id="rId36"/>
    <p:sldId id="383" r:id="rId37"/>
    <p:sldId id="384" r:id="rId38"/>
    <p:sldId id="385" r:id="rId3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71"/>
          </p14:sldIdLst>
        </p14:section>
        <p14:section name="Introducción" id="{40370601-A9D4-4D60-9742-A9308FDC4C85}">
          <p14:sldIdLst>
            <p14:sldId id="345"/>
            <p14:sldId id="346"/>
          </p14:sldIdLst>
        </p14:section>
        <p14:section name="aplicaciones" id="{72736139-746B-4723-8D7A-F0434E5DBE2B}">
          <p14:sldIdLst>
            <p14:sldId id="351"/>
          </p14:sldIdLst>
        </p14:section>
        <p14:section name="Desafios y Limit" id="{C0A28F0A-8B2E-451F-BF1D-A62B2774BF04}">
          <p14:sldIdLst>
            <p14:sldId id="354"/>
            <p14:sldId id="355"/>
          </p14:sldIdLst>
        </p14:section>
        <p14:section name="Procesamiento de texto Basico" id="{1EA4868B-C7F7-4434-9B08-47E0FF7D5431}">
          <p14:sldIdLst>
            <p14:sldId id="356"/>
            <p14:sldId id="358"/>
            <p14:sldId id="359"/>
            <p14:sldId id="362"/>
            <p14:sldId id="363"/>
            <p14:sldId id="360"/>
            <p14:sldId id="371"/>
            <p14:sldId id="364"/>
            <p14:sldId id="365"/>
            <p14:sldId id="361"/>
            <p14:sldId id="366"/>
          </p14:sldIdLst>
        </p14:section>
        <p14:section name="Modelos" id="{44259767-DD63-438B-95C2-D38A7FE39F34}">
          <p14:sldIdLst>
            <p14:sldId id="347"/>
            <p14:sldId id="348"/>
            <p14:sldId id="352"/>
            <p14:sldId id="349"/>
            <p14:sldId id="353"/>
          </p14:sldIdLst>
        </p14:section>
        <p14:section name="Representacion de texto" id="{46BEA674-D11B-4D8E-A554-75809FEDBCCA}">
          <p14:sldIdLst>
            <p14:sldId id="372"/>
            <p14:sldId id="369"/>
            <p14:sldId id="373"/>
            <p14:sldId id="370"/>
            <p14:sldId id="374"/>
            <p14:sldId id="375"/>
            <p14:sldId id="377"/>
            <p14:sldId id="379"/>
            <p14:sldId id="380"/>
            <p14:sldId id="378"/>
            <p14:sldId id="381"/>
            <p14:sldId id="382"/>
            <p14:sldId id="383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4/04/2024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nowball.tartarus.org/algorithms/spanish/stemme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Natural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Language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Processing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D5C492-3C6E-2FFE-052A-C8C758A1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76" y="515258"/>
            <a:ext cx="6188471" cy="41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III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Tokenización: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Convertir caracteres, palabras o parrados en inputs para nuestro pc. 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Token es la unidad de procesamiento semántico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Natural Language Processing using NLTK (Python)">
            <a:extLst>
              <a:ext uri="{FF2B5EF4-FFF2-40B4-BE49-F238E27FC236}">
                <a16:creationId xmlns:a16="http://schemas.microsoft.com/office/drawing/2014/main" id="{A7689160-72B5-F0C4-BFC8-CE1D02AC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94" y="4598453"/>
            <a:ext cx="4333122" cy="24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8D9DC28-94A5-230C-4D16-8DEDD12D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91802"/>
              </p:ext>
            </p:extLst>
          </p:nvPr>
        </p:nvGraphicFramePr>
        <p:xfrm>
          <a:off x="5844939" y="2513966"/>
          <a:ext cx="5672889" cy="3688080"/>
        </p:xfrm>
        <a:graphic>
          <a:graphicData uri="http://schemas.openxmlformats.org/drawingml/2006/table">
            <a:tbl>
              <a:tblPr/>
              <a:tblGrid>
                <a:gridCol w="5672889">
                  <a:extLst>
                    <a:ext uri="{9D8B030D-6E8A-4147-A177-3AD203B41FA5}">
                      <a16:colId xmlns:a16="http://schemas.microsoft.com/office/drawing/2014/main" val="3035249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endParaRPr lang="es-CO" dirty="0">
                        <a:solidFill>
                          <a:srgbClr val="D73A49"/>
                        </a:solidFill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  <a:p>
                      <a:pPr algn="l" fontAlgn="t"/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TreebankWordTokenizer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9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  <a:latin typeface="var(--fontStack-monospace, ui-monospace, SFMono-Regular, SF Mono, Menlo, Consolas, Liberation Mono, monospace)"/>
                        </a:rPr>
                        <a:t>texto </a:t>
                      </a:r>
                      <a:r>
                        <a:rPr lang="es-ES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ES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"¿Cuánto tiempo pasó desde que comí una manzana?"</a:t>
                      </a:r>
                      <a:endParaRPr lang="es-ES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1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texto_tokenizado1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(texto)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3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texto_tokenizado2 </a:t>
                      </a:r>
                      <a:r>
                        <a:rPr lang="es-C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TreebankWordTokenizer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s-CO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(texto)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99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(texto_tokenizado1)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35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['¿', 'Cuanto', 'tiempo', 'pasó', 'desde', 'que', 'comí', 'una', 'manzana', '?']</a:t>
                      </a:r>
                      <a:endParaRPr lang="es-CO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255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(texto_tokenizado2)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5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['¿Cuanto', 'tiempo', 'pasó', 'desde', 'que', 'comí', 'una', 'manzana', '?']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4514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09A21AD-34FB-53E7-D9A5-8B13B6FD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1" y="2453323"/>
            <a:ext cx="5033969" cy="20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IV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45075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word_tokenize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estándar que divide el texto en palabras individuales.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sent_tokenize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frases que divide el texto en oraciones individuales.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RegexpTokenizer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utiliza expresiones regulares personalizadas para dividir el texto en tokens.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WhitespaceTokenizer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función de los espacios en blanco.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TreebankWordTokenizer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sigue las convenciones de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tokenización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utilizadas en el Penn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Treebank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WordPunctTokenizer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palabras y puntuación.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1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47800"/>
            <a:ext cx="10843657" cy="5045075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PunktSentenceTokenizer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frases basado en reglas que está entrenado para trabajar en varios idiomas.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BlanklineTokenizer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párrafos basándose en líneas en blanco.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líneas.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SpaceTokenizer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función de los espacios en blanco.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11.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TweetTokenizer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especializado para manejar tweets que tiene en cuenta las convenciones de abreviaturas y emojis comunes en Twitter.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12.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MWETokenizer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expresiones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multi-palabra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multi-word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expressions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que permite tratar conjuntos de palabras como tokens únicos.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2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Es Habitual encontrar palabras que tengan el mismo significado pero representado de varias maneras: Plural, singular, tiempos verbales…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Por ejemplo: clavó y clava, clavito y clavitos y Pablito y </a:t>
            </a: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pablito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F170614-5253-19E0-AD37-971CB6AE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01638"/>
              </p:ext>
            </p:extLst>
          </p:nvPr>
        </p:nvGraphicFramePr>
        <p:xfrm>
          <a:off x="3259554" y="2255520"/>
          <a:ext cx="5672889" cy="2346960"/>
        </p:xfrm>
        <a:graphic>
          <a:graphicData uri="http://schemas.openxmlformats.org/drawingml/2006/table">
            <a:tbl>
              <a:tblPr/>
              <a:tblGrid>
                <a:gridCol w="5672889">
                  <a:extLst>
                    <a:ext uri="{9D8B030D-6E8A-4147-A177-3AD203B41FA5}">
                      <a16:colId xmlns:a16="http://schemas.microsoft.com/office/drawing/2014/main" val="3729616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endParaRPr lang="es-CO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036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var(--fontStack-monospace, ui-monospace, SFMono-Regular, SF Mono, Menlo, Consolas, Liberation Mono, monospace)"/>
                        </a:rPr>
                        <a:t>texto_pablito </a:t>
                      </a:r>
                      <a:r>
                        <a:rPr lang="es-E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ES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"Pablito clavó un clavito cuantos clavitos clava pablito"</a:t>
                      </a:r>
                      <a:endParaRPr lang="es-ES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610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pablito_tokenizado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(texto_pablito)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3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(pablito_tokenizado)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96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['Pablito', 'clavó', 'un', 'clavito', 'cuantos', 'clavitos', 'clava',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03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9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DE2F73-FA3E-4A48-19A5-DFF028E7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22" y="1777321"/>
            <a:ext cx="8808956" cy="3303358"/>
          </a:xfrm>
          <a:prstGeom prst="rect">
            <a:avLst/>
          </a:prstGeom>
        </p:spPr>
      </p:pic>
      <p:pic>
        <p:nvPicPr>
          <p:cNvPr id="6" name="Picture 2" descr="Universidad del Quindío - YouTube">
            <a:extLst>
              <a:ext uri="{FF2B5EF4-FFF2-40B4-BE49-F238E27FC236}">
                <a16:creationId xmlns:a16="http://schemas.microsoft.com/office/drawing/2014/main" id="{E7E08A1D-B210-7479-B22C-E361A79F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8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VII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Steam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36511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Stemming: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Consiste en quitar y reemplazar los sufijos de la raíz de la palabra.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Suele ser un poco torpe y brusco, además se debe tener en cuenta que cada idioma tiene sus reglas gramaticales.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Una visión general es reemplazar o quitar terminaciones como ar,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, ir,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ía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, en, es, etc.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Ejemplo: 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Caminar -&gt; Camina</a:t>
            </a:r>
          </a:p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Easily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 -&gt; Easy,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easili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r">
              <a:buNone/>
            </a:pPr>
            <a:r>
              <a:rPr lang="es-ES" sz="1600" b="1" dirty="0">
                <a:solidFill>
                  <a:srgbClr val="0D0D0D"/>
                </a:solidFill>
                <a:latin typeface="Söhne"/>
                <a:hlinkClick r:id="rId3"/>
              </a:rPr>
              <a:t>http://snowball.tartarus.org/algorithms/spanish/stemmer.html</a:t>
            </a:r>
            <a:r>
              <a:rPr lang="es-ES" sz="1600" b="1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4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VIII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Steam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6383882-23B7-ECF1-243B-29A2E889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92417"/>
              </p:ext>
            </p:extLst>
          </p:nvPr>
        </p:nvGraphicFramePr>
        <p:xfrm>
          <a:off x="1740946" y="1295082"/>
          <a:ext cx="8519160" cy="1813560"/>
        </p:xfrm>
        <a:graphic>
          <a:graphicData uri="http://schemas.openxmlformats.org/drawingml/2006/table">
            <a:tbl>
              <a:tblPr/>
              <a:tblGrid>
                <a:gridCol w="8519160">
                  <a:extLst>
                    <a:ext uri="{9D8B030D-6E8A-4147-A177-3AD203B41FA5}">
                      <a16:colId xmlns:a16="http://schemas.microsoft.com/office/drawing/2014/main" val="3683575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nltk.stem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SnowballStemmer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800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stemmer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SnowballStemmer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</a:t>
                      </a:r>
                      <a:r>
                        <a:rPr lang="es-CO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spanish</a:t>
                      </a:r>
                      <a:r>
                        <a:rPr lang="es-CO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85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stemmed_text </a:t>
                      </a:r>
                      <a:r>
                        <a:rPr lang="nb-N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[stemmer.</a:t>
                      </a:r>
                      <a:r>
                        <a:rPr lang="nb-NO" dirty="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stem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(i) </a:t>
                      </a:r>
                      <a:r>
                        <a:rPr lang="nb-NO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for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i </a:t>
                      </a:r>
                      <a:r>
                        <a:rPr lang="nb-N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in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pablito_tokenizado]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4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6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stemmed_text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30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'un',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cuant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622357"/>
                  </a:ext>
                </a:extLst>
              </a:tr>
            </a:tbl>
          </a:graphicData>
        </a:graphic>
      </p:graphicFrame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11B7D4C5-444F-F0E4-06F3-4E2567277F78}"/>
              </a:ext>
            </a:extLst>
          </p:cNvPr>
          <p:cNvSpPr txBox="1">
            <a:spLocks/>
          </p:cNvSpPr>
          <p:nvPr/>
        </p:nvSpPr>
        <p:spPr>
          <a:xfrm>
            <a:off x="826571" y="3429000"/>
            <a:ext cx="10843657" cy="2896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PorterStemmer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: Elimina sufijos para buscar la raíz. (rápidamente-&gt;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rapidament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LancasterStemmer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Mas agresivo que el Porter  (rápidamente-&gt;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rapid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SnowballStemmer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(porter2) mas eficiente y preciso que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porter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, además mejor comprensión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multi-idioma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. (volar 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vol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RegexpStemmer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Utiliza expresiones regulares personalizadas.(volar -&gt; volar)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320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IX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Lemma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30" y="1696958"/>
            <a:ext cx="10843657" cy="44821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Lemmatización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Implica hacer un análisis del vocabulario y su morfología para retornar la forma básica de la palabra (sin conjugar, en singular,…)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Mas compleja que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stem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 y busca generar una mejor identificación de cada palabra.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8A34E44-ACE0-1343-E2FB-3E80CEE7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47583"/>
              </p:ext>
            </p:extLst>
          </p:nvPr>
        </p:nvGraphicFramePr>
        <p:xfrm>
          <a:off x="1878733" y="3846260"/>
          <a:ext cx="4240126" cy="19706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40126">
                  <a:extLst>
                    <a:ext uri="{9D8B030D-6E8A-4147-A177-3AD203B41FA5}">
                      <a16:colId xmlns:a16="http://schemas.microsoft.com/office/drawing/2014/main" val="858773879"/>
                    </a:ext>
                  </a:extLst>
                </a:gridCol>
              </a:tblGrid>
              <a:tr h="273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import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stanza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8346" marR="68346" marT="34173" marB="34173"/>
                </a:tc>
                <a:extLst>
                  <a:ext uri="{0D108BD9-81ED-4DB2-BD59-A6C34878D82A}">
                    <a16:rowId xmlns:a16="http://schemas.microsoft.com/office/drawing/2014/main" val="1713072942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stanza.</a:t>
                      </a:r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download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"es"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2254664641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nlp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stanza.</a:t>
                      </a:r>
                      <a:r>
                        <a:rPr lang="es-CO" sz="1300" dirty="0" err="1">
                          <a:solidFill>
                            <a:srgbClr val="E36209"/>
                          </a:solidFill>
                          <a:effectLst/>
                        </a:rPr>
                        <a:t>Pipeline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 err="1">
                          <a:effectLst/>
                        </a:rPr>
                        <a:t>lang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'es'</a:t>
                      </a:r>
                      <a:r>
                        <a:rPr lang="es-CO" sz="1300" dirty="0">
                          <a:effectLst/>
                        </a:rPr>
                        <a:t>, </a:t>
                      </a:r>
                      <a:r>
                        <a:rPr lang="es-CO" sz="1300" dirty="0" err="1">
                          <a:effectLst/>
                        </a:rPr>
                        <a:t>processors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tokenize,mwt,pos,lemma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3886186154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dirty="0" err="1">
                          <a:effectLst/>
                        </a:rPr>
                        <a:t>texto_pablito</a:t>
                      </a:r>
                      <a:r>
                        <a:rPr lang="es-ES" sz="1300" dirty="0">
                          <a:effectLst/>
                        </a:rPr>
                        <a:t> </a:t>
                      </a:r>
                      <a:r>
                        <a:rPr lang="es-ES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ES" sz="1300" dirty="0">
                          <a:effectLst/>
                        </a:rPr>
                        <a:t> </a:t>
                      </a:r>
                      <a:r>
                        <a:rPr lang="es-ES" sz="1300" dirty="0">
                          <a:solidFill>
                            <a:srgbClr val="032F62"/>
                          </a:solidFill>
                          <a:effectLst/>
                        </a:rPr>
                        <a:t>"Pablito clavó un clavito cuantos clavitos clava </a:t>
                      </a:r>
                      <a:r>
                        <a:rPr lang="es-ES" sz="1300" dirty="0" err="1">
                          <a:solidFill>
                            <a:srgbClr val="032F62"/>
                          </a:solidFill>
                          <a:effectLst/>
                        </a:rPr>
                        <a:t>pablito</a:t>
                      </a:r>
                      <a:r>
                        <a:rPr lang="es-ES" sz="1300" dirty="0">
                          <a:solidFill>
                            <a:srgbClr val="032F62"/>
                          </a:solidFill>
                          <a:effectLst/>
                        </a:rPr>
                        <a:t>"</a:t>
                      </a:r>
                      <a:endParaRPr lang="es-ES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700255965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doc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nlp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 err="1">
                          <a:effectLst/>
                        </a:rPr>
                        <a:t>texto_pablito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1010605823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print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*</a:t>
                      </a:r>
                      <a:r>
                        <a:rPr lang="es-CO" sz="1300" dirty="0">
                          <a:effectLst/>
                        </a:rPr>
                        <a:t>[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f'Palabra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: 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{</a:t>
                      </a:r>
                      <a:r>
                        <a:rPr lang="es-CO" sz="1300" dirty="0" err="1">
                          <a:solidFill>
                            <a:srgbClr val="24292E"/>
                          </a:solidFill>
                          <a:effectLst/>
                        </a:rPr>
                        <a:t>word.text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+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" "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}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\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tLemma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: 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{</a:t>
                      </a:r>
                      <a:r>
                        <a:rPr lang="es-CO" sz="1300" dirty="0" err="1">
                          <a:solidFill>
                            <a:srgbClr val="24292E"/>
                          </a:solidFill>
                          <a:effectLst/>
                        </a:rPr>
                        <a:t>word.lemma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}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for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sent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in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doc.sentences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for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word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in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sent.words</a:t>
                      </a:r>
                      <a:r>
                        <a:rPr lang="es-CO" sz="1300" dirty="0">
                          <a:effectLst/>
                        </a:rPr>
                        <a:t>], </a:t>
                      </a:r>
                      <a:r>
                        <a:rPr lang="es-CO" sz="1300" dirty="0" err="1">
                          <a:effectLst/>
                        </a:rPr>
                        <a:t>sep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'\n'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186930690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A26B667-9EDF-7163-F094-075696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69858"/>
              </p:ext>
            </p:extLst>
          </p:nvPr>
        </p:nvGraphicFramePr>
        <p:xfrm>
          <a:off x="6766626" y="3846260"/>
          <a:ext cx="4240126" cy="1947852"/>
        </p:xfrm>
        <a:graphic>
          <a:graphicData uri="http://schemas.openxmlformats.org/drawingml/2006/table">
            <a:tbl>
              <a:tblPr/>
              <a:tblGrid>
                <a:gridCol w="4240126">
                  <a:extLst>
                    <a:ext uri="{9D8B030D-6E8A-4147-A177-3AD203B41FA5}">
                      <a16:colId xmlns:a16="http://schemas.microsoft.com/office/drawing/2014/main" val="1927918935"/>
                    </a:ext>
                  </a:extLst>
                </a:gridCol>
              </a:tblGrid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Output: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567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Pablito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Pablito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76084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clavó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clavar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330500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un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uno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138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clavito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205207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cuantos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cuanto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1240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clavitos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828538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clava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clavar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27486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50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8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X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30" y="1696958"/>
            <a:ext cx="10843657" cy="44821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StopWords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"stop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(palabras vacías o palabras de parada) son palabras comunes que generalmente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se filtran o se eliminan 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del texto durante el preprocesamiento.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Estas palabras son muy frecuentes en un idioma dado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pero no aportan mucho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significado semántico al texto.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Algunos ejemplos comunes de stop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 inglés incluyen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"and",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etc.</a:t>
            </a:r>
          </a:p>
          <a:p>
            <a:pPr marL="0" indent="0" algn="just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Otros variantes al procesamiento de textos va ligado al reemplazo de  sinónimos y antónimos</a:t>
            </a: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Tratar computacionalmente una lengua implica un proceso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modelamiento matemático</a:t>
            </a:r>
            <a:r>
              <a:rPr lang="es-ES" dirty="0"/>
              <a:t>. </a:t>
            </a:r>
          </a:p>
          <a:p>
            <a:pPr marL="0" indent="0" algn="just" fontAlgn="base">
              <a:buNone/>
            </a:pPr>
            <a:endParaRPr lang="es-ES" dirty="0"/>
          </a:p>
          <a:p>
            <a:pPr algn="just" fontAlgn="base"/>
            <a:r>
              <a:rPr lang="es-ES" dirty="0"/>
              <a:t>Los ordenadores solo entienden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 y dígitos </a:t>
            </a:r>
            <a:r>
              <a:rPr lang="es-ES" dirty="0"/>
              <a:t>y los informáticos codifican los programas empleando lenguajes de programación.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Los </a:t>
            </a:r>
            <a:r>
              <a:rPr lang="es-ES" dirty="0">
                <a:solidFill>
                  <a:srgbClr val="0070C0"/>
                </a:solidFill>
              </a:rPr>
              <a:t>lingüistas computacionales </a:t>
            </a:r>
            <a:r>
              <a:rPr lang="es-ES" dirty="0"/>
              <a:t>se encargan de la tarea de </a:t>
            </a:r>
            <a:r>
              <a:rPr lang="es-ES" dirty="0">
                <a:solidFill>
                  <a:srgbClr val="0070C0"/>
                </a:solidFill>
              </a:rPr>
              <a:t>“preparar” </a:t>
            </a:r>
            <a:r>
              <a:rPr lang="es-ES" dirty="0"/>
              <a:t>el modelo lingüístico para que los </a:t>
            </a:r>
            <a:r>
              <a:rPr lang="es-ES" dirty="0">
                <a:solidFill>
                  <a:srgbClr val="0070C0"/>
                </a:solidFill>
              </a:rPr>
              <a:t>ingenieros informáticos </a:t>
            </a:r>
            <a:r>
              <a:rPr lang="es-ES" dirty="0"/>
              <a:t>lo implementen en un </a:t>
            </a:r>
            <a:r>
              <a:rPr lang="es-ES" dirty="0">
                <a:solidFill>
                  <a:srgbClr val="0070C0"/>
                </a:solidFill>
              </a:rPr>
              <a:t>código</a:t>
            </a:r>
            <a:r>
              <a:rPr lang="es-ES" dirty="0"/>
              <a:t> eficiente y funcional.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03"/>
            <a:ext cx="10373591" cy="4879636"/>
          </a:xfrm>
        </p:spPr>
        <p:txBody>
          <a:bodyPr>
            <a:normAutofit lnSpcReduction="10000"/>
          </a:bodyPr>
          <a:lstStyle/>
          <a:p>
            <a:r>
              <a:rPr lang="es-CO" sz="2000" b="1" dirty="0"/>
              <a:t>Introducción</a:t>
            </a:r>
          </a:p>
          <a:p>
            <a:r>
              <a:rPr lang="es-CO" sz="2000" b="1" dirty="0"/>
              <a:t>Aplicaciones</a:t>
            </a:r>
          </a:p>
          <a:p>
            <a:r>
              <a:rPr lang="es-CO" sz="2000" b="1" dirty="0"/>
              <a:t>Desafíos y limitaciones</a:t>
            </a: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latin typeface="Söhne"/>
              </a:rPr>
              <a:t>Procesamiento de Texto Básico</a:t>
            </a:r>
            <a:endParaRPr lang="es-E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Tokenización y segmentación de texto.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Lematización y stemming.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Stop </a:t>
            </a:r>
            <a:r>
              <a:rPr lang="es-ES" sz="1800" b="0" i="0" dirty="0" err="1">
                <a:solidFill>
                  <a:srgbClr val="0D0D0D"/>
                </a:solidFill>
                <a:effectLst/>
                <a:latin typeface="Söhne"/>
              </a:rPr>
              <a:t>Words</a:t>
            </a:r>
            <a:endParaRPr lang="es-ES" sz="1800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+mj-lt"/>
              <a:buAutoNum type="arabicPeriod"/>
            </a:pPr>
            <a:r>
              <a:rPr lang="es-ES" sz="2200" b="1" dirty="0">
                <a:solidFill>
                  <a:srgbClr val="0D0D0D"/>
                </a:solidFill>
                <a:latin typeface="Söhne"/>
              </a:rPr>
              <a:t>Modelos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800" i="0" dirty="0">
                <a:solidFill>
                  <a:srgbClr val="0D0D0D"/>
                </a:solidFill>
                <a:effectLst/>
                <a:latin typeface="Söhne"/>
              </a:rPr>
              <a:t>Representaci</a:t>
            </a:r>
            <a:r>
              <a:rPr lang="es-ES" sz="1800" dirty="0">
                <a:solidFill>
                  <a:srgbClr val="0D0D0D"/>
                </a:solidFill>
                <a:latin typeface="Söhne"/>
              </a:rPr>
              <a:t>ón de texto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sz="1400" i="0" dirty="0">
                <a:solidFill>
                  <a:srgbClr val="0D0D0D"/>
                </a:solidFill>
                <a:effectLst/>
                <a:latin typeface="Söhne"/>
              </a:rPr>
              <a:t>BOW</a:t>
            </a:r>
            <a:endParaRPr lang="es-ES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s-ES" sz="1400" dirty="0">
                <a:solidFill>
                  <a:srgbClr val="0D0D0D"/>
                </a:solidFill>
                <a:latin typeface="Söhne"/>
              </a:rPr>
              <a:t>TF-IDF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sz="1400" dirty="0">
                <a:solidFill>
                  <a:srgbClr val="0D0D0D"/>
                </a:solidFill>
                <a:latin typeface="Söhne"/>
              </a:rPr>
              <a:t>Word </a:t>
            </a:r>
            <a:r>
              <a:rPr lang="es-ES" sz="1400" dirty="0" err="1">
                <a:solidFill>
                  <a:srgbClr val="0D0D0D"/>
                </a:solidFill>
                <a:latin typeface="Söhne"/>
              </a:rPr>
              <a:t>Embedding</a:t>
            </a:r>
            <a:endParaRPr lang="es-ES" sz="1400" dirty="0">
              <a:solidFill>
                <a:srgbClr val="0D0D0D"/>
              </a:solidFill>
              <a:latin typeface="Söhne"/>
            </a:endParaRPr>
          </a:p>
          <a:p>
            <a:pPr marL="1200150" lvl="2" indent="-285750">
              <a:buFont typeface="+mj-lt"/>
              <a:buAutoNum type="arabicPeriod"/>
            </a:pPr>
            <a:endParaRPr lang="es-ES" sz="1400" dirty="0">
              <a:solidFill>
                <a:srgbClr val="0D0D0D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Redes neuronales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Red neuronal convolucional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38EF78D-43EB-8FBE-9485-63AA350501CF}"/>
              </a:ext>
            </a:extLst>
          </p:cNvPr>
          <p:cNvSpPr txBox="1">
            <a:spLocks/>
          </p:cNvSpPr>
          <p:nvPr/>
        </p:nvSpPr>
        <p:spPr>
          <a:xfrm>
            <a:off x="6221186" y="1458819"/>
            <a:ext cx="5132614" cy="471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s-ES" sz="1800" dirty="0">
                <a:solidFill>
                  <a:srgbClr val="0D0D0D"/>
                </a:solidFill>
                <a:latin typeface="Söhne"/>
              </a:rPr>
              <a:t>Redes Recurrentes y </a:t>
            </a:r>
            <a:r>
              <a:rPr lang="es-ES" sz="1800" dirty="0" err="1">
                <a:solidFill>
                  <a:srgbClr val="0D0D0D"/>
                </a:solidFill>
                <a:latin typeface="Söhne"/>
              </a:rPr>
              <a:t>lstm</a:t>
            </a:r>
            <a:endParaRPr lang="es-ES" sz="1800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s-ES" sz="2200" b="1" dirty="0">
                <a:solidFill>
                  <a:srgbClr val="0D0D0D"/>
                </a:solidFill>
                <a:latin typeface="Söhne"/>
              </a:rPr>
              <a:t>Modelos de lenguaje avanzados</a:t>
            </a:r>
          </a:p>
          <a:p>
            <a:pPr marL="0" lvl="1" indent="0" algn="ctr">
              <a:spcBef>
                <a:spcPts val="1000"/>
              </a:spcBef>
              <a:buNone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GPT, Gilbert Bert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Básicamente, existen dos aproximaciones generales al problema de la modelización lingüística: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Modelos Lógicos: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modelan gramáticas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Modelos probabilísticos de lenguaje natural: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Basados en datos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BM Plex Sans" panose="020B0503050203000203" pitchFamily="34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1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s-ES" dirty="0"/>
              <a:t>Modelos Lógicos: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modelan gramáticas</a:t>
            </a:r>
          </a:p>
          <a:p>
            <a:pPr lvl="1" algn="just" fontAlgn="base"/>
            <a:r>
              <a:rPr lang="es-ES" b="1" dirty="0"/>
              <a:t>Análisis Sintáctico y Semántico</a:t>
            </a:r>
            <a:r>
              <a:rPr lang="es-ES" dirty="0"/>
              <a:t>: Buscan comprender la estructura y el significado de las oraciones.</a:t>
            </a:r>
          </a:p>
          <a:p>
            <a:pPr lvl="1" algn="just" fontAlgn="base"/>
            <a:r>
              <a:rPr lang="es-ES" b="1" dirty="0"/>
              <a:t>Útiles</a:t>
            </a:r>
            <a:r>
              <a:rPr lang="es-ES" dirty="0"/>
              <a:t> en procesamiento de preguntas y respuestas, inferencia de relaciones, resolución de problemas lógicos.</a:t>
            </a:r>
          </a:p>
          <a:p>
            <a:pPr lvl="1" algn="just" fontAlgn="base"/>
            <a:r>
              <a:rPr lang="es-ES" b="1" dirty="0"/>
              <a:t>Generación de Lenguaje Natural</a:t>
            </a:r>
            <a:r>
              <a:rPr lang="es-ES" dirty="0"/>
              <a:t>: se puede usar para Garantizar que oraciones cumplan restricciones lógicas o semánticas</a:t>
            </a:r>
          </a:p>
          <a:p>
            <a:pPr lvl="1" algn="just" fontAlgn="base"/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Modelos probabilísticos de lenguaje natural: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Basados en datos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 lvl="1" algn="just" fontAlgn="base"/>
            <a:r>
              <a:rPr lang="es-ES" b="1" dirty="0"/>
              <a:t>Modelado</a:t>
            </a:r>
            <a:r>
              <a:rPr lang="es-ES" dirty="0"/>
              <a:t>: Estiman la probabilidad de secuencia de palabras</a:t>
            </a:r>
          </a:p>
          <a:p>
            <a:pPr lvl="1" algn="just" fontAlgn="base"/>
            <a:r>
              <a:rPr lang="es-ES" b="1" dirty="0"/>
              <a:t>Útiles</a:t>
            </a:r>
            <a:r>
              <a:rPr lang="es-ES" dirty="0"/>
              <a:t> en clasificación de textos (análisis de sentimientos, detectar spam, traductor automático…)</a:t>
            </a:r>
          </a:p>
          <a:p>
            <a:pPr lvl="1" algn="just" fontAlgn="base"/>
            <a:r>
              <a:rPr lang="es-ES" b="1" dirty="0"/>
              <a:t>Generación de Lenguaje Natural</a:t>
            </a:r>
            <a:r>
              <a:rPr lang="es-ES" dirty="0"/>
              <a:t>: genera buenas secuencias de palabras maximizando la entrada (</a:t>
            </a:r>
            <a:r>
              <a:rPr lang="es-ES" dirty="0" err="1"/>
              <a:t>chatbots</a:t>
            </a:r>
            <a:r>
              <a:rPr lang="es-ES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Componentes del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482209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2200" dirty="0"/>
              <a:t>Puntos de análisis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algn="just" fontAlgn="base">
              <a:buFont typeface="+mj-lt"/>
              <a:buAutoNum type="arabicPeriod"/>
            </a:pPr>
            <a:r>
              <a:rPr lang="es-ES" sz="2200" b="1" dirty="0"/>
              <a:t>Análisis morfológico o léxico</a:t>
            </a:r>
            <a:r>
              <a:rPr lang="es-ES" sz="2200" dirty="0"/>
              <a:t>. Análisis interno de las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palabras que forman oraciones </a:t>
            </a:r>
            <a:r>
              <a:rPr lang="es-ES" sz="2200" dirty="0"/>
              <a:t>para extraer lemas, rasgos flexivos, unidades léxica compuestas. Es esencial para la información básica: categoría sintáctica y significado léxico.</a:t>
            </a:r>
          </a:p>
          <a:p>
            <a:pPr algn="just" fontAlgn="base">
              <a:buFont typeface="+mj-lt"/>
              <a:buAutoNum type="arabicPeriod"/>
            </a:pPr>
            <a:endParaRPr lang="es-ES" sz="2200" dirty="0"/>
          </a:p>
          <a:p>
            <a:pPr algn="just" fontAlgn="base">
              <a:buFont typeface="+mj-lt"/>
              <a:buAutoNum type="arabicPeriod"/>
            </a:pPr>
            <a:r>
              <a:rPr lang="es-ES" sz="2200" b="1" dirty="0"/>
              <a:t>Análisis sintáctico</a:t>
            </a:r>
            <a:r>
              <a:rPr lang="es-ES" sz="2200" dirty="0"/>
              <a:t>. Consiste en el análisis de la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estructura de las oraciones </a:t>
            </a:r>
            <a:r>
              <a:rPr lang="es-ES" sz="2200" dirty="0"/>
              <a:t>de acuerdo con el modelo gramatical empleado (lógico o estadístico).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1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Componentes del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482209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2200" dirty="0"/>
              <a:t>3. </a:t>
            </a:r>
            <a:r>
              <a:rPr lang="es-ES" sz="2200" b="1" dirty="0"/>
              <a:t>Análisis semántico</a:t>
            </a:r>
            <a:r>
              <a:rPr lang="es-ES" sz="2200" dirty="0"/>
              <a:t>. Proporciona la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interpretación de las oraciones</a:t>
            </a:r>
            <a:r>
              <a:rPr lang="es-ES" sz="2200" dirty="0"/>
              <a:t>, una vez eliminadas las ambigüedades morfosintácticas.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/>
              <a:t>4. </a:t>
            </a:r>
            <a:r>
              <a:rPr lang="es-ES" sz="2200" b="1" dirty="0"/>
              <a:t>Análisis pragmático</a:t>
            </a:r>
            <a:r>
              <a:rPr lang="es-ES" sz="2200" dirty="0"/>
              <a:t>. Incorpora el análisis del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contexto</a:t>
            </a:r>
            <a:r>
              <a:rPr lang="es-ES" sz="2200" dirty="0"/>
              <a:t> de uso a la interpretación final. Aquí se incluye el tratamiento del lenguaje figurado (metáfora e ironía) como el conocimiento del mundo específico necesario para entender un texto especializado.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 puntos de análisis se usan dependiendo del contexto. </a:t>
            </a:r>
          </a:p>
          <a:p>
            <a:pPr marL="0" indent="0" algn="just" fontAlgn="base">
              <a:buNone/>
            </a:pPr>
            <a:r>
              <a:rPr lang="es-ES" sz="2200" dirty="0"/>
              <a:t>Por ejemplo, un conversor de texto a voz no necesita el análisis semántico o pragmático. Pero un sistema conversacional requiere información muy detallada del contexto y del dominio temático.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5D5A6953-7902-AEED-5FFF-8C711D44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426" y="144716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948959C-7678-BF56-5509-AD913748590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Representación de texto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F0C092F-180D-9CF1-8053-72F684DC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3962400"/>
            <a:ext cx="10843657" cy="231851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Bag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Words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-Inverse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 (TF-IDF)</a:t>
            </a:r>
          </a:p>
          <a:p>
            <a:pPr marL="0" indent="0" algn="just" fontAlgn="base">
              <a:buNone/>
            </a:pPr>
            <a:r>
              <a:rPr lang="es-ES" dirty="0"/>
              <a:t>Word </a:t>
            </a:r>
            <a:r>
              <a:rPr lang="es-ES" dirty="0" err="1"/>
              <a:t>Embeddings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A25FD0F-3FC4-0767-45FC-0CC4CFD7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65" y="2035064"/>
            <a:ext cx="7258821" cy="29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BoW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778333"/>
          </a:xfrm>
        </p:spPr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es-ES" sz="3300" dirty="0"/>
              <a:t>La manera para que el PC pueda interpretar palabras se llama </a:t>
            </a:r>
            <a:r>
              <a:rPr lang="es-ES" sz="3300" b="1" dirty="0"/>
              <a:t>Vectorización de texto </a:t>
            </a:r>
            <a:r>
              <a:rPr lang="es-ES" sz="3300" dirty="0"/>
              <a:t> y consiste en convertir oraciones de la siguiente forma: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49A3B8C2-B724-0891-EC70-6FAFC3AEDC83}"/>
              </a:ext>
            </a:extLst>
          </p:cNvPr>
          <p:cNvSpPr txBox="1">
            <a:spLocks/>
          </p:cNvSpPr>
          <p:nvPr/>
        </p:nvSpPr>
        <p:spPr>
          <a:xfrm>
            <a:off x="674171" y="4822936"/>
            <a:ext cx="10843657" cy="14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dirty="0"/>
              <a:t>Se construyo una matriz con cada palabra </a:t>
            </a:r>
            <a:r>
              <a:rPr lang="es-ES" dirty="0" err="1"/>
              <a:t>tokenizada</a:t>
            </a:r>
            <a:r>
              <a:rPr lang="es-ES" dirty="0"/>
              <a:t>, donde cada fila se completa con 0 o 1 según la aparición o ausencia. A estos vectores 0’s y 1’s se los denomina </a:t>
            </a:r>
            <a:r>
              <a:rPr lang="es-ES" dirty="0" err="1"/>
              <a:t>sparse</a:t>
            </a:r>
            <a:r>
              <a:rPr lang="es-ES" dirty="0"/>
              <a:t> </a:t>
            </a:r>
            <a:r>
              <a:rPr lang="es-ES" dirty="0" err="1"/>
              <a:t>vectors</a:t>
            </a:r>
            <a:r>
              <a:rPr lang="es-ES" dirty="0"/>
              <a:t>.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3300" dirty="0"/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094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BoW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73122A-F938-B603-7CA6-32E6B90F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10" y="1232122"/>
            <a:ext cx="4258453" cy="2449893"/>
          </a:xfrm>
          <a:prstGeom prst="rect">
            <a:avLst/>
          </a:prstGeom>
        </p:spPr>
      </p:pic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BC0F276D-E18B-22C6-453E-9DE98FF438A2}"/>
              </a:ext>
            </a:extLst>
          </p:cNvPr>
          <p:cNvSpPr txBox="1">
            <a:spLocks/>
          </p:cNvSpPr>
          <p:nvPr/>
        </p:nvSpPr>
        <p:spPr>
          <a:xfrm>
            <a:off x="674171" y="3992668"/>
            <a:ext cx="10843657" cy="2164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Otra versión va enumerando la cantidad de apariciones de cada palabra.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3300" dirty="0"/>
          </a:p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Que pasaría si tenemos un millón de frases con mas palabras? ¿Cómo se manejaría el orden? 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A esto se le llama </a:t>
            </a:r>
            <a:r>
              <a:rPr lang="es-ES" sz="3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bolsa de palabras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11654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0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– Orden de las palabras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293289"/>
            <a:ext cx="10843657" cy="4271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Una solución es trabajar con </a:t>
            </a:r>
            <a:r>
              <a:rPr lang="es-ES" b="1" dirty="0"/>
              <a:t>n-gramas</a:t>
            </a:r>
            <a:r>
              <a:rPr lang="es-ES" dirty="0"/>
              <a:t> lo que nos permite saber que tan probable es la sentencia conformada por </a:t>
            </a:r>
            <a:r>
              <a:rPr lang="es-ES" b="1" dirty="0"/>
              <a:t>n-palabras</a:t>
            </a:r>
            <a:r>
              <a:rPr lang="es-ES" dirty="0"/>
              <a:t>.</a:t>
            </a:r>
          </a:p>
          <a:p>
            <a:pPr marL="0" indent="0" algn="just" fontAlgn="base">
              <a:buNone/>
            </a:pPr>
            <a:r>
              <a:rPr lang="es-ES" dirty="0"/>
              <a:t>Los </a:t>
            </a:r>
            <a:r>
              <a:rPr lang="es-ES" b="1" dirty="0"/>
              <a:t>n-gramas</a:t>
            </a:r>
            <a:r>
              <a:rPr lang="es-ES" dirty="0"/>
              <a:t> pueden estar conformados por:</a:t>
            </a:r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unigrama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bigrama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trigrama </a:t>
            </a:r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ó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n-gramas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2F055-4C4F-69BF-ED6D-A3E6EFE3DF59}"/>
              </a:ext>
            </a:extLst>
          </p:cNvPr>
          <p:cNvSpPr txBox="1"/>
          <p:nvPr/>
        </p:nvSpPr>
        <p:spPr>
          <a:xfrm>
            <a:off x="4541520" y="3429001"/>
            <a:ext cx="6976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hola, como, estas, hoy -&gt; </a:t>
            </a:r>
            <a:r>
              <a:rPr lang="es-ES" sz="2800" b="0" i="0" dirty="0" err="1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unigramas</a:t>
            </a:r>
            <a:br>
              <a:rPr lang="es-ES" sz="2800" dirty="0"/>
            </a:br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como estas -&gt; </a:t>
            </a:r>
            <a:r>
              <a:rPr lang="es-ES" sz="2800" b="0" i="0" dirty="0" err="1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bigrama</a:t>
            </a:r>
            <a:br>
              <a:rPr lang="es-ES" sz="2800" dirty="0"/>
            </a:br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como estas hoy -&gt; trigrama</a:t>
            </a:r>
            <a:endParaRPr lang="es-CO" sz="2800" dirty="0"/>
          </a:p>
        </p:txBody>
      </p:sp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5BCB2EAE-36B3-4EC2-B68E-6671019991E8}"/>
              </a:ext>
            </a:extLst>
          </p:cNvPr>
          <p:cNvSpPr txBox="1">
            <a:spLocks/>
          </p:cNvSpPr>
          <p:nvPr/>
        </p:nvSpPr>
        <p:spPr>
          <a:xfrm>
            <a:off x="674171" y="5305536"/>
            <a:ext cx="11197789" cy="126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dirty="0"/>
              <a:t>Los n-gramas suele aportar mas contexto a la información para n mayores, sin embargo requiere un plus al analizar las posibles combinaciones de n-palabras</a:t>
            </a:r>
          </a:p>
        </p:txBody>
      </p:sp>
    </p:spTree>
    <p:extLst>
      <p:ext uri="{BB962C8B-B14F-4D97-AF65-F5344CB8AC3E}">
        <p14:creationId xmlns:p14="http://schemas.microsoft.com/office/powerpoint/2010/main" val="16706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– Orden problema de los n gramas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979089"/>
            <a:ext cx="10843657" cy="4271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Para disminuir la cantidad de combinaciones se pueden tomar solo determinados </a:t>
            </a:r>
            <a:r>
              <a:rPr lang="es-ES" b="1" dirty="0"/>
              <a:t>n-gramas.</a:t>
            </a:r>
          </a:p>
          <a:p>
            <a:pPr marL="0" indent="0" algn="just" fontAlgn="base">
              <a:buNone/>
            </a:pPr>
            <a:endParaRPr lang="es-ES" b="1" dirty="0"/>
          </a:p>
          <a:p>
            <a:pPr marL="0" indent="0" algn="ctr" fontAlgn="base">
              <a:buNone/>
            </a:pPr>
            <a:r>
              <a:rPr lang="es-ES" b="1" dirty="0"/>
              <a:t>¿Con cuales palabras nos quedamos? </a:t>
            </a:r>
          </a:p>
          <a:p>
            <a:pPr marL="0" indent="0" algn="just" fontAlgn="base">
              <a:buNone/>
            </a:pPr>
            <a:endParaRPr lang="es-ES" b="1" dirty="0"/>
          </a:p>
          <a:p>
            <a:pPr marL="0" indent="0" algn="just" fontAlgn="base">
              <a:buNone/>
            </a:pPr>
            <a:r>
              <a:rPr lang="es-ES" b="1" dirty="0"/>
              <a:t>¿Las menos repetidas? </a:t>
            </a:r>
            <a:r>
              <a:rPr lang="es-ES" dirty="0"/>
              <a:t>No, sueles ser palabras de poco aporte o errores</a:t>
            </a:r>
            <a:endParaRPr lang="es-ES" b="1" dirty="0"/>
          </a:p>
          <a:p>
            <a:pPr marL="0" indent="0" algn="just" fontAlgn="base">
              <a:buNone/>
            </a:pPr>
            <a:r>
              <a:rPr lang="es-ES" b="1" dirty="0"/>
              <a:t>¿Las mas repetidas? </a:t>
            </a:r>
            <a:r>
              <a:rPr lang="es-ES" dirty="0"/>
              <a:t>Si no son stop </a:t>
            </a:r>
            <a:r>
              <a:rPr lang="es-ES" dirty="0" err="1"/>
              <a:t>words</a:t>
            </a:r>
            <a:r>
              <a:rPr lang="es-ES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3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Frecuencia del termino (TF)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458819"/>
            <a:ext cx="10988040" cy="503405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3300" dirty="0"/>
              <a:t>Pudimos llegar a un numero reducido de </a:t>
            </a:r>
            <a:r>
              <a:rPr lang="es-ES" sz="3300" b="1" dirty="0"/>
              <a:t>n-gramas</a:t>
            </a:r>
            <a:r>
              <a:rPr lang="es-ES" sz="3300" dirty="0"/>
              <a:t> pero sigue siendo grande. Por ende nacieron  los TF.</a:t>
            </a:r>
          </a:p>
          <a:p>
            <a:pPr marL="0" indent="0" algn="just" fontAlgn="base">
              <a:buNone/>
            </a:pPr>
            <a:endParaRPr lang="es-ES" sz="3300" dirty="0"/>
          </a:p>
          <a:p>
            <a:pPr marL="0" indent="0" algn="just" fontAlgn="base">
              <a:buNone/>
            </a:pPr>
            <a:r>
              <a:rPr lang="es-ES" sz="3300" dirty="0"/>
              <a:t>Las maneras de calcular el </a:t>
            </a:r>
            <a:r>
              <a:rPr lang="es-ES" sz="3300" dirty="0" err="1"/>
              <a:t>tf</a:t>
            </a:r>
            <a:r>
              <a:rPr lang="es-ES" sz="3300" dirty="0"/>
              <a:t> son:</a:t>
            </a:r>
          </a:p>
          <a:p>
            <a:pPr lvl="1" algn="just" fontAlgn="base"/>
            <a:r>
              <a:rPr lang="es-ES" sz="2900" dirty="0"/>
              <a:t>Clasificación binaria, se encuentra o no se encuentra</a:t>
            </a:r>
          </a:p>
          <a:p>
            <a:pPr lvl="1" algn="just" fontAlgn="base"/>
            <a:r>
              <a:rPr lang="es-ES" sz="2900" dirty="0"/>
              <a:t>Conteo exhaustivo, apariciones en el documento.</a:t>
            </a:r>
          </a:p>
          <a:p>
            <a:pPr lvl="1" algn="just" fontAlgn="base"/>
            <a:r>
              <a:rPr lang="es-ES" sz="2900" dirty="0"/>
              <a:t>TF: contar apariciones del termino y dividirlo sale la totalidad de términos del documentos</a:t>
            </a:r>
          </a:p>
          <a:p>
            <a:pPr lvl="1" algn="just" fontAlgn="base"/>
            <a:r>
              <a:rPr lang="es-ES" sz="2900" dirty="0"/>
              <a:t>Normalización Logarítmica: tomando el log del recuento.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Lenguaje Natural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 fontScale="85000" lnSpcReduction="20000"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Es un campo de la Inteligencia Artificial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Investiga la manera de comunicar las máquinas con las personas mediante el uso de lenguas naturales, como el español, el inglés o el chino.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endParaRPr lang="es-ES" dirty="0"/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Virtualmente, cualquier lengua humana puede ser tratada por los ordenadores. 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Lógicamente, limitaciones de interés económico o práctico hace que solo las lenguas más habladas o utilizadas en el mundo digital tengan aplicaciones en uso.</a:t>
            </a:r>
          </a:p>
          <a:p>
            <a:pPr marL="0" indent="0" algn="just" fontAlgn="base">
              <a:buNone/>
            </a:pPr>
            <a:endParaRPr lang="es-ES" dirty="0"/>
          </a:p>
          <a:p>
            <a:pPr marL="0" indent="0" algn="just" fontAlgn="base">
              <a:buNone/>
            </a:pP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Siri (20) Habla </a:t>
            </a:r>
          </a:p>
          <a:p>
            <a:pPr marL="0" indent="0" algn="just" fontAlgn="base">
              <a:buNone/>
            </a:pPr>
            <a:r>
              <a:rPr lang="es-ES" dirty="0"/>
              <a:t>Google </a:t>
            </a:r>
            <a:r>
              <a:rPr lang="es-ES" dirty="0" err="1"/>
              <a:t>Assistant</a:t>
            </a:r>
            <a:r>
              <a:rPr lang="es-ES" dirty="0"/>
              <a:t> (8). </a:t>
            </a:r>
          </a:p>
          <a:p>
            <a:pPr marL="0" indent="0" algn="just" fontAlgn="base">
              <a:buNone/>
            </a:pPr>
            <a:r>
              <a:rPr lang="es-ES" dirty="0"/>
              <a:t>Google </a:t>
            </a:r>
            <a:r>
              <a:rPr lang="es-ES" dirty="0" err="1"/>
              <a:t>Translate</a:t>
            </a:r>
            <a:r>
              <a:rPr lang="es-ES" dirty="0"/>
              <a:t> supera el centenar… </a:t>
            </a:r>
          </a:p>
          <a:p>
            <a:pPr marL="0" indent="0" algn="ctr" fontAlgn="base">
              <a:buNone/>
            </a:pPr>
            <a:r>
              <a:rPr lang="es-ES" dirty="0"/>
              <a:t>Hay entre 5000 y 7000 lenguas en el mundo.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How to Enable and Customize Siri in macOS Sonoma and Ventura">
            <a:extLst>
              <a:ext uri="{FF2B5EF4-FFF2-40B4-BE49-F238E27FC236}">
                <a16:creationId xmlns:a16="http://schemas.microsoft.com/office/drawing/2014/main" id="{D01B92EB-EEA2-CFC1-3AA0-E3E17DA3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19" y="4156011"/>
            <a:ext cx="1443420" cy="8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Assistant on the App Store">
            <a:extLst>
              <a:ext uri="{FF2B5EF4-FFF2-40B4-BE49-F238E27FC236}">
                <a16:creationId xmlns:a16="http://schemas.microsoft.com/office/drawing/2014/main" id="{C3D9D03B-A161-B205-23CA-50179397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39" y="4156010"/>
            <a:ext cx="1546522" cy="8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Translate on the App Store">
            <a:extLst>
              <a:ext uri="{FF2B5EF4-FFF2-40B4-BE49-F238E27FC236}">
                <a16:creationId xmlns:a16="http://schemas.microsoft.com/office/drawing/2014/main" id="{9FF286E9-4F79-099E-76AA-0EF0C839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61" y="4156011"/>
            <a:ext cx="1726702" cy="9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91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1" y="1458819"/>
                <a:ext cx="10988040" cy="2414639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:r>
                  <a:rPr lang="es-ES" dirty="0"/>
                  <a:t>Pudimos llegar a un numero reducido de </a:t>
                </a:r>
                <a:r>
                  <a:rPr lang="es-ES" b="1" dirty="0"/>
                  <a:t>n-gramas</a:t>
                </a:r>
                <a:r>
                  <a:rPr lang="es-ES" dirty="0"/>
                  <a:t> pero sigue siendo grande. Por ende nacieron  los TF.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N: </a:t>
                </a:r>
                <a:r>
                  <a:rPr lang="es-ES" sz="2200" dirty="0"/>
                  <a:t>Totalidad de los comentarios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D: </a:t>
                </a:r>
                <a:r>
                  <a:rPr lang="es-ES" sz="2200" dirty="0"/>
                  <a:t>Conjunto de todos los comentarios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[{</a:t>
                </a:r>
                <a14:m>
                  <m:oMath xmlns:m="http://schemas.openxmlformats.org/officeDocument/2006/math"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s-ES" sz="2200" b="1" dirty="0"/>
                  <a:t>}] </a:t>
                </a:r>
                <a:r>
                  <a:rPr lang="es-ES" sz="2200" dirty="0"/>
                  <a:t> con </a:t>
                </a:r>
                <a:r>
                  <a:rPr lang="es-ES" sz="2200" b="1" dirty="0"/>
                  <a:t>d </a:t>
                </a:r>
                <a:r>
                  <a:rPr lang="es-ES" sz="2200" dirty="0"/>
                  <a:t>cada documento y </a:t>
                </a:r>
                <a:r>
                  <a:rPr lang="es-ES" sz="2200" b="1" dirty="0"/>
                  <a:t>t </a:t>
                </a:r>
                <a:r>
                  <a:rPr lang="es-ES" sz="2200" dirty="0"/>
                  <a:t>el termino en el documento</a:t>
                </a:r>
                <a:endParaRPr lang="es-ES" sz="2200" b="1" dirty="0"/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1" y="1458819"/>
                <a:ext cx="10988040" cy="2414639"/>
              </a:xfrm>
              <a:blipFill>
                <a:blip r:embed="rId3"/>
                <a:stretch>
                  <a:fillRect l="-1109" t="-4040" r="-10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EC5C7C-4468-55EA-7A1A-87BDAB4A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72" y="3766324"/>
            <a:ext cx="5342456" cy="1632857"/>
          </a:xfrm>
          <a:prstGeom prst="rect">
            <a:avLst/>
          </a:prstGeom>
        </p:spPr>
      </p:pic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77C629F1-BC2F-F2FD-9701-513973656D24}"/>
              </a:ext>
            </a:extLst>
          </p:cNvPr>
          <p:cNvSpPr txBox="1">
            <a:spLocks/>
          </p:cNvSpPr>
          <p:nvPr/>
        </p:nvSpPr>
        <p:spPr>
          <a:xfrm>
            <a:off x="518161" y="5319711"/>
            <a:ext cx="1098804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CO" sz="2400" b="1" dirty="0"/>
              <a:t>Logaritmo de N (totalidad de comentarios) sobre los comentarios que tengan el termino especifico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82908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458819"/>
            <a:ext cx="10988040" cy="241463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CO" dirty="0"/>
              <a:t>Con esto, TF-IDF es el producto de TF e IDF</a:t>
            </a:r>
            <a:endParaRPr lang="es-ES" sz="22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99D4A7-95E1-DC17-97A2-2FEC05E1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21" y="1859720"/>
            <a:ext cx="4653558" cy="876319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1B288A3-CBE9-C169-DA54-30F3E771F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23316"/>
              </p:ext>
            </p:extLst>
          </p:nvPr>
        </p:nvGraphicFramePr>
        <p:xfrm>
          <a:off x="365761" y="2680516"/>
          <a:ext cx="5760774" cy="4083313"/>
        </p:xfrm>
        <a:graphic>
          <a:graphicData uri="http://schemas.openxmlformats.org/drawingml/2006/table">
            <a:tbl>
              <a:tblPr/>
              <a:tblGrid>
                <a:gridCol w="5760774">
                  <a:extLst>
                    <a:ext uri="{9D8B030D-6E8A-4147-A177-3AD203B41FA5}">
                      <a16:colId xmlns:a16="http://schemas.microsoft.com/office/drawing/2014/main" val="1209445557"/>
                    </a:ext>
                  </a:extLst>
                </a:gridCol>
              </a:tblGrid>
              <a:tr h="35894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sklearn.feature_extraction.text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TfidfVectorizer</a:t>
                      </a:r>
                      <a:endParaRPr lang="en-US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25710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86157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pandas </a:t>
                      </a:r>
                      <a:r>
                        <a:rPr lang="es-CO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as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pd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106355"/>
                  </a:ext>
                </a:extLst>
              </a:tr>
              <a:tr h="680605">
                <a:tc>
                  <a:txBody>
                    <a:bodyPr/>
                    <a:lstStyle/>
                    <a:p>
                      <a:pPr algn="l" fontAlgn="t"/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comentarios </a:t>
                      </a:r>
                      <a:r>
                        <a:rPr lang="es-E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 [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es 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no es 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es buenisima"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"me gustó"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"no me gustó"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"no creo que sea una buena película"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 buenisima"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]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75957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663661"/>
                  </a:ext>
                </a:extLst>
              </a:tr>
              <a:tr h="34496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tfidf 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TfidfVectorizer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(min_df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=2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 max_df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=0.5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 ngram_range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1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2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))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23517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231136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features 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tfidf.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fit_transform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(comentarios)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494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946012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df 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pd.</a:t>
                      </a:r>
                      <a:r>
                        <a:rPr lang="es-CO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DataFrame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4014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features.</a:t>
                      </a:r>
                      <a:r>
                        <a:rPr lang="es-CO" sz="1500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todense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(),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80356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columns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tfidf.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get_feature_names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()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7561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433434"/>
                  </a:ext>
                </a:extLst>
              </a:tr>
              <a:tr h="507660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sz="1500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df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99047"/>
                  </a:ext>
                </a:extLst>
              </a:tr>
            </a:tbl>
          </a:graphicData>
        </a:graphic>
      </p:graphicFrame>
      <p:sp>
        <p:nvSpPr>
          <p:cNvPr id="12" name="Marcador de contenido 4">
            <a:extLst>
              <a:ext uri="{FF2B5EF4-FFF2-40B4-BE49-F238E27FC236}">
                <a16:creationId xmlns:a16="http://schemas.microsoft.com/office/drawing/2014/main" id="{6253DFDC-484A-5885-6AF4-B7E698E7FDB4}"/>
              </a:ext>
            </a:extLst>
          </p:cNvPr>
          <p:cNvSpPr txBox="1">
            <a:spLocks/>
          </p:cNvSpPr>
          <p:nvPr/>
        </p:nvSpPr>
        <p:spPr>
          <a:xfrm>
            <a:off x="6339839" y="2932163"/>
            <a:ext cx="5166361" cy="3560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CO" dirty="0" err="1"/>
              <a:t>TfidVectorizer</a:t>
            </a:r>
            <a:r>
              <a:rPr lang="es-CO" dirty="0"/>
              <a:t>: definimos los parámetros </a:t>
            </a:r>
            <a:r>
              <a:rPr lang="es-CO" dirty="0" err="1"/>
              <a:t>minimos</a:t>
            </a:r>
            <a:r>
              <a:rPr lang="es-CO" dirty="0"/>
              <a:t> y máximos de frecuencia, además de los n-gramas que vamos a analizar (1 y 2)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571611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DB6C02-500C-575B-4E73-8FB5B11D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02" y="1721965"/>
            <a:ext cx="8046995" cy="45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80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TF-IDF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1C1F8F-2F76-CEC4-26B9-BD30B9F7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81" y="2095067"/>
            <a:ext cx="6111006" cy="2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66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Word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2747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Representa palabras como vectores en un espacio multidimensional.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264002CF-768F-7DA2-A717-679D39496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09" y="2220022"/>
            <a:ext cx="7649780" cy="43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Word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34056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Características: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Representaciones Distribuidas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Cada palabra se representa como un vector denso de números reales en un espacio de alta dimensión, donde la proximidad entre vectores refleja la similitud semántica entre las palabras.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Captura de Significado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capturan el significado semántico de las palabras en función de su contexto de uso. Palabras similares en contexto tienen vectores cercanos en el espacio semántico.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Relaciones Semánticas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pueden capturar relaciones semánticas como sinónimos, antónimos y relaciones de analogía (por ejemplo, "rey" está a "hombre" como "reina" está a "mujer").</a:t>
            </a:r>
          </a:p>
          <a:p>
            <a:pPr fontAlgn="base">
              <a:buFont typeface="+mj-lt"/>
              <a:buAutoNum type="arabicPeriod"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Métodos de Creación: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Word2Vec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Desarrollado por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Mikolov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et al., Word2Vec es un popular algoritmo para entrenar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utilizando modelos de lenguaje continuo (CBOW). Estos modelos predicen palabras vecinas dada una palabra de entrada.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GloVe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(Global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Vectors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Word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Representation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): Desarrollado por Pennington et al.,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GloVe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utiliza matrices de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co-ocurrencia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para aprender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que capturan la distribución estadística de las palabras en un corpus.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FastText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Desarrollado por Facebook AI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Research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FastText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es una extensión de Word2Vec que utiliza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subpalabras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(n-gramas de caracteres) para representar palabras. Esto permite capturar la información morfológica y de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subpalabras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las palabras.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7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3405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BoW</a:t>
            </a: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+ red neuronal básica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Clasificador por CNN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/>
              <a:t>Siguiente clase:</a:t>
            </a:r>
          </a:p>
          <a:p>
            <a:pPr marL="0" indent="0" algn="just" fontAlgn="base">
              <a:buNone/>
            </a:pPr>
            <a:r>
              <a:rPr lang="es-ES" sz="2200" dirty="0"/>
              <a:t>RNN</a:t>
            </a:r>
          </a:p>
          <a:p>
            <a:pPr marL="0" indent="0" algn="just" fontAlgn="base">
              <a:buNone/>
            </a:pPr>
            <a:r>
              <a:rPr lang="es-ES" sz="2200" dirty="0"/>
              <a:t>LSTM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b="1" dirty="0"/>
              <a:t>Modelos de lenguaje avanzado </a:t>
            </a:r>
            <a:r>
              <a:rPr lang="es-ES" sz="2200" b="1" dirty="0" err="1"/>
              <a:t>Gpt</a:t>
            </a:r>
            <a:r>
              <a:rPr lang="es-ES" sz="2200" b="1" dirty="0"/>
              <a:t> - Bert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10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A9E89-9EAA-A073-6368-9B7A8C11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488D3-18B4-E335-0688-F89A27A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51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Pertenece a la familia de arquitecturas </a:t>
            </a:r>
            <a:r>
              <a:rPr lang="es-ES" dirty="0" err="1"/>
              <a:t>transformer</a:t>
            </a:r>
            <a:r>
              <a:rPr lang="es-ES" dirty="0"/>
              <a:t>. </a:t>
            </a:r>
          </a:p>
          <a:p>
            <a:pPr marL="0" indent="0" algn="just">
              <a:buNone/>
            </a:pPr>
            <a:r>
              <a:rPr lang="es-ES" dirty="0"/>
              <a:t>Desarrollado por </a:t>
            </a:r>
            <a:r>
              <a:rPr lang="es-ES" dirty="0" err="1"/>
              <a:t>OpenAI</a:t>
            </a:r>
            <a:r>
              <a:rPr lang="es-ES" dirty="0"/>
              <a:t>, GPT está entrenado en un vasto corpus de datos de texto diverso, lo que le permite generar texto humano coherente y contextualmente relevante. </a:t>
            </a:r>
          </a:p>
          <a:p>
            <a:pPr marL="0" indent="0" algn="just">
              <a:buNone/>
            </a:pPr>
            <a:r>
              <a:rPr lang="es-ES" dirty="0"/>
              <a:t>Lo que distingue a GPT es su naturaleza </a:t>
            </a:r>
            <a:r>
              <a:rPr lang="es-ES" dirty="0" err="1"/>
              <a:t>autoregresiva</a:t>
            </a:r>
            <a:r>
              <a:rPr lang="es-ES" dirty="0"/>
              <a:t>, prediciendo la siguiente palabra en una secuencia basada en el contexto precedente.</a:t>
            </a:r>
          </a:p>
          <a:p>
            <a:pPr marL="0" indent="0" algn="just">
              <a:buNone/>
            </a:pPr>
            <a:r>
              <a:rPr lang="es-ES" dirty="0"/>
              <a:t> Este enfoque resulta en una generación de texto fluida y coherente, convirtiendo a GPT en una potencia en tareas como comprensión del lenguaje, completado y generación de texto creativo.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62F38A-B899-7B74-4B0E-8C0CB5F50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4" b="28283"/>
          <a:stretch/>
        </p:blipFill>
        <p:spPr>
          <a:xfrm>
            <a:off x="6651171" y="305840"/>
            <a:ext cx="4337957" cy="1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C7CB0-A63F-E6A2-27E6-F071BCF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9F90D-0C0B-BD2F-E358-32F106D5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se destaca como un avance en el PLN al aprovechar la comprensión de contexto bidireccional. </a:t>
            </a:r>
          </a:p>
          <a:p>
            <a:pPr marL="0" indent="0" algn="just">
              <a:buNone/>
            </a:pPr>
            <a:r>
              <a:rPr lang="es-ES" dirty="0"/>
              <a:t>A diferencia de los modelos tradicionales que procesan texto de manera unidireccional, BERT considera tanto el contexto izquierdo como el derecho, mejorando su comprensión de la semántica de las palabras. </a:t>
            </a:r>
          </a:p>
          <a:p>
            <a:pPr marL="0" indent="0" algn="just">
              <a:buNone/>
            </a:pPr>
            <a:r>
              <a:rPr lang="es-ES" dirty="0"/>
              <a:t>Desarrollado por Google, sobresale en tareas que requieren una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comprensión profunda de las sutilezas del lenguaje</a:t>
            </a:r>
            <a:r>
              <a:rPr lang="es-ES" dirty="0"/>
              <a:t>, incluido el análisis de sentimientos, la respuesta a preguntas y la traducción de idiomas. </a:t>
            </a:r>
          </a:p>
          <a:p>
            <a:pPr marL="0" indent="0" algn="just">
              <a:buNone/>
            </a:pPr>
            <a:r>
              <a:rPr lang="es-ES" dirty="0"/>
              <a:t>Su preentrenamiento en conjuntos de datos masivos equipa a BERT para ofrecer un rendimiento incomparable en una amplia gama de tareas relacionadas con el lenguaje.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F13D8D-0294-F8BB-E425-784BE1CD7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4" b="28283"/>
          <a:stretch/>
        </p:blipFill>
        <p:spPr>
          <a:xfrm>
            <a:off x="6651171" y="305840"/>
            <a:ext cx="4337957" cy="1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Lenguaje Natural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algn="just" fontAlgn="base"/>
            <a:r>
              <a:rPr lang="es-ES" dirty="0"/>
              <a:t>Las lenguas humanas pueden expresarse por escrito (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texto</a:t>
            </a:r>
            <a:r>
              <a:rPr lang="es-ES" dirty="0"/>
              <a:t>), oralmente (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voz</a:t>
            </a:r>
            <a:r>
              <a:rPr lang="es-ES" dirty="0"/>
              <a:t>) y también mediante signos. </a:t>
            </a:r>
          </a:p>
          <a:p>
            <a:pPr marL="0" indent="0" algn="just" fontAlgn="base">
              <a:buNone/>
            </a:pPr>
            <a:r>
              <a:rPr lang="es-ES" dirty="0"/>
              <a:t>Naturalmente, el PLN está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más avanzado en el tratamiento de textos</a:t>
            </a:r>
            <a:r>
              <a:rPr lang="es-ES" dirty="0"/>
              <a:t>, donde hay muchos más datos y son más fáciles de conseguir en formato electrónico.</a:t>
            </a:r>
          </a:p>
          <a:p>
            <a:pPr marL="0" indent="0" algn="just" fontAlgn="base">
              <a:buNone/>
            </a:pPr>
            <a:r>
              <a:rPr lang="es-ES" dirty="0"/>
              <a:t>Los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audios</a:t>
            </a:r>
            <a:r>
              <a:rPr lang="es-ES" dirty="0"/>
              <a:t>, aunque estén en formato digital,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hay que procesarlos </a:t>
            </a:r>
            <a:r>
              <a:rPr lang="es-ES" dirty="0"/>
              <a:t>para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transcribirlos</a:t>
            </a:r>
            <a:r>
              <a:rPr lang="es-ES" dirty="0"/>
              <a:t> en letras o caracteres y, a partir de ahí, entender la pregunta. El proceso de respuesta es el inverso: primero se elabora la oración y luego se “sintetiza la voz”.</a:t>
            </a: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Cómo instalar nuevas voces de texto a voz en Windows 10 - SoftZone">
            <a:extLst>
              <a:ext uri="{FF2B5EF4-FFF2-40B4-BE49-F238E27FC236}">
                <a16:creationId xmlns:a16="http://schemas.microsoft.com/office/drawing/2014/main" id="{30DC27C1-0596-0C6C-368E-8685E168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68" y="5220183"/>
            <a:ext cx="3157373" cy="15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1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Aplicaciones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Búsqueda de Información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Asistentes Virtuales y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Chatbots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Análisis de Sentimientos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Traducción Automática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Reconocimiento de Voz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Resumen Automático de Texto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Clasificación de Texto y Categorización de Contenido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Generación de Texto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Chatbot Best Practices: 8 Tips &amp; Tricks You Can Benefit From Today">
            <a:extLst>
              <a:ext uri="{FF2B5EF4-FFF2-40B4-BE49-F238E27FC236}">
                <a16:creationId xmlns:a16="http://schemas.microsoft.com/office/drawing/2014/main" id="{D9F71492-18F1-0836-100A-87D7E97D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86" y="1908941"/>
            <a:ext cx="3619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Desafíos y limitaciones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876019"/>
            <a:ext cx="10843657" cy="47061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Desafíos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Ambigüedad Lingüística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Variabilidad del lenguaje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Entendimiento del Contexto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Coherencia en la generación de texto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Sesgo y privacidad de datos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prendendo a ver os desafios como oportunidades - Innovia">
            <a:extLst>
              <a:ext uri="{FF2B5EF4-FFF2-40B4-BE49-F238E27FC236}">
                <a16:creationId xmlns:a16="http://schemas.microsoft.com/office/drawing/2014/main" id="{FDFB8497-576B-5819-A97A-0E0D2D55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579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Desafíos y limitaciones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657283"/>
            <a:ext cx="10843657" cy="35434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Limitaciones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Dependencia de los datos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Sesgo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Comprensión limitada de sentido común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Interpretabilidad y transparencia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Escasez de Recursos para idiomas menos comunes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Importancia de expresar las limitaciones del estudio – Comunicar. Escuela  de Autores">
            <a:extLst>
              <a:ext uri="{FF2B5EF4-FFF2-40B4-BE49-F238E27FC236}">
                <a16:creationId xmlns:a16="http://schemas.microsoft.com/office/drawing/2014/main" id="{62DBC0FF-DA53-3DB2-29DA-2CC03A27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67" y="1942967"/>
            <a:ext cx="2474733" cy="247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3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657283"/>
            <a:ext cx="10843657" cy="354343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¿Qué es el texto?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Secuencia de caracteres, palabras, frases y entidades nombradas, de oraciones, párrafos. Etc.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Texto -&gt; Secuencia de palabras 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Palabras -&gt; Secuencia de letras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Palabras + símbolos de puntuación, interrogación y exclamación + Significado y sentido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= Texto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4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Consideremos las siguientes secuencias: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lalaajradeaatengguesosedyartásobremes</a:t>
            </a: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tengosedylajarradeaguaestásobrelamesa</a:t>
            </a: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tengo la jarra y la sed de agua está sobre mesa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tengo sed y la jarra de agua está sobre la mesa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no, tengo sed y la jarra de agua está sobre la mesa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Mismas letras? Mismas Palabras? Orden? Puntuación?</a:t>
            </a:r>
          </a:p>
          <a:p>
            <a:pPr marL="0" indent="0" algn="l">
              <a:buNone/>
            </a:pP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Todo va ligado a un sentido y pude variar con cualquier orden, palabra o puntuación:</a:t>
            </a:r>
          </a:p>
          <a:p>
            <a:pPr marL="0" indent="0" algn="l">
              <a:buNone/>
            </a:pPr>
            <a:r>
              <a:rPr lang="es-ES" dirty="0" err="1">
                <a:solidFill>
                  <a:srgbClr val="0D0D0D"/>
                </a:solidFill>
                <a:latin typeface="Söhne"/>
              </a:rPr>
              <a:t>Tambien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hay palabras compuestas y variaciones propios del idioma.</a:t>
            </a:r>
          </a:p>
          <a:p>
            <a:pPr marL="0" indent="0" algn="l">
              <a:buNone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rechtsschutzversicherungsgesellschaften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que significa “compañía de seguros que provee protección legal”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¿Cómo entrenar a la computadora para manejar todo esto?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23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11376</TotalTime>
  <Words>2853</Words>
  <Application>Microsoft Office PowerPoint</Application>
  <PresentationFormat>Panorámica</PresentationFormat>
  <Paragraphs>288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IBM Plex Sans</vt:lpstr>
      <vt:lpstr>Söhne</vt:lpstr>
      <vt:lpstr>source-code-pro</vt:lpstr>
      <vt:lpstr>source-serif-pro</vt:lpstr>
      <vt:lpstr>var(--fontStack-monospace, ui-monospace, SFMono-Regular, SF Mono, Menlo, Consolas, Liberation Mono, monospace)</vt:lpstr>
      <vt:lpstr>Wingdings</vt:lpstr>
      <vt:lpstr>Tema de Office</vt:lpstr>
      <vt:lpstr>Natural Language Processing</vt:lpstr>
      <vt:lpstr>Contenido</vt:lpstr>
      <vt:lpstr>Procesamiento de Lenguaje Natural </vt:lpstr>
      <vt:lpstr>Procesamiento de Lenguaje Natural </vt:lpstr>
      <vt:lpstr>Aplicaciones del NLP </vt:lpstr>
      <vt:lpstr>Desafíos y limitaciones del NLP </vt:lpstr>
      <vt:lpstr>Desafíos y limitaciones del NLP </vt:lpstr>
      <vt:lpstr>Procesamiento de textos I</vt:lpstr>
      <vt:lpstr>Procesamiento de textos II</vt:lpstr>
      <vt:lpstr>Procesamiento de textos III - Token</vt:lpstr>
      <vt:lpstr>Procesamiento de textos IV - Token</vt:lpstr>
      <vt:lpstr>Procesamiento de textos V - Token</vt:lpstr>
      <vt:lpstr>Procesamiento de textos VI</vt:lpstr>
      <vt:lpstr>Presentación de PowerPoint</vt:lpstr>
      <vt:lpstr>Procesamiento de textos VII - Steam</vt:lpstr>
      <vt:lpstr>Procesamiento de textos VIII - Steam</vt:lpstr>
      <vt:lpstr>Procesamiento de textos IX - Lemma</vt:lpstr>
      <vt:lpstr>Procesamiento de textos X</vt:lpstr>
      <vt:lpstr>Modelos para PLN</vt:lpstr>
      <vt:lpstr>Modelos para PLN</vt:lpstr>
      <vt:lpstr>Modelos para PLN</vt:lpstr>
      <vt:lpstr>Componentes del PLN</vt:lpstr>
      <vt:lpstr>Componentes del PLN</vt:lpstr>
      <vt:lpstr>Presentación de PowerPoint</vt:lpstr>
      <vt:lpstr>Bolsa de Palabras BoW</vt:lpstr>
      <vt:lpstr>Bolsa de Palabras BoW</vt:lpstr>
      <vt:lpstr>Bolsa de Palabras – Orden de las palabras</vt:lpstr>
      <vt:lpstr>Bolsa de Palabras – Orden problema de los n gramas</vt:lpstr>
      <vt:lpstr>Frecuencia del termino (TF)</vt:lpstr>
      <vt:lpstr>TF- IVF (Inverse Document Frecuency)</vt:lpstr>
      <vt:lpstr>TF- IVF (Inverse Document Frecuency)</vt:lpstr>
      <vt:lpstr>TF- IVF (Inverse Document Frecuency)</vt:lpstr>
      <vt:lpstr>TF-IDF</vt:lpstr>
      <vt:lpstr>Word Embeddings</vt:lpstr>
      <vt:lpstr>Word Embeddings</vt:lpstr>
      <vt:lpstr>Redes</vt:lpstr>
      <vt:lpstr>GTP</vt:lpstr>
      <vt:lpstr>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114</cp:revision>
  <dcterms:created xsi:type="dcterms:W3CDTF">2024-02-07T18:58:22Z</dcterms:created>
  <dcterms:modified xsi:type="dcterms:W3CDTF">2024-04-07T21:30:49Z</dcterms:modified>
</cp:coreProperties>
</file>