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1" r:id="rId3"/>
    <p:sldId id="386" r:id="rId4"/>
    <p:sldId id="345" r:id="rId5"/>
    <p:sldId id="346" r:id="rId6"/>
    <p:sldId id="387" r:id="rId7"/>
    <p:sldId id="388" r:id="rId8"/>
    <p:sldId id="389" r:id="rId9"/>
    <p:sldId id="390" r:id="rId10"/>
    <p:sldId id="392" r:id="rId11"/>
    <p:sldId id="412" r:id="rId12"/>
    <p:sldId id="413" r:id="rId13"/>
    <p:sldId id="393" r:id="rId14"/>
    <p:sldId id="394" r:id="rId15"/>
    <p:sldId id="414" r:id="rId16"/>
    <p:sldId id="395" r:id="rId17"/>
    <p:sldId id="400" r:id="rId18"/>
    <p:sldId id="401" r:id="rId19"/>
    <p:sldId id="402" r:id="rId20"/>
    <p:sldId id="403" r:id="rId21"/>
    <p:sldId id="404" r:id="rId22"/>
    <p:sldId id="405" r:id="rId23"/>
    <p:sldId id="415" r:id="rId24"/>
    <p:sldId id="397" r:id="rId25"/>
    <p:sldId id="406" r:id="rId26"/>
    <p:sldId id="407" r:id="rId27"/>
    <p:sldId id="408" r:id="rId28"/>
    <p:sldId id="409" r:id="rId29"/>
    <p:sldId id="410" r:id="rId30"/>
    <p:sldId id="416" r:id="rId31"/>
    <p:sldId id="411" r:id="rId32"/>
    <p:sldId id="391" r:id="rId33"/>
    <p:sldId id="351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71"/>
          </p14:sldIdLst>
        </p14:section>
        <p14:section name="Introducción" id="{40370601-A9D4-4D60-9742-A9308FDC4C85}">
          <p14:sldIdLst>
            <p14:sldId id="386"/>
            <p14:sldId id="345"/>
            <p14:sldId id="346"/>
            <p14:sldId id="387"/>
          </p14:sldIdLst>
        </p14:section>
        <p14:section name="tipos" id="{6761AEFA-CB37-4B8C-82C2-0D1C079F59DA}">
          <p14:sldIdLst>
            <p14:sldId id="388"/>
            <p14:sldId id="389"/>
            <p14:sldId id="390"/>
          </p14:sldIdLst>
        </p14:section>
        <p14:section name="variantes" id="{7A932232-15A9-4420-BC35-06DC215353A4}">
          <p14:sldIdLst>
            <p14:sldId id="392"/>
            <p14:sldId id="412"/>
            <p14:sldId id="413"/>
          </p14:sldIdLst>
        </p14:section>
        <p14:section name="rnn" id="{A7921BAD-2B1E-427E-B91C-E61CE62A5717}">
          <p14:sldIdLst>
            <p14:sldId id="393"/>
            <p14:sldId id="394"/>
            <p14:sldId id="414"/>
            <p14:sldId id="395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lstm" id="{AE923A3D-551F-49DA-A3FC-4DE72C785EED}">
          <p14:sldIdLst>
            <p14:sldId id="415"/>
            <p14:sldId id="397"/>
            <p14:sldId id="406"/>
            <p14:sldId id="407"/>
            <p14:sldId id="408"/>
            <p14:sldId id="409"/>
            <p14:sldId id="410"/>
          </p14:sldIdLst>
        </p14:section>
        <p14:section name="gru" id="{2FF7291B-EA1F-4C7F-B420-AE2F0F70897E}">
          <p14:sldIdLst>
            <p14:sldId id="416"/>
            <p14:sldId id="411"/>
          </p14:sldIdLst>
        </p14:section>
        <p14:section name="Limitaciones" id="{56843BD9-7430-445A-94D1-C84993AD5B8E}">
          <p14:sldIdLst>
            <p14:sldId id="391"/>
          </p14:sldIdLst>
        </p14:section>
        <p14:section name="Aplicaciones" id="{C9630589-A945-46ED-AEA9-E6B2E6954608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55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405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Entre las recurrentes tenemos principalmente 4, recurrentes base,</a:t>
            </a:r>
          </a:p>
          <a:p>
            <a:r>
              <a:rPr lang="es-CO" dirty="0"/>
              <a:t>Una mejora para tener memoria mas extensa (LSTM)</a:t>
            </a:r>
          </a:p>
          <a:p>
            <a:r>
              <a:rPr lang="es-CO" dirty="0"/>
              <a:t>Una adaptación para tener mejor decisión sobre los recuerdos y su </a:t>
            </a:r>
            <a:r>
              <a:rPr lang="es-CO" dirty="0" err="1"/>
              <a:t>reset</a:t>
            </a:r>
            <a:endParaRPr lang="es-CO" dirty="0"/>
          </a:p>
          <a:p>
            <a:r>
              <a:rPr lang="es-CO" dirty="0"/>
              <a:t>Y un </a:t>
            </a:r>
            <a:r>
              <a:rPr lang="es-CO" dirty="0" err="1"/>
              <a:t>transformer</a:t>
            </a:r>
            <a:r>
              <a:rPr lang="es-CO" dirty="0"/>
              <a:t> que son métodos secuenciales con una metodología extra de atención, que se centra en datos y además una etapa de adaptación frente a datos falsos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Nuestro modelo </a:t>
            </a:r>
            <a:r>
              <a:rPr lang="es-CO" dirty="0" err="1"/>
              <a:t>aprendera</a:t>
            </a:r>
            <a:r>
              <a:rPr lang="es-CO" dirty="0"/>
              <a:t> que va antes de la o, el actual y un posible posterior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45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Tenemos una capa recurrente que el entraran datos </a:t>
            </a:r>
            <a:r>
              <a:rPr lang="es-CO" dirty="0" err="1"/>
              <a:t>Xt</a:t>
            </a:r>
            <a:r>
              <a:rPr lang="es-CO" dirty="0"/>
              <a:t>, (con variantes </a:t>
            </a:r>
            <a:r>
              <a:rPr lang="es-CO" dirty="0" err="1"/>
              <a:t>temporares</a:t>
            </a:r>
            <a:r>
              <a:rPr lang="es-CO" dirty="0"/>
              <a:t>) y lo que intentara hacer es darnos un </a:t>
            </a:r>
            <a:r>
              <a:rPr lang="es-CO" dirty="0" err="1"/>
              <a:t>ht</a:t>
            </a:r>
            <a:r>
              <a:rPr lang="es-CO" dirty="0"/>
              <a:t>, el cual seria la secuencia posterior a ese </a:t>
            </a:r>
            <a:r>
              <a:rPr lang="es-CO" dirty="0" err="1"/>
              <a:t>xt</a:t>
            </a:r>
            <a:r>
              <a:rPr lang="es-CO" dirty="0"/>
              <a:t>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56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 que haría con la palabra </a:t>
            </a:r>
            <a:r>
              <a:rPr lang="es-CO" dirty="0" err="1"/>
              <a:t>diplosaurio</a:t>
            </a:r>
            <a:r>
              <a:rPr lang="es-CO" dirty="0"/>
              <a:t> seria identificar cada espacio del vector, ósea las letras y reconocer esa secuencia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437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modelo es solo el mismo pero se va iterando para reconocer las letras posteriores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35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red usa dos entrada, el dato actual y el datos anterior (la memoria) y con una función de activación nos arroja dos salidas, la predicción actual y la actualización de la memoria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151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Ese proceso interno es </a:t>
            </a:r>
            <a:r>
              <a:rPr lang="es-CO" dirty="0" err="1"/>
              <a:t>es</a:t>
            </a:r>
            <a:r>
              <a:rPr lang="es-CO" dirty="0"/>
              <a:t> siguiente,</a:t>
            </a:r>
          </a:p>
          <a:p>
            <a:r>
              <a:rPr lang="es-CO" dirty="0"/>
              <a:t>Con las dos entradas son relacionadas mediante una suma, y van ejecutadas por una función </a:t>
            </a:r>
            <a:r>
              <a:rPr lang="es-CO" dirty="0" err="1"/>
              <a:t>tanh</a:t>
            </a:r>
            <a:r>
              <a:rPr lang="es-CO" dirty="0"/>
              <a:t>,  pero nosotros como en todo vamos a ir ajustando unos pesos que son los que le dan fuerza a que salida elegir.</a:t>
            </a:r>
          </a:p>
          <a:p>
            <a:r>
              <a:rPr lang="es-CO" dirty="0"/>
              <a:t>Similar a las redes neuronales, la única diferencia es esa suma con el estado anterior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5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Si lo quisiéramos hacer de forma </a:t>
            </a:r>
            <a:r>
              <a:rPr lang="es-CO" dirty="0" err="1"/>
              <a:t>iteraitva</a:t>
            </a:r>
            <a:r>
              <a:rPr lang="es-CO" dirty="0"/>
              <a:t>, vamos creando el mismo </a:t>
            </a:r>
            <a:r>
              <a:rPr lang="es-CO" dirty="0" err="1"/>
              <a:t>feedforward</a:t>
            </a:r>
            <a:r>
              <a:rPr lang="es-CO" dirty="0"/>
              <a:t> de redes neuronales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898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Como en redes, hacemos back </a:t>
            </a:r>
            <a:r>
              <a:rPr lang="es-CO" dirty="0" err="1"/>
              <a:t>propagation</a:t>
            </a:r>
            <a:r>
              <a:rPr lang="es-CO" dirty="0"/>
              <a:t>, donde la salida L3 depende de h3, h3 de h2 y h2 de h1….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072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Puesto matemáticamente, la esperezan del gradiente va ir ligada a derivadas de los datos en las memorias, llegando a una expresión de </a:t>
            </a:r>
            <a:r>
              <a:rPr lang="es-CO" dirty="0" err="1"/>
              <a:t>productoria</a:t>
            </a:r>
            <a:r>
              <a:rPr lang="es-CO" dirty="0"/>
              <a:t>…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Pero resulta que esto nos da dos posibles problemas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7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Vamos a abarcar las </a:t>
            </a:r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learning</a:t>
            </a:r>
            <a:r>
              <a:rPr lang="es-CO" dirty="0"/>
              <a:t> que fue el inicio del buen procesamiento de lenguaje y el entendimiento del contexto.</a:t>
            </a:r>
          </a:p>
          <a:p>
            <a:r>
              <a:rPr lang="es-CO" dirty="0"/>
              <a:t>Iniciamos con las recurrentes (que significa recurrente)</a:t>
            </a:r>
          </a:p>
          <a:p>
            <a:endParaRPr lang="es-CO" dirty="0"/>
          </a:p>
          <a:p>
            <a:r>
              <a:rPr lang="es-CO" dirty="0"/>
              <a:t>Seguimos con las LSTM y la recientes “” GRU </a:t>
            </a:r>
            <a:r>
              <a:rPr lang="es-CO" dirty="0" err="1"/>
              <a:t>Gated</a:t>
            </a:r>
            <a:r>
              <a:rPr lang="es-CO" dirty="0"/>
              <a:t> recurrente </a:t>
            </a:r>
            <a:r>
              <a:rPr lang="es-CO" dirty="0" err="1"/>
              <a:t>unit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3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gradiente se desvanece </a:t>
            </a:r>
          </a:p>
          <a:p>
            <a:r>
              <a:rPr lang="es-CO" dirty="0"/>
              <a:t>Resulta que al propagar al hacer las derivadas todo llega rápidamente a cero.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178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Y la otra es lo contrario, que el gradiente no de cero, si no que nos de valores extremadamente grande debido al uso de </a:t>
            </a:r>
            <a:r>
              <a:rPr lang="es-CO" dirty="0" err="1"/>
              <a:t>tanh</a:t>
            </a:r>
            <a:r>
              <a:rPr lang="es-CO" dirty="0"/>
              <a:t>.</a:t>
            </a:r>
          </a:p>
          <a:p>
            <a:r>
              <a:rPr lang="es-CO" dirty="0"/>
              <a:t>Si embargo, en </a:t>
            </a:r>
            <a:r>
              <a:rPr lang="es-CO" dirty="0" err="1"/>
              <a:t>tanh</a:t>
            </a:r>
            <a:r>
              <a:rPr lang="es-CO" dirty="0"/>
              <a:t> es el mejor. </a:t>
            </a:r>
            <a:r>
              <a:rPr lang="es-CO" dirty="0" err="1"/>
              <a:t>Podriamos</a:t>
            </a:r>
            <a:r>
              <a:rPr lang="es-CO" dirty="0"/>
              <a:t> agregarle cualquier función de activación pero </a:t>
            </a:r>
            <a:r>
              <a:rPr lang="es-CO" dirty="0" err="1"/>
              <a:t>tanh</a:t>
            </a:r>
            <a:r>
              <a:rPr lang="es-CO" dirty="0"/>
              <a:t> es el que mejor ayuda a mitigar los problemas de desvanecimiento y explosión.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204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Las </a:t>
            </a:r>
            <a:r>
              <a:rPr lang="es-CO" dirty="0" err="1"/>
              <a:t>lstm</a:t>
            </a:r>
            <a:r>
              <a:rPr lang="es-CO" dirty="0"/>
              <a:t> ahora integran memoria a largo plazo</a:t>
            </a:r>
          </a:p>
          <a:p>
            <a:endParaRPr lang="es-CO" dirty="0"/>
          </a:p>
          <a:p>
            <a:r>
              <a:rPr lang="es-CO" dirty="0"/>
              <a:t>La información de datos anteriores tendía a perderse en cada iteración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53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Lstm</a:t>
            </a:r>
            <a:r>
              <a:rPr lang="es-CO" dirty="0"/>
              <a:t> usa una celda extra para almacenar memoria inmutable a no ser que se requiera, no se actualiza en cada iteración.</a:t>
            </a:r>
          </a:p>
          <a:p>
            <a:endParaRPr lang="es-CO" dirty="0"/>
          </a:p>
          <a:p>
            <a:r>
              <a:rPr lang="es-CO" dirty="0"/>
              <a:t>Analicemos cada parte.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73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primer brazo llamado </a:t>
            </a:r>
            <a:r>
              <a:rPr lang="es-CO" dirty="0" err="1"/>
              <a:t>forget</a:t>
            </a:r>
            <a:r>
              <a:rPr lang="es-CO" dirty="0"/>
              <a:t>, decide si actualizar la memoria a largo plazo o no, mandan cero o uno a la </a:t>
            </a:r>
            <a:r>
              <a:rPr lang="es-CO" dirty="0" err="1"/>
              <a:t>cell</a:t>
            </a:r>
            <a:r>
              <a:rPr lang="es-CO" dirty="0"/>
              <a:t> </a:t>
            </a:r>
            <a:r>
              <a:rPr lang="es-CO" dirty="0" err="1"/>
              <a:t>state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349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Los </a:t>
            </a:r>
            <a:r>
              <a:rPr lang="es-CO" dirty="0" err="1"/>
              <a:t>update</a:t>
            </a:r>
            <a:r>
              <a:rPr lang="es-CO" dirty="0"/>
              <a:t> decide como actualizar la </a:t>
            </a:r>
            <a:r>
              <a:rPr lang="es-CO" dirty="0" err="1"/>
              <a:t>infor</a:t>
            </a:r>
            <a:r>
              <a:rPr lang="es-CO" dirty="0"/>
              <a:t> de la </a:t>
            </a:r>
            <a:r>
              <a:rPr lang="es-CO" dirty="0" err="1"/>
              <a:t>cell</a:t>
            </a:r>
            <a:r>
              <a:rPr lang="es-CO" dirty="0"/>
              <a:t> </a:t>
            </a:r>
            <a:r>
              <a:rPr lang="es-CO" dirty="0" err="1"/>
              <a:t>state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231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Cell </a:t>
            </a:r>
            <a:r>
              <a:rPr lang="es-CO" dirty="0" err="1"/>
              <a:t>state</a:t>
            </a:r>
            <a:r>
              <a:rPr lang="es-CO" dirty="0"/>
              <a:t>, la clase decide como almacenar la memoria a largo plazo, si hacerlo o no, y que agregar.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395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Finalmente la output gate, que seria tal cual la </a:t>
            </a:r>
            <a:r>
              <a:rPr lang="es-CO" dirty="0" err="1"/>
              <a:t>rnn</a:t>
            </a:r>
            <a:r>
              <a:rPr lang="es-CO" dirty="0"/>
              <a:t>  base.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769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 diferencia de la </a:t>
            </a:r>
            <a:r>
              <a:rPr lang="es-CO" dirty="0" err="1"/>
              <a:t>vanilla</a:t>
            </a:r>
            <a:r>
              <a:rPr lang="es-CO" dirty="0"/>
              <a:t>, esta no va perdiendo información si no lo desea.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795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Por </a:t>
            </a:r>
            <a:r>
              <a:rPr lang="es-CO" dirty="0" err="1"/>
              <a:t>utlimo</a:t>
            </a:r>
            <a:r>
              <a:rPr lang="es-CO" dirty="0"/>
              <a:t> esta la </a:t>
            </a:r>
            <a:r>
              <a:rPr lang="es-CO" dirty="0" err="1"/>
              <a:t>gru</a:t>
            </a:r>
            <a:r>
              <a:rPr lang="es-CO" dirty="0"/>
              <a:t>,  que es una versión alterna donde todo lo manejamos con compuerta para decidir si </a:t>
            </a:r>
            <a:r>
              <a:rPr lang="es-CO" dirty="0" err="1"/>
              <a:t>acutlizar</a:t>
            </a:r>
            <a:r>
              <a:rPr lang="es-CO" dirty="0"/>
              <a:t>, o borrar </a:t>
            </a:r>
            <a:r>
              <a:rPr lang="es-CO" dirty="0" err="1"/>
              <a:t>info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714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Resulta que había un problema con el procesamiento de lenguaje, y era que los modelos anteriores no entendían muy bien el lenguaje, ya que solo revisaban existencia de palabras especificas y relacionadas pero no entendían la secuencia, y pues es vital reconocer una secuencia para entender de forma precisa el lenguaje.</a:t>
            </a:r>
          </a:p>
          <a:p>
            <a:endParaRPr lang="es-CO" dirty="0"/>
          </a:p>
          <a:p>
            <a:r>
              <a:rPr lang="es-CO" dirty="0"/>
              <a:t>Por ejemplo:</a:t>
            </a:r>
          </a:p>
          <a:p>
            <a:r>
              <a:rPr lang="es-CO" dirty="0"/>
              <a:t>No es lo mismo decir una pelota negra que una negra en pelota</a:t>
            </a:r>
          </a:p>
          <a:p>
            <a:r>
              <a:rPr lang="es-ES" b="0" i="0" dirty="0">
                <a:solidFill>
                  <a:srgbClr val="E4E6EB"/>
                </a:solidFill>
                <a:effectLst/>
                <a:highlight>
                  <a:srgbClr val="242526"/>
                </a:highlight>
                <a:latin typeface="Segoe UI Historic" panose="020B0502040204020203" pitchFamily="34" charset="0"/>
              </a:rPr>
              <a:t>No es lo mismo decir un gato montes que te montes un gato. </a:t>
            </a:r>
            <a:endParaRPr lang="es-CO" b="0" i="0" dirty="0">
              <a:solidFill>
                <a:srgbClr val="E4E6EB"/>
              </a:solidFill>
              <a:effectLst/>
              <a:highlight>
                <a:srgbClr val="242526"/>
              </a:highlight>
              <a:latin typeface="Segoe UI Historic" panose="020B0502040204020203" pitchFamily="34" charset="0"/>
            </a:endParaRPr>
          </a:p>
          <a:p>
            <a:endParaRPr lang="es-CO" b="0" i="0" dirty="0">
              <a:solidFill>
                <a:srgbClr val="E4E6EB"/>
              </a:solidFill>
              <a:effectLst/>
              <a:highlight>
                <a:srgbClr val="242526"/>
              </a:highlight>
              <a:latin typeface="Segoe UI Historic" panose="020B0502040204020203" pitchFamily="34" charset="0"/>
            </a:endParaRPr>
          </a:p>
          <a:p>
            <a:r>
              <a:rPr lang="es-CO" b="0" i="0" dirty="0">
                <a:solidFill>
                  <a:srgbClr val="E4E6EB"/>
                </a:solidFill>
                <a:effectLst/>
                <a:highlight>
                  <a:srgbClr val="242526"/>
                </a:highlight>
                <a:latin typeface="Segoe UI Historic" panose="020B0502040204020203" pitchFamily="34" charset="0"/>
              </a:rPr>
              <a:t>Entonces debido a esto nacieron unas redes que tenían una memoria. Y podían reconocer secuencias.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41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verdad prometía pero no se suele usar tanto y mas con la llegada de los </a:t>
            </a:r>
            <a:r>
              <a:rPr lang="es-CO" dirty="0" err="1"/>
              <a:t>transformers</a:t>
            </a:r>
            <a:r>
              <a:rPr lang="es-CO" dirty="0"/>
              <a:t>, y los LLM.</a:t>
            </a:r>
          </a:p>
          <a:p>
            <a:endParaRPr lang="es-CO" dirty="0"/>
          </a:p>
          <a:p>
            <a:r>
              <a:rPr lang="es-CO" dirty="0"/>
              <a:t>Sin embargo sigue siendo una opción en cuanto al análisis secuencial.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068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08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Pero bueno, el </a:t>
            </a:r>
            <a:r>
              <a:rPr lang="es-CO" dirty="0" err="1"/>
              <a:t>sequencial</a:t>
            </a:r>
            <a:r>
              <a:rPr lang="es-CO" dirty="0"/>
              <a:t> </a:t>
            </a:r>
            <a:r>
              <a:rPr lang="es-CO" dirty="0" err="1"/>
              <a:t>learning</a:t>
            </a:r>
            <a:r>
              <a:rPr lang="es-CO" dirty="0"/>
              <a:t> es una rama que busca reconocer precisamente datos basados en pasos y con un orden preferiblemente inmutable.</a:t>
            </a:r>
          </a:p>
          <a:p>
            <a:endParaRPr lang="es-CO" dirty="0"/>
          </a:p>
          <a:p>
            <a:r>
              <a:rPr lang="es-CO" dirty="0"/>
              <a:t>Suele funcionar bien en traducciones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70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Hablemos de las </a:t>
            </a:r>
            <a:r>
              <a:rPr lang="es-CO" dirty="0" err="1"/>
              <a:t>Recurrent</a:t>
            </a:r>
            <a:r>
              <a:rPr lang="es-CO" dirty="0"/>
              <a:t> neural </a:t>
            </a:r>
            <a:r>
              <a:rPr lang="es-CO" dirty="0" err="1"/>
              <a:t>networks</a:t>
            </a:r>
            <a:endParaRPr lang="es-CO" dirty="0"/>
          </a:p>
          <a:p>
            <a:endParaRPr lang="es-CO" dirty="0"/>
          </a:p>
          <a:p>
            <a:r>
              <a:rPr lang="es-CO" dirty="0"/>
              <a:t>Resulta que hacen uso de un espacio en disco llamado memoria, la cual se va a ir actualizando pero permite conocer el contexto actual teniendo en cuanta datos anteriores.</a:t>
            </a:r>
          </a:p>
          <a:p>
            <a:endParaRPr lang="es-CO" dirty="0"/>
          </a:p>
          <a:p>
            <a:r>
              <a:rPr lang="es-CO" dirty="0"/>
              <a:t>Por ejemplo si quisiéramos predecir la palabra roja en la frase “La manzana es roja”, al procesar el texto la manzana es, el identifica la palabra manzana y </a:t>
            </a:r>
            <a:r>
              <a:rPr lang="es-CO" dirty="0" err="1"/>
              <a:t>y</a:t>
            </a:r>
            <a:r>
              <a:rPr lang="es-CO" dirty="0"/>
              <a:t> al ver la palabra es busca en su memoria cual seria la etiqueta siguiente, pudiendo predecir la palabra roja. </a:t>
            </a:r>
          </a:p>
          <a:p>
            <a:endParaRPr lang="es-CO" dirty="0"/>
          </a:p>
          <a:p>
            <a:r>
              <a:rPr lang="es-CO" dirty="0"/>
              <a:t>Haciendo que sea útiles en traducciones automáticas.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85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Esta redes utilizan Back </a:t>
            </a:r>
            <a:r>
              <a:rPr lang="es-CO" dirty="0" err="1"/>
              <a:t>Propagation</a:t>
            </a:r>
            <a:r>
              <a:rPr lang="es-CO" dirty="0"/>
              <a:t> </a:t>
            </a:r>
            <a:r>
              <a:rPr lang="es-CO" dirty="0" err="1"/>
              <a:t>Trought</a:t>
            </a:r>
            <a:r>
              <a:rPr lang="es-CO" dirty="0"/>
              <a:t> Time, lo cual es una comparación adicional con el estado anterior y </a:t>
            </a:r>
            <a:r>
              <a:rPr lang="es-CO" dirty="0" err="1"/>
              <a:t>apartir</a:t>
            </a:r>
            <a:r>
              <a:rPr lang="es-CO" dirty="0"/>
              <a:t> de esa comparación calcula la tasa de error.</a:t>
            </a:r>
          </a:p>
          <a:p>
            <a:endParaRPr lang="es-CO" dirty="0"/>
          </a:p>
          <a:p>
            <a:r>
              <a:rPr lang="es-CO" dirty="0"/>
              <a:t>Gracias a esto puede verificar cuales datos causan errores altos y reajustar el peso según el dato probable.</a:t>
            </a:r>
          </a:p>
          <a:p>
            <a:r>
              <a:rPr lang="es-CO" dirty="0" err="1"/>
              <a:t>Osea</a:t>
            </a:r>
            <a:r>
              <a:rPr lang="es-CO" dirty="0"/>
              <a:t> verificar la secuencia con las posibles </a:t>
            </a:r>
            <a:r>
              <a:rPr lang="es-CO" dirty="0" err="1"/>
              <a:t>prediciones</a:t>
            </a:r>
            <a:r>
              <a:rPr lang="es-CO" dirty="0"/>
              <a:t> </a:t>
            </a:r>
            <a:r>
              <a:rPr lang="es-CO" dirty="0" err="1"/>
              <a:t>quendandonos</a:t>
            </a:r>
            <a:r>
              <a:rPr lang="es-CO" dirty="0"/>
              <a:t> con el mas probable.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7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Existen varios tipos.</a:t>
            </a:r>
          </a:p>
          <a:p>
            <a:r>
              <a:rPr lang="es-CO" dirty="0"/>
              <a:t>Que van ligados a cuantas entradas y salidas manejamos.</a:t>
            </a:r>
          </a:p>
          <a:p>
            <a:r>
              <a:rPr lang="es-CO" dirty="0"/>
              <a:t>Por ejemplo Uno a uno, revisa secuencia de pixeles anteriores y me predice etiqueta.</a:t>
            </a:r>
          </a:p>
          <a:p>
            <a:endParaRPr lang="es-CO" dirty="0"/>
          </a:p>
          <a:p>
            <a:r>
              <a:rPr lang="es-CO" dirty="0"/>
              <a:t>Uno a muchos, analiza una secuencia de pixeles y nos predice posibles etiquetas o </a:t>
            </a:r>
            <a:r>
              <a:rPr lang="es-CO" dirty="0" err="1"/>
              <a:t>captions</a:t>
            </a:r>
            <a:endParaRPr lang="es-CO" dirty="0"/>
          </a:p>
          <a:p>
            <a:endParaRPr lang="es-CO" dirty="0"/>
          </a:p>
          <a:p>
            <a:r>
              <a:rPr lang="es-CO" dirty="0"/>
              <a:t>Podemos </a:t>
            </a:r>
            <a:r>
              <a:rPr lang="es-CO" dirty="0" err="1"/>
              <a:t>tambier</a:t>
            </a:r>
            <a:r>
              <a:rPr lang="es-CO" dirty="0"/>
              <a:t> tener entrada de texto, y darle una </a:t>
            </a:r>
            <a:r>
              <a:rPr lang="es-CO" dirty="0" err="1"/>
              <a:t>calsificacion</a:t>
            </a:r>
            <a:r>
              <a:rPr lang="es-CO" dirty="0"/>
              <a:t> </a:t>
            </a:r>
            <a:r>
              <a:rPr lang="es-CO" dirty="0" err="1"/>
              <a:t>posibiva</a:t>
            </a:r>
            <a:r>
              <a:rPr lang="es-CO" dirty="0"/>
              <a:t> o negativa, tal cual los ejemplos de la clase anterior.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15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Muchos a muchas son diferentes secuencias y analiza cada parte para dar una respuesta.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Abajo vemos el esquema de una Recurrente donde básicamente vemos que es un sistema realimentado, y esa realimentación es la “memoria”, y dependiendo la veces que iteremos será, las veces que se ejecutara, noten que toman solo la memoria de la anterior.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94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Hablemos de las CNN vs RNN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5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305" y="3665483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Redes Neuronales Recurrentes RNN y 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Long Short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LSTM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1" y="5872273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des Neuronales">
            <a:extLst>
              <a:ext uri="{FF2B5EF4-FFF2-40B4-BE49-F238E27FC236}">
                <a16:creationId xmlns:a16="http://schemas.microsoft.com/office/drawing/2014/main" id="{D85C3D9E-24D8-CA00-ABDF-FAF1084D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87" y="517338"/>
            <a:ext cx="59626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Variantes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Comparing different Sequence models: RNN, LSTM, GRU, and Transformers">
            <a:extLst>
              <a:ext uri="{FF2B5EF4-FFF2-40B4-BE49-F238E27FC236}">
                <a16:creationId xmlns:a16="http://schemas.microsoft.com/office/drawing/2014/main" id="{D148B53A-4CB2-E5E4-31C3-F5884692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29" y="1794885"/>
            <a:ext cx="9653542" cy="389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7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2AC6319E-B0CA-2FEC-5D6B-13D8EB81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2" y="1574754"/>
            <a:ext cx="7228858" cy="4706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Supongamos que entrenamos una red con nombres de dinosaurios, </a:t>
            </a:r>
            <a:r>
              <a:rPr lang="es-ES" b="0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el modelo aprenderá a generar nombres carácter por carácter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Sabemos que nuestra red se centra en analizar el comportamiento previo y posteriores de tiempo.</a:t>
            </a: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  <a:p>
            <a:pPr marL="0" indent="0" algn="just">
              <a:buNone/>
            </a:pPr>
            <a:r>
              <a:rPr lang="es-ES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Asi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: por ejemplo en la palabra “</a:t>
            </a:r>
            <a:r>
              <a:rPr lang="es-ES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diplosaurio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” para generar la primer “o”, la red debería tener en cuenta la “l” anterior. 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</p:txBody>
      </p:sp>
      <p:pic>
        <p:nvPicPr>
          <p:cNvPr id="1026" name="Picture 2" descr="Para la generación de texto se debe tener en cuenta al menos el caracter que fue generado en la iteración anterior">
            <a:extLst>
              <a:ext uri="{FF2B5EF4-FFF2-40B4-BE49-F238E27FC236}">
                <a16:creationId xmlns:a16="http://schemas.microsoft.com/office/drawing/2014/main" id="{8FFD66B6-0BFF-9839-96CE-F4AA6282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31" y="2828752"/>
            <a:ext cx="3487350" cy="178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8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2AC6319E-B0CA-2FEC-5D6B-13D8EB81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2" y="1574754"/>
            <a:ext cx="10919114" cy="4706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Las redes recurrentes son buenas en esto, pues tiene memoria de instantes previos lo que las hace ideales para analizar secuencias.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Estructura: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1. Los instantes de tiempo van ligados al instante de aparición, por ejemplo en “</a:t>
            </a:r>
            <a:r>
              <a:rPr lang="es-ES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diplosaurio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” tendríamos 11 instantes de tiempo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</p:txBody>
      </p:sp>
      <p:pic>
        <p:nvPicPr>
          <p:cNvPr id="5" name="Picture 2" descr="Cada instante de tiempo corresponde simplemente a un elemento de la secuencia">
            <a:extLst>
              <a:ext uri="{FF2B5EF4-FFF2-40B4-BE49-F238E27FC236}">
                <a16:creationId xmlns:a16="http://schemas.microsoft.com/office/drawing/2014/main" id="{83ECCD7D-E807-C4A3-F4C4-67132914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35" y="4107439"/>
            <a:ext cx="6264729" cy="21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3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936B7E-C6DB-D97F-F41E-F2D9C222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8576"/>
            <a:ext cx="10686756" cy="5034056"/>
          </a:xfrm>
          <a:prstGeom prst="rect">
            <a:avLst/>
          </a:prstGeom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8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AE5604-5F16-8A96-204F-20159CF71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3" y="1458819"/>
            <a:ext cx="10486864" cy="44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Definición de la entrada (x) y la salida (y) en cada instante de tiempo">
            <a:extLst>
              <a:ext uri="{FF2B5EF4-FFF2-40B4-BE49-F238E27FC236}">
                <a16:creationId xmlns:a16="http://schemas.microsoft.com/office/drawing/2014/main" id="{1C1ED916-7AE1-4594-7F83-E7075A64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5" y="2219477"/>
            <a:ext cx="10735869" cy="467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4">
                <a:extLst>
                  <a:ext uri="{FF2B5EF4-FFF2-40B4-BE49-F238E27FC236}">
                    <a16:creationId xmlns:a16="http://schemas.microsoft.com/office/drawing/2014/main" id="{403F387F-309B-4990-CFEE-FB9C9D881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443" y="1264510"/>
                <a:ext cx="10919114" cy="470616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00B050"/>
                              </a:solidFill>
                              <a:effectLst/>
                              <a:highlight>
                                <a:srgbClr val="FBFBFB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effectLst/>
                              <a:highlight>
                                <a:srgbClr val="FBFBFB"/>
                              </a:highligh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effectLst/>
                              <a:highlight>
                                <a:srgbClr val="FBFBFB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solidFill>
                            <a:srgbClr val="00B050"/>
                          </a:solidFill>
                          <a:effectLst/>
                          <a:highlight>
                            <a:srgbClr val="FBFBFB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rgbClr val="7030A0"/>
                              </a:solidFill>
                              <a:effectLst/>
                              <a:highlight>
                                <a:srgbClr val="FBFBFB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effectLst/>
                              <a:highlight>
                                <a:srgbClr val="FBFBFB"/>
                              </a:highlight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7030A0"/>
                              </a:solidFill>
                              <a:effectLst/>
                              <a:highlight>
                                <a:srgbClr val="FBFBFB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b="0" i="0" dirty="0">
                  <a:solidFill>
                    <a:srgbClr val="00B050"/>
                  </a:solidFill>
                  <a:effectLst/>
                  <a:highlight>
                    <a:srgbClr val="FBFBFB"/>
                  </a:highlight>
                  <a:latin typeface="AmazonEmber"/>
                </a:endParaRPr>
              </a:p>
              <a:p>
                <a:pPr marL="0" indent="0" algn="ctr">
                  <a:buNone/>
                </a:pPr>
                <a:r>
                  <a:rPr lang="es-ES" b="0" i="0" dirty="0">
                    <a:solidFill>
                      <a:srgbClr val="00B050"/>
                    </a:solidFill>
                    <a:effectLst/>
                    <a:highlight>
                      <a:srgbClr val="FBFBFB"/>
                    </a:highlight>
                    <a:latin typeface="AmazonEmber"/>
                  </a:rPr>
                  <a:t>Nota: los bloques </a:t>
                </a:r>
                <a:r>
                  <a:rPr lang="es-ES" dirty="0">
                    <a:solidFill>
                      <a:srgbClr val="00B050"/>
                    </a:solidFill>
                    <a:highlight>
                      <a:srgbClr val="FBFBFB"/>
                    </a:highlight>
                    <a:latin typeface="AmazonEmber"/>
                  </a:rPr>
                  <a:t>RNN es solo uno que se itera</a:t>
                </a:r>
                <a:endParaRPr lang="es-ES" b="0" i="0" dirty="0">
                  <a:solidFill>
                    <a:srgbClr val="00B050"/>
                  </a:solidFill>
                  <a:effectLst/>
                  <a:highlight>
                    <a:srgbClr val="FBFBFB"/>
                  </a:highlight>
                  <a:latin typeface="AmazonEmber"/>
                </a:endParaRPr>
              </a:p>
            </p:txBody>
          </p:sp>
        </mc:Choice>
        <mc:Fallback xmlns="">
          <p:sp>
            <p:nvSpPr>
              <p:cNvPr id="3" name="Marcador de contenido 4">
                <a:extLst>
                  <a:ext uri="{FF2B5EF4-FFF2-40B4-BE49-F238E27FC236}">
                    <a16:creationId xmlns:a16="http://schemas.microsoft.com/office/drawing/2014/main" id="{403F387F-309B-4990-CFEE-FB9C9D881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443" y="1264510"/>
                <a:ext cx="10919114" cy="470616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1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907B6E-303F-9818-E307-A06D4A1B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850" y="911972"/>
            <a:ext cx="7864522" cy="3520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4">
                <a:extLst>
                  <a:ext uri="{FF2B5EF4-FFF2-40B4-BE49-F238E27FC236}">
                    <a16:creationId xmlns:a16="http://schemas.microsoft.com/office/drawing/2014/main" id="{1D2B7E2F-BADE-D745-DDE9-0DE27676E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443" y="4620463"/>
                <a:ext cx="10919114" cy="18724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b="0" i="0" dirty="0">
                    <a:solidFill>
                      <a:srgbClr val="333333"/>
                    </a:solidFill>
                    <a:effectLst/>
                    <a:highlight>
                      <a:srgbClr val="FBFBFB"/>
                    </a:highlight>
                    <a:latin typeface="AmazonEmber"/>
                  </a:rPr>
                  <a:t>La red tiene dos entradas y dos salidas: </a:t>
                </a:r>
              </a:p>
              <a:p>
                <a:pPr marL="0" indent="0" algn="just">
                  <a:buNone/>
                </a:pPr>
                <a:r>
                  <a:rPr lang="es-ES" b="0" i="0" dirty="0">
                    <a:solidFill>
                      <a:srgbClr val="333333"/>
                    </a:solidFill>
                    <a:effectLst/>
                    <a:highlight>
                      <a:srgbClr val="FBFBFB"/>
                    </a:highlight>
                    <a:latin typeface="AmazonEmber"/>
                  </a:rPr>
                  <a:t>-Dato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rgbClr val="333333"/>
                            </a:solidFill>
                            <a:effectLst/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333333"/>
                            </a:solidFill>
                            <a:effectLst/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333333"/>
                            </a:solidFill>
                            <a:effectLst/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 		-Activación anterior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b="0" i="1" smtClean="0">
                        <a:solidFill>
                          <a:srgbClr val="333333"/>
                        </a:solidFill>
                        <a:highlight>
                          <a:srgbClr val="FBFBFB"/>
                        </a:highlight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s-ES" dirty="0">
                  <a:solidFill>
                    <a:srgbClr val="333333"/>
                  </a:solidFill>
                  <a:highlight>
                    <a:srgbClr val="FBFBFB"/>
                  </a:highlight>
                  <a:latin typeface="AmazonEmber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-Predicción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	-Activación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b="0" i="1" smtClean="0">
                            <a:solidFill>
                              <a:srgbClr val="333333"/>
                            </a:solidFill>
                            <a:highlight>
                              <a:srgbClr val="FBFBFB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b="0" i="1" smtClean="0">
                        <a:solidFill>
                          <a:srgbClr val="333333"/>
                        </a:solidFill>
                        <a:highlight>
                          <a:srgbClr val="FBFBFB"/>
                        </a:highlight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 (</a:t>
                </a:r>
                <a:r>
                  <a:rPr lang="es-ES" dirty="0" err="1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hidden</a:t>
                </a:r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 </a:t>
                </a:r>
                <a:r>
                  <a:rPr lang="es-ES" dirty="0" err="1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state</a:t>
                </a:r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333333"/>
                    </a:solidFill>
                    <a:highlight>
                      <a:srgbClr val="FBFBFB"/>
                    </a:highlight>
                    <a:latin typeface="AmazonEmber"/>
                  </a:rPr>
                  <a:t>Las activaciones son las encargadas de ser “La memoria de la red”</a:t>
                </a:r>
              </a:p>
              <a:p>
                <a:pPr marL="0" indent="0" algn="just">
                  <a:buNone/>
                </a:pPr>
                <a:endParaRPr lang="es-ES" b="0" i="0" dirty="0">
                  <a:solidFill>
                    <a:srgbClr val="333333"/>
                  </a:solidFill>
                  <a:effectLst/>
                  <a:highlight>
                    <a:srgbClr val="FBFBFB"/>
                  </a:highlight>
                  <a:latin typeface="AmazonEmber"/>
                </a:endParaRPr>
              </a:p>
            </p:txBody>
          </p:sp>
        </mc:Choice>
        <mc:Fallback xmlns="">
          <p:sp>
            <p:nvSpPr>
              <p:cNvPr id="3" name="Marcador de contenido 4">
                <a:extLst>
                  <a:ext uri="{FF2B5EF4-FFF2-40B4-BE49-F238E27FC236}">
                    <a16:creationId xmlns:a16="http://schemas.microsoft.com/office/drawing/2014/main" id="{1D2B7E2F-BADE-D745-DDE9-0DE27676E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443" y="4620463"/>
                <a:ext cx="10919114" cy="1872411"/>
              </a:xfrm>
              <a:blipFill>
                <a:blip r:embed="rId5"/>
                <a:stretch>
                  <a:fillRect l="-1004" t="-6515" b="-19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0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AB89F5-D32F-3793-0609-F3906A671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1" y="1554378"/>
            <a:ext cx="11039418" cy="39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5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B73C46-B576-B3D5-6E8B-81CCBC5B3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02622"/>
            <a:ext cx="10820400" cy="50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RNN: Gradientes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7CD867-2C68-8255-4ACE-F888CA515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203" y="1458819"/>
            <a:ext cx="8457903" cy="46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 lnSpcReduction="10000"/>
          </a:bodyPr>
          <a:lstStyle/>
          <a:p>
            <a:r>
              <a:rPr lang="es-CO" b="1" dirty="0"/>
              <a:t>RNN</a:t>
            </a:r>
          </a:p>
          <a:p>
            <a:r>
              <a:rPr lang="es-CO" b="1" dirty="0" err="1"/>
              <a:t>Sequence</a:t>
            </a:r>
            <a:r>
              <a:rPr lang="es-CO" b="1" dirty="0"/>
              <a:t> </a:t>
            </a:r>
            <a:r>
              <a:rPr lang="es-CO" b="1" dirty="0" err="1"/>
              <a:t>Learning</a:t>
            </a:r>
            <a:endParaRPr lang="es-CO" b="1" dirty="0"/>
          </a:p>
          <a:p>
            <a:r>
              <a:rPr lang="es-CO" b="1" dirty="0"/>
              <a:t>¿Como funciona una RNN?</a:t>
            </a:r>
          </a:p>
          <a:p>
            <a:r>
              <a:rPr lang="es-CO" b="1" dirty="0"/>
              <a:t>Tipos de RNN</a:t>
            </a:r>
          </a:p>
          <a:p>
            <a:r>
              <a:rPr lang="es-CO" b="1" dirty="0"/>
              <a:t>RNN Vs. CNN</a:t>
            </a:r>
          </a:p>
          <a:p>
            <a:r>
              <a:rPr lang="es-CO" b="1" dirty="0"/>
              <a:t>Variantes RNN</a:t>
            </a:r>
          </a:p>
          <a:p>
            <a:pPr lvl="1">
              <a:buFont typeface="+mj-lt"/>
              <a:buAutoNum type="arabicPeriod"/>
            </a:pPr>
            <a:r>
              <a:rPr lang="es-ES" sz="2000" b="1" i="0" dirty="0" err="1">
                <a:solidFill>
                  <a:srgbClr val="0D0D0D"/>
                </a:solidFill>
                <a:effectLst/>
                <a:latin typeface="Söhne"/>
              </a:rPr>
              <a:t>Vanilla</a:t>
            </a:r>
            <a:r>
              <a:rPr lang="es-ES" sz="2000" b="1" i="0" dirty="0">
                <a:solidFill>
                  <a:srgbClr val="0D0D0D"/>
                </a:solidFill>
                <a:effectLst/>
                <a:latin typeface="Söhne"/>
              </a:rPr>
              <a:t> RNN</a:t>
            </a:r>
          </a:p>
          <a:p>
            <a:pPr lvl="1">
              <a:buFont typeface="+mj-lt"/>
              <a:buAutoNum type="arabicPeriod"/>
            </a:pPr>
            <a:r>
              <a:rPr lang="es-ES" sz="2000" b="1" dirty="0">
                <a:solidFill>
                  <a:srgbClr val="0D0D0D"/>
                </a:solidFill>
                <a:latin typeface="Söhne"/>
              </a:rPr>
              <a:t>LSTM</a:t>
            </a:r>
          </a:p>
          <a:p>
            <a:pPr lvl="1">
              <a:buFont typeface="+mj-lt"/>
              <a:buAutoNum type="arabicPeriod"/>
            </a:pPr>
            <a:r>
              <a:rPr lang="es-ES" sz="2000" b="1" dirty="0">
                <a:solidFill>
                  <a:srgbClr val="0D0D0D"/>
                </a:solidFill>
                <a:latin typeface="Söhne"/>
              </a:rPr>
              <a:t>GRU</a:t>
            </a:r>
          </a:p>
          <a:p>
            <a:r>
              <a:rPr lang="es-CO" b="1" dirty="0"/>
              <a:t>Limitaciones</a:t>
            </a:r>
          </a:p>
          <a:p>
            <a:r>
              <a:rPr lang="es-CO" b="1" dirty="0"/>
              <a:t>Aplicaciones</a:t>
            </a:r>
          </a:p>
          <a:p>
            <a:pPr marL="0" indent="0" algn="l">
              <a:buNone/>
            </a:pPr>
            <a:endParaRPr lang="es-ES" sz="18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1028" name="Picture 4" descr="Recurrente">
            <a:extLst>
              <a:ext uri="{FF2B5EF4-FFF2-40B4-BE49-F238E27FC236}">
                <a16:creationId xmlns:a16="http://schemas.microsoft.com/office/drawing/2014/main" id="{34EAEB8E-5325-7AE7-41C5-55F52511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45" y="2618366"/>
            <a:ext cx="1349188" cy="134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RNN: Problemas con Gradientes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83F1D-CE1F-C24A-3F20-3B065A2B2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781" y="1735351"/>
            <a:ext cx="9237240" cy="4724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212E20-554D-E133-9C5B-1AB007A55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181" y="1887751"/>
            <a:ext cx="9237240" cy="47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RNN: Gradientes desvanecido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F7256F-9544-6DB1-B3EF-21E7FF37B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015" y="1057291"/>
            <a:ext cx="8845969" cy="3964700"/>
          </a:xfrm>
          <a:prstGeom prst="rect">
            <a:avLst/>
          </a:prstGeom>
        </p:spPr>
      </p:pic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DBEE5B5C-FCD7-63DC-8E45-108C5114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43" y="4620463"/>
            <a:ext cx="10919114" cy="187241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Ocurre cuando los gradientes se hacen nulos al propagarse hacia atrás.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Esto se puede de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ber a: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Secuencias de entrada muy largas (disminución exponencial del gradiente)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Activaciones saturadas: derivada se acerca a cero</a:t>
            </a:r>
          </a:p>
          <a:p>
            <a:pPr algn="just"/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Inicializaciones de pesos inapropiadas: si son muy pequeños puede disminuir rápidamente</a:t>
            </a:r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55780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237240" cy="898071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RNN: Explosión del Gradiente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6EEE85-3F93-D6BD-D612-83EC1FA86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58" y="733663"/>
            <a:ext cx="8950484" cy="4380024"/>
          </a:xfrm>
          <a:prstGeom prst="rect">
            <a:avLst/>
          </a:prstGeom>
        </p:spPr>
      </p:pic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3327799A-3908-CA4E-8688-6F731EE5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43" y="4949279"/>
            <a:ext cx="10919114" cy="187241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Ocurre cuando los gradientes se hacen extremadamente grandes al propagarse hacia atrás.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Esto se puede de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ber a: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Secuencias de entrada muy largas (aumento exponencial del gradiente)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Activaciones no lineales: sigmoide o </a:t>
            </a:r>
            <a:r>
              <a:rPr lang="es-ES" b="0" i="0" dirty="0" err="1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tanh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 puede hacer que los gradientes se amplifiquen.</a:t>
            </a:r>
          </a:p>
          <a:p>
            <a:pPr algn="just"/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Inicializaciones de pesos inapropiadas: si son muy grandes pueden aumentar rápidamente.</a:t>
            </a:r>
          </a:p>
        </p:txBody>
      </p:sp>
    </p:spTree>
    <p:extLst>
      <p:ext uri="{BB962C8B-B14F-4D97-AF65-F5344CB8AC3E}">
        <p14:creationId xmlns:p14="http://schemas.microsoft.com/office/powerpoint/2010/main" val="229968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– Long-Short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Memory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ADE580B2-DBBF-25CB-85D9-F05804D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816"/>
            <a:ext cx="10919114" cy="1872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RNN funcionaba bien para </a:t>
            </a:r>
            <a:r>
              <a:rPr lang="es-CO" b="0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datos cortos </a:t>
            </a:r>
            <a:r>
              <a:rPr lang="es-CO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(memoria corta)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El efecto de cambios anteriores a la salida (a o h) debido a la activación hace que a la memoria a lo mucho sea 1 así que a largo plazo será cero. 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</p:txBody>
      </p:sp>
      <p:pic>
        <p:nvPicPr>
          <p:cNvPr id="4098" name="Picture 2" descr="El efecto que tiene el estado inicial (a0) en la salida (y3) es mínimo, debido al escalamiento resultante de la funcion de activación">
            <a:extLst>
              <a:ext uri="{FF2B5EF4-FFF2-40B4-BE49-F238E27FC236}">
                <a16:creationId xmlns:a16="http://schemas.microsoft.com/office/drawing/2014/main" id="{4E52D4E5-24CC-D8C5-D469-5B610D95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10" y="2735339"/>
            <a:ext cx="5373462" cy="28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03AC8F3-832D-29CE-EC90-39D7AD6BF3F5}"/>
              </a:ext>
            </a:extLst>
          </p:cNvPr>
          <p:cNvSpPr txBox="1">
            <a:spLocks/>
          </p:cNvSpPr>
          <p:nvPr/>
        </p:nvSpPr>
        <p:spPr>
          <a:xfrm>
            <a:off x="838200" y="5724507"/>
            <a:ext cx="10919114" cy="93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LSTM mejora esto, siendo capaz de recordar también a largo plazo e igual con capacidad de añadir o eliminar información relevante</a:t>
            </a: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2834216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– Long-Short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Memory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C1F1C7-CF0A-2A06-9DC5-F7CC35969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7410"/>
            <a:ext cx="6728576" cy="4208479"/>
          </a:xfrm>
          <a:prstGeom prst="rect">
            <a:avLst/>
          </a:prstGeom>
        </p:spPr>
      </p:pic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7EA6C7DF-EEC8-1F9A-9262-3B79DC7ED91A}"/>
              </a:ext>
            </a:extLst>
          </p:cNvPr>
          <p:cNvSpPr txBox="1">
            <a:spLocks/>
          </p:cNvSpPr>
          <p:nvPr/>
        </p:nvSpPr>
        <p:spPr>
          <a:xfrm>
            <a:off x="6728576" y="2678009"/>
            <a:ext cx="5060653" cy="206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Tiene adicional una </a:t>
            </a:r>
            <a:r>
              <a:rPr lang="es-CO" dirty="0">
                <a:solidFill>
                  <a:srgbClr val="0070C0"/>
                </a:solidFill>
                <a:highlight>
                  <a:srgbClr val="FBFBFB"/>
                </a:highlight>
                <a:latin typeface="AmazonEmber"/>
              </a:rPr>
              <a:t>Celda de estado</a:t>
            </a: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: Es la clave de LSTM, como una banda transportadora donde se añaden o remueven datos de la memoria.</a:t>
            </a: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94985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–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Forget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Keep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gate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0E1B40-1E2E-52F7-B7D9-0011621D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59" y="1917973"/>
            <a:ext cx="10478481" cy="35551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C8E22BA-8202-F997-DAB4-36E8531C0D94}"/>
              </a:ext>
            </a:extLst>
          </p:cNvPr>
          <p:cNvSpPr txBox="1"/>
          <p:nvPr/>
        </p:nvSpPr>
        <p:spPr>
          <a:xfrm>
            <a:off x="6419088" y="4279392"/>
            <a:ext cx="515721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Forget</a:t>
            </a:r>
            <a:r>
              <a:rPr lang="es-ES" sz="2800" dirty="0">
                <a:solidFill>
                  <a:srgbClr val="FF0000"/>
                </a:solidFill>
              </a:rPr>
              <a:t> Gate</a:t>
            </a:r>
          </a:p>
          <a:p>
            <a:r>
              <a:rPr lang="es-ES" sz="2800" dirty="0">
                <a:solidFill>
                  <a:srgbClr val="FF0000"/>
                </a:solidFill>
              </a:rPr>
              <a:t>Decide qué información descartar de la celda de estado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E54B82-8898-CDAC-E9F9-36E090375B9E}"/>
              </a:ext>
            </a:extLst>
          </p:cNvPr>
          <p:cNvSpPr txBox="1">
            <a:spLocks/>
          </p:cNvSpPr>
          <p:nvPr/>
        </p:nvSpPr>
        <p:spPr>
          <a:xfrm>
            <a:off x="838200" y="6041571"/>
            <a:ext cx="10919114" cy="61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Los </a:t>
            </a:r>
            <a:r>
              <a:rPr lang="es-CO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sigmoid</a:t>
            </a: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 son los que actúan como válvulas y varían entre 0 y 1</a:t>
            </a: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156259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– Input Gate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45E53B-D8A9-81C4-0E8F-F59276C3E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61" y="1917653"/>
            <a:ext cx="11399077" cy="356874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2D667A-291D-8F20-C2DA-DFD7586EB201}"/>
              </a:ext>
            </a:extLst>
          </p:cNvPr>
          <p:cNvSpPr txBox="1"/>
          <p:nvPr/>
        </p:nvSpPr>
        <p:spPr>
          <a:xfrm>
            <a:off x="6327648" y="4425696"/>
            <a:ext cx="515721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Update</a:t>
            </a:r>
            <a:r>
              <a:rPr lang="es-ES" sz="2800" dirty="0">
                <a:solidFill>
                  <a:srgbClr val="FF0000"/>
                </a:solidFill>
              </a:rPr>
              <a:t> Gate:</a:t>
            </a:r>
          </a:p>
          <a:p>
            <a:r>
              <a:rPr lang="es-ES" sz="2800" dirty="0">
                <a:solidFill>
                  <a:srgbClr val="FF0000"/>
                </a:solidFill>
              </a:rPr>
              <a:t>Decide qué información se almacena en la celda de estado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8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– Actualización de estado de celda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35C789-F62F-AB22-2033-1F2AEFCE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97" y="1819024"/>
            <a:ext cx="10666405" cy="38633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36D1E5-CFC6-8D03-3090-0CF75726F604}"/>
              </a:ext>
            </a:extLst>
          </p:cNvPr>
          <p:cNvSpPr txBox="1"/>
          <p:nvPr/>
        </p:nvSpPr>
        <p:spPr>
          <a:xfrm>
            <a:off x="6528816" y="4148768"/>
            <a:ext cx="51572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Cell </a:t>
            </a:r>
            <a:r>
              <a:rPr lang="es-ES" sz="2800" dirty="0" err="1">
                <a:solidFill>
                  <a:srgbClr val="FF0000"/>
                </a:solidFill>
              </a:rPr>
              <a:t>state</a:t>
            </a:r>
            <a:endParaRPr lang="es-ES" sz="2800" dirty="0">
              <a:solidFill>
                <a:srgbClr val="FF0000"/>
              </a:solidFill>
            </a:endParaRPr>
          </a:p>
          <a:p>
            <a:r>
              <a:rPr lang="es-ES" sz="2800" dirty="0">
                <a:solidFill>
                  <a:srgbClr val="FF0000"/>
                </a:solidFill>
              </a:rPr>
              <a:t>Actualiza la celda de estado escalada por la entrada y olvida las gates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– Output Gate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BB802-5142-4F47-4B96-65652C335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7598"/>
            <a:ext cx="10390953" cy="3642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E8C334-2F1D-9CDE-6181-230819AAEC7D}"/>
              </a:ext>
            </a:extLst>
          </p:cNvPr>
          <p:cNvSpPr txBox="1"/>
          <p:nvPr/>
        </p:nvSpPr>
        <p:spPr>
          <a:xfrm>
            <a:off x="5940552" y="4085383"/>
            <a:ext cx="541324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Output Gate:</a:t>
            </a:r>
          </a:p>
          <a:p>
            <a:r>
              <a:rPr lang="es-ES" sz="2800" dirty="0">
                <a:solidFill>
                  <a:srgbClr val="FF0000"/>
                </a:solidFill>
              </a:rPr>
              <a:t>Salida basada en la célula de estado actualizada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7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LSTM Vs.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Vanilla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473415-DD82-4349-A1DE-7AB9009A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0" y="1689053"/>
            <a:ext cx="11289580" cy="3846333"/>
          </a:xfrm>
          <a:prstGeom prst="rect">
            <a:avLst/>
          </a:prstGeom>
        </p:spPr>
      </p:pic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FB483D15-B261-1D79-B467-CF07808E9145}"/>
              </a:ext>
            </a:extLst>
          </p:cNvPr>
          <p:cNvSpPr txBox="1">
            <a:spLocks/>
          </p:cNvSpPr>
          <p:nvPr/>
        </p:nvSpPr>
        <p:spPr>
          <a:xfrm>
            <a:off x="636443" y="5765620"/>
            <a:ext cx="10919114" cy="9362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Vanilla</a:t>
            </a: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 RNN va perdiendo información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LSTM mantiene información a no ser que se elimine total del </a:t>
            </a:r>
            <a:r>
              <a:rPr lang="es-CO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cell</a:t>
            </a:r>
            <a:r>
              <a:rPr lang="es-CO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 </a:t>
            </a:r>
            <a:r>
              <a:rPr lang="es-CO" dirty="0" err="1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state</a:t>
            </a: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solidFill>
                <a:srgbClr val="333333"/>
              </a:solidFill>
              <a:highlight>
                <a:srgbClr val="FBFBFB"/>
              </a:highlight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225194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333333"/>
                </a:solidFill>
                <a:latin typeface="AmazonEmber"/>
              </a:rPr>
              <a:t>M</a:t>
            </a:r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odelo de aprendizaje profundo entrenado para procesar y convertir una entrada de datos secuencial en una salida de datos secuencial específica. (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AmazonEmber"/>
              </a:rPr>
              <a:t>Sequence</a:t>
            </a:r>
            <a:r>
              <a:rPr lang="es-ES" b="0" i="0" dirty="0">
                <a:solidFill>
                  <a:srgbClr val="0070C0"/>
                </a:solidFill>
                <a:effectLst/>
                <a:latin typeface="AmazonEmber"/>
              </a:rPr>
              <a:t>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AmazonEmber"/>
              </a:rPr>
              <a:t>learning</a:t>
            </a:r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)</a:t>
            </a: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latin typeface="AmazonEmber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Los datos secuenciales: como palabras, oraciones o datos de serie temporal, en los que los componentes secuenciales se interaccionan en función de reglas semánticas y sintácticas complejas. 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Una RNN es un sistema que imita la forma en que los humanos realizan conversiones de datos secuenciales.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Las RNN están siendo reemplazadas en gran medida por la inteligencia artificial (IA) basada en </a:t>
            </a:r>
            <a:r>
              <a:rPr lang="es-ES" b="0" i="0" dirty="0">
                <a:solidFill>
                  <a:srgbClr val="FF0000"/>
                </a:solidFill>
                <a:effectLst/>
                <a:latin typeface="AmazonEmber"/>
              </a:rPr>
              <a:t>transformadores</a:t>
            </a:r>
            <a:r>
              <a:rPr lang="es-ES" b="0" i="0" dirty="0">
                <a:solidFill>
                  <a:srgbClr val="333333"/>
                </a:solidFill>
                <a:effectLst/>
                <a:latin typeface="AmazonEmber"/>
              </a:rPr>
              <a:t> y modelos de lenguaje de gran tamaño (LLM), que son mucho más eficientes en el procesamiento secuencial de datos.</a:t>
            </a:r>
            <a:endParaRPr lang="es-ES" b="0" i="0" dirty="0">
              <a:solidFill>
                <a:srgbClr val="0070C0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4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B5946E7-66EF-4BD6-675C-E26D33CE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92" y="1793530"/>
            <a:ext cx="4112421" cy="33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GRU –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Gated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Unit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356DC3B2-A1DE-50FF-DE94-EBBDE2F7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2" y="1574754"/>
            <a:ext cx="8371858" cy="470616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GRU </a:t>
            </a:r>
            <a:r>
              <a:rPr lang="es-E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 la mas nueva de las RNN y similar a LSTM, excepto que se deshicieron de la celda de estado y usaron el estado oculto para transferir información.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Dos puertas</a:t>
            </a:r>
          </a:p>
          <a:p>
            <a:pPr marL="514350" indent="-514350" algn="l">
              <a:buAutoNum type="arabicPeriod"/>
            </a:pPr>
            <a:r>
              <a:rPr lang="es-ES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Actualización: puerta de olvida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decide que mantener, desechar y agregar.</a:t>
            </a:r>
          </a:p>
          <a:p>
            <a:pPr marL="514350" indent="-514350" algn="l">
              <a:buAutoNum type="arabicPeriod"/>
            </a:pPr>
            <a:r>
              <a:rPr lang="es-ES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inicio: decide cuanta información del pasado olvidar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El estado oculto candidato se realiza igual a LSTM, la diferencia es que dentro del cálculo candidato, se restablecerá parte de la puerta anterior.</a:t>
            </a:r>
            <a:endParaRPr lang="es-ES" b="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87043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ACA324-E689-767B-BAAB-1D32C030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00" y="911971"/>
            <a:ext cx="10352199" cy="5218576"/>
          </a:xfrm>
          <a:prstGeom prst="rect">
            <a:avLst/>
          </a:prstGeom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3724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GRU –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Gated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Unit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45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Limitaciones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C2F37D99-6532-AE9E-A74E-78A2FA69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Desvanecimiento y explosión del gradiente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Problemas con la propagación de gradientes a través de múltiples pasos de tiempo.(sobreajuste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ó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deje de aprender por gradientes 0)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Memoria a corto plazo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Dificultad para retener información relevante a largo plazo.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Sensibilidad al orden de los datos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Dependencia en el orden de los datos de entrada, lo que puede afectar su capacidad 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 modelar secuencias complejas.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Problema de información olvidada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La información relevante puede perderse a medida que la secuencia avanza.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Limitaciones de paralelización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Dificultad para paralelizar el entrenamiento e inferencia debido a su naturaleza secuencial.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Incapacidad para manejar dependencias a larga distancia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Dificultad para capturar relaciones complejas en datos de series temporales o texto a lo largo de intervalos largos.</a:t>
            </a:r>
          </a:p>
        </p:txBody>
      </p:sp>
    </p:spTree>
    <p:extLst>
      <p:ext uri="{BB962C8B-B14F-4D97-AF65-F5344CB8AC3E}">
        <p14:creationId xmlns:p14="http://schemas.microsoft.com/office/powerpoint/2010/main" val="4004682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Aplicaciones del RNN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Procesamiento del Lenguaje Natural (NLP)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Traducción automática, análisis de sentimientos, resumen de textos, reconocimiento de voz.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Modelado de Series Temporales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Pronóstico del tiempo, análisis financiero, predicción de demanda, monitorización de la salud.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Reconocimiento de Voz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Reconocimiento y transcripción de voz, control de dispositivos, transcripción de llamadas.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Generación de Texto y Música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Creación de historias, composición musical, generación de diálogos.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Procesamiento de Imágenes y Video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Etiquetado de imágenes, segmentación semántica, generación de descripciones, reconocimiento de actividad.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Modelado de Secuencias Biológicas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Predicción de estructuras de proteínas, análisis de secuencias de ADN y ARN.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Robótica y Control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Control de robots autónomos, predicción de trayectorias.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Aplicaciones en Juegos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Generación de niveles, aprendizaje de políticas para agentes.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El aprendizaje secuencial es el estudio de algoritmos de machine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learning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diseñados para </a:t>
            </a:r>
            <a:r>
              <a:rPr lang="es-ES" b="0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datos secuenciales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Suele aplicarse en sistemas dinámicos discretos basados en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delay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steps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También como un modelo de lenguaje siendo el mas utilizando para </a:t>
            </a:r>
            <a:r>
              <a:rPr lang="es-ES" b="0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etiquetado secuencial</a:t>
            </a:r>
            <a:r>
              <a:rPr lang="es-ES" dirty="0">
                <a:solidFill>
                  <a:srgbClr val="0070C0"/>
                </a:solidFill>
                <a:latin typeface="IBM Plex Sans" panose="020B0503050203000203" pitchFamily="34" charset="0"/>
              </a:rPr>
              <a:t> y traducciones</a:t>
            </a:r>
            <a:endParaRPr lang="es-ES" b="0" i="0" dirty="0">
              <a:solidFill>
                <a:srgbClr val="0070C0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¿Cómo funciona una RNN? (</a:t>
            </a: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memoria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Pasan 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datos secuenciales a las capas ocultas paso a paso. Sin embargo, </a:t>
            </a:r>
            <a:r>
              <a:rPr lang="es-ES" b="0" i="0" dirty="0">
                <a:solidFill>
                  <a:srgbClr val="0070C0"/>
                </a:solidFill>
                <a:effectLst/>
                <a:highlight>
                  <a:srgbClr val="FBFBFB"/>
                </a:highlight>
                <a:latin typeface="AmazonEmber"/>
              </a:rPr>
              <a:t>también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 tienen un flujo de trabajo </a:t>
            </a:r>
            <a:r>
              <a:rPr lang="es-ES" b="0" i="1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recurrente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 o en bucle: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BFBFB"/>
                </a:highlight>
                <a:latin typeface="AmazonEmber"/>
              </a:rPr>
              <a:t>la capa oculta </a:t>
            </a:r>
            <a:r>
              <a:rPr lang="es-ES" b="0" i="0" dirty="0">
                <a:solidFill>
                  <a:srgbClr val="0070C0"/>
                </a:solidFill>
                <a:effectLst/>
                <a:highlight>
                  <a:srgbClr val="FBFBFB"/>
                </a:highlight>
                <a:latin typeface="AmazonEmber"/>
              </a:rPr>
              <a:t>puede recordar y utilizar las entradas anteriores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BFBFB"/>
                </a:highlight>
                <a:latin typeface="AmazonEmber"/>
              </a:rPr>
              <a:t>para realizar predicciones futuras en un componente de memoria a corto plazo. </a:t>
            </a:r>
            <a:r>
              <a:rPr lang="es-ES" b="0" i="0" dirty="0">
                <a:solidFill>
                  <a:srgbClr val="0070C0"/>
                </a:solidFill>
                <a:effectLst/>
                <a:highlight>
                  <a:srgbClr val="FBFBFB"/>
                </a:highlight>
                <a:latin typeface="AmazonEmber"/>
              </a:rPr>
              <a:t>Utiliza la entrada actual y la memoria almacenada para predecir la siguiente secuencia. 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Por ejemplo, consideremos la secuencia: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La manzana es roja</a:t>
            </a:r>
            <a:r>
              <a:rPr lang="es-ES" b="0" i="1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. 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Quiere que la RNN prediga </a:t>
            </a:r>
            <a:r>
              <a:rPr lang="es-ES" b="0" i="1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roja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 cuando reciba la secuencia de entrada que es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la manzana es</a:t>
            </a:r>
            <a:r>
              <a:rPr lang="es-ES" b="0" i="1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. 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Cuando la capa oculta procesa la palabra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manzana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, </a:t>
            </a:r>
            <a:r>
              <a:rPr lang="es-ES" b="0" i="0" dirty="0">
                <a:solidFill>
                  <a:srgbClr val="0070C0"/>
                </a:solidFill>
                <a:effectLst/>
                <a:highlight>
                  <a:srgbClr val="FBFBFB"/>
                </a:highlight>
                <a:latin typeface="AmazonEmber"/>
              </a:rPr>
              <a:t>guarda una copia en su memoria.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 Luego, cuando ve la palabra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es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, recuerda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manzana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 de su memoria y entiende la secuencia completa: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la manzana es</a:t>
            </a:r>
            <a:r>
              <a:rPr lang="es-ES" b="0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 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para el contexto.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A continuación, puede predecir </a:t>
            </a:r>
            <a:r>
              <a:rPr lang="es-ES" b="0" i="1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AmazonEmber"/>
              </a:rPr>
              <a:t>roja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 para mejorar la precisión. Esto hace que las RNN sean útiles en el reconocimiento de voz, la traducción automática y otras tareas de modelado de idiomas.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1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¿Cómo funciona una RNN? (</a:t>
            </a: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BPTT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Utilizan </a:t>
            </a:r>
            <a:r>
              <a:rPr lang="es-ES" dirty="0" err="1">
                <a:solidFill>
                  <a:srgbClr val="0070C0"/>
                </a:solidFill>
                <a:highlight>
                  <a:srgbClr val="FBFBFB"/>
                </a:highlight>
                <a:latin typeface="AmazonEmber"/>
              </a:rPr>
              <a:t>retropropagación</a:t>
            </a:r>
            <a:r>
              <a:rPr lang="es-ES" dirty="0">
                <a:solidFill>
                  <a:srgbClr val="0070C0"/>
                </a:solidFill>
                <a:highlight>
                  <a:srgbClr val="FBFBFB"/>
                </a:highlight>
                <a:latin typeface="AmazonEmber"/>
              </a:rPr>
              <a:t> en el tiempo (BPTT) </a:t>
            </a: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para calcular el error del modelos y ajustar los pesos.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La </a:t>
            </a:r>
            <a:r>
              <a:rPr lang="es-ES" b="0" i="0" dirty="0">
                <a:solidFill>
                  <a:srgbClr val="0070C0"/>
                </a:solidFill>
                <a:effectLst/>
                <a:highlight>
                  <a:srgbClr val="FBFBFB"/>
                </a:highlight>
                <a:latin typeface="AmazonEmber"/>
              </a:rPr>
              <a:t>BPTT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 revierte la salida al paso de tiempo anterior y recalcula la tasa de error.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De esta manera, puede identificar qué estado oculto de la secuencia está causando un error significativo y reajustar el peso para reducir el margen de error.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Tipos de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6BC029-AA32-9760-2649-20098B70D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72" y="1638145"/>
            <a:ext cx="2834886" cy="35817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588F12-D2C9-C991-6180-D18486339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659" y="1638145"/>
            <a:ext cx="2316681" cy="33683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801B9B-4974-0409-3E5D-E7C46F8DF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309" y="1714351"/>
            <a:ext cx="281964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Tipos de RNN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2CD134-3138-9610-8E0C-424A58797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67" y="1310496"/>
            <a:ext cx="2606266" cy="33226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E03785-FBA3-01BE-18E8-3AC523F9F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031" y="1310496"/>
            <a:ext cx="2674852" cy="3353091"/>
          </a:xfrm>
          <a:prstGeom prst="rect">
            <a:avLst/>
          </a:prstGeom>
        </p:spPr>
      </p:pic>
      <p:pic>
        <p:nvPicPr>
          <p:cNvPr id="4098" name="Picture 2" descr="RNN A recurrent neural network (RNN) is a class of artificial neural... |  Download Scientific Diagram">
            <a:extLst>
              <a:ext uri="{FF2B5EF4-FFF2-40B4-BE49-F238E27FC236}">
                <a16:creationId xmlns:a16="http://schemas.microsoft.com/office/drawing/2014/main" id="{A416ECA2-1D31-D7DD-E504-A60F284C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00" y="4931665"/>
            <a:ext cx="3483400" cy="152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RNN &amp; CNN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C2F37D99-6532-AE9E-A74E-78A2FA69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CNN son buenas extrayendo información espacial </a:t>
            </a:r>
          </a:p>
          <a:p>
            <a:pPr marL="0" indent="0" algn="ctr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Aplicable a </a:t>
            </a:r>
            <a:r>
              <a:rPr lang="es-ES" b="0" i="0" dirty="0" err="1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sparse</a:t>
            </a: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 data</a:t>
            </a:r>
          </a:p>
          <a:p>
            <a:pPr marL="0" indent="0" algn="ctr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Mas poderosa que RNN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Requiere costo computacional finito y estandarizado con la entrada</a:t>
            </a:r>
          </a:p>
          <a:p>
            <a:pPr marL="0" indent="0" algn="ctr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Trabaja en  capaz y tiempo</a:t>
            </a:r>
          </a:p>
          <a:p>
            <a:pPr marL="0" indent="0" algn="ctr">
              <a:buNone/>
            </a:pPr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Las RNN capturan dependencias en datos secuenciales</a:t>
            </a:r>
          </a:p>
          <a:p>
            <a:pPr marL="0" indent="0" algn="ctr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Aplicable a data secuencias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Menos capacidad pero mas enfocada</a:t>
            </a:r>
          </a:p>
          <a:p>
            <a:pPr marL="0" indent="0" algn="ctr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highlight>
                  <a:srgbClr val="FBFBFB"/>
                </a:highlight>
                <a:latin typeface="AmazonEmber"/>
              </a:rPr>
              <a:t>Permite entradas de diferentes tamaños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333333"/>
                </a:solidFill>
                <a:highlight>
                  <a:srgbClr val="FBFBFB"/>
                </a:highlight>
                <a:latin typeface="AmazonEmber"/>
              </a:rPr>
              <a:t>Trabaja en bucles </a:t>
            </a:r>
            <a:endParaRPr lang="es-ES" b="0" i="0" dirty="0">
              <a:solidFill>
                <a:srgbClr val="333333"/>
              </a:solidFill>
              <a:effectLst/>
              <a:highlight>
                <a:srgbClr val="FBFBFB"/>
              </a:highlight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541456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12190</TotalTime>
  <Words>2519</Words>
  <Application>Microsoft Office PowerPoint</Application>
  <PresentationFormat>Panorámica</PresentationFormat>
  <Paragraphs>236</Paragraphs>
  <Slides>33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AmazonEmber</vt:lpstr>
      <vt:lpstr>Arial</vt:lpstr>
      <vt:lpstr>Calibri</vt:lpstr>
      <vt:lpstr>Calibri Light</vt:lpstr>
      <vt:lpstr>Cambria Math</vt:lpstr>
      <vt:lpstr>IBM Plex Sans</vt:lpstr>
      <vt:lpstr>Segoe UI Historic</vt:lpstr>
      <vt:lpstr>Söhne</vt:lpstr>
      <vt:lpstr>Wingdings</vt:lpstr>
      <vt:lpstr>Tema de Office</vt:lpstr>
      <vt:lpstr>Redes Neuronales Recurrentes RNN y  Long Short Term Memory LSTM </vt:lpstr>
      <vt:lpstr>Contenido</vt:lpstr>
      <vt:lpstr>RNN</vt:lpstr>
      <vt:lpstr>Sequence Learning</vt:lpstr>
      <vt:lpstr>¿Cómo funciona una RNN? (memoria)</vt:lpstr>
      <vt:lpstr>¿Cómo funciona una RNN? (BPTT)</vt:lpstr>
      <vt:lpstr>Tipos de RNN</vt:lpstr>
      <vt:lpstr>Tipos de RNN</vt:lpstr>
      <vt:lpstr>RNN &amp; CNN</vt:lpstr>
      <vt:lpstr>Variantes</vt:lpstr>
      <vt:lpstr>RNN</vt:lpstr>
      <vt:lpstr>RNN</vt:lpstr>
      <vt:lpstr>RNN</vt:lpstr>
      <vt:lpstr>RNN</vt:lpstr>
      <vt:lpstr>RNN</vt:lpstr>
      <vt:lpstr>Vanilla RNN</vt:lpstr>
      <vt:lpstr>Vanilla RNN</vt:lpstr>
      <vt:lpstr>Vanilla RNN</vt:lpstr>
      <vt:lpstr>Vanilla RNN: Gradientes</vt:lpstr>
      <vt:lpstr>Vanilla RNN: Problemas con Gradientes</vt:lpstr>
      <vt:lpstr>Vanilla RNN: Gradientes desvanecido</vt:lpstr>
      <vt:lpstr>Vanilla RNN: Explosión del Gradiente</vt:lpstr>
      <vt:lpstr>LSTM – Long-Short Term Memory</vt:lpstr>
      <vt:lpstr>LSTM – Long-Short Term Memory</vt:lpstr>
      <vt:lpstr>LSTM – Forget and Keep gate</vt:lpstr>
      <vt:lpstr>LSTM – Input Gate</vt:lpstr>
      <vt:lpstr>LSTM – Actualización de estado de celda</vt:lpstr>
      <vt:lpstr>LSTM – Output Gate</vt:lpstr>
      <vt:lpstr>LSTM Vs. Vanilla RNN</vt:lpstr>
      <vt:lpstr>GRU – Gated Recurrent Unit</vt:lpstr>
      <vt:lpstr>GRU – Gated Recurrent Unit</vt:lpstr>
      <vt:lpstr>Limitaciones RNN</vt:lpstr>
      <vt:lpstr>Aplicaciones del RNN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139</cp:revision>
  <dcterms:created xsi:type="dcterms:W3CDTF">2024-02-07T18:58:22Z</dcterms:created>
  <dcterms:modified xsi:type="dcterms:W3CDTF">2024-05-23T19:26:37Z</dcterms:modified>
</cp:coreProperties>
</file>