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45" r:id="rId3"/>
    <p:sldId id="346" r:id="rId4"/>
    <p:sldId id="386" r:id="rId5"/>
    <p:sldId id="263" r:id="rId6"/>
    <p:sldId id="264" r:id="rId7"/>
    <p:sldId id="265" r:id="rId8"/>
    <p:sldId id="266" r:id="rId9"/>
    <p:sldId id="267" r:id="rId10"/>
    <p:sldId id="270" r:id="rId11"/>
    <p:sldId id="387" r:id="rId12"/>
    <p:sldId id="274" r:id="rId13"/>
    <p:sldId id="277" r:id="rId14"/>
    <p:sldId id="278" r:id="rId15"/>
    <p:sldId id="279" r:id="rId16"/>
    <p:sldId id="280" r:id="rId17"/>
    <p:sldId id="281" r:id="rId18"/>
    <p:sldId id="388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</p14:sldIdLst>
        </p14:section>
        <p14:section name="Introducción" id="{40370601-A9D4-4D60-9742-A9308FDC4C85}">
          <p14:sldIdLst>
            <p14:sldId id="345"/>
            <p14:sldId id="346"/>
            <p14:sldId id="386"/>
            <p14:sldId id="263"/>
            <p14:sldId id="264"/>
            <p14:sldId id="265"/>
            <p14:sldId id="266"/>
            <p14:sldId id="267"/>
            <p14:sldId id="270"/>
            <p14:sldId id="387"/>
            <p14:sldId id="274"/>
            <p14:sldId id="277"/>
            <p14:sldId id="278"/>
            <p14:sldId id="279"/>
            <p14:sldId id="280"/>
            <p14:sldId id="281"/>
            <p14:sldId id="388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82" autoAdjust="0"/>
  </p:normalViewPr>
  <p:slideViewPr>
    <p:cSldViewPr snapToGrid="0">
      <p:cViewPr varScale="1">
        <p:scale>
          <a:sx n="61" d="100"/>
          <a:sy n="61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  <a:ea typeface="ＭＳ Ｐゴシック" pitchFamily="34" charset="-128"/>
              </a:rPr>
              <a:t>Have class break into groups and invent clustering algorithms.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wmf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4.jpe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hyperlink" Target="http://images.google.com/imgres?imgurl=www.intheteam.com/images/club/50/brazil_flag.gif&amp;imgrefurl=http://www.intheteam.com/home/home.asp?ClubId=50&amp;h=144&amp;w=216&amp;prev=/images?q=brazil+flag&amp;start=20&amp;svnum=10&amp;hl=en&amp;lr=&amp;ie=UTF-8&amp;oe=UTF-8&amp;sa=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hyperlink" Target="http://www.theodora.com/maps/australia_maps.html" TargetMode="External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Aprendizaje no Supervisado y 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Clustering</a:t>
            </a:r>
            <a:br>
              <a:rPr lang="es-CO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Jerárquico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-Means clustering with Mall Customer Segmentation - Analytics Vidhya">
            <a:extLst>
              <a:ext uri="{FF2B5EF4-FFF2-40B4-BE49-F238E27FC236}">
                <a16:creationId xmlns:a16="http://schemas.microsoft.com/office/drawing/2014/main" id="{C09EC885-8C29-6E48-F610-2591DB0B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79" y="867335"/>
            <a:ext cx="7831042" cy="334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89" y="304801"/>
            <a:ext cx="8150225" cy="1033463"/>
          </a:xfrm>
        </p:spPr>
        <p:txBody>
          <a:bodyPr/>
          <a:lstStyle/>
          <a:p>
            <a:pPr>
              <a:defRPr/>
            </a:pPr>
            <a:r>
              <a:rPr lang="es-CO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Dos Tipos de </a:t>
            </a:r>
            <a:r>
              <a:rPr lang="es-CO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Clustering</a:t>
            </a:r>
            <a:endParaRPr lang="es-CO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2590800" y="3276601"/>
            <a:ext cx="2571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Hierarchical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54189" y="1435226"/>
            <a:ext cx="84439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Tx/>
              <a:buChar char="•"/>
            </a:pPr>
            <a:r>
              <a:rPr lang="es-CO" altLang="en-US" b="1" dirty="0"/>
              <a:t>Algoritmos Particionales:</a:t>
            </a:r>
            <a:r>
              <a:rPr lang="es-CO" altLang="en-US" dirty="0"/>
              <a:t> </a:t>
            </a:r>
            <a:r>
              <a:rPr lang="es-ES" altLang="en-US" dirty="0"/>
              <a:t>Construye varias particiones y luego evalúa según algún criterio.</a:t>
            </a:r>
            <a:r>
              <a:rPr lang="es-CO" altLang="en-US" b="1" dirty="0"/>
              <a:t> </a:t>
            </a:r>
          </a:p>
          <a:p>
            <a:pPr>
              <a:buFontTx/>
              <a:buChar char="•"/>
            </a:pPr>
            <a:r>
              <a:rPr lang="es-CO" altLang="en-US" b="1" dirty="0"/>
              <a:t>Algoritmos Jerárquicos:</a:t>
            </a:r>
            <a:r>
              <a:rPr lang="es-CO" altLang="en-US" dirty="0"/>
              <a:t> </a:t>
            </a:r>
            <a:r>
              <a:rPr lang="es-ES" altLang="en-US" dirty="0"/>
              <a:t>Crea una descomposición jerárquica del conjunto de objetos usando algún criterio.</a:t>
            </a:r>
            <a:endParaRPr lang="es-CO" altLang="en-US" dirty="0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7443789" y="3225801"/>
            <a:ext cx="2098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Partitional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676400" y="3671889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6781801" y="4419600"/>
            <a:ext cx="3629025" cy="2133600"/>
            <a:chOff x="120" y="2532"/>
            <a:chExt cx="2286" cy="1344"/>
          </a:xfrm>
        </p:grpSpPr>
        <p:grpSp>
          <p:nvGrpSpPr>
            <p:cNvPr id="15390" name="Group 8"/>
            <p:cNvGrpSpPr>
              <a:grpSpLocks/>
            </p:cNvGrpSpPr>
            <p:nvPr/>
          </p:nvGrpSpPr>
          <p:grpSpPr bwMode="auto">
            <a:xfrm>
              <a:off x="120" y="2532"/>
              <a:ext cx="2286" cy="1344"/>
              <a:chOff x="156" y="2634"/>
              <a:chExt cx="2286" cy="1344"/>
            </a:xfrm>
          </p:grpSpPr>
          <p:sp>
            <p:nvSpPr>
              <p:cNvPr id="15400" name="Rectangle 9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401" name="Rectangle 10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15391" name="Picture 11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19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2" name="Picture 12" descr="Principal Seymour  Skinn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57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3" name="Picture 13" descr="Groundskeeper Willi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58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25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5" name="Picture 1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55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6" name="Picture 1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276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7" name="Picture 1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33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8" name="Picture 1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43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9" name="Picture 1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61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8" name="Group 20"/>
          <p:cNvGrpSpPr>
            <a:grpSpLocks/>
          </p:cNvGrpSpPr>
          <p:nvPr/>
        </p:nvGrpSpPr>
        <p:grpSpPr bwMode="auto">
          <a:xfrm>
            <a:off x="2012950" y="3990976"/>
            <a:ext cx="3587750" cy="2549525"/>
            <a:chOff x="98" y="300"/>
            <a:chExt cx="3214" cy="2284"/>
          </a:xfrm>
        </p:grpSpPr>
        <p:pic>
          <p:nvPicPr>
            <p:cNvPr id="15370" name="Picture 21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1" name="Picture 2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2" name="Picture 23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73" name="Group 24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15388" name="Picture 25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89" name="Picture 2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74" name="Line 27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28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29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30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31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32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33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81" name="Group 34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15385" name="Line 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82" name="Line 38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39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40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91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69232" y="-82661"/>
            <a:ext cx="9144000" cy="36607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s-CO" alt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81968" y="535975"/>
            <a:ext cx="8628063" cy="83185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CO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es-CO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Dendogram</a:t>
            </a:r>
            <a:r>
              <a:rPr lang="es-CO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Una herramienta para </a:t>
            </a:r>
            <a:r>
              <a:rPr lang="es-CO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sumarizar</a:t>
            </a:r>
            <a:r>
              <a:rPr lang="es-CO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medidas de similitud</a:t>
            </a:r>
            <a:endParaRPr lang="es-CO" altLang="en-US" sz="3200" b="1" dirty="0"/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1727200" y="3859213"/>
            <a:ext cx="2903538" cy="2760662"/>
            <a:chOff x="114" y="1088"/>
            <a:chExt cx="3296" cy="3133"/>
          </a:xfrm>
        </p:grpSpPr>
        <p:pic>
          <p:nvPicPr>
            <p:cNvPr id="16403" name="Picture 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2184"/>
              <a:ext cx="662" cy="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404" name="Group 7"/>
            <p:cNvGrpSpPr>
              <a:grpSpLocks/>
            </p:cNvGrpSpPr>
            <p:nvPr/>
          </p:nvGrpSpPr>
          <p:grpSpPr bwMode="auto">
            <a:xfrm>
              <a:off x="1152" y="2538"/>
              <a:ext cx="2258" cy="1608"/>
              <a:chOff x="252" y="2364"/>
              <a:chExt cx="2258" cy="1608"/>
            </a:xfrm>
          </p:grpSpPr>
          <p:pic>
            <p:nvPicPr>
              <p:cNvPr id="16412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13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405" name="Line 10"/>
            <p:cNvSpPr>
              <a:spLocks noChangeShapeType="1"/>
            </p:cNvSpPr>
            <p:nvPr/>
          </p:nvSpPr>
          <p:spPr bwMode="auto">
            <a:xfrm flipH="1" flipV="1">
              <a:off x="636" y="1290"/>
              <a:ext cx="0" cy="10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11"/>
            <p:cNvSpPr>
              <a:spLocks noChangeShapeType="1"/>
            </p:cNvSpPr>
            <p:nvPr/>
          </p:nvSpPr>
          <p:spPr bwMode="auto">
            <a:xfrm flipH="1" flipV="1">
              <a:off x="2796" y="2010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12"/>
            <p:cNvSpPr>
              <a:spLocks noChangeShapeType="1"/>
            </p:cNvSpPr>
            <p:nvPr/>
          </p:nvSpPr>
          <p:spPr bwMode="auto">
            <a:xfrm flipH="1" flipV="1">
              <a:off x="1716" y="2010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13"/>
            <p:cNvSpPr>
              <a:spLocks noChangeShapeType="1"/>
            </p:cNvSpPr>
            <p:nvPr/>
          </p:nvSpPr>
          <p:spPr bwMode="auto">
            <a:xfrm flipH="1">
              <a:off x="1707" y="2010"/>
              <a:ext cx="109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14"/>
            <p:cNvSpPr>
              <a:spLocks noChangeShapeType="1"/>
            </p:cNvSpPr>
            <p:nvPr/>
          </p:nvSpPr>
          <p:spPr bwMode="auto">
            <a:xfrm flipH="1">
              <a:off x="627" y="1297"/>
              <a:ext cx="16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15"/>
            <p:cNvSpPr>
              <a:spLocks noChangeShapeType="1"/>
            </p:cNvSpPr>
            <p:nvPr/>
          </p:nvSpPr>
          <p:spPr bwMode="auto">
            <a:xfrm rot="5400000" flipH="1">
              <a:off x="1898" y="1661"/>
              <a:ext cx="71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16"/>
            <p:cNvSpPr>
              <a:spLocks noChangeShapeType="1"/>
            </p:cNvSpPr>
            <p:nvPr/>
          </p:nvSpPr>
          <p:spPr bwMode="auto">
            <a:xfrm rot="5400000" flipH="1">
              <a:off x="1361" y="1190"/>
              <a:ext cx="2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9" name="Group 17"/>
          <p:cNvGrpSpPr>
            <a:grpSpLocks/>
          </p:cNvGrpSpPr>
          <p:nvPr/>
        </p:nvGrpSpPr>
        <p:grpSpPr bwMode="auto">
          <a:xfrm>
            <a:off x="7627938" y="3859213"/>
            <a:ext cx="2843212" cy="2760662"/>
            <a:chOff x="3845" y="2286"/>
            <a:chExt cx="1791" cy="1739"/>
          </a:xfrm>
        </p:grpSpPr>
        <p:pic>
          <p:nvPicPr>
            <p:cNvPr id="16393" name="Picture 1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" y="2894"/>
              <a:ext cx="367" cy="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4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" y="3091"/>
              <a:ext cx="499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5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" y="3118"/>
              <a:ext cx="640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6" name="Line 21"/>
            <p:cNvSpPr>
              <a:spLocks noChangeShapeType="1"/>
            </p:cNvSpPr>
            <p:nvPr/>
          </p:nvSpPr>
          <p:spPr bwMode="auto">
            <a:xfrm flipH="1" flipV="1">
              <a:off x="4135" y="2398"/>
              <a:ext cx="0" cy="5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22"/>
            <p:cNvSpPr>
              <a:spLocks noChangeShapeType="1"/>
            </p:cNvSpPr>
            <p:nvPr/>
          </p:nvSpPr>
          <p:spPr bwMode="auto">
            <a:xfrm flipH="1" flipV="1">
              <a:off x="5333" y="2798"/>
              <a:ext cx="0" cy="1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23"/>
            <p:cNvSpPr>
              <a:spLocks noChangeShapeType="1"/>
            </p:cNvSpPr>
            <p:nvPr/>
          </p:nvSpPr>
          <p:spPr bwMode="auto">
            <a:xfrm flipH="1" flipV="1">
              <a:off x="4734" y="2798"/>
              <a:ext cx="0" cy="1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24"/>
            <p:cNvSpPr>
              <a:spLocks noChangeShapeType="1"/>
            </p:cNvSpPr>
            <p:nvPr/>
          </p:nvSpPr>
          <p:spPr bwMode="auto">
            <a:xfrm flipH="1">
              <a:off x="4729" y="2798"/>
              <a:ext cx="60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25"/>
            <p:cNvSpPr>
              <a:spLocks noChangeShapeType="1"/>
            </p:cNvSpPr>
            <p:nvPr/>
          </p:nvSpPr>
          <p:spPr bwMode="auto">
            <a:xfrm flipH="1">
              <a:off x="4130" y="2402"/>
              <a:ext cx="90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26"/>
            <p:cNvSpPr>
              <a:spLocks noChangeShapeType="1"/>
            </p:cNvSpPr>
            <p:nvPr/>
          </p:nvSpPr>
          <p:spPr bwMode="auto">
            <a:xfrm rot="5400000" flipH="1">
              <a:off x="4835" y="2604"/>
              <a:ext cx="3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27"/>
            <p:cNvSpPr>
              <a:spLocks noChangeShapeType="1"/>
            </p:cNvSpPr>
            <p:nvPr/>
          </p:nvSpPr>
          <p:spPr bwMode="auto">
            <a:xfrm rot="5400000" flipH="1">
              <a:off x="4537" y="2343"/>
              <a:ext cx="11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90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2230438"/>
            <a:ext cx="33115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29"/>
          <p:cNvSpPr txBox="1">
            <a:spLocks noChangeArrowheads="1"/>
          </p:cNvSpPr>
          <p:nvPr/>
        </p:nvSpPr>
        <p:spPr bwMode="auto">
          <a:xfrm>
            <a:off x="5721348" y="1972919"/>
            <a:ext cx="46370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2000" dirty="0"/>
              <a:t>La similitud entre dos objetos en un </a:t>
            </a:r>
            <a:r>
              <a:rPr lang="es-CO" altLang="en-US" sz="2000" dirty="0" err="1"/>
              <a:t>Dendrogram</a:t>
            </a:r>
            <a:r>
              <a:rPr lang="es-CO" altLang="en-US" sz="2000" dirty="0"/>
              <a:t> es representado por el nodo interno mas alto que comparte</a:t>
            </a:r>
          </a:p>
        </p:txBody>
      </p:sp>
    </p:spTree>
    <p:extLst>
      <p:ext uri="{BB962C8B-B14F-4D97-AF65-F5344CB8AC3E}">
        <p14:creationId xmlns:p14="http://schemas.microsoft.com/office/powerpoint/2010/main" val="128461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638300" y="3782371"/>
            <a:ext cx="8915400" cy="3073399"/>
            <a:chOff x="0" y="2640"/>
            <a:chExt cx="5616" cy="1936"/>
          </a:xfrm>
        </p:grpSpPr>
        <p:pic>
          <p:nvPicPr>
            <p:cNvPr id="19461" name="Picture 3" descr="http://images.google.com/images?q=tbn:Sc41iL2etAQC:www.intheteam.com/images/club/50/brazil_flag.gif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3792"/>
              <a:ext cx="4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2" name="Picture 4" descr="http://www.theodora.com/flags/as.gif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3" name="Picture 5" descr="http://www.flags.net/elements/gif_flags/ANGU001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Text Box 6"/>
            <p:cNvSpPr txBox="1">
              <a:spLocks noChangeArrowheads="1"/>
            </p:cNvSpPr>
            <p:nvPr/>
          </p:nvSpPr>
          <p:spPr bwMode="auto">
            <a:xfrm>
              <a:off x="1056" y="4187"/>
              <a:ext cx="44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800"/>
                <a:t>ANGUILLA</a:t>
              </a:r>
            </a:p>
          </p:txBody>
        </p:sp>
        <p:sp>
          <p:nvSpPr>
            <p:cNvPr id="19465" name="Text Box 7"/>
            <p:cNvSpPr txBox="1">
              <a:spLocks noChangeArrowheads="1"/>
            </p:cNvSpPr>
            <p:nvPr/>
          </p:nvSpPr>
          <p:spPr bwMode="auto">
            <a:xfrm>
              <a:off x="0" y="4187"/>
              <a:ext cx="49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800"/>
                <a:t>AUSTRALIA </a:t>
              </a:r>
            </a:p>
          </p:txBody>
        </p:sp>
        <p:pic>
          <p:nvPicPr>
            <p:cNvPr id="19466" name="Picture 8" descr="http://www.flags.net/elements/gif_flags/STHC001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528" y="4130"/>
              <a:ext cx="50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800"/>
                <a:t>St. Helena &amp;</a:t>
              </a:r>
            </a:p>
            <a:p>
              <a:r>
                <a:rPr lang="en-US" altLang="en-US" sz="800"/>
                <a:t> Dependencies </a:t>
              </a:r>
            </a:p>
            <a:p>
              <a:endParaRPr lang="en-US" altLang="en-US" sz="800"/>
            </a:p>
          </p:txBody>
        </p:sp>
        <p:pic>
          <p:nvPicPr>
            <p:cNvPr id="19468" name="Picture 10" descr="http://www.flags.net/elements/gif_flags/SGSS001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1584" y="4033"/>
              <a:ext cx="6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800"/>
                <a:t>South Georgia &amp;</a:t>
              </a:r>
            </a:p>
            <a:p>
              <a:r>
                <a:rPr lang="en-US" altLang="en-US" sz="800"/>
                <a:t>South Sandwich </a:t>
              </a:r>
            </a:p>
            <a:p>
              <a:r>
                <a:rPr lang="en-US" altLang="en-US" sz="800"/>
                <a:t>Islands</a:t>
              </a:r>
            </a:p>
          </p:txBody>
        </p:sp>
        <p:pic>
          <p:nvPicPr>
            <p:cNvPr id="19470" name="Picture 12" descr="http://www.flags.net/elements/gif_flags/UNKG001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3794"/>
              <a:ext cx="48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160" y="4178"/>
              <a:ext cx="52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800"/>
                <a:t>U.K.</a:t>
              </a:r>
            </a:p>
          </p:txBody>
        </p:sp>
        <p:pic>
          <p:nvPicPr>
            <p:cNvPr id="19472" name="Picture 14" descr="http://www.flags.net/elements/gif_flags/YURE002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736" y="4033"/>
              <a:ext cx="4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800"/>
                <a:t>Serbia &amp; </a:t>
              </a:r>
            </a:p>
            <a:p>
              <a:r>
                <a:rPr lang="en-US" altLang="en-US" sz="800"/>
                <a:t>Montenegro</a:t>
              </a:r>
            </a:p>
            <a:p>
              <a:r>
                <a:rPr lang="en-US" altLang="en-US" sz="800"/>
                <a:t>(Yugoslavia)</a:t>
              </a:r>
            </a:p>
          </p:txBody>
        </p:sp>
        <p:pic>
          <p:nvPicPr>
            <p:cNvPr id="19474" name="Picture 16" descr="http://www.flags.net/elements/gif_flags/FRAN001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264" y="4187"/>
              <a:ext cx="11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 sz="800"/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64" y="4187"/>
              <a:ext cx="38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800"/>
                <a:t>FRANCE</a:t>
              </a:r>
            </a:p>
          </p:txBody>
        </p:sp>
        <p:pic>
          <p:nvPicPr>
            <p:cNvPr id="19477" name="Picture 19" descr="http://www.flags.net/elements/gif_flags/IREL001.GI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8" name="Picture 20" descr="http://www.flags.net/elements/gif_flags/INDA001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21" descr="http://www.flags.net/elements/gif_flags/NIGR001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0" name="Text Box 22"/>
            <p:cNvSpPr txBox="1">
              <a:spLocks noChangeArrowheads="1"/>
            </p:cNvSpPr>
            <p:nvPr/>
          </p:nvSpPr>
          <p:spPr bwMode="auto">
            <a:xfrm>
              <a:off x="3792" y="4187"/>
              <a:ext cx="3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800"/>
                <a:t>NIGER</a:t>
              </a:r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4272" y="4187"/>
              <a:ext cx="29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800"/>
                <a:t>INDIA</a:t>
              </a:r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4752" y="4187"/>
              <a:ext cx="39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800"/>
                <a:t>IRELAND</a:t>
              </a:r>
            </a:p>
          </p:txBody>
        </p:sp>
        <p:sp>
          <p:nvSpPr>
            <p:cNvPr id="19483" name="Text Box 25"/>
            <p:cNvSpPr txBox="1">
              <a:spLocks noChangeArrowheads="1"/>
            </p:cNvSpPr>
            <p:nvPr/>
          </p:nvSpPr>
          <p:spPr bwMode="auto">
            <a:xfrm>
              <a:off x="5242" y="4187"/>
              <a:ext cx="3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800"/>
                <a:t>BRAZIL</a:t>
              </a:r>
            </a:p>
          </p:txBody>
        </p:sp>
        <p:sp>
          <p:nvSpPr>
            <p:cNvPr id="19484" name="Text Box 26"/>
            <p:cNvSpPr txBox="1">
              <a:spLocks noChangeArrowheads="1"/>
            </p:cNvSpPr>
            <p:nvPr/>
          </p:nvSpPr>
          <p:spPr bwMode="auto">
            <a:xfrm>
              <a:off x="0" y="2976"/>
              <a:ext cx="21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 sz="1000">
                <a:solidFill>
                  <a:schemeClr val="hlink"/>
                </a:solidFill>
              </a:endParaRPr>
            </a:p>
          </p:txBody>
        </p:sp>
        <p:grpSp>
          <p:nvGrpSpPr>
            <p:cNvPr id="19485" name="Group 27"/>
            <p:cNvGrpSpPr>
              <a:grpSpLocks/>
            </p:cNvGrpSpPr>
            <p:nvPr/>
          </p:nvGrpSpPr>
          <p:grpSpPr bwMode="auto">
            <a:xfrm>
              <a:off x="192" y="2640"/>
              <a:ext cx="5184" cy="1154"/>
              <a:chOff x="192" y="1682"/>
              <a:chExt cx="5184" cy="2016"/>
            </a:xfrm>
          </p:grpSpPr>
          <p:sp>
            <p:nvSpPr>
              <p:cNvPr id="19486" name="Line 28"/>
              <p:cNvSpPr>
                <a:spLocks noChangeShapeType="1"/>
              </p:cNvSpPr>
              <p:nvPr/>
            </p:nvSpPr>
            <p:spPr bwMode="auto">
              <a:xfrm flipV="1">
                <a:off x="192" y="3362"/>
                <a:ext cx="0" cy="33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29"/>
              <p:cNvSpPr>
                <a:spLocks noChangeShapeType="1"/>
              </p:cNvSpPr>
              <p:nvPr/>
            </p:nvSpPr>
            <p:spPr bwMode="auto">
              <a:xfrm flipV="1">
                <a:off x="2400" y="3170"/>
                <a:ext cx="0" cy="528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8" name="Line 30"/>
              <p:cNvSpPr>
                <a:spLocks noChangeShapeType="1"/>
              </p:cNvSpPr>
              <p:nvPr/>
            </p:nvSpPr>
            <p:spPr bwMode="auto">
              <a:xfrm flipV="1">
                <a:off x="1824" y="3458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Line 31"/>
              <p:cNvSpPr>
                <a:spLocks noChangeShapeType="1"/>
              </p:cNvSpPr>
              <p:nvPr/>
            </p:nvSpPr>
            <p:spPr bwMode="auto">
              <a:xfrm flipV="1">
                <a:off x="2928" y="3074"/>
                <a:ext cx="0" cy="62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Line 32"/>
              <p:cNvSpPr>
                <a:spLocks noChangeShapeType="1"/>
              </p:cNvSpPr>
              <p:nvPr/>
            </p:nvSpPr>
            <p:spPr bwMode="auto">
              <a:xfrm flipV="1">
                <a:off x="3456" y="3074"/>
                <a:ext cx="0" cy="62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Line 33"/>
              <p:cNvSpPr>
                <a:spLocks noChangeShapeType="1"/>
              </p:cNvSpPr>
              <p:nvPr/>
            </p:nvSpPr>
            <p:spPr bwMode="auto">
              <a:xfrm>
                <a:off x="2928" y="3074"/>
                <a:ext cx="528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Line 34"/>
              <p:cNvSpPr>
                <a:spLocks noChangeShapeType="1"/>
              </p:cNvSpPr>
              <p:nvPr/>
            </p:nvSpPr>
            <p:spPr bwMode="auto">
              <a:xfrm flipV="1">
                <a:off x="3168" y="2834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3" name="Line 35"/>
              <p:cNvSpPr>
                <a:spLocks noChangeShapeType="1"/>
              </p:cNvSpPr>
              <p:nvPr/>
            </p:nvSpPr>
            <p:spPr bwMode="auto">
              <a:xfrm flipV="1">
                <a:off x="3936" y="3458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4" name="Line 36"/>
              <p:cNvSpPr>
                <a:spLocks noChangeShapeType="1"/>
              </p:cNvSpPr>
              <p:nvPr/>
            </p:nvSpPr>
            <p:spPr bwMode="auto">
              <a:xfrm flipV="1">
                <a:off x="4416" y="3458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5" name="Line 37"/>
              <p:cNvSpPr>
                <a:spLocks noChangeShapeType="1"/>
              </p:cNvSpPr>
              <p:nvPr/>
            </p:nvSpPr>
            <p:spPr bwMode="auto">
              <a:xfrm>
                <a:off x="3936" y="3458"/>
                <a:ext cx="480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6" name="Line 38"/>
              <p:cNvSpPr>
                <a:spLocks noChangeShapeType="1"/>
              </p:cNvSpPr>
              <p:nvPr/>
            </p:nvSpPr>
            <p:spPr bwMode="auto">
              <a:xfrm flipV="1">
                <a:off x="4176" y="3074"/>
                <a:ext cx="0" cy="38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Line 39"/>
              <p:cNvSpPr>
                <a:spLocks noChangeShapeType="1"/>
              </p:cNvSpPr>
              <p:nvPr/>
            </p:nvSpPr>
            <p:spPr bwMode="auto">
              <a:xfrm flipV="1">
                <a:off x="4896" y="3074"/>
                <a:ext cx="0" cy="62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8" name="Line 40"/>
              <p:cNvSpPr>
                <a:spLocks noChangeShapeType="1"/>
              </p:cNvSpPr>
              <p:nvPr/>
            </p:nvSpPr>
            <p:spPr bwMode="auto">
              <a:xfrm>
                <a:off x="1008" y="3170"/>
                <a:ext cx="1008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Line 41"/>
              <p:cNvSpPr>
                <a:spLocks noChangeShapeType="1"/>
              </p:cNvSpPr>
              <p:nvPr/>
            </p:nvSpPr>
            <p:spPr bwMode="auto">
              <a:xfrm>
                <a:off x="4176" y="3074"/>
                <a:ext cx="720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Line 42"/>
              <p:cNvSpPr>
                <a:spLocks noChangeShapeType="1"/>
              </p:cNvSpPr>
              <p:nvPr/>
            </p:nvSpPr>
            <p:spPr bwMode="auto">
              <a:xfrm flipV="1">
                <a:off x="4512" y="2498"/>
                <a:ext cx="0" cy="57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1" name="Line 43"/>
              <p:cNvSpPr>
                <a:spLocks noChangeShapeType="1"/>
              </p:cNvSpPr>
              <p:nvPr/>
            </p:nvSpPr>
            <p:spPr bwMode="auto">
              <a:xfrm flipV="1">
                <a:off x="2448" y="2498"/>
                <a:ext cx="0" cy="33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2" name="Line 44"/>
              <p:cNvSpPr>
                <a:spLocks noChangeShapeType="1"/>
              </p:cNvSpPr>
              <p:nvPr/>
            </p:nvSpPr>
            <p:spPr bwMode="auto">
              <a:xfrm>
                <a:off x="1728" y="2834"/>
                <a:ext cx="1440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3" name="Line 45"/>
              <p:cNvSpPr>
                <a:spLocks noChangeShapeType="1"/>
              </p:cNvSpPr>
              <p:nvPr/>
            </p:nvSpPr>
            <p:spPr bwMode="auto">
              <a:xfrm flipV="1">
                <a:off x="3504" y="2114"/>
                <a:ext cx="0" cy="38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4" name="Line 46"/>
              <p:cNvSpPr>
                <a:spLocks noChangeShapeType="1"/>
              </p:cNvSpPr>
              <p:nvPr/>
            </p:nvSpPr>
            <p:spPr bwMode="auto">
              <a:xfrm flipH="1">
                <a:off x="2016" y="3170"/>
                <a:ext cx="384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5" name="Line 47"/>
              <p:cNvSpPr>
                <a:spLocks noChangeShapeType="1"/>
              </p:cNvSpPr>
              <p:nvPr/>
            </p:nvSpPr>
            <p:spPr bwMode="auto">
              <a:xfrm flipV="1">
                <a:off x="1728" y="2834"/>
                <a:ext cx="0" cy="33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6" name="Line 48"/>
              <p:cNvSpPr>
                <a:spLocks noChangeShapeType="1"/>
              </p:cNvSpPr>
              <p:nvPr/>
            </p:nvSpPr>
            <p:spPr bwMode="auto">
              <a:xfrm flipV="1">
                <a:off x="2448" y="2498"/>
                <a:ext cx="2064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7" name="Line 49"/>
              <p:cNvSpPr>
                <a:spLocks noChangeShapeType="1"/>
              </p:cNvSpPr>
              <p:nvPr/>
            </p:nvSpPr>
            <p:spPr bwMode="auto">
              <a:xfrm flipV="1">
                <a:off x="5376" y="2114"/>
                <a:ext cx="0" cy="158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8" name="Line 50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1872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9" name="Line 51"/>
              <p:cNvSpPr>
                <a:spLocks noChangeShapeType="1"/>
              </p:cNvSpPr>
              <p:nvPr/>
            </p:nvSpPr>
            <p:spPr bwMode="auto">
              <a:xfrm flipV="1">
                <a:off x="4464" y="1682"/>
                <a:ext cx="0" cy="432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0" name="Line 52"/>
              <p:cNvSpPr>
                <a:spLocks noChangeShapeType="1"/>
              </p:cNvSpPr>
              <p:nvPr/>
            </p:nvSpPr>
            <p:spPr bwMode="auto">
              <a:xfrm flipV="1">
                <a:off x="720" y="3554"/>
                <a:ext cx="0" cy="14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1" name="Line 53"/>
              <p:cNvSpPr>
                <a:spLocks noChangeShapeType="1"/>
              </p:cNvSpPr>
              <p:nvPr/>
            </p:nvSpPr>
            <p:spPr bwMode="auto">
              <a:xfrm flipV="1">
                <a:off x="1296" y="3554"/>
                <a:ext cx="0" cy="14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2" name="Line 54"/>
              <p:cNvSpPr>
                <a:spLocks noChangeShapeType="1"/>
              </p:cNvSpPr>
              <p:nvPr/>
            </p:nvSpPr>
            <p:spPr bwMode="auto">
              <a:xfrm flipV="1">
                <a:off x="1440" y="3362"/>
                <a:ext cx="0" cy="9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3" name="Line 55"/>
              <p:cNvSpPr>
                <a:spLocks noChangeShapeType="1"/>
              </p:cNvSpPr>
              <p:nvPr/>
            </p:nvSpPr>
            <p:spPr bwMode="auto">
              <a:xfrm>
                <a:off x="192" y="3362"/>
                <a:ext cx="1248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4" name="Line 56"/>
              <p:cNvSpPr>
                <a:spLocks noChangeShapeType="1"/>
              </p:cNvSpPr>
              <p:nvPr/>
            </p:nvSpPr>
            <p:spPr bwMode="auto">
              <a:xfrm flipV="1">
                <a:off x="720" y="3170"/>
                <a:ext cx="0" cy="192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5" name="Line 57"/>
              <p:cNvSpPr>
                <a:spLocks noChangeShapeType="1"/>
              </p:cNvSpPr>
              <p:nvPr/>
            </p:nvSpPr>
            <p:spPr bwMode="auto">
              <a:xfrm>
                <a:off x="720" y="3170"/>
                <a:ext cx="384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6" name="Line 58"/>
              <p:cNvSpPr>
                <a:spLocks noChangeShapeType="1"/>
              </p:cNvSpPr>
              <p:nvPr/>
            </p:nvSpPr>
            <p:spPr bwMode="auto">
              <a:xfrm>
                <a:off x="720" y="3554"/>
                <a:ext cx="576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7" name="Line 59"/>
              <p:cNvSpPr>
                <a:spLocks noChangeShapeType="1"/>
              </p:cNvSpPr>
              <p:nvPr/>
            </p:nvSpPr>
            <p:spPr bwMode="auto">
              <a:xfrm flipV="1">
                <a:off x="1008" y="3458"/>
                <a:ext cx="0" cy="9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8" name="Line 60"/>
              <p:cNvSpPr>
                <a:spLocks noChangeShapeType="1"/>
              </p:cNvSpPr>
              <p:nvPr/>
            </p:nvSpPr>
            <p:spPr bwMode="auto">
              <a:xfrm>
                <a:off x="1008" y="3458"/>
                <a:ext cx="816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0765" name="Text Box 61"/>
          <p:cNvSpPr txBox="1">
            <a:spLocks noChangeArrowheads="1"/>
          </p:cNvSpPr>
          <p:nvPr/>
        </p:nvSpPr>
        <p:spPr bwMode="auto">
          <a:xfrm>
            <a:off x="702129" y="748325"/>
            <a:ext cx="10254341" cy="30469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defRPr/>
            </a:pPr>
            <a:r>
              <a:rPr lang="es-E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 agrupación jerárquica a veces puede mostrar patrones que no tienen sentido o son falsos.</a:t>
            </a:r>
          </a:p>
          <a:p>
            <a:pPr>
              <a:defRPr/>
            </a:pPr>
            <a:endParaRPr lang="es-E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s-E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 estrecha agrupación de Australia, Anguila, Santa Elena, etc., es significativa; Todos estos países son antiguas colonias del Reino Unido.</a:t>
            </a:r>
          </a:p>
          <a:p>
            <a:pPr>
              <a:defRPr/>
            </a:pPr>
            <a:endParaRPr lang="es-E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s-E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 embargo, la estrecha agrupación de Níger e India es completamente espuria; no hay conexión entre los dos.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1031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15400" cy="1143000"/>
          </a:xfrm>
        </p:spPr>
        <p:txBody>
          <a:bodyPr/>
          <a:lstStyle/>
          <a:p>
            <a:pPr algn="ctr"/>
            <a:r>
              <a:rPr lang="es-CO" altLang="en-US" dirty="0"/>
              <a:t>Clúster Jerárquico</a:t>
            </a:r>
          </a:p>
        </p:txBody>
      </p:sp>
      <p:grpSp>
        <p:nvGrpSpPr>
          <p:cNvPr id="22531" name="Group 1027"/>
          <p:cNvGrpSpPr>
            <a:grpSpLocks/>
          </p:cNvGrpSpPr>
          <p:nvPr/>
        </p:nvGrpSpPr>
        <p:grpSpPr bwMode="auto">
          <a:xfrm>
            <a:off x="2089150" y="4041776"/>
            <a:ext cx="3587750" cy="2549525"/>
            <a:chOff x="98" y="300"/>
            <a:chExt cx="3214" cy="2284"/>
          </a:xfrm>
        </p:grpSpPr>
        <p:pic>
          <p:nvPicPr>
            <p:cNvPr id="22535" name="Picture 1028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6" name="Picture 102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7" name="Picture 103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38" name="Group 1031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22553" name="Picture 103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4" name="Picture 103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539" name="Line 1034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035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036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1037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1038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039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040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1041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22550" name="Line 1042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Line 1043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2" name="Line 1044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7" name="Line 1045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046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047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2" name="Text Box 1048"/>
          <p:cNvSpPr txBox="1">
            <a:spLocks noChangeArrowheads="1"/>
          </p:cNvSpPr>
          <p:nvPr/>
        </p:nvSpPr>
        <p:spPr bwMode="auto">
          <a:xfrm>
            <a:off x="1725614" y="1303338"/>
            <a:ext cx="38512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>
                <a:latin typeface="Times" pitchFamily="-111" charset="0"/>
              </a:rPr>
              <a:t>El numero de </a:t>
            </a:r>
            <a:r>
              <a:rPr lang="es-CO" altLang="en-US" sz="1800" dirty="0" err="1">
                <a:latin typeface="Times" pitchFamily="-111" charset="0"/>
              </a:rPr>
              <a:t>Dendogramas</a:t>
            </a:r>
            <a:r>
              <a:rPr lang="es-CO" altLang="en-US" sz="1800" dirty="0">
                <a:latin typeface="Times" pitchFamily="-111" charset="0"/>
              </a:rPr>
              <a:t> con </a:t>
            </a:r>
            <a:r>
              <a:rPr lang="es-CO" altLang="en-US" sz="1800" i="1" dirty="0">
                <a:latin typeface="Times" pitchFamily="-111" charset="0"/>
              </a:rPr>
              <a:t>n</a:t>
            </a:r>
            <a:r>
              <a:rPr lang="es-CO" altLang="en-US" sz="1800" dirty="0">
                <a:latin typeface="Times" pitchFamily="-111" charset="0"/>
              </a:rPr>
              <a:t> Hojas  = (2</a:t>
            </a:r>
            <a:r>
              <a:rPr lang="es-CO" altLang="en-US" sz="1800" i="1" dirty="0">
                <a:latin typeface="Times" pitchFamily="-111" charset="0"/>
              </a:rPr>
              <a:t>n</a:t>
            </a:r>
            <a:r>
              <a:rPr lang="es-CO" altLang="en-US" sz="1800" dirty="0">
                <a:latin typeface="Times" pitchFamily="-111" charset="0"/>
              </a:rPr>
              <a:t> -3)!/[(2</a:t>
            </a:r>
            <a:r>
              <a:rPr lang="es-CO" altLang="en-US" sz="1800" baseline="30000" dirty="0">
                <a:latin typeface="Times" pitchFamily="-111" charset="0"/>
              </a:rPr>
              <a:t>(</a:t>
            </a:r>
            <a:r>
              <a:rPr lang="es-CO" altLang="en-US" sz="1800" i="1" baseline="30000" dirty="0">
                <a:latin typeface="Times" pitchFamily="-111" charset="0"/>
              </a:rPr>
              <a:t>n </a:t>
            </a:r>
            <a:r>
              <a:rPr lang="es-CO" altLang="en-US" sz="1800" baseline="30000" dirty="0">
                <a:latin typeface="Times" pitchFamily="-111" charset="0"/>
              </a:rPr>
              <a:t>-2)</a:t>
            </a:r>
            <a:r>
              <a:rPr lang="es-CO" altLang="en-US" sz="1800" dirty="0">
                <a:latin typeface="Times" pitchFamily="-111" charset="0"/>
              </a:rPr>
              <a:t>) (</a:t>
            </a:r>
            <a:r>
              <a:rPr lang="es-CO" altLang="en-US" sz="1800" i="1" dirty="0">
                <a:latin typeface="Times" pitchFamily="-111" charset="0"/>
              </a:rPr>
              <a:t>n </a:t>
            </a:r>
            <a:r>
              <a:rPr lang="es-CO" altLang="en-US" sz="1800" dirty="0">
                <a:latin typeface="Times" pitchFamily="-111" charset="0"/>
              </a:rPr>
              <a:t>-2)!]</a:t>
            </a:r>
          </a:p>
          <a:p>
            <a:endParaRPr lang="es-CO" altLang="en-US" sz="1800" dirty="0">
              <a:latin typeface="Times" pitchFamily="-111" charset="0"/>
            </a:endParaRPr>
          </a:p>
          <a:p>
            <a:r>
              <a:rPr lang="es-CO" altLang="en-US" sz="1400" dirty="0">
                <a:latin typeface="Times" pitchFamily="-111" charset="0"/>
              </a:rPr>
              <a:t>Numero 	Numero de posibles</a:t>
            </a:r>
          </a:p>
          <a:p>
            <a:r>
              <a:rPr lang="es-CO" altLang="en-US" sz="1400" dirty="0">
                <a:latin typeface="Times" pitchFamily="-111" charset="0"/>
              </a:rPr>
              <a:t>De Hojas	</a:t>
            </a:r>
            <a:r>
              <a:rPr lang="es-CO" altLang="en-US" sz="1400" dirty="0" err="1">
                <a:latin typeface="Times" pitchFamily="-111" charset="0"/>
              </a:rPr>
              <a:t>Dendrogramas</a:t>
            </a:r>
            <a:r>
              <a:rPr lang="es-CO" altLang="en-US" sz="1400" dirty="0">
                <a:latin typeface="Times" pitchFamily="-111" charset="0"/>
              </a:rPr>
              <a:t> </a:t>
            </a:r>
          </a:p>
          <a:p>
            <a:r>
              <a:rPr lang="es-CO" altLang="en-US" sz="1400" dirty="0">
                <a:latin typeface="Times" pitchFamily="-111" charset="0"/>
              </a:rPr>
              <a:t>2		1</a:t>
            </a:r>
          </a:p>
          <a:p>
            <a:r>
              <a:rPr lang="es-CO" altLang="en-US" sz="1400" dirty="0">
                <a:latin typeface="Times" pitchFamily="-111" charset="0"/>
              </a:rPr>
              <a:t>3		3</a:t>
            </a:r>
          </a:p>
          <a:p>
            <a:r>
              <a:rPr lang="es-CO" altLang="en-US" sz="1400" dirty="0">
                <a:latin typeface="Times" pitchFamily="-111" charset="0"/>
              </a:rPr>
              <a:t>4		15</a:t>
            </a:r>
          </a:p>
          <a:p>
            <a:r>
              <a:rPr lang="es-CO" altLang="en-US" sz="1400" dirty="0">
                <a:latin typeface="Times" pitchFamily="-111" charset="0"/>
              </a:rPr>
              <a:t>5		105</a:t>
            </a:r>
          </a:p>
          <a:p>
            <a:r>
              <a:rPr lang="es-CO" altLang="en-US" sz="1400" dirty="0">
                <a:latin typeface="Times" pitchFamily="-111" charset="0"/>
              </a:rPr>
              <a:t>...		…</a:t>
            </a:r>
          </a:p>
          <a:p>
            <a:pPr>
              <a:buFontTx/>
              <a:buAutoNum type="arabicPlain" startAt="10"/>
            </a:pPr>
            <a:r>
              <a:rPr lang="es-CO" altLang="en-US" sz="1400" dirty="0">
                <a:latin typeface="Times" pitchFamily="-111" charset="0"/>
              </a:rPr>
              <a:t> 	34,459,425</a:t>
            </a:r>
          </a:p>
          <a:p>
            <a:endParaRPr lang="es-CO" altLang="en-US" sz="1400" dirty="0">
              <a:latin typeface="Times" pitchFamily="-111" charset="0"/>
            </a:endParaRPr>
          </a:p>
        </p:txBody>
      </p:sp>
      <p:sp>
        <p:nvSpPr>
          <p:cNvPr id="22533" name="Text Box 1049"/>
          <p:cNvSpPr txBox="1">
            <a:spLocks noChangeArrowheads="1"/>
          </p:cNvSpPr>
          <p:nvPr/>
        </p:nvSpPr>
        <p:spPr bwMode="auto">
          <a:xfrm>
            <a:off x="6182326" y="1337352"/>
            <a:ext cx="424180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ES" altLang="en-US" sz="1600" dirty="0"/>
              <a:t>Como no podemos probar todos los árboles posibles, tendremos que realizar una búsqueda heurística de todos los árboles posibles. Podríamos hacer esto...</a:t>
            </a:r>
          </a:p>
          <a:p>
            <a:endParaRPr lang="es-ES" altLang="en-US" sz="1600" dirty="0"/>
          </a:p>
          <a:p>
            <a:r>
              <a:rPr lang="es-ES" altLang="en-US" sz="1600" b="1" dirty="0"/>
              <a:t>Ascendente (</a:t>
            </a:r>
            <a:r>
              <a:rPr lang="es-ES" altLang="en-US" sz="1600" b="1" dirty="0" err="1"/>
              <a:t>aglomerativo</a:t>
            </a:r>
            <a:r>
              <a:rPr lang="es-ES" altLang="en-US" sz="1600" b="1" dirty="0"/>
              <a:t>): </a:t>
            </a:r>
            <a:r>
              <a:rPr lang="es-ES" altLang="en-US" sz="1600" dirty="0"/>
              <a:t>comenzando con cada elemento en su propio grupo, encuentre el mejor par para fusionarlo en un nuevo grupo. Repita hasta que todos los grupos estén fusionados.</a:t>
            </a:r>
          </a:p>
          <a:p>
            <a:endParaRPr lang="es-ES" altLang="en-US" sz="1600" dirty="0"/>
          </a:p>
          <a:p>
            <a:r>
              <a:rPr lang="es-ES" altLang="en-US" sz="1600" b="1" dirty="0"/>
              <a:t>De arriba hacia abajo (divisivo): </a:t>
            </a:r>
            <a:r>
              <a:rPr lang="es-ES" altLang="en-US" sz="1600" dirty="0"/>
              <a:t>comenzando con todos los datos en un solo grupo, considere todas las formas posibles de dividir el grupo en dos. Elija la mejor división y opere recursivamente en ambos lados.</a:t>
            </a:r>
            <a:endParaRPr lang="en-US" altLang="en-US" sz="16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836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42" y="4662487"/>
            <a:ext cx="4095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35" y="4681537"/>
            <a:ext cx="4667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6" name="Group 1028"/>
          <p:cNvGrpSpPr>
            <a:grpSpLocks/>
          </p:cNvGrpSpPr>
          <p:nvPr/>
        </p:nvGrpSpPr>
        <p:grpSpPr bwMode="auto">
          <a:xfrm>
            <a:off x="5867400" y="1979613"/>
            <a:ext cx="4343400" cy="4754562"/>
            <a:chOff x="2736" y="1247"/>
            <a:chExt cx="2736" cy="2995"/>
          </a:xfrm>
        </p:grpSpPr>
        <p:grpSp>
          <p:nvGrpSpPr>
            <p:cNvPr id="23562" name="Group 1029"/>
            <p:cNvGrpSpPr>
              <a:grpSpLocks/>
            </p:cNvGrpSpPr>
            <p:nvPr/>
          </p:nvGrpSpPr>
          <p:grpSpPr bwMode="auto">
            <a:xfrm>
              <a:off x="3312" y="2016"/>
              <a:ext cx="2160" cy="2160"/>
              <a:chOff x="1632" y="1248"/>
              <a:chExt cx="2160" cy="2160"/>
            </a:xfrm>
          </p:grpSpPr>
          <p:grpSp>
            <p:nvGrpSpPr>
              <p:cNvPr id="23573" name="Group 1030"/>
              <p:cNvGrpSpPr>
                <a:grpSpLocks/>
              </p:cNvGrpSpPr>
              <p:nvPr/>
            </p:nvGrpSpPr>
            <p:grpSpPr bwMode="auto">
              <a:xfrm>
                <a:off x="1632" y="1248"/>
                <a:ext cx="432" cy="432"/>
                <a:chOff x="1776" y="1920"/>
                <a:chExt cx="432" cy="432"/>
              </a:xfrm>
            </p:grpSpPr>
            <p:sp>
              <p:nvSpPr>
                <p:cNvPr id="23646" name="Rectangle 103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47" name="Text Box 103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23574" name="Group 1033"/>
              <p:cNvGrpSpPr>
                <a:grpSpLocks/>
              </p:cNvGrpSpPr>
              <p:nvPr/>
            </p:nvGrpSpPr>
            <p:grpSpPr bwMode="auto">
              <a:xfrm>
                <a:off x="2064" y="1248"/>
                <a:ext cx="432" cy="432"/>
                <a:chOff x="1776" y="1920"/>
                <a:chExt cx="432" cy="432"/>
              </a:xfrm>
            </p:grpSpPr>
            <p:sp>
              <p:nvSpPr>
                <p:cNvPr id="23644" name="Rectangle 103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45" name="Text Box 103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8</a:t>
                  </a:r>
                </a:p>
              </p:txBody>
            </p:sp>
          </p:grpSp>
          <p:grpSp>
            <p:nvGrpSpPr>
              <p:cNvPr id="23575" name="Group 1036"/>
              <p:cNvGrpSpPr>
                <a:grpSpLocks/>
              </p:cNvGrpSpPr>
              <p:nvPr/>
            </p:nvGrpSpPr>
            <p:grpSpPr bwMode="auto">
              <a:xfrm>
                <a:off x="2496" y="1248"/>
                <a:ext cx="432" cy="432"/>
                <a:chOff x="1776" y="1920"/>
                <a:chExt cx="432" cy="432"/>
              </a:xfrm>
            </p:grpSpPr>
            <p:sp>
              <p:nvSpPr>
                <p:cNvPr id="23642" name="Rectangle 103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43" name="Text Box 103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8</a:t>
                  </a:r>
                </a:p>
              </p:txBody>
            </p:sp>
          </p:grpSp>
          <p:grpSp>
            <p:nvGrpSpPr>
              <p:cNvPr id="23576" name="Group 1039"/>
              <p:cNvGrpSpPr>
                <a:grpSpLocks/>
              </p:cNvGrpSpPr>
              <p:nvPr/>
            </p:nvGrpSpPr>
            <p:grpSpPr bwMode="auto">
              <a:xfrm>
                <a:off x="2928" y="1248"/>
                <a:ext cx="432" cy="432"/>
                <a:chOff x="1776" y="1920"/>
                <a:chExt cx="432" cy="432"/>
              </a:xfrm>
            </p:grpSpPr>
            <p:sp>
              <p:nvSpPr>
                <p:cNvPr id="23640" name="Rectangle 104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41" name="Text Box 104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7</a:t>
                  </a:r>
                </a:p>
              </p:txBody>
            </p:sp>
          </p:grpSp>
          <p:grpSp>
            <p:nvGrpSpPr>
              <p:cNvPr id="23577" name="Group 1042"/>
              <p:cNvGrpSpPr>
                <a:grpSpLocks/>
              </p:cNvGrpSpPr>
              <p:nvPr/>
            </p:nvGrpSpPr>
            <p:grpSpPr bwMode="auto">
              <a:xfrm>
                <a:off x="3360" y="1248"/>
                <a:ext cx="432" cy="432"/>
                <a:chOff x="1776" y="1920"/>
                <a:chExt cx="432" cy="432"/>
              </a:xfrm>
            </p:grpSpPr>
            <p:sp>
              <p:nvSpPr>
                <p:cNvPr id="23638" name="Rectangle 104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39" name="Text Box 104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7</a:t>
                  </a:r>
                </a:p>
              </p:txBody>
            </p:sp>
          </p:grpSp>
          <p:grpSp>
            <p:nvGrpSpPr>
              <p:cNvPr id="23578" name="Group 1045"/>
              <p:cNvGrpSpPr>
                <a:grpSpLocks/>
              </p:cNvGrpSpPr>
              <p:nvPr/>
            </p:nvGrpSpPr>
            <p:grpSpPr bwMode="auto">
              <a:xfrm>
                <a:off x="1632" y="1680"/>
                <a:ext cx="432" cy="432"/>
                <a:chOff x="1776" y="1920"/>
                <a:chExt cx="432" cy="432"/>
              </a:xfrm>
            </p:grpSpPr>
            <p:sp>
              <p:nvSpPr>
                <p:cNvPr id="23636" name="Rectangle 104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37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79" name="Group 1048"/>
              <p:cNvGrpSpPr>
                <a:grpSpLocks/>
              </p:cNvGrpSpPr>
              <p:nvPr/>
            </p:nvGrpSpPr>
            <p:grpSpPr bwMode="auto">
              <a:xfrm>
                <a:off x="2064" y="1680"/>
                <a:ext cx="432" cy="432"/>
                <a:chOff x="1776" y="1920"/>
                <a:chExt cx="432" cy="432"/>
              </a:xfrm>
            </p:grpSpPr>
            <p:sp>
              <p:nvSpPr>
                <p:cNvPr id="23634" name="Rectangle 104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35" name="Text Box 1050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23580" name="Group 1051"/>
              <p:cNvGrpSpPr>
                <a:grpSpLocks/>
              </p:cNvGrpSpPr>
              <p:nvPr/>
            </p:nvGrpSpPr>
            <p:grpSpPr bwMode="auto">
              <a:xfrm>
                <a:off x="2496" y="1680"/>
                <a:ext cx="432" cy="432"/>
                <a:chOff x="1776" y="1920"/>
                <a:chExt cx="432" cy="432"/>
              </a:xfrm>
            </p:grpSpPr>
            <p:sp>
              <p:nvSpPr>
                <p:cNvPr id="23632" name="Rectangle 105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33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23581" name="Group 1054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432"/>
                <a:chOff x="1776" y="1920"/>
                <a:chExt cx="432" cy="432"/>
              </a:xfrm>
            </p:grpSpPr>
            <p:sp>
              <p:nvSpPr>
                <p:cNvPr id="23630" name="Rectangle 105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31" name="Text Box 105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4</a:t>
                  </a:r>
                </a:p>
              </p:txBody>
            </p:sp>
          </p:grpSp>
          <p:grpSp>
            <p:nvGrpSpPr>
              <p:cNvPr id="23582" name="Group 1057"/>
              <p:cNvGrpSpPr>
                <a:grpSpLocks/>
              </p:cNvGrpSpPr>
              <p:nvPr/>
            </p:nvGrpSpPr>
            <p:grpSpPr bwMode="auto">
              <a:xfrm>
                <a:off x="3360" y="1680"/>
                <a:ext cx="432" cy="432"/>
                <a:chOff x="1776" y="1920"/>
                <a:chExt cx="432" cy="432"/>
              </a:xfrm>
            </p:grpSpPr>
            <p:sp>
              <p:nvSpPr>
                <p:cNvPr id="23628" name="Rectangle 105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29" name="Text Box 1059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4</a:t>
                  </a:r>
                </a:p>
              </p:txBody>
            </p:sp>
          </p:grpSp>
          <p:grpSp>
            <p:nvGrpSpPr>
              <p:cNvPr id="23583" name="Group 1060"/>
              <p:cNvGrpSpPr>
                <a:grpSpLocks/>
              </p:cNvGrpSpPr>
              <p:nvPr/>
            </p:nvGrpSpPr>
            <p:grpSpPr bwMode="auto">
              <a:xfrm>
                <a:off x="1632" y="2112"/>
                <a:ext cx="432" cy="432"/>
                <a:chOff x="1776" y="1920"/>
                <a:chExt cx="432" cy="432"/>
              </a:xfrm>
            </p:grpSpPr>
            <p:sp>
              <p:nvSpPr>
                <p:cNvPr id="23626" name="Rectangle 106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27" name="Text Box 106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84" name="Group 1063"/>
              <p:cNvGrpSpPr>
                <a:grpSpLocks/>
              </p:cNvGrpSpPr>
              <p:nvPr/>
            </p:nvGrpSpPr>
            <p:grpSpPr bwMode="auto">
              <a:xfrm>
                <a:off x="2064" y="2112"/>
                <a:ext cx="432" cy="432"/>
                <a:chOff x="1776" y="1920"/>
                <a:chExt cx="432" cy="432"/>
              </a:xfrm>
            </p:grpSpPr>
            <p:sp>
              <p:nvSpPr>
                <p:cNvPr id="23624" name="Rectangle 106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25" name="Text Box 106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85" name="Group 1066"/>
              <p:cNvGrpSpPr>
                <a:grpSpLocks/>
              </p:cNvGrpSpPr>
              <p:nvPr/>
            </p:nvGrpSpPr>
            <p:grpSpPr bwMode="auto">
              <a:xfrm>
                <a:off x="2496" y="2112"/>
                <a:ext cx="432" cy="432"/>
                <a:chOff x="1776" y="1920"/>
                <a:chExt cx="432" cy="432"/>
              </a:xfrm>
            </p:grpSpPr>
            <p:sp>
              <p:nvSpPr>
                <p:cNvPr id="23622" name="Rectangle 106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23" name="Text Box 106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23586" name="Group 1069"/>
              <p:cNvGrpSpPr>
                <a:grpSpLocks/>
              </p:cNvGrpSpPr>
              <p:nvPr/>
            </p:nvGrpSpPr>
            <p:grpSpPr bwMode="auto">
              <a:xfrm>
                <a:off x="2928" y="2112"/>
                <a:ext cx="432" cy="432"/>
                <a:chOff x="1776" y="1920"/>
                <a:chExt cx="432" cy="432"/>
              </a:xfrm>
            </p:grpSpPr>
            <p:sp>
              <p:nvSpPr>
                <p:cNvPr id="23620" name="Rectangle 107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21" name="Text Box 107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  <p:grpSp>
            <p:nvGrpSpPr>
              <p:cNvPr id="23587" name="Group 1072"/>
              <p:cNvGrpSpPr>
                <a:grpSpLocks/>
              </p:cNvGrpSpPr>
              <p:nvPr/>
            </p:nvGrpSpPr>
            <p:grpSpPr bwMode="auto">
              <a:xfrm>
                <a:off x="3360" y="2112"/>
                <a:ext cx="432" cy="432"/>
                <a:chOff x="1776" y="1920"/>
                <a:chExt cx="432" cy="432"/>
              </a:xfrm>
            </p:grpSpPr>
            <p:sp>
              <p:nvSpPr>
                <p:cNvPr id="23618" name="Rectangle 107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19" name="Text Box 107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  <p:grpSp>
            <p:nvGrpSpPr>
              <p:cNvPr id="23588" name="Group 1075"/>
              <p:cNvGrpSpPr>
                <a:grpSpLocks/>
              </p:cNvGrpSpPr>
              <p:nvPr/>
            </p:nvGrpSpPr>
            <p:grpSpPr bwMode="auto">
              <a:xfrm>
                <a:off x="1632" y="2544"/>
                <a:ext cx="432" cy="432"/>
                <a:chOff x="1776" y="1920"/>
                <a:chExt cx="432" cy="432"/>
              </a:xfrm>
            </p:grpSpPr>
            <p:sp>
              <p:nvSpPr>
                <p:cNvPr id="23616" name="Rectangle 107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17" name="Text Box 1077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89" name="Group 1078"/>
              <p:cNvGrpSpPr>
                <a:grpSpLocks/>
              </p:cNvGrpSpPr>
              <p:nvPr/>
            </p:nvGrpSpPr>
            <p:grpSpPr bwMode="auto">
              <a:xfrm>
                <a:off x="2064" y="2544"/>
                <a:ext cx="432" cy="432"/>
                <a:chOff x="1776" y="1920"/>
                <a:chExt cx="432" cy="432"/>
              </a:xfrm>
            </p:grpSpPr>
            <p:sp>
              <p:nvSpPr>
                <p:cNvPr id="23614" name="Rectangle 107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15" name="Text Box 1080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0" name="Group 1081"/>
              <p:cNvGrpSpPr>
                <a:grpSpLocks/>
              </p:cNvGrpSpPr>
              <p:nvPr/>
            </p:nvGrpSpPr>
            <p:grpSpPr bwMode="auto">
              <a:xfrm>
                <a:off x="2496" y="2544"/>
                <a:ext cx="432" cy="432"/>
                <a:chOff x="1776" y="1920"/>
                <a:chExt cx="432" cy="432"/>
              </a:xfrm>
            </p:grpSpPr>
            <p:sp>
              <p:nvSpPr>
                <p:cNvPr id="23612" name="Rectangle 108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13" name="Text Box 108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1" name="Group 1084"/>
              <p:cNvGrpSpPr>
                <a:grpSpLocks/>
              </p:cNvGrpSpPr>
              <p:nvPr/>
            </p:nvGrpSpPr>
            <p:grpSpPr bwMode="auto">
              <a:xfrm>
                <a:off x="2928" y="2544"/>
                <a:ext cx="432" cy="432"/>
                <a:chOff x="1776" y="1920"/>
                <a:chExt cx="432" cy="432"/>
              </a:xfrm>
            </p:grpSpPr>
            <p:sp>
              <p:nvSpPr>
                <p:cNvPr id="23610" name="Rectangle 108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11" name="Text Box 108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23592" name="Group 1087"/>
              <p:cNvGrpSpPr>
                <a:grpSpLocks/>
              </p:cNvGrpSpPr>
              <p:nvPr/>
            </p:nvGrpSpPr>
            <p:grpSpPr bwMode="auto">
              <a:xfrm>
                <a:off x="3360" y="2544"/>
                <a:ext cx="432" cy="432"/>
                <a:chOff x="1776" y="1920"/>
                <a:chExt cx="432" cy="432"/>
              </a:xfrm>
            </p:grpSpPr>
            <p:sp>
              <p:nvSpPr>
                <p:cNvPr id="23608" name="Rectangle 108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09" name="Text Box 1089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  <p:grpSp>
            <p:nvGrpSpPr>
              <p:cNvPr id="23593" name="Group 1090"/>
              <p:cNvGrpSpPr>
                <a:grpSpLocks/>
              </p:cNvGrpSpPr>
              <p:nvPr/>
            </p:nvGrpSpPr>
            <p:grpSpPr bwMode="auto">
              <a:xfrm>
                <a:off x="1632" y="2976"/>
                <a:ext cx="432" cy="432"/>
                <a:chOff x="1776" y="1920"/>
                <a:chExt cx="432" cy="432"/>
              </a:xfrm>
            </p:grpSpPr>
            <p:sp>
              <p:nvSpPr>
                <p:cNvPr id="23606" name="Rectangle 109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07" name="Text Box 109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4" name="Group 1093"/>
              <p:cNvGrpSpPr>
                <a:grpSpLocks/>
              </p:cNvGrpSpPr>
              <p:nvPr/>
            </p:nvGrpSpPr>
            <p:grpSpPr bwMode="auto">
              <a:xfrm>
                <a:off x="2064" y="2976"/>
                <a:ext cx="432" cy="432"/>
                <a:chOff x="1776" y="1920"/>
                <a:chExt cx="432" cy="432"/>
              </a:xfrm>
            </p:grpSpPr>
            <p:sp>
              <p:nvSpPr>
                <p:cNvPr id="23604" name="Rectangle 109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05" name="Text Box 109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5" name="Group 1096"/>
              <p:cNvGrpSpPr>
                <a:grpSpLocks/>
              </p:cNvGrpSpPr>
              <p:nvPr/>
            </p:nvGrpSpPr>
            <p:grpSpPr bwMode="auto">
              <a:xfrm>
                <a:off x="2496" y="2976"/>
                <a:ext cx="432" cy="432"/>
                <a:chOff x="1776" y="1920"/>
                <a:chExt cx="432" cy="432"/>
              </a:xfrm>
            </p:grpSpPr>
            <p:sp>
              <p:nvSpPr>
                <p:cNvPr id="23602" name="Rectangle 109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03" name="Text Box 109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6" name="Group 1099"/>
              <p:cNvGrpSpPr>
                <a:grpSpLocks/>
              </p:cNvGrpSpPr>
              <p:nvPr/>
            </p:nvGrpSpPr>
            <p:grpSpPr bwMode="auto">
              <a:xfrm>
                <a:off x="2928" y="2976"/>
                <a:ext cx="432" cy="432"/>
                <a:chOff x="1776" y="1920"/>
                <a:chExt cx="432" cy="432"/>
              </a:xfrm>
            </p:grpSpPr>
            <p:sp>
              <p:nvSpPr>
                <p:cNvPr id="23600" name="Rectangle 110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01" name="Text Box 110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7" name="Group 1102"/>
              <p:cNvGrpSpPr>
                <a:grpSpLocks/>
              </p:cNvGrpSpPr>
              <p:nvPr/>
            </p:nvGrpSpPr>
            <p:grpSpPr bwMode="auto">
              <a:xfrm>
                <a:off x="3360" y="2976"/>
                <a:ext cx="432" cy="432"/>
                <a:chOff x="1776" y="1920"/>
                <a:chExt cx="432" cy="432"/>
              </a:xfrm>
            </p:grpSpPr>
            <p:sp>
              <p:nvSpPr>
                <p:cNvPr id="23598" name="Rectangle 110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599" name="Text Box 110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</p:grpSp>
        <p:pic>
          <p:nvPicPr>
            <p:cNvPr id="23563" name="Picture 1105" descr="Edna Krabappe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360"/>
              <a:ext cx="280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4" name="Picture 110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592"/>
              <a:ext cx="17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5" name="Picture 110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247"/>
              <a:ext cx="236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6" name="Picture 110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1425"/>
              <a:ext cx="32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7" name="Picture 110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1440"/>
              <a:ext cx="41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8" name="Picture 1110" descr="Edna Krabappe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968"/>
              <a:ext cx="280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9" name="Picture 11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496"/>
              <a:ext cx="17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0" name="Picture 111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2736"/>
              <a:ext cx="236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1" name="Picture 11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696"/>
              <a:ext cx="294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2" name="Picture 11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264"/>
              <a:ext cx="258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7" name="Text Box 1115"/>
          <p:cNvSpPr txBox="1">
            <a:spLocks noChangeArrowheads="1"/>
          </p:cNvSpPr>
          <p:nvPr/>
        </p:nvSpPr>
        <p:spPr bwMode="auto">
          <a:xfrm>
            <a:off x="1893842" y="3590962"/>
            <a:ext cx="3281668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5400" dirty="0"/>
              <a:t>D(  ,  ) = 8</a:t>
            </a:r>
          </a:p>
          <a:p>
            <a:pPr>
              <a:spcBef>
                <a:spcPct val="25000"/>
              </a:spcBef>
            </a:pPr>
            <a:r>
              <a:rPr lang="en-US" altLang="en-US" sz="5400" dirty="0"/>
              <a:t>D(  ,  ) = 1</a:t>
            </a:r>
          </a:p>
        </p:txBody>
      </p:sp>
      <p:pic>
        <p:nvPicPr>
          <p:cNvPr id="23558" name="Picture 1116" descr="Edna Krabapp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41" y="3485352"/>
            <a:ext cx="4445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1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42" y="3713952"/>
            <a:ext cx="27146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 Box 1118"/>
          <p:cNvSpPr txBox="1">
            <a:spLocks noChangeArrowheads="1"/>
          </p:cNvSpPr>
          <p:nvPr/>
        </p:nvSpPr>
        <p:spPr bwMode="auto">
          <a:xfrm>
            <a:off x="1828801" y="1419225"/>
            <a:ext cx="39782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dirty="0"/>
              <a:t>Comenzamos</a:t>
            </a:r>
            <a:r>
              <a:rPr lang="en-US" altLang="en-US" dirty="0"/>
              <a:t> con </a:t>
            </a:r>
            <a:r>
              <a:rPr lang="en-US" altLang="en-US" dirty="0" err="1"/>
              <a:t>una</a:t>
            </a:r>
            <a:r>
              <a:rPr lang="en-US" altLang="en-US" dirty="0"/>
              <a:t> </a:t>
            </a:r>
            <a:r>
              <a:rPr lang="es-CO" altLang="en-US" dirty="0"/>
              <a:t>matriz</a:t>
            </a:r>
            <a:r>
              <a:rPr lang="en-US" altLang="en-US" dirty="0"/>
              <a:t> de </a:t>
            </a:r>
            <a:r>
              <a:rPr lang="es-CO" altLang="en-US" dirty="0"/>
              <a:t>distancias</a:t>
            </a:r>
            <a:r>
              <a:rPr lang="en-US" altLang="en-US" dirty="0"/>
              <a:t> entre </a:t>
            </a:r>
            <a:r>
              <a:rPr lang="en-US" altLang="en-US" dirty="0" err="1"/>
              <a:t>todos</a:t>
            </a:r>
            <a:r>
              <a:rPr lang="en-US" altLang="en-US" dirty="0"/>
              <a:t> </a:t>
            </a:r>
            <a:r>
              <a:rPr lang="en-US" altLang="en-US" dirty="0" err="1"/>
              <a:t>los</a:t>
            </a:r>
            <a:r>
              <a:rPr lang="en-US" altLang="en-US" dirty="0"/>
              <a:t> pares de </a:t>
            </a:r>
            <a:r>
              <a:rPr lang="en-US" altLang="en-US" dirty="0" err="1"/>
              <a:t>objetos</a:t>
            </a:r>
            <a:r>
              <a:rPr lang="en-US" altLang="en-US" dirty="0"/>
              <a:t> de </a:t>
            </a:r>
            <a:r>
              <a:rPr lang="es-CO" altLang="en-US" dirty="0"/>
              <a:t>nuestra</a:t>
            </a:r>
            <a:r>
              <a:rPr lang="en-US" altLang="en-US" dirty="0"/>
              <a:t> base de </a:t>
            </a:r>
            <a:r>
              <a:rPr lang="en-US" altLang="en-US" dirty="0" err="1"/>
              <a:t>datos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810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7">
            <a:extLst>
              <a:ext uri="{FF2B5EF4-FFF2-40B4-BE49-F238E27FC236}">
                <a16:creationId xmlns:a16="http://schemas.microsoft.com/office/drawing/2014/main" id="{20D28589-1F4D-9D21-A7C2-F26FD9F7B401}"/>
              </a:ext>
            </a:extLst>
          </p:cNvPr>
          <p:cNvGrpSpPr>
            <a:grpSpLocks/>
          </p:cNvGrpSpPr>
          <p:nvPr/>
        </p:nvGrpSpPr>
        <p:grpSpPr bwMode="auto">
          <a:xfrm>
            <a:off x="9640888" y="5670549"/>
            <a:ext cx="1027112" cy="973138"/>
            <a:chOff x="1267" y="3584"/>
            <a:chExt cx="647" cy="613"/>
          </a:xfrm>
        </p:grpSpPr>
        <p:grpSp>
          <p:nvGrpSpPr>
            <p:cNvPr id="3" name="Group 1028">
              <a:extLst>
                <a:ext uri="{FF2B5EF4-FFF2-40B4-BE49-F238E27FC236}">
                  <a16:creationId xmlns:a16="http://schemas.microsoft.com/office/drawing/2014/main" id="{8735699E-9DB3-E84F-8D4F-6AC1241D1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7" name="Picture 1029">
                <a:extLst>
                  <a:ext uri="{FF2B5EF4-FFF2-40B4-BE49-F238E27FC236}">
                    <a16:creationId xmlns:a16="http://schemas.microsoft.com/office/drawing/2014/main" id="{36D02F40-6D4A-28C3-394B-64DA60FBAD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1030">
                <a:extLst>
                  <a:ext uri="{FF2B5EF4-FFF2-40B4-BE49-F238E27FC236}">
                    <a16:creationId xmlns:a16="http://schemas.microsoft.com/office/drawing/2014/main" id="{85FDFB3B-A8BA-A559-0243-EF9820B2DB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" name="Line 1031">
              <a:extLst>
                <a:ext uri="{FF2B5EF4-FFF2-40B4-BE49-F238E27FC236}">
                  <a16:creationId xmlns:a16="http://schemas.microsoft.com/office/drawing/2014/main" id="{DFF20BF0-8546-87CE-1815-D63AED464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1032">
              <a:extLst>
                <a:ext uri="{FF2B5EF4-FFF2-40B4-BE49-F238E27FC236}">
                  <a16:creationId xmlns:a16="http://schemas.microsoft.com/office/drawing/2014/main" id="{9DF7F62C-1AAC-40AB-EF90-E6B9AD5F5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033">
              <a:extLst>
                <a:ext uri="{FF2B5EF4-FFF2-40B4-BE49-F238E27FC236}">
                  <a16:creationId xmlns:a16="http://schemas.microsoft.com/office/drawing/2014/main" id="{54E61BB9-E6C0-64D0-8A7E-63909ABA4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034">
            <a:extLst>
              <a:ext uri="{FF2B5EF4-FFF2-40B4-BE49-F238E27FC236}">
                <a16:creationId xmlns:a16="http://schemas.microsoft.com/office/drawing/2014/main" id="{363D978F-6C56-2A06-5828-3FDAC0B5A269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5751513"/>
            <a:ext cx="1027112" cy="973137"/>
            <a:chOff x="1165" y="3566"/>
            <a:chExt cx="647" cy="613"/>
          </a:xfrm>
        </p:grpSpPr>
        <p:grpSp>
          <p:nvGrpSpPr>
            <p:cNvPr id="10" name="Group 1035">
              <a:extLst>
                <a:ext uri="{FF2B5EF4-FFF2-40B4-BE49-F238E27FC236}">
                  <a16:creationId xmlns:a16="http://schemas.microsoft.com/office/drawing/2014/main" id="{53426331-0AE3-416D-D63D-E8C50053B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15" name="Picture 1036">
                <a:extLst>
                  <a:ext uri="{FF2B5EF4-FFF2-40B4-BE49-F238E27FC236}">
                    <a16:creationId xmlns:a16="http://schemas.microsoft.com/office/drawing/2014/main" id="{75D891FF-72DB-C119-8B2B-57ED8A343B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037">
                <a:extLst>
                  <a:ext uri="{FF2B5EF4-FFF2-40B4-BE49-F238E27FC236}">
                    <a16:creationId xmlns:a16="http://schemas.microsoft.com/office/drawing/2014/main" id="{4237B6E9-A9CA-EF9F-C455-65B5FB68EE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1038">
              <a:extLst>
                <a:ext uri="{FF2B5EF4-FFF2-40B4-BE49-F238E27FC236}">
                  <a16:creationId xmlns:a16="http://schemas.microsoft.com/office/drawing/2014/main" id="{3D14870A-85B2-73C1-EEE8-C7EE54FDA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12" name="Line 1039">
                <a:extLst>
                  <a:ext uri="{FF2B5EF4-FFF2-40B4-BE49-F238E27FC236}">
                    <a16:creationId xmlns:a16="http://schemas.microsoft.com/office/drawing/2014/main" id="{609C8B45-B48D-0226-AAE9-34CF17556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040">
                <a:extLst>
                  <a:ext uri="{FF2B5EF4-FFF2-40B4-BE49-F238E27FC236}">
                    <a16:creationId xmlns:a16="http://schemas.microsoft.com/office/drawing/2014/main" id="{FC269D15-E6C1-BCE2-2693-42C286098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041">
                <a:extLst>
                  <a:ext uri="{FF2B5EF4-FFF2-40B4-BE49-F238E27FC236}">
                    <a16:creationId xmlns:a16="http://schemas.microsoft.com/office/drawing/2014/main" id="{311C98C4-7B07-7E00-19A8-BCE2EDA1A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" name="Group 1042">
            <a:extLst>
              <a:ext uri="{FF2B5EF4-FFF2-40B4-BE49-F238E27FC236}">
                <a16:creationId xmlns:a16="http://schemas.microsoft.com/office/drawing/2014/main" id="{C62493CC-2214-FCFC-D0E9-E6F44CA8611B}"/>
              </a:ext>
            </a:extLst>
          </p:cNvPr>
          <p:cNvGrpSpPr>
            <a:grpSpLocks/>
          </p:cNvGrpSpPr>
          <p:nvPr/>
        </p:nvGrpSpPr>
        <p:grpSpPr bwMode="auto">
          <a:xfrm>
            <a:off x="4818063" y="5508625"/>
            <a:ext cx="760412" cy="1216025"/>
            <a:chOff x="2072" y="3380"/>
            <a:chExt cx="479" cy="802"/>
          </a:xfrm>
        </p:grpSpPr>
        <p:pic>
          <p:nvPicPr>
            <p:cNvPr id="18" name="Picture 1043" descr="Edna Krabappel">
              <a:extLst>
                <a:ext uri="{FF2B5EF4-FFF2-40B4-BE49-F238E27FC236}">
                  <a16:creationId xmlns:a16="http://schemas.microsoft.com/office/drawing/2014/main" id="{9157C5F8-9EC5-1B80-BB0D-C56F0A70C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044" descr="C:\Documents and Settings\eamonn\Desktop\bios_family_marge.gif">
              <a:extLst>
                <a:ext uri="{FF2B5EF4-FFF2-40B4-BE49-F238E27FC236}">
                  <a16:creationId xmlns:a16="http://schemas.microsoft.com/office/drawing/2014/main" id="{3D37DF7B-9CDE-F8A4-5294-E1F66D6F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1045">
              <a:extLst>
                <a:ext uri="{FF2B5EF4-FFF2-40B4-BE49-F238E27FC236}">
                  <a16:creationId xmlns:a16="http://schemas.microsoft.com/office/drawing/2014/main" id="{AC3BB2BB-5D3A-882A-0611-B835C45DB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1" name="Line 1046">
                <a:extLst>
                  <a:ext uri="{FF2B5EF4-FFF2-40B4-BE49-F238E27FC236}">
                    <a16:creationId xmlns:a16="http://schemas.microsoft.com/office/drawing/2014/main" id="{D391B0DF-5201-314B-86C8-B61046226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047">
                <a:extLst>
                  <a:ext uri="{FF2B5EF4-FFF2-40B4-BE49-F238E27FC236}">
                    <a16:creationId xmlns:a16="http://schemas.microsoft.com/office/drawing/2014/main" id="{9739EA8F-80BF-EA79-C4DD-AA1DE3627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048">
                <a:extLst>
                  <a:ext uri="{FF2B5EF4-FFF2-40B4-BE49-F238E27FC236}">
                    <a16:creationId xmlns:a16="http://schemas.microsoft.com/office/drawing/2014/main" id="{9AA9F44B-FDFA-5C05-AAC9-976D0E7B5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" name="Group 1049">
            <a:extLst>
              <a:ext uri="{FF2B5EF4-FFF2-40B4-BE49-F238E27FC236}">
                <a16:creationId xmlns:a16="http://schemas.microsoft.com/office/drawing/2014/main" id="{EBF8685A-72F0-A89A-9D18-9019261B6FB8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5472113"/>
            <a:ext cx="776287" cy="1252537"/>
            <a:chOff x="2663" y="3356"/>
            <a:chExt cx="489" cy="789"/>
          </a:xfrm>
        </p:grpSpPr>
        <p:pic>
          <p:nvPicPr>
            <p:cNvPr id="25" name="Picture 1050">
              <a:extLst>
                <a:ext uri="{FF2B5EF4-FFF2-40B4-BE49-F238E27FC236}">
                  <a16:creationId xmlns:a16="http://schemas.microsoft.com/office/drawing/2014/main" id="{995F8C3C-F5E1-D795-D7F7-DAB6D204D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051">
              <a:extLst>
                <a:ext uri="{FF2B5EF4-FFF2-40B4-BE49-F238E27FC236}">
                  <a16:creationId xmlns:a16="http://schemas.microsoft.com/office/drawing/2014/main" id="{1C549538-534A-E32C-4A2D-FCE9C3641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oup 1052">
              <a:extLst>
                <a:ext uri="{FF2B5EF4-FFF2-40B4-BE49-F238E27FC236}">
                  <a16:creationId xmlns:a16="http://schemas.microsoft.com/office/drawing/2014/main" id="{E3A48356-9620-D76E-1CCC-A6B156E2D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8" name="Line 1053">
                <a:extLst>
                  <a:ext uri="{FF2B5EF4-FFF2-40B4-BE49-F238E27FC236}">
                    <a16:creationId xmlns:a16="http://schemas.microsoft.com/office/drawing/2014/main" id="{BD9728C8-8F11-90B3-59B3-E5AC6C96E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54">
                <a:extLst>
                  <a:ext uri="{FF2B5EF4-FFF2-40B4-BE49-F238E27FC236}">
                    <a16:creationId xmlns:a16="http://schemas.microsoft.com/office/drawing/2014/main" id="{B1850540-351B-A974-C902-B15D79B2E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055">
                <a:extLst>
                  <a:ext uri="{FF2B5EF4-FFF2-40B4-BE49-F238E27FC236}">
                    <a16:creationId xmlns:a16="http://schemas.microsoft.com/office/drawing/2014/main" id="{2DF22154-109B-596B-8618-370021325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1056">
            <a:extLst>
              <a:ext uri="{FF2B5EF4-FFF2-40B4-BE49-F238E27FC236}">
                <a16:creationId xmlns:a16="http://schemas.microsoft.com/office/drawing/2014/main" id="{62D4F265-0065-A7B0-E11D-709B568CFCDF}"/>
              </a:ext>
            </a:extLst>
          </p:cNvPr>
          <p:cNvGrpSpPr>
            <a:grpSpLocks/>
          </p:cNvGrpSpPr>
          <p:nvPr/>
        </p:nvGrpSpPr>
        <p:grpSpPr bwMode="auto">
          <a:xfrm>
            <a:off x="6110289" y="5499099"/>
            <a:ext cx="815975" cy="1206500"/>
            <a:chOff x="2889" y="3476"/>
            <a:chExt cx="514" cy="760"/>
          </a:xfrm>
        </p:grpSpPr>
        <p:pic>
          <p:nvPicPr>
            <p:cNvPr id="32" name="Picture 1057" descr="C:\Documents and Settings\eamonn\Desktop\bios_family_marge.gif">
              <a:extLst>
                <a:ext uri="{FF2B5EF4-FFF2-40B4-BE49-F238E27FC236}">
                  <a16:creationId xmlns:a16="http://schemas.microsoft.com/office/drawing/2014/main" id="{A2D7CDE9-48F4-0B4E-FF9A-A32CE5ABB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058">
              <a:extLst>
                <a:ext uri="{FF2B5EF4-FFF2-40B4-BE49-F238E27FC236}">
                  <a16:creationId xmlns:a16="http://schemas.microsoft.com/office/drawing/2014/main" id="{930E17D2-B7D9-1FCB-38C1-E815D155E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oup 1059">
              <a:extLst>
                <a:ext uri="{FF2B5EF4-FFF2-40B4-BE49-F238E27FC236}">
                  <a16:creationId xmlns:a16="http://schemas.microsoft.com/office/drawing/2014/main" id="{3CF4BCB4-A9FD-58D1-C966-6AAFFB6EF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35" name="Line 1060">
                <a:extLst>
                  <a:ext uri="{FF2B5EF4-FFF2-40B4-BE49-F238E27FC236}">
                    <a16:creationId xmlns:a16="http://schemas.microsoft.com/office/drawing/2014/main" id="{BF8490F9-0A3E-BEE9-7314-5F6D6F9F9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061">
                <a:extLst>
                  <a:ext uri="{FF2B5EF4-FFF2-40B4-BE49-F238E27FC236}">
                    <a16:creationId xmlns:a16="http://schemas.microsoft.com/office/drawing/2014/main" id="{BE5DD5B5-0019-9CD6-0A45-CF6F35B7F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062">
                <a:extLst>
                  <a:ext uri="{FF2B5EF4-FFF2-40B4-BE49-F238E27FC236}">
                    <a16:creationId xmlns:a16="http://schemas.microsoft.com/office/drawing/2014/main" id="{4807B9CA-1989-A5E6-D5EC-F74860B5E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" name="Text Box 1063">
            <a:extLst>
              <a:ext uri="{FF2B5EF4-FFF2-40B4-BE49-F238E27FC236}">
                <a16:creationId xmlns:a16="http://schemas.microsoft.com/office/drawing/2014/main" id="{CAC841D8-52B0-6AD0-0D4A-C4EB6EE5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592772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39" name="Text Box 1064">
            <a:extLst>
              <a:ext uri="{FF2B5EF4-FFF2-40B4-BE49-F238E27FC236}">
                <a16:creationId xmlns:a16="http://schemas.microsoft.com/office/drawing/2014/main" id="{AF7DF9EE-A4B4-F412-D44F-DB733C57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2" y="5510657"/>
            <a:ext cx="17875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Considere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todas</a:t>
            </a:r>
            <a:r>
              <a:rPr lang="en-US" altLang="en-US" sz="1800" dirty="0"/>
              <a:t> las </a:t>
            </a:r>
            <a:r>
              <a:rPr lang="en-US" altLang="en-US" sz="1800" dirty="0" err="1"/>
              <a:t>combinaciones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posibles</a:t>
            </a:r>
            <a:r>
              <a:rPr lang="en-US" altLang="en-US" sz="1800" dirty="0"/>
              <a:t>…</a:t>
            </a:r>
          </a:p>
        </p:txBody>
      </p:sp>
      <p:sp>
        <p:nvSpPr>
          <p:cNvPr id="40" name="Text Box 1065">
            <a:extLst>
              <a:ext uri="{FF2B5EF4-FFF2-40B4-BE49-F238E27FC236}">
                <a16:creationId xmlns:a16="http://schemas.microsoft.com/office/drawing/2014/main" id="{5DBE3D74-7311-BE9B-7A7B-A635DCFEB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6" y="5680074"/>
            <a:ext cx="1109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Elige la mejor</a:t>
            </a:r>
          </a:p>
        </p:txBody>
      </p:sp>
      <p:sp>
        <p:nvSpPr>
          <p:cNvPr id="41" name="Rectangle 1066">
            <a:extLst>
              <a:ext uri="{FF2B5EF4-FFF2-40B4-BE49-F238E27FC236}">
                <a16:creationId xmlns:a16="http://schemas.microsoft.com/office/drawing/2014/main" id="{10DE1099-122D-B62F-BB7C-719FABF8E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3875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" name="Text Box 1026">
            <a:extLst>
              <a:ext uri="{FF2B5EF4-FFF2-40B4-BE49-F238E27FC236}">
                <a16:creationId xmlns:a16="http://schemas.microsoft.com/office/drawing/2014/main" id="{8F2CF802-8FE2-AF66-5ABE-FBC80C53F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1041398"/>
            <a:ext cx="4643438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s-E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Ascendente (</a:t>
            </a:r>
            <a:r>
              <a:rPr kumimoji="1" lang="es-ES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aglomerativo</a:t>
            </a:r>
            <a:r>
              <a:rPr kumimoji="1" lang="es-E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): </a:t>
            </a:r>
            <a:r>
              <a:rPr lang="es-ES" sz="2000" dirty="0">
                <a:latin typeface="Arial" charset="0"/>
                <a:ea typeface="ＭＳ Ｐゴシック" pitchFamily="34" charset="-128"/>
              </a:rPr>
              <a:t>comenzando con cada elemento en su propio grupo, encuentre el mejor par para fusionarlo en un nuevo grupo. Repita hasta que todos los grupos estén fusionados.</a:t>
            </a:r>
            <a:endParaRPr lang="en-US" sz="2000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589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1026"/>
          <p:cNvSpPr txBox="1">
            <a:spLocks noChangeArrowheads="1"/>
          </p:cNvSpPr>
          <p:nvPr/>
        </p:nvSpPr>
        <p:spPr bwMode="auto">
          <a:xfrm>
            <a:off x="1644650" y="1041398"/>
            <a:ext cx="4643438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s-E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Ascendente (</a:t>
            </a:r>
            <a:r>
              <a:rPr kumimoji="1" lang="es-ES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aglomerativo</a:t>
            </a:r>
            <a:r>
              <a:rPr kumimoji="1" lang="es-E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): </a:t>
            </a:r>
            <a:r>
              <a:rPr lang="es-ES" sz="2000" dirty="0">
                <a:latin typeface="Arial" charset="0"/>
                <a:ea typeface="ＭＳ Ｐゴシック" pitchFamily="34" charset="-128"/>
              </a:rPr>
              <a:t>comenzando con cada elemento en su propio grupo, encuentre el mejor par para fusionarlo en un nuevo grupo. Repita hasta que todos los grupos estén fusionados.</a:t>
            </a:r>
            <a:endParaRPr lang="en-US" sz="2000" dirty="0"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25604" name="Group 1034"/>
          <p:cNvGrpSpPr>
            <a:grpSpLocks/>
          </p:cNvGrpSpPr>
          <p:nvPr/>
        </p:nvGrpSpPr>
        <p:grpSpPr bwMode="auto">
          <a:xfrm>
            <a:off x="9602788" y="4465639"/>
            <a:ext cx="1027112" cy="733425"/>
            <a:chOff x="252" y="2364"/>
            <a:chExt cx="2258" cy="1608"/>
          </a:xfrm>
        </p:grpSpPr>
        <p:pic>
          <p:nvPicPr>
            <p:cNvPr id="25676" name="Picture 103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7" name="Picture 10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5" name="Line 1037"/>
          <p:cNvSpPr>
            <a:spLocks noChangeShapeType="1"/>
          </p:cNvSpPr>
          <p:nvPr/>
        </p:nvSpPr>
        <p:spPr bwMode="auto">
          <a:xfrm flipH="1" flipV="1">
            <a:off x="10350500" y="4225926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1038"/>
          <p:cNvSpPr>
            <a:spLocks noChangeShapeType="1"/>
          </p:cNvSpPr>
          <p:nvPr/>
        </p:nvSpPr>
        <p:spPr bwMode="auto">
          <a:xfrm flipH="1" flipV="1">
            <a:off x="9859963" y="4225926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1039"/>
          <p:cNvSpPr>
            <a:spLocks noChangeShapeType="1"/>
          </p:cNvSpPr>
          <p:nvPr/>
        </p:nvSpPr>
        <p:spPr bwMode="auto">
          <a:xfrm flipH="1">
            <a:off x="9855201" y="4225925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8" name="Group 1040"/>
          <p:cNvGrpSpPr>
            <a:grpSpLocks/>
          </p:cNvGrpSpPr>
          <p:nvPr/>
        </p:nvGrpSpPr>
        <p:grpSpPr bwMode="auto">
          <a:xfrm>
            <a:off x="8823326" y="4084638"/>
            <a:ext cx="608013" cy="1147762"/>
            <a:chOff x="4598" y="2573"/>
            <a:chExt cx="383" cy="723"/>
          </a:xfrm>
        </p:grpSpPr>
        <p:pic>
          <p:nvPicPr>
            <p:cNvPr id="25670" name="Picture 10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1" name="Picture 104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72" name="Group 1043"/>
            <p:cNvGrpSpPr>
              <a:grpSpLocks/>
            </p:cNvGrpSpPr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25673" name="Line 1044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4" name="Line 1045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5" name="Line 1046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5610" name="Picture 10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6" y="4603750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1" name="Line 1056"/>
          <p:cNvSpPr>
            <a:spLocks noChangeShapeType="1"/>
          </p:cNvSpPr>
          <p:nvPr/>
        </p:nvSpPr>
        <p:spPr bwMode="auto">
          <a:xfrm flipH="1" flipV="1">
            <a:off x="3371850" y="4108450"/>
            <a:ext cx="0" cy="27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057"/>
          <p:cNvSpPr>
            <a:spLocks noChangeShapeType="1"/>
          </p:cNvSpPr>
          <p:nvPr/>
        </p:nvSpPr>
        <p:spPr bwMode="auto">
          <a:xfrm flipH="1">
            <a:off x="3360739" y="4100513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058"/>
          <p:cNvSpPr>
            <a:spLocks noChangeShapeType="1"/>
          </p:cNvSpPr>
          <p:nvPr/>
        </p:nvSpPr>
        <p:spPr bwMode="auto">
          <a:xfrm rot="5400000" flipH="1">
            <a:off x="4065588" y="4132263"/>
            <a:ext cx="98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Rectangle 1083"/>
          <p:cNvSpPr>
            <a:spLocks noChangeArrowheads="1"/>
          </p:cNvSpPr>
          <p:nvPr/>
        </p:nvSpPr>
        <p:spPr bwMode="auto">
          <a:xfrm>
            <a:off x="1524000" y="5257801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1" name="Rectangle 1084"/>
          <p:cNvSpPr>
            <a:spLocks noChangeArrowheads="1"/>
          </p:cNvSpPr>
          <p:nvPr/>
        </p:nvSpPr>
        <p:spPr bwMode="auto">
          <a:xfrm>
            <a:off x="1524000" y="3790951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5623" name="Group 1086"/>
          <p:cNvGrpSpPr>
            <a:grpSpLocks/>
          </p:cNvGrpSpPr>
          <p:nvPr/>
        </p:nvGrpSpPr>
        <p:grpSpPr bwMode="auto">
          <a:xfrm>
            <a:off x="3640138" y="4184650"/>
            <a:ext cx="1027112" cy="973138"/>
            <a:chOff x="1267" y="3584"/>
            <a:chExt cx="647" cy="613"/>
          </a:xfrm>
        </p:grpSpPr>
        <p:grpSp>
          <p:nvGrpSpPr>
            <p:cNvPr id="25639" name="Group 1087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5643" name="Picture 108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44" name="Picture 108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640" name="Line 1090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1091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1092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5624" name="Picture 10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1" y="4606925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5" name="Picture 1094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9" y="4219575"/>
            <a:ext cx="3016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26" name="Group 1095"/>
          <p:cNvGrpSpPr>
            <a:grpSpLocks/>
          </p:cNvGrpSpPr>
          <p:nvPr/>
        </p:nvGrpSpPr>
        <p:grpSpPr bwMode="auto">
          <a:xfrm>
            <a:off x="4914901" y="3998914"/>
            <a:ext cx="500063" cy="268287"/>
            <a:chOff x="2112" y="2976"/>
            <a:chExt cx="703" cy="377"/>
          </a:xfrm>
        </p:grpSpPr>
        <p:sp>
          <p:nvSpPr>
            <p:cNvPr id="25636" name="Line 1096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1097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1098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7" name="Group 1099"/>
          <p:cNvGrpSpPr>
            <a:grpSpLocks/>
          </p:cNvGrpSpPr>
          <p:nvPr/>
        </p:nvGrpSpPr>
        <p:grpSpPr bwMode="auto">
          <a:xfrm>
            <a:off x="6132513" y="3994151"/>
            <a:ext cx="760412" cy="1216025"/>
            <a:chOff x="2072" y="3380"/>
            <a:chExt cx="479" cy="802"/>
          </a:xfrm>
        </p:grpSpPr>
        <p:pic>
          <p:nvPicPr>
            <p:cNvPr id="25630" name="Picture 1100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1" name="Picture 1101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32" name="Group 1102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5633" name="Line 110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Line 110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Line 110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28" name="Text Box 1106"/>
          <p:cNvSpPr txBox="1">
            <a:spLocks noChangeArrowheads="1"/>
          </p:cNvSpPr>
          <p:nvPr/>
        </p:nvSpPr>
        <p:spPr bwMode="auto">
          <a:xfrm>
            <a:off x="5575300" y="4518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grpSp>
        <p:nvGrpSpPr>
          <p:cNvPr id="2" name="Group 1027">
            <a:extLst>
              <a:ext uri="{FF2B5EF4-FFF2-40B4-BE49-F238E27FC236}">
                <a16:creationId xmlns:a16="http://schemas.microsoft.com/office/drawing/2014/main" id="{E59D5320-DE8E-CC6B-2AF9-89550706A397}"/>
              </a:ext>
            </a:extLst>
          </p:cNvPr>
          <p:cNvGrpSpPr>
            <a:grpSpLocks/>
          </p:cNvGrpSpPr>
          <p:nvPr/>
        </p:nvGrpSpPr>
        <p:grpSpPr bwMode="auto">
          <a:xfrm>
            <a:off x="9640888" y="5707061"/>
            <a:ext cx="1027112" cy="973138"/>
            <a:chOff x="1267" y="3584"/>
            <a:chExt cx="647" cy="613"/>
          </a:xfrm>
        </p:grpSpPr>
        <p:grpSp>
          <p:nvGrpSpPr>
            <p:cNvPr id="3" name="Group 1028">
              <a:extLst>
                <a:ext uri="{FF2B5EF4-FFF2-40B4-BE49-F238E27FC236}">
                  <a16:creationId xmlns:a16="http://schemas.microsoft.com/office/drawing/2014/main" id="{B1E5C88B-F85D-CA06-E86D-337C912C2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7" name="Picture 1029">
                <a:extLst>
                  <a:ext uri="{FF2B5EF4-FFF2-40B4-BE49-F238E27FC236}">
                    <a16:creationId xmlns:a16="http://schemas.microsoft.com/office/drawing/2014/main" id="{432AE7A3-7E9A-DDAF-E519-A91425EBA4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1030">
                <a:extLst>
                  <a:ext uri="{FF2B5EF4-FFF2-40B4-BE49-F238E27FC236}">
                    <a16:creationId xmlns:a16="http://schemas.microsoft.com/office/drawing/2014/main" id="{A9473F1D-6F11-8B28-4D1A-A6E89F13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" name="Line 1031">
              <a:extLst>
                <a:ext uri="{FF2B5EF4-FFF2-40B4-BE49-F238E27FC236}">
                  <a16:creationId xmlns:a16="http://schemas.microsoft.com/office/drawing/2014/main" id="{3D97FBFB-B026-84FD-F406-CF65E4575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1032">
              <a:extLst>
                <a:ext uri="{FF2B5EF4-FFF2-40B4-BE49-F238E27FC236}">
                  <a16:creationId xmlns:a16="http://schemas.microsoft.com/office/drawing/2014/main" id="{257AB606-FAE6-B333-54B7-4D570D4DD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033">
              <a:extLst>
                <a:ext uri="{FF2B5EF4-FFF2-40B4-BE49-F238E27FC236}">
                  <a16:creationId xmlns:a16="http://schemas.microsoft.com/office/drawing/2014/main" id="{351C37BB-BE67-8CD4-1AC9-2AD7F8820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034">
            <a:extLst>
              <a:ext uri="{FF2B5EF4-FFF2-40B4-BE49-F238E27FC236}">
                <a16:creationId xmlns:a16="http://schemas.microsoft.com/office/drawing/2014/main" id="{43DB19B9-2297-DD97-8117-F89352221991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5788025"/>
            <a:ext cx="1027112" cy="973137"/>
            <a:chOff x="1165" y="3566"/>
            <a:chExt cx="647" cy="613"/>
          </a:xfrm>
        </p:grpSpPr>
        <p:grpSp>
          <p:nvGrpSpPr>
            <p:cNvPr id="10" name="Group 1035">
              <a:extLst>
                <a:ext uri="{FF2B5EF4-FFF2-40B4-BE49-F238E27FC236}">
                  <a16:creationId xmlns:a16="http://schemas.microsoft.com/office/drawing/2014/main" id="{E4F5909E-8F6B-3DEE-F331-7A8B66B4AD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15" name="Picture 1036">
                <a:extLst>
                  <a:ext uri="{FF2B5EF4-FFF2-40B4-BE49-F238E27FC236}">
                    <a16:creationId xmlns:a16="http://schemas.microsoft.com/office/drawing/2014/main" id="{F19006FD-3CA5-CAC5-ED07-8507ECB0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037">
                <a:extLst>
                  <a:ext uri="{FF2B5EF4-FFF2-40B4-BE49-F238E27FC236}">
                    <a16:creationId xmlns:a16="http://schemas.microsoft.com/office/drawing/2014/main" id="{E4B0E7F5-9118-8E53-0E37-E4F6AB2A17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1038">
              <a:extLst>
                <a:ext uri="{FF2B5EF4-FFF2-40B4-BE49-F238E27FC236}">
                  <a16:creationId xmlns:a16="http://schemas.microsoft.com/office/drawing/2014/main" id="{CEA422A9-88CE-D5DE-C89A-25472885E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12" name="Line 1039">
                <a:extLst>
                  <a:ext uri="{FF2B5EF4-FFF2-40B4-BE49-F238E27FC236}">
                    <a16:creationId xmlns:a16="http://schemas.microsoft.com/office/drawing/2014/main" id="{72094CBD-BAB1-51BA-1818-DF275E0CA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040">
                <a:extLst>
                  <a:ext uri="{FF2B5EF4-FFF2-40B4-BE49-F238E27FC236}">
                    <a16:creationId xmlns:a16="http://schemas.microsoft.com/office/drawing/2014/main" id="{D31EEE6A-5CD3-1741-30DB-EBD0DAF58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041">
                <a:extLst>
                  <a:ext uri="{FF2B5EF4-FFF2-40B4-BE49-F238E27FC236}">
                    <a16:creationId xmlns:a16="http://schemas.microsoft.com/office/drawing/2014/main" id="{5B9396DB-36E6-4D13-96B3-C2DF1DDC4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" name="Group 1042">
            <a:extLst>
              <a:ext uri="{FF2B5EF4-FFF2-40B4-BE49-F238E27FC236}">
                <a16:creationId xmlns:a16="http://schemas.microsoft.com/office/drawing/2014/main" id="{5176D2E0-6155-8B61-7834-A5B918A8BA67}"/>
              </a:ext>
            </a:extLst>
          </p:cNvPr>
          <p:cNvGrpSpPr>
            <a:grpSpLocks/>
          </p:cNvGrpSpPr>
          <p:nvPr/>
        </p:nvGrpSpPr>
        <p:grpSpPr bwMode="auto">
          <a:xfrm>
            <a:off x="4818063" y="5545137"/>
            <a:ext cx="760412" cy="1216025"/>
            <a:chOff x="2072" y="3380"/>
            <a:chExt cx="479" cy="802"/>
          </a:xfrm>
        </p:grpSpPr>
        <p:pic>
          <p:nvPicPr>
            <p:cNvPr id="18" name="Picture 1043" descr="Edna Krabappel">
              <a:extLst>
                <a:ext uri="{FF2B5EF4-FFF2-40B4-BE49-F238E27FC236}">
                  <a16:creationId xmlns:a16="http://schemas.microsoft.com/office/drawing/2014/main" id="{C7D0D010-86FE-6CA4-8FA3-284431A34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044" descr="C:\Documents and Settings\eamonn\Desktop\bios_family_marge.gif">
              <a:extLst>
                <a:ext uri="{FF2B5EF4-FFF2-40B4-BE49-F238E27FC236}">
                  <a16:creationId xmlns:a16="http://schemas.microsoft.com/office/drawing/2014/main" id="{B76953D1-40CA-CA68-E173-A2CAC9F2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1045">
              <a:extLst>
                <a:ext uri="{FF2B5EF4-FFF2-40B4-BE49-F238E27FC236}">
                  <a16:creationId xmlns:a16="http://schemas.microsoft.com/office/drawing/2014/main" id="{4877755E-B440-C3B3-814C-A42E9DCE7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1" name="Line 1046">
                <a:extLst>
                  <a:ext uri="{FF2B5EF4-FFF2-40B4-BE49-F238E27FC236}">
                    <a16:creationId xmlns:a16="http://schemas.microsoft.com/office/drawing/2014/main" id="{2A03E2A2-B8D4-D59D-87E8-B25162654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047">
                <a:extLst>
                  <a:ext uri="{FF2B5EF4-FFF2-40B4-BE49-F238E27FC236}">
                    <a16:creationId xmlns:a16="http://schemas.microsoft.com/office/drawing/2014/main" id="{9A8EA71D-8747-4D7A-ED05-1AAC46D94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048">
                <a:extLst>
                  <a:ext uri="{FF2B5EF4-FFF2-40B4-BE49-F238E27FC236}">
                    <a16:creationId xmlns:a16="http://schemas.microsoft.com/office/drawing/2014/main" id="{1481DBF2-A981-54DA-BDDC-48CEB187F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" name="Group 1049">
            <a:extLst>
              <a:ext uri="{FF2B5EF4-FFF2-40B4-BE49-F238E27FC236}">
                <a16:creationId xmlns:a16="http://schemas.microsoft.com/office/drawing/2014/main" id="{F2D28420-D3BE-99EC-2590-5FE26EE07EFB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5508625"/>
            <a:ext cx="776287" cy="1252537"/>
            <a:chOff x="2663" y="3356"/>
            <a:chExt cx="489" cy="789"/>
          </a:xfrm>
        </p:grpSpPr>
        <p:pic>
          <p:nvPicPr>
            <p:cNvPr id="25" name="Picture 1050">
              <a:extLst>
                <a:ext uri="{FF2B5EF4-FFF2-40B4-BE49-F238E27FC236}">
                  <a16:creationId xmlns:a16="http://schemas.microsoft.com/office/drawing/2014/main" id="{ECFE2774-C05C-CF6D-2BAB-48D8C7F0A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051">
              <a:extLst>
                <a:ext uri="{FF2B5EF4-FFF2-40B4-BE49-F238E27FC236}">
                  <a16:creationId xmlns:a16="http://schemas.microsoft.com/office/drawing/2014/main" id="{72A755A4-61B4-C891-C528-C2D52288D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oup 1052">
              <a:extLst>
                <a:ext uri="{FF2B5EF4-FFF2-40B4-BE49-F238E27FC236}">
                  <a16:creationId xmlns:a16="http://schemas.microsoft.com/office/drawing/2014/main" id="{E57F7BD9-4C6C-CAD1-FA75-86181C461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8" name="Line 1053">
                <a:extLst>
                  <a:ext uri="{FF2B5EF4-FFF2-40B4-BE49-F238E27FC236}">
                    <a16:creationId xmlns:a16="http://schemas.microsoft.com/office/drawing/2014/main" id="{D81F6B33-787D-8B6F-327E-9AA999F61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54">
                <a:extLst>
                  <a:ext uri="{FF2B5EF4-FFF2-40B4-BE49-F238E27FC236}">
                    <a16:creationId xmlns:a16="http://schemas.microsoft.com/office/drawing/2014/main" id="{BFEE25C5-C7B5-7F1E-904A-CACDC001C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055">
                <a:extLst>
                  <a:ext uri="{FF2B5EF4-FFF2-40B4-BE49-F238E27FC236}">
                    <a16:creationId xmlns:a16="http://schemas.microsoft.com/office/drawing/2014/main" id="{771386F1-D65C-8030-86D5-E898291BC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1056">
            <a:extLst>
              <a:ext uri="{FF2B5EF4-FFF2-40B4-BE49-F238E27FC236}">
                <a16:creationId xmlns:a16="http://schemas.microsoft.com/office/drawing/2014/main" id="{C74A69E7-47E4-3638-7804-57AF1FE45484}"/>
              </a:ext>
            </a:extLst>
          </p:cNvPr>
          <p:cNvGrpSpPr>
            <a:grpSpLocks/>
          </p:cNvGrpSpPr>
          <p:nvPr/>
        </p:nvGrpSpPr>
        <p:grpSpPr bwMode="auto">
          <a:xfrm>
            <a:off x="6110289" y="5535611"/>
            <a:ext cx="815975" cy="1206500"/>
            <a:chOff x="2889" y="3476"/>
            <a:chExt cx="514" cy="760"/>
          </a:xfrm>
        </p:grpSpPr>
        <p:pic>
          <p:nvPicPr>
            <p:cNvPr id="32" name="Picture 1057" descr="C:\Documents and Settings\eamonn\Desktop\bios_family_marge.gif">
              <a:extLst>
                <a:ext uri="{FF2B5EF4-FFF2-40B4-BE49-F238E27FC236}">
                  <a16:creationId xmlns:a16="http://schemas.microsoft.com/office/drawing/2014/main" id="{7C215424-4597-3AC4-69D1-595CD61D7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058">
              <a:extLst>
                <a:ext uri="{FF2B5EF4-FFF2-40B4-BE49-F238E27FC236}">
                  <a16:creationId xmlns:a16="http://schemas.microsoft.com/office/drawing/2014/main" id="{2DB38C55-5B6D-DDF6-57A6-1B1472338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oup 1059">
              <a:extLst>
                <a:ext uri="{FF2B5EF4-FFF2-40B4-BE49-F238E27FC236}">
                  <a16:creationId xmlns:a16="http://schemas.microsoft.com/office/drawing/2014/main" id="{1C0B87AD-BBF0-5299-F1CA-DA5A64ACF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35" name="Line 1060">
                <a:extLst>
                  <a:ext uri="{FF2B5EF4-FFF2-40B4-BE49-F238E27FC236}">
                    <a16:creationId xmlns:a16="http://schemas.microsoft.com/office/drawing/2014/main" id="{07E43F02-EBBC-0F84-2204-82784A663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061">
                <a:extLst>
                  <a:ext uri="{FF2B5EF4-FFF2-40B4-BE49-F238E27FC236}">
                    <a16:creationId xmlns:a16="http://schemas.microsoft.com/office/drawing/2014/main" id="{77CD1704-2A8C-0C07-225F-73A49910B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062">
                <a:extLst>
                  <a:ext uri="{FF2B5EF4-FFF2-40B4-BE49-F238E27FC236}">
                    <a16:creationId xmlns:a16="http://schemas.microsoft.com/office/drawing/2014/main" id="{A6EEADD0-C720-9B02-E119-4D4E4D154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" name="Text Box 1063">
            <a:extLst>
              <a:ext uri="{FF2B5EF4-FFF2-40B4-BE49-F238E27FC236}">
                <a16:creationId xmlns:a16="http://schemas.microsoft.com/office/drawing/2014/main" id="{38BEE135-EFF1-0F30-B7E4-D0D07D79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5964236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39" name="Text Box 1064">
            <a:extLst>
              <a:ext uri="{FF2B5EF4-FFF2-40B4-BE49-F238E27FC236}">
                <a16:creationId xmlns:a16="http://schemas.microsoft.com/office/drawing/2014/main" id="{6D6DBB32-1CE7-98C8-3D9E-353DC7B3D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2" y="5547169"/>
            <a:ext cx="17875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Considere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todas</a:t>
            </a:r>
            <a:r>
              <a:rPr lang="en-US" altLang="en-US" sz="1800" dirty="0"/>
              <a:t> las </a:t>
            </a:r>
            <a:r>
              <a:rPr lang="en-US" altLang="en-US" sz="1800" dirty="0" err="1"/>
              <a:t>combinaciones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posibles</a:t>
            </a:r>
            <a:r>
              <a:rPr lang="en-US" altLang="en-US" sz="1800" dirty="0"/>
              <a:t>…</a:t>
            </a:r>
          </a:p>
        </p:txBody>
      </p:sp>
      <p:sp>
        <p:nvSpPr>
          <p:cNvPr id="40" name="Text Box 1065">
            <a:extLst>
              <a:ext uri="{FF2B5EF4-FFF2-40B4-BE49-F238E27FC236}">
                <a16:creationId xmlns:a16="http://schemas.microsoft.com/office/drawing/2014/main" id="{68484343-23A0-91EE-B195-4E6EBFDB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6" y="5716586"/>
            <a:ext cx="1109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Elige la mejor</a:t>
            </a:r>
          </a:p>
        </p:txBody>
      </p:sp>
      <p:sp>
        <p:nvSpPr>
          <p:cNvPr id="41" name="Rectangle 1066">
            <a:extLst>
              <a:ext uri="{FF2B5EF4-FFF2-40B4-BE49-F238E27FC236}">
                <a16:creationId xmlns:a16="http://schemas.microsoft.com/office/drawing/2014/main" id="{340E81FD-AB34-3049-0FAC-FCFB2AA7D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75262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" name="Text Box 1064">
            <a:extLst>
              <a:ext uri="{FF2B5EF4-FFF2-40B4-BE49-F238E27FC236}">
                <a16:creationId xmlns:a16="http://schemas.microsoft.com/office/drawing/2014/main" id="{DF930AE2-AD48-AC3D-0603-41121FFE1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55" y="3981451"/>
            <a:ext cx="17875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Considere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todas</a:t>
            </a:r>
            <a:r>
              <a:rPr lang="en-US" altLang="en-US" sz="1800" dirty="0"/>
              <a:t> las </a:t>
            </a:r>
            <a:r>
              <a:rPr lang="en-US" altLang="en-US" sz="1800" dirty="0" err="1"/>
              <a:t>combinaciones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posibles</a:t>
            </a:r>
            <a:r>
              <a:rPr lang="en-US" altLang="en-US" sz="1800" dirty="0"/>
              <a:t>…</a:t>
            </a:r>
          </a:p>
        </p:txBody>
      </p:sp>
      <p:sp>
        <p:nvSpPr>
          <p:cNvPr id="43" name="Text Box 1065">
            <a:extLst>
              <a:ext uri="{FF2B5EF4-FFF2-40B4-BE49-F238E27FC236}">
                <a16:creationId xmlns:a16="http://schemas.microsoft.com/office/drawing/2014/main" id="{0FFCB5FA-8557-71ED-6DEE-AC0F8BB9B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807" y="4269721"/>
            <a:ext cx="1109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Elige la mejor</a:t>
            </a:r>
          </a:p>
        </p:txBody>
      </p:sp>
    </p:spTree>
    <p:extLst>
      <p:ext uri="{BB962C8B-B14F-4D97-AF65-F5344CB8AC3E}">
        <p14:creationId xmlns:p14="http://schemas.microsoft.com/office/powerpoint/2010/main" val="241418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Group 1027"/>
          <p:cNvGrpSpPr>
            <a:grpSpLocks/>
          </p:cNvGrpSpPr>
          <p:nvPr/>
        </p:nvGrpSpPr>
        <p:grpSpPr bwMode="auto">
          <a:xfrm>
            <a:off x="9640888" y="5689600"/>
            <a:ext cx="1027112" cy="973138"/>
            <a:chOff x="1267" y="3584"/>
            <a:chExt cx="647" cy="613"/>
          </a:xfrm>
        </p:grpSpPr>
        <p:grpSp>
          <p:nvGrpSpPr>
            <p:cNvPr id="26750" name="Group 1028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6754" name="Picture 102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55" name="Picture 103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751" name="Line 1031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" name="Line 1032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" name="Line 1033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28" name="Group 1034"/>
          <p:cNvGrpSpPr>
            <a:grpSpLocks/>
          </p:cNvGrpSpPr>
          <p:nvPr/>
        </p:nvGrpSpPr>
        <p:grpSpPr bwMode="auto">
          <a:xfrm>
            <a:off x="9602788" y="4465639"/>
            <a:ext cx="1027112" cy="733425"/>
            <a:chOff x="252" y="2364"/>
            <a:chExt cx="2258" cy="1608"/>
          </a:xfrm>
        </p:grpSpPr>
        <p:pic>
          <p:nvPicPr>
            <p:cNvPr id="26748" name="Picture 103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49" name="Picture 10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9" name="Line 1037"/>
          <p:cNvSpPr>
            <a:spLocks noChangeShapeType="1"/>
          </p:cNvSpPr>
          <p:nvPr/>
        </p:nvSpPr>
        <p:spPr bwMode="auto">
          <a:xfrm flipH="1" flipV="1">
            <a:off x="10350500" y="4225926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1038"/>
          <p:cNvSpPr>
            <a:spLocks noChangeShapeType="1"/>
          </p:cNvSpPr>
          <p:nvPr/>
        </p:nvSpPr>
        <p:spPr bwMode="auto">
          <a:xfrm flipH="1" flipV="1">
            <a:off x="9859963" y="4225926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039"/>
          <p:cNvSpPr>
            <a:spLocks noChangeShapeType="1"/>
          </p:cNvSpPr>
          <p:nvPr/>
        </p:nvSpPr>
        <p:spPr bwMode="auto">
          <a:xfrm flipH="1">
            <a:off x="9855201" y="4225925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2" name="Group 1040"/>
          <p:cNvGrpSpPr>
            <a:grpSpLocks/>
          </p:cNvGrpSpPr>
          <p:nvPr/>
        </p:nvGrpSpPr>
        <p:grpSpPr bwMode="auto">
          <a:xfrm>
            <a:off x="8823326" y="4084638"/>
            <a:ext cx="608013" cy="1147762"/>
            <a:chOff x="4598" y="2573"/>
            <a:chExt cx="383" cy="723"/>
          </a:xfrm>
        </p:grpSpPr>
        <p:pic>
          <p:nvPicPr>
            <p:cNvPr id="26742" name="Picture 10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43" name="Picture 104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44" name="Group 1043"/>
            <p:cNvGrpSpPr>
              <a:grpSpLocks/>
            </p:cNvGrpSpPr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26745" name="Line 1044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6" name="Line 1045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7" name="Line 1046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33" name="Group 1047"/>
          <p:cNvGrpSpPr>
            <a:grpSpLocks/>
          </p:cNvGrpSpPr>
          <p:nvPr/>
        </p:nvGrpSpPr>
        <p:grpSpPr bwMode="auto">
          <a:xfrm>
            <a:off x="8813801" y="2295526"/>
            <a:ext cx="1806575" cy="1331913"/>
            <a:chOff x="746" y="1753"/>
            <a:chExt cx="1138" cy="839"/>
          </a:xfrm>
        </p:grpSpPr>
        <p:pic>
          <p:nvPicPr>
            <p:cNvPr id="26727" name="Picture 104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28" name="Picture 104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29" name="Group 1050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6740" name="Picture 105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41" name="Picture 105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730" name="Line 1053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1054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Line 1055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Line 1056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4" name="Line 1057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35" name="Group 1058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6737" name="Line 1059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Line 1060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Line 1061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36" name="Line 1062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1063"/>
          <p:cNvGrpSpPr>
            <a:grpSpLocks/>
          </p:cNvGrpSpPr>
          <p:nvPr/>
        </p:nvGrpSpPr>
        <p:grpSpPr bwMode="auto">
          <a:xfrm>
            <a:off x="3706813" y="5770564"/>
            <a:ext cx="1027112" cy="973137"/>
            <a:chOff x="1165" y="3566"/>
            <a:chExt cx="647" cy="613"/>
          </a:xfrm>
        </p:grpSpPr>
        <p:grpSp>
          <p:nvGrpSpPr>
            <p:cNvPr id="26720" name="Group 1064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26725" name="Picture 106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26" name="Picture 106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721" name="Group 1067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26722" name="Line 1068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Line 1069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Line 1070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6635" name="Picture 10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6" y="4603750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Line 1072"/>
          <p:cNvSpPr>
            <a:spLocks noChangeShapeType="1"/>
          </p:cNvSpPr>
          <p:nvPr/>
        </p:nvSpPr>
        <p:spPr bwMode="auto">
          <a:xfrm flipH="1" flipV="1">
            <a:off x="3371850" y="4108450"/>
            <a:ext cx="0" cy="27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073"/>
          <p:cNvSpPr>
            <a:spLocks noChangeShapeType="1"/>
          </p:cNvSpPr>
          <p:nvPr/>
        </p:nvSpPr>
        <p:spPr bwMode="auto">
          <a:xfrm flipH="1">
            <a:off x="3360739" y="4100513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074"/>
          <p:cNvSpPr>
            <a:spLocks noChangeShapeType="1"/>
          </p:cNvSpPr>
          <p:nvPr/>
        </p:nvSpPr>
        <p:spPr bwMode="auto">
          <a:xfrm rot="5400000" flipH="1">
            <a:off x="4065588" y="4132263"/>
            <a:ext cx="98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9" name="Group 1075"/>
          <p:cNvGrpSpPr>
            <a:grpSpLocks/>
          </p:cNvGrpSpPr>
          <p:nvPr/>
        </p:nvGrpSpPr>
        <p:grpSpPr bwMode="auto">
          <a:xfrm>
            <a:off x="4818063" y="5527676"/>
            <a:ext cx="760412" cy="1216025"/>
            <a:chOff x="2072" y="3380"/>
            <a:chExt cx="479" cy="802"/>
          </a:xfrm>
        </p:grpSpPr>
        <p:pic>
          <p:nvPicPr>
            <p:cNvPr id="26714" name="Picture 1076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15" name="Picture 107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16" name="Group 1078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6717" name="Line 1079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Line 1080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Line 1081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40" name="Group 1082"/>
          <p:cNvGrpSpPr>
            <a:grpSpLocks/>
          </p:cNvGrpSpPr>
          <p:nvPr/>
        </p:nvGrpSpPr>
        <p:grpSpPr bwMode="auto">
          <a:xfrm>
            <a:off x="2817814" y="5491164"/>
            <a:ext cx="776287" cy="1252537"/>
            <a:chOff x="2663" y="3356"/>
            <a:chExt cx="489" cy="789"/>
          </a:xfrm>
        </p:grpSpPr>
        <p:pic>
          <p:nvPicPr>
            <p:cNvPr id="26708" name="Picture 10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9" name="Picture 10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10" name="Group 1085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6711" name="Line 108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Line 108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108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41" name="Group 1089"/>
          <p:cNvGrpSpPr>
            <a:grpSpLocks/>
          </p:cNvGrpSpPr>
          <p:nvPr/>
        </p:nvGrpSpPr>
        <p:grpSpPr bwMode="auto">
          <a:xfrm>
            <a:off x="6110289" y="5518150"/>
            <a:ext cx="815975" cy="1206500"/>
            <a:chOff x="2889" y="3476"/>
            <a:chExt cx="514" cy="760"/>
          </a:xfrm>
        </p:grpSpPr>
        <p:pic>
          <p:nvPicPr>
            <p:cNvPr id="26702" name="Picture 109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3" name="Picture 109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04" name="Group 1092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26705" name="Line 109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Line 109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Line 109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42" name="Text Box 1096"/>
          <p:cNvSpPr txBox="1">
            <a:spLocks noChangeArrowheads="1"/>
          </p:cNvSpPr>
          <p:nvPr/>
        </p:nvSpPr>
        <p:spPr bwMode="auto">
          <a:xfrm>
            <a:off x="5641975" y="5946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26645" name="Rectangle 1099"/>
          <p:cNvSpPr>
            <a:spLocks noChangeArrowheads="1"/>
          </p:cNvSpPr>
          <p:nvPr/>
        </p:nvSpPr>
        <p:spPr bwMode="auto">
          <a:xfrm>
            <a:off x="1524000" y="5257801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46" name="Rectangle 1100"/>
          <p:cNvSpPr>
            <a:spLocks noChangeArrowheads="1"/>
          </p:cNvSpPr>
          <p:nvPr/>
        </p:nvSpPr>
        <p:spPr bwMode="auto">
          <a:xfrm>
            <a:off x="1524000" y="3790951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47" name="Rectangle 1101"/>
          <p:cNvSpPr>
            <a:spLocks noChangeArrowheads="1"/>
          </p:cNvSpPr>
          <p:nvPr/>
        </p:nvSpPr>
        <p:spPr bwMode="auto">
          <a:xfrm>
            <a:off x="1524000" y="2000251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6649" name="Group 1103"/>
          <p:cNvGrpSpPr>
            <a:grpSpLocks/>
          </p:cNvGrpSpPr>
          <p:nvPr/>
        </p:nvGrpSpPr>
        <p:grpSpPr bwMode="auto">
          <a:xfrm>
            <a:off x="3640138" y="4184650"/>
            <a:ext cx="1027112" cy="973138"/>
            <a:chOff x="1267" y="3584"/>
            <a:chExt cx="647" cy="613"/>
          </a:xfrm>
        </p:grpSpPr>
        <p:grpSp>
          <p:nvGrpSpPr>
            <p:cNvPr id="26696" name="Group 1104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6700" name="Picture 110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01" name="Picture 110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697" name="Line 1107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1108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1109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650" name="Picture 11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1" y="4606925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1" name="Picture 1111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9" y="4219575"/>
            <a:ext cx="3016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52" name="Group 1112"/>
          <p:cNvGrpSpPr>
            <a:grpSpLocks/>
          </p:cNvGrpSpPr>
          <p:nvPr/>
        </p:nvGrpSpPr>
        <p:grpSpPr bwMode="auto">
          <a:xfrm>
            <a:off x="4914901" y="3998914"/>
            <a:ext cx="500063" cy="268287"/>
            <a:chOff x="2112" y="2976"/>
            <a:chExt cx="703" cy="377"/>
          </a:xfrm>
        </p:grpSpPr>
        <p:sp>
          <p:nvSpPr>
            <p:cNvPr id="26693" name="Line 1113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1114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Line 1115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3" name="Group 1116"/>
          <p:cNvGrpSpPr>
            <a:grpSpLocks/>
          </p:cNvGrpSpPr>
          <p:nvPr/>
        </p:nvGrpSpPr>
        <p:grpSpPr bwMode="auto">
          <a:xfrm>
            <a:off x="6132513" y="3994151"/>
            <a:ext cx="760412" cy="1216025"/>
            <a:chOff x="2072" y="3380"/>
            <a:chExt cx="479" cy="802"/>
          </a:xfrm>
        </p:grpSpPr>
        <p:pic>
          <p:nvPicPr>
            <p:cNvPr id="26687" name="Picture 1117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8" name="Picture 111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89" name="Group 1119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6690" name="Line 112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Line 112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Line 112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54" name="Text Box 1123"/>
          <p:cNvSpPr txBox="1">
            <a:spLocks noChangeArrowheads="1"/>
          </p:cNvSpPr>
          <p:nvPr/>
        </p:nvSpPr>
        <p:spPr bwMode="auto">
          <a:xfrm>
            <a:off x="5575300" y="4518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grpSp>
        <p:nvGrpSpPr>
          <p:cNvPr id="26657" name="Group 1126"/>
          <p:cNvGrpSpPr>
            <a:grpSpLocks/>
          </p:cNvGrpSpPr>
          <p:nvPr/>
        </p:nvGrpSpPr>
        <p:grpSpPr bwMode="auto">
          <a:xfrm>
            <a:off x="3289301" y="2400301"/>
            <a:ext cx="1806575" cy="1331913"/>
            <a:chOff x="746" y="1753"/>
            <a:chExt cx="1138" cy="839"/>
          </a:xfrm>
        </p:grpSpPr>
        <p:pic>
          <p:nvPicPr>
            <p:cNvPr id="26672" name="Picture 112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3" name="Picture 112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74" name="Group 1129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6685" name="Picture 113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86" name="Picture 113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675" name="Line 1132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1133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1134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1135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1136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80" name="Group 1137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6682" name="Line 1138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1139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Line 1140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81" name="Line 1141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8" name="Group 1142"/>
          <p:cNvGrpSpPr>
            <a:grpSpLocks/>
          </p:cNvGrpSpPr>
          <p:nvPr/>
        </p:nvGrpSpPr>
        <p:grpSpPr bwMode="auto">
          <a:xfrm>
            <a:off x="5708650" y="2511426"/>
            <a:ext cx="1416050" cy="1127125"/>
            <a:chOff x="2342" y="1528"/>
            <a:chExt cx="892" cy="710"/>
          </a:xfrm>
        </p:grpSpPr>
        <p:sp>
          <p:nvSpPr>
            <p:cNvPr id="26661" name="Line 1143"/>
            <p:cNvSpPr>
              <a:spLocks noChangeShapeType="1"/>
            </p:cNvSpPr>
            <p:nvPr/>
          </p:nvSpPr>
          <p:spPr bwMode="auto">
            <a:xfrm flipH="1" flipV="1">
              <a:off x="2418" y="1544"/>
              <a:ext cx="0" cy="1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144"/>
            <p:cNvSpPr>
              <a:spLocks noChangeShapeType="1"/>
            </p:cNvSpPr>
            <p:nvPr/>
          </p:nvSpPr>
          <p:spPr bwMode="auto">
            <a:xfrm flipH="1">
              <a:off x="2411" y="1539"/>
              <a:ext cx="47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45"/>
            <p:cNvSpPr>
              <a:spLocks noChangeShapeType="1"/>
            </p:cNvSpPr>
            <p:nvPr/>
          </p:nvSpPr>
          <p:spPr bwMode="auto">
            <a:xfrm rot="5400000" flipH="1">
              <a:off x="2855" y="1559"/>
              <a:ext cx="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4" name="Group 1146"/>
            <p:cNvGrpSpPr>
              <a:grpSpLocks/>
            </p:cNvGrpSpPr>
            <p:nvPr/>
          </p:nvGrpSpPr>
          <p:grpSpPr bwMode="auto">
            <a:xfrm>
              <a:off x="2587" y="1592"/>
              <a:ext cx="647" cy="613"/>
              <a:chOff x="1267" y="3584"/>
              <a:chExt cx="647" cy="613"/>
            </a:xfrm>
          </p:grpSpPr>
          <p:grpSp>
            <p:nvGrpSpPr>
              <p:cNvPr id="26666" name="Group 1147"/>
              <p:cNvGrpSpPr>
                <a:grpSpLocks/>
              </p:cNvGrpSpPr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26670" name="Picture 1148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671" name="Picture 1149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667" name="Line 1150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Line 1151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Line 1152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665" name="Picture 1153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" y="175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60" name="Text Box 1155"/>
          <p:cNvSpPr txBox="1">
            <a:spLocks noChangeArrowheads="1"/>
          </p:cNvSpPr>
          <p:nvPr/>
        </p:nvSpPr>
        <p:spPr bwMode="auto">
          <a:xfrm>
            <a:off x="5156200" y="2955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2" name="Text Box 1064">
            <a:extLst>
              <a:ext uri="{FF2B5EF4-FFF2-40B4-BE49-F238E27FC236}">
                <a16:creationId xmlns:a16="http://schemas.microsoft.com/office/drawing/2014/main" id="{7DFD4C35-EF40-8AFB-F89F-B72034F15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2" y="5547169"/>
            <a:ext cx="17875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Considere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todas</a:t>
            </a:r>
            <a:r>
              <a:rPr lang="en-US" altLang="en-US" sz="1800" dirty="0"/>
              <a:t> las </a:t>
            </a:r>
            <a:r>
              <a:rPr lang="en-US" altLang="en-US" sz="1800" dirty="0" err="1"/>
              <a:t>combinaciones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posibles</a:t>
            </a:r>
            <a:r>
              <a:rPr lang="en-US" altLang="en-US" sz="1800" dirty="0"/>
              <a:t>…</a:t>
            </a:r>
          </a:p>
        </p:txBody>
      </p:sp>
      <p:sp>
        <p:nvSpPr>
          <p:cNvPr id="3" name="Text Box 1065">
            <a:extLst>
              <a:ext uri="{FF2B5EF4-FFF2-40B4-BE49-F238E27FC236}">
                <a16:creationId xmlns:a16="http://schemas.microsoft.com/office/drawing/2014/main" id="{1FF269E5-AF7C-81CE-7381-BCF7C2F9C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0" y="5709003"/>
            <a:ext cx="1109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Elige la mejor</a:t>
            </a:r>
          </a:p>
        </p:txBody>
      </p:sp>
      <p:sp>
        <p:nvSpPr>
          <p:cNvPr id="4" name="Text Box 1064">
            <a:extLst>
              <a:ext uri="{FF2B5EF4-FFF2-40B4-BE49-F238E27FC236}">
                <a16:creationId xmlns:a16="http://schemas.microsoft.com/office/drawing/2014/main" id="{B3041F1C-F102-1842-6346-B6A3262ED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55" y="3981451"/>
            <a:ext cx="17875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Considere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todas</a:t>
            </a:r>
            <a:r>
              <a:rPr lang="en-US" altLang="en-US" sz="1800" dirty="0"/>
              <a:t> las </a:t>
            </a:r>
            <a:r>
              <a:rPr lang="en-US" altLang="en-US" sz="1800" dirty="0" err="1"/>
              <a:t>combinaciones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posibles</a:t>
            </a:r>
            <a:r>
              <a:rPr lang="en-US" altLang="en-US" sz="1800" dirty="0"/>
              <a:t>…</a:t>
            </a:r>
          </a:p>
        </p:txBody>
      </p:sp>
      <p:sp>
        <p:nvSpPr>
          <p:cNvPr id="5" name="Text Box 1065">
            <a:extLst>
              <a:ext uri="{FF2B5EF4-FFF2-40B4-BE49-F238E27FC236}">
                <a16:creationId xmlns:a16="http://schemas.microsoft.com/office/drawing/2014/main" id="{244D9138-C051-87C7-C9C0-B1BBCE363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807" y="4269721"/>
            <a:ext cx="1109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Elige la mejor</a:t>
            </a:r>
          </a:p>
        </p:txBody>
      </p:sp>
      <p:sp>
        <p:nvSpPr>
          <p:cNvPr id="6" name="Text Box 1064">
            <a:extLst>
              <a:ext uri="{FF2B5EF4-FFF2-40B4-BE49-F238E27FC236}">
                <a16:creationId xmlns:a16="http://schemas.microsoft.com/office/drawing/2014/main" id="{BD2C52DF-F277-921F-43F9-1C443E92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72" y="2286433"/>
            <a:ext cx="17875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Considere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todas</a:t>
            </a:r>
            <a:r>
              <a:rPr lang="en-US" altLang="en-US" sz="1800" dirty="0"/>
              <a:t> las </a:t>
            </a:r>
            <a:r>
              <a:rPr lang="en-US" altLang="en-US" sz="1800" dirty="0" err="1"/>
              <a:t>combinaciones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posibles</a:t>
            </a:r>
            <a:r>
              <a:rPr lang="en-US" altLang="en-US" sz="1800" dirty="0"/>
              <a:t>…</a:t>
            </a:r>
          </a:p>
        </p:txBody>
      </p:sp>
      <p:sp>
        <p:nvSpPr>
          <p:cNvPr id="7" name="Text Box 1065">
            <a:extLst>
              <a:ext uri="{FF2B5EF4-FFF2-40B4-BE49-F238E27FC236}">
                <a16:creationId xmlns:a16="http://schemas.microsoft.com/office/drawing/2014/main" id="{DFEA51BB-AFB1-014D-B9B7-AFD873C1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124" y="2574703"/>
            <a:ext cx="1109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Elige la mejor</a:t>
            </a:r>
          </a:p>
        </p:txBody>
      </p:sp>
      <p:sp>
        <p:nvSpPr>
          <p:cNvPr id="8" name="Text Box 1026">
            <a:extLst>
              <a:ext uri="{FF2B5EF4-FFF2-40B4-BE49-F238E27FC236}">
                <a16:creationId xmlns:a16="http://schemas.microsoft.com/office/drawing/2014/main" id="{3E5FBECF-5BB2-9B9A-10D3-418BE6EAD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999" y="-46484"/>
            <a:ext cx="4643438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s-E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Ascendente (</a:t>
            </a:r>
            <a:r>
              <a:rPr kumimoji="1" lang="es-ES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aglomerativo</a:t>
            </a:r>
            <a:r>
              <a:rPr kumimoji="1" lang="es-E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): </a:t>
            </a:r>
            <a:r>
              <a:rPr lang="es-ES" sz="2000" dirty="0">
                <a:latin typeface="Arial" charset="0"/>
                <a:ea typeface="ＭＳ Ｐゴシック" pitchFamily="34" charset="-128"/>
              </a:rPr>
              <a:t>comenzando con cada elemento en su propio grupo, encuentre el mejor par para fusionarlo en un nuevo grupo. Repita hasta que todos los grupos estén fusionados.</a:t>
            </a:r>
            <a:endParaRPr lang="en-US" sz="2000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96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Group 1027"/>
          <p:cNvGrpSpPr>
            <a:grpSpLocks/>
          </p:cNvGrpSpPr>
          <p:nvPr/>
        </p:nvGrpSpPr>
        <p:grpSpPr bwMode="auto">
          <a:xfrm>
            <a:off x="9640888" y="5689600"/>
            <a:ext cx="1027112" cy="973138"/>
            <a:chOff x="1267" y="3584"/>
            <a:chExt cx="647" cy="613"/>
          </a:xfrm>
        </p:grpSpPr>
        <p:grpSp>
          <p:nvGrpSpPr>
            <p:cNvPr id="26750" name="Group 1028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6754" name="Picture 102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55" name="Picture 103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751" name="Line 1031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" name="Line 1032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" name="Line 1033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28" name="Group 1034"/>
          <p:cNvGrpSpPr>
            <a:grpSpLocks/>
          </p:cNvGrpSpPr>
          <p:nvPr/>
        </p:nvGrpSpPr>
        <p:grpSpPr bwMode="auto">
          <a:xfrm>
            <a:off x="9602788" y="4465639"/>
            <a:ext cx="1027112" cy="733425"/>
            <a:chOff x="252" y="2364"/>
            <a:chExt cx="2258" cy="1608"/>
          </a:xfrm>
        </p:grpSpPr>
        <p:pic>
          <p:nvPicPr>
            <p:cNvPr id="26748" name="Picture 103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49" name="Picture 10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9" name="Line 1037"/>
          <p:cNvSpPr>
            <a:spLocks noChangeShapeType="1"/>
          </p:cNvSpPr>
          <p:nvPr/>
        </p:nvSpPr>
        <p:spPr bwMode="auto">
          <a:xfrm flipH="1" flipV="1">
            <a:off x="10350500" y="4225926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1038"/>
          <p:cNvSpPr>
            <a:spLocks noChangeShapeType="1"/>
          </p:cNvSpPr>
          <p:nvPr/>
        </p:nvSpPr>
        <p:spPr bwMode="auto">
          <a:xfrm flipH="1" flipV="1">
            <a:off x="9859963" y="4225926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039"/>
          <p:cNvSpPr>
            <a:spLocks noChangeShapeType="1"/>
          </p:cNvSpPr>
          <p:nvPr/>
        </p:nvSpPr>
        <p:spPr bwMode="auto">
          <a:xfrm flipH="1">
            <a:off x="9855201" y="4225925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2" name="Group 1040"/>
          <p:cNvGrpSpPr>
            <a:grpSpLocks/>
          </p:cNvGrpSpPr>
          <p:nvPr/>
        </p:nvGrpSpPr>
        <p:grpSpPr bwMode="auto">
          <a:xfrm>
            <a:off x="8823326" y="4084638"/>
            <a:ext cx="608013" cy="1147762"/>
            <a:chOff x="4598" y="2573"/>
            <a:chExt cx="383" cy="723"/>
          </a:xfrm>
        </p:grpSpPr>
        <p:pic>
          <p:nvPicPr>
            <p:cNvPr id="26742" name="Picture 10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43" name="Picture 104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44" name="Group 1043"/>
            <p:cNvGrpSpPr>
              <a:grpSpLocks/>
            </p:cNvGrpSpPr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26745" name="Line 1044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6" name="Line 1045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7" name="Line 1046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33" name="Group 1047"/>
          <p:cNvGrpSpPr>
            <a:grpSpLocks/>
          </p:cNvGrpSpPr>
          <p:nvPr/>
        </p:nvGrpSpPr>
        <p:grpSpPr bwMode="auto">
          <a:xfrm>
            <a:off x="8813801" y="2295526"/>
            <a:ext cx="1806575" cy="1331913"/>
            <a:chOff x="746" y="1753"/>
            <a:chExt cx="1138" cy="839"/>
          </a:xfrm>
        </p:grpSpPr>
        <p:pic>
          <p:nvPicPr>
            <p:cNvPr id="26727" name="Picture 104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28" name="Picture 104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29" name="Group 1050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6740" name="Picture 105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41" name="Picture 105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730" name="Line 1053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1054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Line 1055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Line 1056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4" name="Line 1057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35" name="Group 1058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6737" name="Line 1059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Line 1060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Line 1061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36" name="Line 1062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1063"/>
          <p:cNvGrpSpPr>
            <a:grpSpLocks/>
          </p:cNvGrpSpPr>
          <p:nvPr/>
        </p:nvGrpSpPr>
        <p:grpSpPr bwMode="auto">
          <a:xfrm>
            <a:off x="3706813" y="5770564"/>
            <a:ext cx="1027112" cy="973137"/>
            <a:chOff x="1165" y="3566"/>
            <a:chExt cx="647" cy="613"/>
          </a:xfrm>
        </p:grpSpPr>
        <p:grpSp>
          <p:nvGrpSpPr>
            <p:cNvPr id="26720" name="Group 1064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26725" name="Picture 106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26" name="Picture 106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721" name="Group 1067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26722" name="Line 1068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Line 1069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Line 1070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6635" name="Picture 10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6" y="4603750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Line 1072"/>
          <p:cNvSpPr>
            <a:spLocks noChangeShapeType="1"/>
          </p:cNvSpPr>
          <p:nvPr/>
        </p:nvSpPr>
        <p:spPr bwMode="auto">
          <a:xfrm flipH="1" flipV="1">
            <a:off x="3371850" y="4108450"/>
            <a:ext cx="0" cy="27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073"/>
          <p:cNvSpPr>
            <a:spLocks noChangeShapeType="1"/>
          </p:cNvSpPr>
          <p:nvPr/>
        </p:nvSpPr>
        <p:spPr bwMode="auto">
          <a:xfrm flipH="1">
            <a:off x="3360739" y="4100513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074"/>
          <p:cNvSpPr>
            <a:spLocks noChangeShapeType="1"/>
          </p:cNvSpPr>
          <p:nvPr/>
        </p:nvSpPr>
        <p:spPr bwMode="auto">
          <a:xfrm rot="5400000" flipH="1">
            <a:off x="4065588" y="4132263"/>
            <a:ext cx="98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9" name="Group 1075"/>
          <p:cNvGrpSpPr>
            <a:grpSpLocks/>
          </p:cNvGrpSpPr>
          <p:nvPr/>
        </p:nvGrpSpPr>
        <p:grpSpPr bwMode="auto">
          <a:xfrm>
            <a:off x="4818063" y="5527676"/>
            <a:ext cx="760412" cy="1216025"/>
            <a:chOff x="2072" y="3380"/>
            <a:chExt cx="479" cy="802"/>
          </a:xfrm>
        </p:grpSpPr>
        <p:pic>
          <p:nvPicPr>
            <p:cNvPr id="26714" name="Picture 1076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15" name="Picture 107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16" name="Group 1078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6717" name="Line 1079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Line 1080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Line 1081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40" name="Group 1082"/>
          <p:cNvGrpSpPr>
            <a:grpSpLocks/>
          </p:cNvGrpSpPr>
          <p:nvPr/>
        </p:nvGrpSpPr>
        <p:grpSpPr bwMode="auto">
          <a:xfrm>
            <a:off x="2817814" y="5491164"/>
            <a:ext cx="776287" cy="1252537"/>
            <a:chOff x="2663" y="3356"/>
            <a:chExt cx="489" cy="789"/>
          </a:xfrm>
        </p:grpSpPr>
        <p:pic>
          <p:nvPicPr>
            <p:cNvPr id="26708" name="Picture 10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9" name="Picture 10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10" name="Group 1085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6711" name="Line 108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Line 108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108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41" name="Group 1089"/>
          <p:cNvGrpSpPr>
            <a:grpSpLocks/>
          </p:cNvGrpSpPr>
          <p:nvPr/>
        </p:nvGrpSpPr>
        <p:grpSpPr bwMode="auto">
          <a:xfrm>
            <a:off x="6110289" y="5518150"/>
            <a:ext cx="815975" cy="1206500"/>
            <a:chOff x="2889" y="3476"/>
            <a:chExt cx="514" cy="760"/>
          </a:xfrm>
        </p:grpSpPr>
        <p:pic>
          <p:nvPicPr>
            <p:cNvPr id="26702" name="Picture 109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3" name="Picture 109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04" name="Group 1092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26705" name="Line 109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Line 109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Line 109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42" name="Text Box 1096"/>
          <p:cNvSpPr txBox="1">
            <a:spLocks noChangeArrowheads="1"/>
          </p:cNvSpPr>
          <p:nvPr/>
        </p:nvSpPr>
        <p:spPr bwMode="auto">
          <a:xfrm>
            <a:off x="5641975" y="5946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26645" name="Rectangle 1099"/>
          <p:cNvSpPr>
            <a:spLocks noChangeArrowheads="1"/>
          </p:cNvSpPr>
          <p:nvPr/>
        </p:nvSpPr>
        <p:spPr bwMode="auto">
          <a:xfrm>
            <a:off x="1524000" y="5257801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46" name="Rectangle 1100"/>
          <p:cNvSpPr>
            <a:spLocks noChangeArrowheads="1"/>
          </p:cNvSpPr>
          <p:nvPr/>
        </p:nvSpPr>
        <p:spPr bwMode="auto">
          <a:xfrm>
            <a:off x="1524000" y="3790951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47" name="Rectangle 1101"/>
          <p:cNvSpPr>
            <a:spLocks noChangeArrowheads="1"/>
          </p:cNvSpPr>
          <p:nvPr/>
        </p:nvSpPr>
        <p:spPr bwMode="auto">
          <a:xfrm>
            <a:off x="1524000" y="2000251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6649" name="Group 1103"/>
          <p:cNvGrpSpPr>
            <a:grpSpLocks/>
          </p:cNvGrpSpPr>
          <p:nvPr/>
        </p:nvGrpSpPr>
        <p:grpSpPr bwMode="auto">
          <a:xfrm>
            <a:off x="3640138" y="4184650"/>
            <a:ext cx="1027112" cy="973138"/>
            <a:chOff x="1267" y="3584"/>
            <a:chExt cx="647" cy="613"/>
          </a:xfrm>
        </p:grpSpPr>
        <p:grpSp>
          <p:nvGrpSpPr>
            <p:cNvPr id="26696" name="Group 1104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6700" name="Picture 110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01" name="Picture 110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697" name="Line 1107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1108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1109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650" name="Picture 11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1" y="4606925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1" name="Picture 1111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9" y="4219575"/>
            <a:ext cx="3016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52" name="Group 1112"/>
          <p:cNvGrpSpPr>
            <a:grpSpLocks/>
          </p:cNvGrpSpPr>
          <p:nvPr/>
        </p:nvGrpSpPr>
        <p:grpSpPr bwMode="auto">
          <a:xfrm>
            <a:off x="4914901" y="3998914"/>
            <a:ext cx="500063" cy="268287"/>
            <a:chOff x="2112" y="2976"/>
            <a:chExt cx="703" cy="377"/>
          </a:xfrm>
        </p:grpSpPr>
        <p:sp>
          <p:nvSpPr>
            <p:cNvPr id="26693" name="Line 1113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1114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Line 1115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3" name="Group 1116"/>
          <p:cNvGrpSpPr>
            <a:grpSpLocks/>
          </p:cNvGrpSpPr>
          <p:nvPr/>
        </p:nvGrpSpPr>
        <p:grpSpPr bwMode="auto">
          <a:xfrm>
            <a:off x="6132513" y="3994151"/>
            <a:ext cx="760412" cy="1216025"/>
            <a:chOff x="2072" y="3380"/>
            <a:chExt cx="479" cy="802"/>
          </a:xfrm>
        </p:grpSpPr>
        <p:pic>
          <p:nvPicPr>
            <p:cNvPr id="26687" name="Picture 1117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8" name="Picture 111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89" name="Group 1119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6690" name="Line 112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Line 112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Line 112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54" name="Text Box 1123"/>
          <p:cNvSpPr txBox="1">
            <a:spLocks noChangeArrowheads="1"/>
          </p:cNvSpPr>
          <p:nvPr/>
        </p:nvSpPr>
        <p:spPr bwMode="auto">
          <a:xfrm>
            <a:off x="5575300" y="4518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grpSp>
        <p:nvGrpSpPr>
          <p:cNvPr id="26657" name="Group 1126"/>
          <p:cNvGrpSpPr>
            <a:grpSpLocks/>
          </p:cNvGrpSpPr>
          <p:nvPr/>
        </p:nvGrpSpPr>
        <p:grpSpPr bwMode="auto">
          <a:xfrm>
            <a:off x="3289301" y="2400301"/>
            <a:ext cx="1806575" cy="1331913"/>
            <a:chOff x="746" y="1753"/>
            <a:chExt cx="1138" cy="839"/>
          </a:xfrm>
        </p:grpSpPr>
        <p:pic>
          <p:nvPicPr>
            <p:cNvPr id="26672" name="Picture 112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3" name="Picture 112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74" name="Group 1129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6685" name="Picture 113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86" name="Picture 113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675" name="Line 1132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1133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1134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1135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1136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80" name="Group 1137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6682" name="Line 1138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1139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Line 1140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81" name="Line 1141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8" name="Group 1142"/>
          <p:cNvGrpSpPr>
            <a:grpSpLocks/>
          </p:cNvGrpSpPr>
          <p:nvPr/>
        </p:nvGrpSpPr>
        <p:grpSpPr bwMode="auto">
          <a:xfrm>
            <a:off x="5708650" y="2511426"/>
            <a:ext cx="1416050" cy="1127125"/>
            <a:chOff x="2342" y="1528"/>
            <a:chExt cx="892" cy="710"/>
          </a:xfrm>
        </p:grpSpPr>
        <p:sp>
          <p:nvSpPr>
            <p:cNvPr id="26661" name="Line 1143"/>
            <p:cNvSpPr>
              <a:spLocks noChangeShapeType="1"/>
            </p:cNvSpPr>
            <p:nvPr/>
          </p:nvSpPr>
          <p:spPr bwMode="auto">
            <a:xfrm flipH="1" flipV="1">
              <a:off x="2418" y="1544"/>
              <a:ext cx="0" cy="1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144"/>
            <p:cNvSpPr>
              <a:spLocks noChangeShapeType="1"/>
            </p:cNvSpPr>
            <p:nvPr/>
          </p:nvSpPr>
          <p:spPr bwMode="auto">
            <a:xfrm flipH="1">
              <a:off x="2411" y="1539"/>
              <a:ext cx="47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45"/>
            <p:cNvSpPr>
              <a:spLocks noChangeShapeType="1"/>
            </p:cNvSpPr>
            <p:nvPr/>
          </p:nvSpPr>
          <p:spPr bwMode="auto">
            <a:xfrm rot="5400000" flipH="1">
              <a:off x="2855" y="1559"/>
              <a:ext cx="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4" name="Group 1146"/>
            <p:cNvGrpSpPr>
              <a:grpSpLocks/>
            </p:cNvGrpSpPr>
            <p:nvPr/>
          </p:nvGrpSpPr>
          <p:grpSpPr bwMode="auto">
            <a:xfrm>
              <a:off x="2587" y="1592"/>
              <a:ext cx="647" cy="613"/>
              <a:chOff x="1267" y="3584"/>
              <a:chExt cx="647" cy="613"/>
            </a:xfrm>
          </p:grpSpPr>
          <p:grpSp>
            <p:nvGrpSpPr>
              <p:cNvPr id="26666" name="Group 1147"/>
              <p:cNvGrpSpPr>
                <a:grpSpLocks/>
              </p:cNvGrpSpPr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26670" name="Picture 1148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671" name="Picture 1149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667" name="Line 1150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Line 1151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Line 1152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665" name="Picture 1153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" y="175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60" name="Text Box 1155"/>
          <p:cNvSpPr txBox="1">
            <a:spLocks noChangeArrowheads="1"/>
          </p:cNvSpPr>
          <p:nvPr/>
        </p:nvSpPr>
        <p:spPr bwMode="auto">
          <a:xfrm>
            <a:off x="5156200" y="2955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2" name="Text Box 1064">
            <a:extLst>
              <a:ext uri="{FF2B5EF4-FFF2-40B4-BE49-F238E27FC236}">
                <a16:creationId xmlns:a16="http://schemas.microsoft.com/office/drawing/2014/main" id="{7DFD4C35-EF40-8AFB-F89F-B72034F15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2" y="5547169"/>
            <a:ext cx="17875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Considere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todas</a:t>
            </a:r>
            <a:r>
              <a:rPr lang="en-US" altLang="en-US" sz="1800" dirty="0"/>
              <a:t> las </a:t>
            </a:r>
            <a:r>
              <a:rPr lang="en-US" altLang="en-US" sz="1800" dirty="0" err="1"/>
              <a:t>combinaciones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posibles</a:t>
            </a:r>
            <a:r>
              <a:rPr lang="en-US" altLang="en-US" sz="1800" dirty="0"/>
              <a:t>…</a:t>
            </a:r>
          </a:p>
        </p:txBody>
      </p:sp>
      <p:sp>
        <p:nvSpPr>
          <p:cNvPr id="3" name="Text Box 1065">
            <a:extLst>
              <a:ext uri="{FF2B5EF4-FFF2-40B4-BE49-F238E27FC236}">
                <a16:creationId xmlns:a16="http://schemas.microsoft.com/office/drawing/2014/main" id="{1FF269E5-AF7C-81CE-7381-BCF7C2F9C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0" y="5709003"/>
            <a:ext cx="1109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Elige la mejor</a:t>
            </a:r>
          </a:p>
        </p:txBody>
      </p:sp>
      <p:sp>
        <p:nvSpPr>
          <p:cNvPr id="4" name="Text Box 1064">
            <a:extLst>
              <a:ext uri="{FF2B5EF4-FFF2-40B4-BE49-F238E27FC236}">
                <a16:creationId xmlns:a16="http://schemas.microsoft.com/office/drawing/2014/main" id="{B3041F1C-F102-1842-6346-B6A3262ED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55" y="3981451"/>
            <a:ext cx="17875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Considere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todas</a:t>
            </a:r>
            <a:r>
              <a:rPr lang="en-US" altLang="en-US" sz="1800" dirty="0"/>
              <a:t> las </a:t>
            </a:r>
            <a:r>
              <a:rPr lang="en-US" altLang="en-US" sz="1800" dirty="0" err="1"/>
              <a:t>combinaciones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posibles</a:t>
            </a:r>
            <a:r>
              <a:rPr lang="en-US" altLang="en-US" sz="1800" dirty="0"/>
              <a:t>…</a:t>
            </a:r>
          </a:p>
        </p:txBody>
      </p:sp>
      <p:sp>
        <p:nvSpPr>
          <p:cNvPr id="5" name="Text Box 1065">
            <a:extLst>
              <a:ext uri="{FF2B5EF4-FFF2-40B4-BE49-F238E27FC236}">
                <a16:creationId xmlns:a16="http://schemas.microsoft.com/office/drawing/2014/main" id="{244D9138-C051-87C7-C9C0-B1BBCE363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807" y="4269721"/>
            <a:ext cx="1109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Elige la mejor</a:t>
            </a:r>
          </a:p>
        </p:txBody>
      </p:sp>
      <p:sp>
        <p:nvSpPr>
          <p:cNvPr id="6" name="Text Box 1064">
            <a:extLst>
              <a:ext uri="{FF2B5EF4-FFF2-40B4-BE49-F238E27FC236}">
                <a16:creationId xmlns:a16="http://schemas.microsoft.com/office/drawing/2014/main" id="{BD2C52DF-F277-921F-43F9-1C443E92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72" y="2286433"/>
            <a:ext cx="17875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Considere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todas</a:t>
            </a:r>
            <a:r>
              <a:rPr lang="en-US" altLang="en-US" sz="1800" dirty="0"/>
              <a:t> las </a:t>
            </a:r>
            <a:r>
              <a:rPr lang="en-US" altLang="en-US" sz="1800" dirty="0" err="1"/>
              <a:t>combinaciones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posibles</a:t>
            </a:r>
            <a:r>
              <a:rPr lang="en-US" altLang="en-US" sz="1800" dirty="0"/>
              <a:t>…</a:t>
            </a:r>
          </a:p>
        </p:txBody>
      </p:sp>
      <p:sp>
        <p:nvSpPr>
          <p:cNvPr id="7" name="Text Box 1065">
            <a:extLst>
              <a:ext uri="{FF2B5EF4-FFF2-40B4-BE49-F238E27FC236}">
                <a16:creationId xmlns:a16="http://schemas.microsoft.com/office/drawing/2014/main" id="{DFEA51BB-AFB1-014D-B9B7-AFD873C1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124" y="2574703"/>
            <a:ext cx="1109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800" dirty="0"/>
              <a:t>Elige la mejor</a:t>
            </a:r>
          </a:p>
        </p:txBody>
      </p:sp>
      <p:sp>
        <p:nvSpPr>
          <p:cNvPr id="8" name="Text Box 1026">
            <a:extLst>
              <a:ext uri="{FF2B5EF4-FFF2-40B4-BE49-F238E27FC236}">
                <a16:creationId xmlns:a16="http://schemas.microsoft.com/office/drawing/2014/main" id="{3E5FBECF-5BB2-9B9A-10D3-418BE6EAD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999" y="-46484"/>
            <a:ext cx="4643438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s-E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Ascendente (</a:t>
            </a:r>
            <a:r>
              <a:rPr kumimoji="1" lang="es-ES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aglomerativo</a:t>
            </a:r>
            <a:r>
              <a:rPr kumimoji="1" lang="es-E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11" charset="0"/>
                <a:ea typeface="ＭＳ Ｐゴシック" pitchFamily="-111" charset="-128"/>
                <a:cs typeface="ＭＳ Ｐゴシック" pitchFamily="-111" charset="-128"/>
              </a:rPr>
              <a:t>): </a:t>
            </a:r>
            <a:r>
              <a:rPr lang="es-ES" sz="2000" dirty="0">
                <a:latin typeface="Arial" charset="0"/>
                <a:ea typeface="ＭＳ Ｐゴシック" pitchFamily="34" charset="-128"/>
              </a:rPr>
              <a:t>comenzando con cada elemento en su propio grupo, encuentre el mejor par para fusionarlo en un nuevo grupo. Repita hasta que todos los grupos estén fusionados.</a:t>
            </a:r>
            <a:endParaRPr lang="en-US" sz="2000" dirty="0"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8194676" y="215901"/>
            <a:ext cx="2282825" cy="1622425"/>
            <a:chOff x="98" y="300"/>
            <a:chExt cx="3214" cy="2284"/>
          </a:xfrm>
        </p:grpSpPr>
        <p:pic>
          <p:nvPicPr>
            <p:cNvPr id="27781" name="Picture 3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8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83" name="Picture 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784" name="Group 6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27799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00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785" name="Line 9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6" name="Line 10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7" name="Line 11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8" name="Line 12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9" name="Line 13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0" name="Line 14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1" name="Line 15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92" name="Group 16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27796" name="Line 17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97" name="Line 18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98" name="Line 19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93" name="Line 20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4" name="Line 21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5" name="Line 22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68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1981201" y="762001"/>
            <a:ext cx="79406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Sabemos cómo medir la distancia entre dos objetos, pero definir la distancia entre un objeto y un grupo, o definir la distancia entre dos grupos, no es obvio.</a:t>
            </a:r>
            <a:endParaRPr lang="en-US" sz="2800" dirty="0">
              <a:effectLst>
                <a:outerShdw blurRad="38100" dist="38100" dir="2700000" algn="tl">
                  <a:srgbClr val="DDDDDD"/>
                </a:outerShdw>
              </a:effectLst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1316736" y="2743200"/>
            <a:ext cx="9262871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buFontTx/>
              <a:buChar char="•"/>
              <a:defRPr/>
            </a:pPr>
            <a:r>
              <a:rPr kumimoji="1" lang="en-US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11" charset="0"/>
              </a:rPr>
              <a:t>Single linkage (nearest neighbor):</a:t>
            </a:r>
            <a:r>
              <a:rPr kumimoji="1" lang="en-US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11" charset="0"/>
              </a:rPr>
              <a:t> </a:t>
            </a:r>
            <a:r>
              <a:rPr lang="es-ES" altLang="en-US" sz="2000" dirty="0"/>
              <a:t>en este método, la distancia entre dos grupos está determinada por la distancia de los dos objetos más cercanos (vecinos más cercanos) en los diferentes grupos.</a:t>
            </a:r>
          </a:p>
          <a:p>
            <a:pPr>
              <a:buFontTx/>
              <a:buChar char="•"/>
              <a:defRPr/>
            </a:pPr>
            <a:r>
              <a:rPr kumimoji="1" lang="en-US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11" charset="0"/>
              </a:rPr>
              <a:t>Complete linkage (furthest neighbor):</a:t>
            </a:r>
            <a:r>
              <a:rPr lang="en-US" altLang="en-US" sz="2000" b="1" dirty="0"/>
              <a:t> </a:t>
            </a:r>
            <a:r>
              <a:rPr lang="es-ES" altLang="en-US" sz="2000" dirty="0"/>
              <a:t>en este método, las distancias entre grupos están determinadas por la mayor distancia entre dos objetos cualesquiera en los diferentes grupos (es decir, por los "vecinos más lejanos").</a:t>
            </a:r>
          </a:p>
          <a:p>
            <a:pPr>
              <a:buFontTx/>
              <a:buChar char="•"/>
              <a:defRPr/>
            </a:pPr>
            <a:r>
              <a:rPr kumimoji="1" lang="en-US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11" charset="0"/>
              </a:rPr>
              <a:t>Group average linkage</a:t>
            </a:r>
            <a:r>
              <a:rPr kumimoji="1" lang="es-ES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11" charset="0"/>
              </a:rPr>
              <a:t>:</a:t>
            </a:r>
            <a:r>
              <a:rPr lang="es-ES" altLang="en-US" sz="2800" dirty="0"/>
              <a:t> </a:t>
            </a:r>
            <a:r>
              <a:rPr lang="es-ES" altLang="en-US" sz="2000" dirty="0"/>
              <a:t>en este método, la distancia entre dos grupos se calcula como la distancia promedio entre todos los pares de objetos en los dos grupos diferentes.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733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Clustering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(Unsupervised Learning)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171" y="1690688"/>
                <a:ext cx="10843657" cy="459022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s-ES" b="1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Dado: </a:t>
                </a: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unas muestras 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CO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16161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s-ES" b="1" i="0" dirty="0">
                  <a:solidFill>
                    <a:srgbClr val="161616"/>
                  </a:solidFill>
                  <a:effectLst/>
                  <a:latin typeface="IBM Plex Sans" panose="020B0503050203000203" pitchFamily="34" charset="0"/>
                </a:endParaRP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Encontrar el agrupamiento natural de los datos.</a:t>
                </a:r>
              </a:p>
              <a:p>
                <a:pPr marL="0" indent="0" algn="ctr">
                  <a:buNone/>
                </a:pP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No tenemos etiquetas (Y)</a:t>
                </a:r>
              </a:p>
              <a:p>
                <a:pPr marL="0" indent="0" algn="just">
                  <a:buNone/>
                </a:pPr>
                <a:endParaRPr lang="es-ES" i="0" dirty="0">
                  <a:solidFill>
                    <a:srgbClr val="161616"/>
                  </a:solidFill>
                  <a:effectLst/>
                  <a:latin typeface="IBM Plex Sans" panose="020B0503050203000203" pitchFamily="34" charset="0"/>
                </a:endParaRPr>
              </a:p>
              <a:p>
                <a:pPr marL="0" indent="0" algn="just">
                  <a:buNone/>
                </a:pPr>
                <a:r>
                  <a:rPr lang="es-ES" b="1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Ejemplo de aplicación:</a:t>
                </a:r>
              </a:p>
              <a:p>
                <a:pPr marL="0" indent="0" algn="just">
                  <a:buNone/>
                </a:pPr>
                <a:r>
                  <a:rPr lang="es-ES" i="0" dirty="0">
                    <a:solidFill>
                      <a:srgbClr val="161616"/>
                    </a:solidFill>
                    <a:effectLst/>
                    <a:latin typeface="IBM Plex Sans" panose="020B0503050203000203" pitchFamily="34" charset="0"/>
                  </a:rPr>
                  <a:t>Identificar perfiles de clientes de uso de energía similares</a:t>
                </a:r>
              </a:p>
              <a:p>
                <a:pPr marL="0" indent="0" algn="just">
                  <a:buNone/>
                </a:pPr>
                <a:r>
                  <a:rPr lang="es-ES" b="1" i="0" dirty="0">
                    <a:solidFill>
                      <a:srgbClr val="161616"/>
                    </a:solidFill>
                    <a:effectLst/>
                    <a:latin typeface="IBM Plex Sans" panose="020B0503050203000203" pitchFamily="34" charset="0"/>
                  </a:rPr>
                  <a:t>  &lt;x&gt; = serie temporal de uso de energía</a:t>
                </a:r>
              </a:p>
              <a:p>
                <a:pPr marL="0" indent="0" algn="just">
                  <a:buNone/>
                </a:pPr>
                <a:endParaRPr lang="es-ES" b="1" i="0" dirty="0">
                  <a:solidFill>
                    <a:srgbClr val="161616"/>
                  </a:solidFill>
                  <a:effectLst/>
                  <a:latin typeface="IBM Plex Sans" panose="020B0503050203000203" pitchFamily="34" charset="0"/>
                </a:endParaRPr>
              </a:p>
              <a:p>
                <a:pPr marL="0" indent="0" algn="just">
                  <a:buNone/>
                </a:pPr>
                <a:r>
                  <a:rPr lang="es-ES" i="0" dirty="0">
                    <a:solidFill>
                      <a:srgbClr val="161616"/>
                    </a:solidFill>
                    <a:effectLst/>
                    <a:latin typeface="IBM Plex Sans" panose="020B0503050203000203" pitchFamily="34" charset="0"/>
                  </a:rPr>
                  <a:t> Identificar anomalías en el comportamiento de los usuarios para la seguridad informática</a:t>
                </a:r>
              </a:p>
              <a:p>
                <a:pPr marL="0" indent="0" algn="just">
                  <a:buNone/>
                </a:pPr>
                <a:r>
                  <a:rPr lang="es-ES" b="1" i="0" dirty="0">
                    <a:solidFill>
                      <a:srgbClr val="161616"/>
                    </a:solidFill>
                    <a:effectLst/>
                    <a:latin typeface="IBM Plex Sans" panose="020B0503050203000203" pitchFamily="34" charset="0"/>
                  </a:rPr>
                  <a:t>  &lt;x&gt; = secuencias de comandos de usuario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171" y="1690688"/>
                <a:ext cx="10843657" cy="4590228"/>
              </a:xfrm>
              <a:blipFill>
                <a:blip r:embed="rId3"/>
                <a:stretch>
                  <a:fillRect l="-1012" t="-3453" r="-10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9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1587501" y="3565525"/>
            <a:ext cx="4156075" cy="2565400"/>
            <a:chOff x="674" y="1081"/>
            <a:chExt cx="4632" cy="2859"/>
          </a:xfrm>
        </p:grpSpPr>
        <p:sp>
          <p:nvSpPr>
            <p:cNvPr id="29704" name="Rectangle 3"/>
            <p:cNvSpPr>
              <a:spLocks noChangeArrowheads="1"/>
            </p:cNvSpPr>
            <p:nvPr/>
          </p:nvSpPr>
          <p:spPr bwMode="auto">
            <a:xfrm>
              <a:off x="674" y="1081"/>
              <a:ext cx="4632" cy="2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5" name="Rectangle 4"/>
            <p:cNvSpPr>
              <a:spLocks noChangeArrowheads="1"/>
            </p:cNvSpPr>
            <p:nvPr/>
          </p:nvSpPr>
          <p:spPr bwMode="auto">
            <a:xfrm>
              <a:off x="823" y="3800"/>
              <a:ext cx="149" cy="14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6" name="Freeform 5"/>
            <p:cNvSpPr>
              <a:spLocks/>
            </p:cNvSpPr>
            <p:nvPr/>
          </p:nvSpPr>
          <p:spPr bwMode="auto">
            <a:xfrm>
              <a:off x="898" y="3800"/>
              <a:ext cx="224" cy="140"/>
            </a:xfrm>
            <a:custGeom>
              <a:avLst/>
              <a:gdLst>
                <a:gd name="T0" fmla="*/ 0 w 170"/>
                <a:gd name="T1" fmla="*/ 0 h 106"/>
                <a:gd name="T2" fmla="*/ 224 w 170"/>
                <a:gd name="T3" fmla="*/ 0 h 106"/>
                <a:gd name="T4" fmla="*/ 224 w 170"/>
                <a:gd name="T5" fmla="*/ 140 h 106"/>
                <a:gd name="T6" fmla="*/ 0 60000 65536"/>
                <a:gd name="T7" fmla="*/ 0 60000 65536"/>
                <a:gd name="T8" fmla="*/ 0 60000 65536"/>
                <a:gd name="T9" fmla="*/ 0 w 170"/>
                <a:gd name="T10" fmla="*/ 0 h 106"/>
                <a:gd name="T11" fmla="*/ 170 w 170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06">
                  <a:moveTo>
                    <a:pt x="0" y="0"/>
                  </a:moveTo>
                  <a:lnTo>
                    <a:pt x="170" y="0"/>
                  </a:lnTo>
                  <a:lnTo>
                    <a:pt x="170" y="1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Rectangle 6"/>
            <p:cNvSpPr>
              <a:spLocks noChangeArrowheads="1"/>
            </p:cNvSpPr>
            <p:nvPr/>
          </p:nvSpPr>
          <p:spPr bwMode="auto">
            <a:xfrm>
              <a:off x="3214" y="3792"/>
              <a:ext cx="149" cy="14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8" name="Rectangle 7"/>
            <p:cNvSpPr>
              <a:spLocks noChangeArrowheads="1"/>
            </p:cNvSpPr>
            <p:nvPr/>
          </p:nvSpPr>
          <p:spPr bwMode="auto">
            <a:xfrm>
              <a:off x="1719" y="3779"/>
              <a:ext cx="151" cy="16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9" name="Freeform 8"/>
            <p:cNvSpPr>
              <a:spLocks/>
            </p:cNvSpPr>
            <p:nvPr/>
          </p:nvSpPr>
          <p:spPr bwMode="auto">
            <a:xfrm>
              <a:off x="1010" y="3779"/>
              <a:ext cx="261" cy="161"/>
            </a:xfrm>
            <a:custGeom>
              <a:avLst/>
              <a:gdLst>
                <a:gd name="T0" fmla="*/ 0 w 198"/>
                <a:gd name="T1" fmla="*/ 21 h 122"/>
                <a:gd name="T2" fmla="*/ 0 w 198"/>
                <a:gd name="T3" fmla="*/ 0 h 122"/>
                <a:gd name="T4" fmla="*/ 261 w 198"/>
                <a:gd name="T5" fmla="*/ 0 h 122"/>
                <a:gd name="T6" fmla="*/ 261 w 198"/>
                <a:gd name="T7" fmla="*/ 161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22"/>
                <a:gd name="T14" fmla="*/ 198 w 198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22">
                  <a:moveTo>
                    <a:pt x="0" y="16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Freeform 9"/>
            <p:cNvSpPr>
              <a:spLocks/>
            </p:cNvSpPr>
            <p:nvPr/>
          </p:nvSpPr>
          <p:spPr bwMode="auto">
            <a:xfrm>
              <a:off x="1794" y="3779"/>
              <a:ext cx="225" cy="161"/>
            </a:xfrm>
            <a:custGeom>
              <a:avLst/>
              <a:gdLst>
                <a:gd name="T0" fmla="*/ 0 w 170"/>
                <a:gd name="T1" fmla="*/ 0 h 122"/>
                <a:gd name="T2" fmla="*/ 225 w 170"/>
                <a:gd name="T3" fmla="*/ 0 h 122"/>
                <a:gd name="T4" fmla="*/ 225 w 170"/>
                <a:gd name="T5" fmla="*/ 161 h 122"/>
                <a:gd name="T6" fmla="*/ 0 60000 65536"/>
                <a:gd name="T7" fmla="*/ 0 60000 65536"/>
                <a:gd name="T8" fmla="*/ 0 60000 65536"/>
                <a:gd name="T9" fmla="*/ 0 w 170"/>
                <a:gd name="T10" fmla="*/ 0 h 122"/>
                <a:gd name="T11" fmla="*/ 170 w 170"/>
                <a:gd name="T12" fmla="*/ 122 h 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22">
                  <a:moveTo>
                    <a:pt x="0" y="0"/>
                  </a:move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10"/>
            <p:cNvSpPr>
              <a:spLocks/>
            </p:cNvSpPr>
            <p:nvPr/>
          </p:nvSpPr>
          <p:spPr bwMode="auto">
            <a:xfrm>
              <a:off x="1137" y="3771"/>
              <a:ext cx="283" cy="169"/>
            </a:xfrm>
            <a:custGeom>
              <a:avLst/>
              <a:gdLst>
                <a:gd name="T0" fmla="*/ 0 w 215"/>
                <a:gd name="T1" fmla="*/ 8 h 128"/>
                <a:gd name="T2" fmla="*/ 0 w 215"/>
                <a:gd name="T3" fmla="*/ 0 h 128"/>
                <a:gd name="T4" fmla="*/ 283 w 215"/>
                <a:gd name="T5" fmla="*/ 0 h 128"/>
                <a:gd name="T6" fmla="*/ 283 w 215"/>
                <a:gd name="T7" fmla="*/ 169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28"/>
                <a:gd name="T14" fmla="*/ 215 w 215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28">
                  <a:moveTo>
                    <a:pt x="0" y="6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Rectangle 11"/>
            <p:cNvSpPr>
              <a:spLocks noChangeArrowheads="1"/>
            </p:cNvSpPr>
            <p:nvPr/>
          </p:nvSpPr>
          <p:spPr bwMode="auto">
            <a:xfrm>
              <a:off x="3662" y="3771"/>
              <a:ext cx="149" cy="16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3" name="Rectangle 12"/>
            <p:cNvSpPr>
              <a:spLocks noChangeArrowheads="1"/>
            </p:cNvSpPr>
            <p:nvPr/>
          </p:nvSpPr>
          <p:spPr bwMode="auto">
            <a:xfrm>
              <a:off x="2467" y="3758"/>
              <a:ext cx="149" cy="1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4" name="Rectangle 13"/>
            <p:cNvSpPr>
              <a:spLocks noChangeArrowheads="1"/>
            </p:cNvSpPr>
            <p:nvPr/>
          </p:nvSpPr>
          <p:spPr bwMode="auto">
            <a:xfrm>
              <a:off x="4110" y="3750"/>
              <a:ext cx="151" cy="19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5" name="Freeform 14"/>
            <p:cNvSpPr>
              <a:spLocks/>
            </p:cNvSpPr>
            <p:nvPr/>
          </p:nvSpPr>
          <p:spPr bwMode="auto">
            <a:xfrm>
              <a:off x="4186" y="3750"/>
              <a:ext cx="224" cy="190"/>
            </a:xfrm>
            <a:custGeom>
              <a:avLst/>
              <a:gdLst>
                <a:gd name="T0" fmla="*/ 0 w 170"/>
                <a:gd name="T1" fmla="*/ 0 h 144"/>
                <a:gd name="T2" fmla="*/ 224 w 170"/>
                <a:gd name="T3" fmla="*/ 0 h 144"/>
                <a:gd name="T4" fmla="*/ 224 w 170"/>
                <a:gd name="T5" fmla="*/ 190 h 144"/>
                <a:gd name="T6" fmla="*/ 0 60000 65536"/>
                <a:gd name="T7" fmla="*/ 0 60000 65536"/>
                <a:gd name="T8" fmla="*/ 0 60000 65536"/>
                <a:gd name="T9" fmla="*/ 0 w 170"/>
                <a:gd name="T10" fmla="*/ 0 h 144"/>
                <a:gd name="T11" fmla="*/ 170 w 17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44">
                  <a:moveTo>
                    <a:pt x="0" y="0"/>
                  </a:moveTo>
                  <a:lnTo>
                    <a:pt x="170" y="0"/>
                  </a:lnTo>
                  <a:lnTo>
                    <a:pt x="170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Freeform 15"/>
            <p:cNvSpPr>
              <a:spLocks/>
            </p:cNvSpPr>
            <p:nvPr/>
          </p:nvSpPr>
          <p:spPr bwMode="auto">
            <a:xfrm>
              <a:off x="3513" y="3744"/>
              <a:ext cx="224" cy="196"/>
            </a:xfrm>
            <a:custGeom>
              <a:avLst/>
              <a:gdLst>
                <a:gd name="T0" fmla="*/ 0 w 170"/>
                <a:gd name="T1" fmla="*/ 196 h 149"/>
                <a:gd name="T2" fmla="*/ 0 w 170"/>
                <a:gd name="T3" fmla="*/ 0 h 149"/>
                <a:gd name="T4" fmla="*/ 224 w 170"/>
                <a:gd name="T5" fmla="*/ 0 h 149"/>
                <a:gd name="T6" fmla="*/ 224 w 170"/>
                <a:gd name="T7" fmla="*/ 28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49"/>
                <a:gd name="T14" fmla="*/ 170 w 170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49">
                  <a:moveTo>
                    <a:pt x="0" y="14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Freeform 16"/>
            <p:cNvSpPr>
              <a:spLocks/>
            </p:cNvSpPr>
            <p:nvPr/>
          </p:nvSpPr>
          <p:spPr bwMode="auto">
            <a:xfrm>
              <a:off x="1279" y="3744"/>
              <a:ext cx="291" cy="196"/>
            </a:xfrm>
            <a:custGeom>
              <a:avLst/>
              <a:gdLst>
                <a:gd name="T0" fmla="*/ 0 w 221"/>
                <a:gd name="T1" fmla="*/ 28 h 149"/>
                <a:gd name="T2" fmla="*/ 0 w 221"/>
                <a:gd name="T3" fmla="*/ 0 h 149"/>
                <a:gd name="T4" fmla="*/ 291 w 221"/>
                <a:gd name="T5" fmla="*/ 0 h 149"/>
                <a:gd name="T6" fmla="*/ 291 w 221"/>
                <a:gd name="T7" fmla="*/ 196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1"/>
                <a:gd name="T13" fmla="*/ 0 h 149"/>
                <a:gd name="T14" fmla="*/ 221 w 221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1" h="149">
                  <a:moveTo>
                    <a:pt x="0" y="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14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Freeform 17"/>
            <p:cNvSpPr>
              <a:spLocks/>
            </p:cNvSpPr>
            <p:nvPr/>
          </p:nvSpPr>
          <p:spPr bwMode="auto">
            <a:xfrm>
              <a:off x="3289" y="3723"/>
              <a:ext cx="336" cy="69"/>
            </a:xfrm>
            <a:custGeom>
              <a:avLst/>
              <a:gdLst>
                <a:gd name="T0" fmla="*/ 0 w 255"/>
                <a:gd name="T1" fmla="*/ 69 h 53"/>
                <a:gd name="T2" fmla="*/ 0 w 255"/>
                <a:gd name="T3" fmla="*/ 0 h 53"/>
                <a:gd name="T4" fmla="*/ 336 w 255"/>
                <a:gd name="T5" fmla="*/ 0 h 53"/>
                <a:gd name="T6" fmla="*/ 336 w 255"/>
                <a:gd name="T7" fmla="*/ 2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5"/>
                <a:gd name="T13" fmla="*/ 0 h 53"/>
                <a:gd name="T14" fmla="*/ 255 w 255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5" h="53">
                  <a:moveTo>
                    <a:pt x="0" y="53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18"/>
            <p:cNvSpPr>
              <a:spLocks/>
            </p:cNvSpPr>
            <p:nvPr/>
          </p:nvSpPr>
          <p:spPr bwMode="auto">
            <a:xfrm>
              <a:off x="1906" y="3716"/>
              <a:ext cx="261" cy="224"/>
            </a:xfrm>
            <a:custGeom>
              <a:avLst/>
              <a:gdLst>
                <a:gd name="T0" fmla="*/ 0 w 198"/>
                <a:gd name="T1" fmla="*/ 63 h 170"/>
                <a:gd name="T2" fmla="*/ 0 w 198"/>
                <a:gd name="T3" fmla="*/ 0 h 170"/>
                <a:gd name="T4" fmla="*/ 261 w 198"/>
                <a:gd name="T5" fmla="*/ 0 h 170"/>
                <a:gd name="T6" fmla="*/ 261 w 198"/>
                <a:gd name="T7" fmla="*/ 224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70"/>
                <a:gd name="T14" fmla="*/ 198 w 198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70">
                  <a:moveTo>
                    <a:pt x="0" y="4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Freeform 19"/>
            <p:cNvSpPr>
              <a:spLocks/>
            </p:cNvSpPr>
            <p:nvPr/>
          </p:nvSpPr>
          <p:spPr bwMode="auto">
            <a:xfrm>
              <a:off x="4298" y="3709"/>
              <a:ext cx="261" cy="231"/>
            </a:xfrm>
            <a:custGeom>
              <a:avLst/>
              <a:gdLst>
                <a:gd name="T0" fmla="*/ 0 w 198"/>
                <a:gd name="T1" fmla="*/ 41 h 175"/>
                <a:gd name="T2" fmla="*/ 0 w 198"/>
                <a:gd name="T3" fmla="*/ 0 h 175"/>
                <a:gd name="T4" fmla="*/ 261 w 198"/>
                <a:gd name="T5" fmla="*/ 0 h 175"/>
                <a:gd name="T6" fmla="*/ 261 w 198"/>
                <a:gd name="T7" fmla="*/ 231 h 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75"/>
                <a:gd name="T14" fmla="*/ 198 w 198"/>
                <a:gd name="T15" fmla="*/ 175 h 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75">
                  <a:moveTo>
                    <a:pt x="0" y="31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20"/>
            <p:cNvSpPr>
              <a:spLocks/>
            </p:cNvSpPr>
            <p:nvPr/>
          </p:nvSpPr>
          <p:spPr bwMode="auto">
            <a:xfrm>
              <a:off x="3453" y="3701"/>
              <a:ext cx="508" cy="239"/>
            </a:xfrm>
            <a:custGeom>
              <a:avLst/>
              <a:gdLst>
                <a:gd name="T0" fmla="*/ 0 w 386"/>
                <a:gd name="T1" fmla="*/ 21 h 181"/>
                <a:gd name="T2" fmla="*/ 0 w 386"/>
                <a:gd name="T3" fmla="*/ 0 h 181"/>
                <a:gd name="T4" fmla="*/ 508 w 386"/>
                <a:gd name="T5" fmla="*/ 0 h 181"/>
                <a:gd name="T6" fmla="*/ 508 w 386"/>
                <a:gd name="T7" fmla="*/ 239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181"/>
                <a:gd name="T14" fmla="*/ 386 w 38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181">
                  <a:moveTo>
                    <a:pt x="0" y="16"/>
                  </a:moveTo>
                  <a:lnTo>
                    <a:pt x="0" y="0"/>
                  </a:lnTo>
                  <a:lnTo>
                    <a:pt x="386" y="0"/>
                  </a:lnTo>
                  <a:lnTo>
                    <a:pt x="386" y="18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21"/>
            <p:cNvSpPr>
              <a:spLocks/>
            </p:cNvSpPr>
            <p:nvPr/>
          </p:nvSpPr>
          <p:spPr bwMode="auto">
            <a:xfrm>
              <a:off x="3707" y="3688"/>
              <a:ext cx="717" cy="21"/>
            </a:xfrm>
            <a:custGeom>
              <a:avLst/>
              <a:gdLst>
                <a:gd name="T0" fmla="*/ 0 w 544"/>
                <a:gd name="T1" fmla="*/ 13 h 16"/>
                <a:gd name="T2" fmla="*/ 0 w 544"/>
                <a:gd name="T3" fmla="*/ 0 h 16"/>
                <a:gd name="T4" fmla="*/ 717 w 544"/>
                <a:gd name="T5" fmla="*/ 0 h 16"/>
                <a:gd name="T6" fmla="*/ 717 w 544"/>
                <a:gd name="T7" fmla="*/ 21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"/>
                <a:gd name="T13" fmla="*/ 0 h 16"/>
                <a:gd name="T14" fmla="*/ 544 w 54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" h="16">
                  <a:moveTo>
                    <a:pt x="0" y="10"/>
                  </a:moveTo>
                  <a:lnTo>
                    <a:pt x="0" y="0"/>
                  </a:lnTo>
                  <a:lnTo>
                    <a:pt x="544" y="0"/>
                  </a:lnTo>
                  <a:lnTo>
                    <a:pt x="544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Rectangle 22"/>
            <p:cNvSpPr>
              <a:spLocks noChangeArrowheads="1"/>
            </p:cNvSpPr>
            <p:nvPr/>
          </p:nvSpPr>
          <p:spPr bwMode="auto">
            <a:xfrm>
              <a:off x="4709" y="3688"/>
              <a:ext cx="149" cy="2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4" name="Freeform 23"/>
            <p:cNvSpPr>
              <a:spLocks/>
            </p:cNvSpPr>
            <p:nvPr/>
          </p:nvSpPr>
          <p:spPr bwMode="auto">
            <a:xfrm>
              <a:off x="1420" y="3680"/>
              <a:ext cx="613" cy="64"/>
            </a:xfrm>
            <a:custGeom>
              <a:avLst/>
              <a:gdLst>
                <a:gd name="T0" fmla="*/ 0 w 465"/>
                <a:gd name="T1" fmla="*/ 64 h 48"/>
                <a:gd name="T2" fmla="*/ 0 w 465"/>
                <a:gd name="T3" fmla="*/ 0 h 48"/>
                <a:gd name="T4" fmla="*/ 613 w 465"/>
                <a:gd name="T5" fmla="*/ 0 h 48"/>
                <a:gd name="T6" fmla="*/ 613 w 465"/>
                <a:gd name="T7" fmla="*/ 36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48"/>
                <a:gd name="T14" fmla="*/ 465 w 46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48">
                  <a:moveTo>
                    <a:pt x="0" y="48"/>
                  </a:moveTo>
                  <a:lnTo>
                    <a:pt x="0" y="0"/>
                  </a:lnTo>
                  <a:lnTo>
                    <a:pt x="465" y="0"/>
                  </a:lnTo>
                  <a:lnTo>
                    <a:pt x="465" y="2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Rectangle 24"/>
            <p:cNvSpPr>
              <a:spLocks noChangeArrowheads="1"/>
            </p:cNvSpPr>
            <p:nvPr/>
          </p:nvSpPr>
          <p:spPr bwMode="auto">
            <a:xfrm>
              <a:off x="4066" y="3659"/>
              <a:ext cx="717" cy="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6" name="Freeform 25"/>
            <p:cNvSpPr>
              <a:spLocks/>
            </p:cNvSpPr>
            <p:nvPr/>
          </p:nvSpPr>
          <p:spPr bwMode="auto">
            <a:xfrm>
              <a:off x="2318" y="3604"/>
              <a:ext cx="224" cy="336"/>
            </a:xfrm>
            <a:custGeom>
              <a:avLst/>
              <a:gdLst>
                <a:gd name="T0" fmla="*/ 0 w 170"/>
                <a:gd name="T1" fmla="*/ 336 h 255"/>
                <a:gd name="T2" fmla="*/ 0 w 170"/>
                <a:gd name="T3" fmla="*/ 0 h 255"/>
                <a:gd name="T4" fmla="*/ 224 w 170"/>
                <a:gd name="T5" fmla="*/ 0 h 255"/>
                <a:gd name="T6" fmla="*/ 224 w 170"/>
                <a:gd name="T7" fmla="*/ 154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55"/>
                <a:gd name="T14" fmla="*/ 170 w 170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55">
                  <a:moveTo>
                    <a:pt x="0" y="255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1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26"/>
            <p:cNvSpPr>
              <a:spLocks/>
            </p:cNvSpPr>
            <p:nvPr/>
          </p:nvSpPr>
          <p:spPr bwMode="auto">
            <a:xfrm>
              <a:off x="1727" y="3604"/>
              <a:ext cx="703" cy="76"/>
            </a:xfrm>
            <a:custGeom>
              <a:avLst/>
              <a:gdLst>
                <a:gd name="T0" fmla="*/ 0 w 533"/>
                <a:gd name="T1" fmla="*/ 76 h 58"/>
                <a:gd name="T2" fmla="*/ 0 w 533"/>
                <a:gd name="T3" fmla="*/ 0 h 58"/>
                <a:gd name="T4" fmla="*/ 703 w 533"/>
                <a:gd name="T5" fmla="*/ 0 h 58"/>
                <a:gd name="T6" fmla="*/ 0 60000 65536"/>
                <a:gd name="T7" fmla="*/ 0 60000 65536"/>
                <a:gd name="T8" fmla="*/ 0 60000 65536"/>
                <a:gd name="T9" fmla="*/ 0 w 533"/>
                <a:gd name="T10" fmla="*/ 0 h 58"/>
                <a:gd name="T11" fmla="*/ 533 w 533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3" h="58">
                  <a:moveTo>
                    <a:pt x="0" y="58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Freeform 27"/>
            <p:cNvSpPr>
              <a:spLocks/>
            </p:cNvSpPr>
            <p:nvPr/>
          </p:nvSpPr>
          <p:spPr bwMode="auto">
            <a:xfrm>
              <a:off x="2078" y="3547"/>
              <a:ext cx="688" cy="393"/>
            </a:xfrm>
            <a:custGeom>
              <a:avLst/>
              <a:gdLst>
                <a:gd name="T0" fmla="*/ 0 w 522"/>
                <a:gd name="T1" fmla="*/ 57 h 298"/>
                <a:gd name="T2" fmla="*/ 0 w 522"/>
                <a:gd name="T3" fmla="*/ 0 h 298"/>
                <a:gd name="T4" fmla="*/ 688 w 522"/>
                <a:gd name="T5" fmla="*/ 0 h 298"/>
                <a:gd name="T6" fmla="*/ 688 w 522"/>
                <a:gd name="T7" fmla="*/ 393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2"/>
                <a:gd name="T13" fmla="*/ 0 h 298"/>
                <a:gd name="T14" fmla="*/ 522 w 522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2" h="298">
                  <a:moveTo>
                    <a:pt x="0" y="43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29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Freeform 28"/>
            <p:cNvSpPr>
              <a:spLocks/>
            </p:cNvSpPr>
            <p:nvPr/>
          </p:nvSpPr>
          <p:spPr bwMode="auto">
            <a:xfrm>
              <a:off x="4424" y="3450"/>
              <a:ext cx="583" cy="490"/>
            </a:xfrm>
            <a:custGeom>
              <a:avLst/>
              <a:gdLst>
                <a:gd name="T0" fmla="*/ 0 w 442"/>
                <a:gd name="T1" fmla="*/ 209 h 372"/>
                <a:gd name="T2" fmla="*/ 0 w 442"/>
                <a:gd name="T3" fmla="*/ 0 h 372"/>
                <a:gd name="T4" fmla="*/ 583 w 442"/>
                <a:gd name="T5" fmla="*/ 0 h 372"/>
                <a:gd name="T6" fmla="*/ 583 w 442"/>
                <a:gd name="T7" fmla="*/ 490 h 3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2"/>
                <a:gd name="T13" fmla="*/ 0 h 372"/>
                <a:gd name="T14" fmla="*/ 442 w 442"/>
                <a:gd name="T15" fmla="*/ 372 h 3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2" h="372">
                  <a:moveTo>
                    <a:pt x="0" y="159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7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Freeform 29"/>
            <p:cNvSpPr>
              <a:spLocks/>
            </p:cNvSpPr>
            <p:nvPr/>
          </p:nvSpPr>
          <p:spPr bwMode="auto">
            <a:xfrm>
              <a:off x="2422" y="3351"/>
              <a:ext cx="493" cy="589"/>
            </a:xfrm>
            <a:custGeom>
              <a:avLst/>
              <a:gdLst>
                <a:gd name="T0" fmla="*/ 0 w 374"/>
                <a:gd name="T1" fmla="*/ 196 h 447"/>
                <a:gd name="T2" fmla="*/ 0 w 374"/>
                <a:gd name="T3" fmla="*/ 0 h 447"/>
                <a:gd name="T4" fmla="*/ 493 w 374"/>
                <a:gd name="T5" fmla="*/ 0 h 447"/>
                <a:gd name="T6" fmla="*/ 493 w 374"/>
                <a:gd name="T7" fmla="*/ 589 h 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"/>
                <a:gd name="T13" fmla="*/ 0 h 447"/>
                <a:gd name="T14" fmla="*/ 374 w 374"/>
                <a:gd name="T15" fmla="*/ 447 h 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" h="447">
                  <a:moveTo>
                    <a:pt x="0" y="149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4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Freeform 30"/>
            <p:cNvSpPr>
              <a:spLocks/>
            </p:cNvSpPr>
            <p:nvPr/>
          </p:nvSpPr>
          <p:spPr bwMode="auto">
            <a:xfrm>
              <a:off x="2668" y="3190"/>
              <a:ext cx="397" cy="750"/>
            </a:xfrm>
            <a:custGeom>
              <a:avLst/>
              <a:gdLst>
                <a:gd name="T0" fmla="*/ 0 w 301"/>
                <a:gd name="T1" fmla="*/ 161 h 569"/>
                <a:gd name="T2" fmla="*/ 0 w 301"/>
                <a:gd name="T3" fmla="*/ 0 h 569"/>
                <a:gd name="T4" fmla="*/ 397 w 301"/>
                <a:gd name="T5" fmla="*/ 0 h 569"/>
                <a:gd name="T6" fmla="*/ 397 w 301"/>
                <a:gd name="T7" fmla="*/ 750 h 5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"/>
                <a:gd name="T13" fmla="*/ 0 h 569"/>
                <a:gd name="T14" fmla="*/ 301 w 301"/>
                <a:gd name="T15" fmla="*/ 569 h 5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" h="569">
                  <a:moveTo>
                    <a:pt x="0" y="122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5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Freeform 31"/>
            <p:cNvSpPr>
              <a:spLocks/>
            </p:cNvSpPr>
            <p:nvPr/>
          </p:nvSpPr>
          <p:spPr bwMode="auto">
            <a:xfrm>
              <a:off x="4715" y="3106"/>
              <a:ext cx="442" cy="834"/>
            </a:xfrm>
            <a:custGeom>
              <a:avLst/>
              <a:gdLst>
                <a:gd name="T0" fmla="*/ 0 w 335"/>
                <a:gd name="T1" fmla="*/ 344 h 633"/>
                <a:gd name="T2" fmla="*/ 0 w 335"/>
                <a:gd name="T3" fmla="*/ 0 h 633"/>
                <a:gd name="T4" fmla="*/ 442 w 335"/>
                <a:gd name="T5" fmla="*/ 0 h 633"/>
                <a:gd name="T6" fmla="*/ 442 w 335"/>
                <a:gd name="T7" fmla="*/ 834 h 6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5"/>
                <a:gd name="T13" fmla="*/ 0 h 633"/>
                <a:gd name="T14" fmla="*/ 335 w 335"/>
                <a:gd name="T15" fmla="*/ 633 h 6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5" h="633">
                  <a:moveTo>
                    <a:pt x="0" y="261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63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Freeform 32"/>
            <p:cNvSpPr>
              <a:spLocks/>
            </p:cNvSpPr>
            <p:nvPr/>
          </p:nvSpPr>
          <p:spPr bwMode="auto">
            <a:xfrm>
              <a:off x="2862" y="1208"/>
              <a:ext cx="2071" cy="1982"/>
            </a:xfrm>
            <a:custGeom>
              <a:avLst/>
              <a:gdLst>
                <a:gd name="T0" fmla="*/ 2071 w 1571"/>
                <a:gd name="T1" fmla="*/ 1898 h 1504"/>
                <a:gd name="T2" fmla="*/ 2071 w 1571"/>
                <a:gd name="T3" fmla="*/ 0 h 1504"/>
                <a:gd name="T4" fmla="*/ 0 w 1571"/>
                <a:gd name="T5" fmla="*/ 0 h 1504"/>
                <a:gd name="T6" fmla="*/ 0 w 1571"/>
                <a:gd name="T7" fmla="*/ 1982 h 1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1"/>
                <a:gd name="T13" fmla="*/ 0 h 1504"/>
                <a:gd name="T14" fmla="*/ 1571 w 1571"/>
                <a:gd name="T15" fmla="*/ 1504 h 1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1" h="1504">
                  <a:moveTo>
                    <a:pt x="1571" y="1440"/>
                  </a:moveTo>
                  <a:lnTo>
                    <a:pt x="1571" y="0"/>
                  </a:lnTo>
                  <a:lnTo>
                    <a:pt x="0" y="0"/>
                  </a:lnTo>
                  <a:lnTo>
                    <a:pt x="0" y="15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33"/>
            <p:cNvSpPr>
              <a:spLocks noChangeShapeType="1"/>
            </p:cNvSpPr>
            <p:nvPr/>
          </p:nvSpPr>
          <p:spPr bwMode="auto">
            <a:xfrm>
              <a:off x="674" y="3933"/>
              <a:ext cx="4632" cy="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9699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76200"/>
            <a:ext cx="3451225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45" y="3621089"/>
            <a:ext cx="4741863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36"/>
          <p:cNvSpPr txBox="1">
            <a:spLocks noChangeArrowheads="1"/>
          </p:cNvSpPr>
          <p:nvPr/>
        </p:nvSpPr>
        <p:spPr bwMode="auto">
          <a:xfrm>
            <a:off x="6890064" y="6156326"/>
            <a:ext cx="2389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Average linkage</a:t>
            </a:r>
          </a:p>
        </p:txBody>
      </p:sp>
      <p:sp>
        <p:nvSpPr>
          <p:cNvPr id="29702" name="Text Box 39"/>
          <p:cNvSpPr txBox="1">
            <a:spLocks noChangeArrowheads="1"/>
          </p:cNvSpPr>
          <p:nvPr/>
        </p:nvSpPr>
        <p:spPr bwMode="auto">
          <a:xfrm>
            <a:off x="2654301" y="6156326"/>
            <a:ext cx="2105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Single linkage</a:t>
            </a:r>
          </a:p>
        </p:txBody>
      </p:sp>
    </p:spTree>
    <p:extLst>
      <p:ext uri="{BB962C8B-B14F-4D97-AF65-F5344CB8AC3E}">
        <p14:creationId xmlns:p14="http://schemas.microsoft.com/office/powerpoint/2010/main" val="4293974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026"/>
          <p:cNvSpPr txBox="1">
            <a:spLocks noChangeArrowheads="1"/>
          </p:cNvSpPr>
          <p:nvPr/>
        </p:nvSpPr>
        <p:spPr bwMode="auto">
          <a:xfrm>
            <a:off x="1676400" y="499873"/>
            <a:ext cx="88392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742950" indent="-74295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>
              <a:defRPr/>
            </a:pPr>
            <a:r>
              <a:rPr lang="en-US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</a:t>
            </a:r>
            <a:r>
              <a:rPr lang="es-CO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Jerárquico</a:t>
            </a:r>
            <a:r>
              <a:rPr lang="en-US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Summary</a:t>
            </a:r>
          </a:p>
          <a:p>
            <a:pPr>
              <a:buFont typeface="Wingdings" pitchFamily="-111" charset="2"/>
              <a:buChar char="§"/>
              <a:defRPr/>
            </a:pPr>
            <a:endParaRPr lang="en-US" altLang="en-US" sz="4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-111" charset="2"/>
              <a:buChar char="§"/>
              <a:defRPr/>
            </a:pPr>
            <a:r>
              <a:rPr lang="en-US" altLang="en-US" sz="2800" dirty="0"/>
              <a:t>No </a:t>
            </a:r>
            <a:r>
              <a:rPr lang="es-CO" altLang="en-US" sz="2800" dirty="0"/>
              <a:t>necesitamos</a:t>
            </a:r>
            <a:r>
              <a:rPr lang="en-US" altLang="en-US" sz="2800" dirty="0"/>
              <a:t> </a:t>
            </a:r>
            <a:r>
              <a:rPr lang="es-CO" altLang="en-US" sz="2800" dirty="0"/>
              <a:t>especificar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el</a:t>
            </a:r>
            <a:r>
              <a:rPr lang="en-US" altLang="en-US" sz="2800" dirty="0"/>
              <a:t> </a:t>
            </a:r>
            <a:r>
              <a:rPr lang="es-CO" altLang="en-US" sz="2800" dirty="0"/>
              <a:t>numero</a:t>
            </a:r>
            <a:r>
              <a:rPr lang="en-US" altLang="en-US" sz="2800" dirty="0"/>
              <a:t> de clusters</a:t>
            </a:r>
          </a:p>
          <a:p>
            <a:pPr>
              <a:buFont typeface="Wingdings" pitchFamily="-111" charset="2"/>
              <a:buChar char="§"/>
              <a:defRPr/>
            </a:pPr>
            <a:r>
              <a:rPr lang="es-ES" altLang="en-US" sz="2800" dirty="0"/>
              <a:t>La naturaleza jerárquica se adapta muy bien a la intuición humana en algunos dominios</a:t>
            </a:r>
          </a:p>
          <a:p>
            <a:pPr>
              <a:buFont typeface="Wingdings" pitchFamily="-111" charset="2"/>
              <a:buChar char="§"/>
              <a:defRPr/>
            </a:pPr>
            <a:r>
              <a:rPr lang="es-ES" altLang="en-US" sz="2800" dirty="0"/>
              <a:t>No escalan bien: complejidad temporal de al menos O(n2), donde n es el número total de objetos</a:t>
            </a:r>
          </a:p>
          <a:p>
            <a:pPr>
              <a:buFont typeface="Wingdings" pitchFamily="-111" charset="2"/>
              <a:buChar char="§"/>
              <a:defRPr/>
            </a:pPr>
            <a:r>
              <a:rPr lang="es-ES" altLang="en-US" sz="2800" dirty="0"/>
              <a:t>Como cualquier algoritmo de búsqueda heurística, los óptimos locales son un problema</a:t>
            </a:r>
          </a:p>
          <a:p>
            <a:pPr>
              <a:buFont typeface="Wingdings" pitchFamily="-111" charset="2"/>
              <a:buChar char="§"/>
              <a:defRPr/>
            </a:pPr>
            <a:r>
              <a:rPr lang="es-ES" altLang="en-US" sz="2800" dirty="0"/>
              <a:t>La interpretación de los resultados es (muy) subjetiva.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715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Porque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cluster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algn="just" fontAlgn="base"/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El etiquetado suele ser una tarea costosa</a:t>
            </a:r>
          </a:p>
          <a:p>
            <a:pPr algn="just" fontAlgn="base"/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Ganamos información estructural de los datos</a:t>
            </a:r>
          </a:p>
          <a:p>
            <a:pPr algn="just" fontAlgn="base"/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Encontramos posibles características poco comunes de los datos.</a:t>
            </a: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Objetivo del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Cluster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2" y="1574754"/>
            <a:ext cx="7816686" cy="4706162"/>
          </a:xfrm>
        </p:spPr>
        <p:txBody>
          <a:bodyPr>
            <a:normAutofit/>
          </a:bodyPr>
          <a:lstStyle/>
          <a:p>
            <a:pPr algn="just" fontAlgn="base"/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Dado un conjunto de puntos, cada uno descrito por unos atributos, debemos encontrar un </a:t>
            </a:r>
            <a:r>
              <a:rPr lang="es-ES" dirty="0" err="1">
                <a:solidFill>
                  <a:srgbClr val="161616"/>
                </a:solidFill>
                <a:latin typeface="IBM Plex Sans" panose="020B0503050203000203" pitchFamily="34" charset="0"/>
              </a:rPr>
              <a:t>cluster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 tal que:</a:t>
            </a:r>
          </a:p>
          <a:p>
            <a:pPr algn="just" fontAlgn="base"/>
            <a:endParaRPr lang="es-E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lvl="1" algn="just" fontAlgn="base"/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Maximicemos la si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militud entre </a:t>
            </a:r>
            <a:r>
              <a:rPr lang="es-ES" dirty="0" err="1">
                <a:solidFill>
                  <a:srgbClr val="161616"/>
                </a:solidFill>
                <a:latin typeface="IBM Plex Sans" panose="020B0503050203000203" pitchFamily="34" charset="0"/>
              </a:rPr>
              <a:t>inter-cluster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 (misma clase)</a:t>
            </a:r>
          </a:p>
          <a:p>
            <a:pPr lvl="1" algn="just" fontAlgn="base"/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Minimicemos la similitud 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intra-clues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(diferentes clases)</a:t>
            </a:r>
          </a:p>
          <a:p>
            <a:pPr marL="457200" lvl="1" indent="0" algn="just" fontAlgn="base">
              <a:buNone/>
            </a:pPr>
            <a:endParaRPr lang="es-E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228600" lvl="1" algn="just" fontAlgn="base">
              <a:spcBef>
                <a:spcPts val="1000"/>
              </a:spcBef>
            </a:pPr>
            <a:r>
              <a:rPr lang="es-ES" sz="2800" dirty="0">
                <a:solidFill>
                  <a:srgbClr val="161616"/>
                </a:solidFill>
                <a:latin typeface="IBM Plex Sans" panose="020B0503050203000203" pitchFamily="34" charset="0"/>
              </a:rPr>
              <a:t>Es necesario definir una medida de similitud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CA7B83-70F2-65DD-1B3C-CDA1BFA00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37" y="2484036"/>
            <a:ext cx="3288251" cy="27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6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0" y="1935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0" y="2171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0" y="22002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1581150" y="1019175"/>
            <a:ext cx="9144000" cy="2243138"/>
            <a:chOff x="36" y="642"/>
            <a:chExt cx="5760" cy="1413"/>
          </a:xfrm>
        </p:grpSpPr>
        <p:pic>
          <p:nvPicPr>
            <p:cNvPr id="8201" name="Picture 6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2" name="Picture 7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3" name="Rectangle 8"/>
            <p:cNvSpPr>
              <a:spLocks noChangeArrowheads="1"/>
            </p:cNvSpPr>
            <p:nvPr/>
          </p:nvSpPr>
          <p:spPr bwMode="auto">
            <a:xfrm>
              <a:off x="36" y="1365"/>
              <a:ext cx="57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204" name="Picture 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5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0" name="Picture 1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8" name="Rectangle 16"/>
          <p:cNvSpPr>
            <a:spLocks noChangeArrowheads="1"/>
          </p:cNvSpPr>
          <p:nvPr/>
        </p:nvSpPr>
        <p:spPr bwMode="auto">
          <a:xfrm>
            <a:off x="3924300" y="3776664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1581151" y="180976"/>
            <a:ext cx="88072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defRPr/>
            </a:pPr>
            <a:r>
              <a:rPr lang="en-US" alt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Cual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es </a:t>
            </a:r>
            <a:r>
              <a:rPr lang="en-US" alt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agrupamiento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natural de </a:t>
            </a:r>
            <a:r>
              <a:rPr lang="en-US" alt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estos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personajes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8200" name="TextBox 17"/>
          <p:cNvSpPr txBox="1">
            <a:spLocks noChangeArrowheads="1"/>
          </p:cNvSpPr>
          <p:nvPr/>
        </p:nvSpPr>
        <p:spPr bwMode="auto">
          <a:xfrm>
            <a:off x="1581151" y="649289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Slide from Eamonn Keogh</a:t>
            </a:r>
          </a:p>
        </p:txBody>
      </p:sp>
    </p:spTree>
    <p:extLst>
      <p:ext uri="{BB962C8B-B14F-4D97-AF65-F5344CB8AC3E}">
        <p14:creationId xmlns:p14="http://schemas.microsoft.com/office/powerpoint/2010/main" val="40647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0" y="3530600"/>
            <a:ext cx="9144000" cy="3327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0" y="1935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0" y="2171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4000" y="22002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1581150" y="1019175"/>
            <a:ext cx="9144000" cy="2243138"/>
            <a:chOff x="36" y="642"/>
            <a:chExt cx="5760" cy="1413"/>
          </a:xfrm>
        </p:grpSpPr>
        <p:pic>
          <p:nvPicPr>
            <p:cNvPr id="9258" name="Picture 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9" name="Picture 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60" name="Rectangle 9"/>
            <p:cNvSpPr>
              <a:spLocks noChangeArrowheads="1"/>
            </p:cNvSpPr>
            <p:nvPr/>
          </p:nvSpPr>
          <p:spPr bwMode="auto">
            <a:xfrm>
              <a:off x="36" y="1365"/>
              <a:ext cx="57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9261" name="Picture 1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5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6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7" name="Picture 1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3" name="Rectangle 18"/>
          <p:cNvSpPr>
            <a:spLocks noChangeArrowheads="1"/>
          </p:cNvSpPr>
          <p:nvPr/>
        </p:nvSpPr>
        <p:spPr bwMode="auto">
          <a:xfrm>
            <a:off x="3924300" y="3776664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4" name="Group 19"/>
          <p:cNvGrpSpPr>
            <a:grpSpLocks/>
          </p:cNvGrpSpPr>
          <p:nvPr/>
        </p:nvGrpSpPr>
        <p:grpSpPr bwMode="auto">
          <a:xfrm>
            <a:off x="1674813" y="3910013"/>
            <a:ext cx="8743950" cy="2481262"/>
            <a:chOff x="96" y="2583"/>
            <a:chExt cx="5508" cy="1563"/>
          </a:xfrm>
        </p:grpSpPr>
        <p:grpSp>
          <p:nvGrpSpPr>
            <p:cNvPr id="9232" name="Group 20"/>
            <p:cNvGrpSpPr>
              <a:grpSpLocks/>
            </p:cNvGrpSpPr>
            <p:nvPr/>
          </p:nvGrpSpPr>
          <p:grpSpPr bwMode="auto">
            <a:xfrm>
              <a:off x="120" y="2802"/>
              <a:ext cx="5484" cy="1344"/>
              <a:chOff x="120" y="2802"/>
              <a:chExt cx="5484" cy="1344"/>
            </a:xfrm>
          </p:grpSpPr>
          <p:grpSp>
            <p:nvGrpSpPr>
              <p:cNvPr id="9252" name="Group 21"/>
              <p:cNvGrpSpPr>
                <a:grpSpLocks/>
              </p:cNvGrpSpPr>
              <p:nvPr/>
            </p:nvGrpSpPr>
            <p:grpSpPr bwMode="auto">
              <a:xfrm>
                <a:off x="120" y="2802"/>
                <a:ext cx="2286" cy="1344"/>
                <a:chOff x="156" y="2634"/>
                <a:chExt cx="2286" cy="1344"/>
              </a:xfrm>
            </p:grpSpPr>
            <p:sp>
              <p:nvSpPr>
                <p:cNvPr id="925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5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9253" name="Group 24"/>
              <p:cNvGrpSpPr>
                <a:grpSpLocks/>
              </p:cNvGrpSpPr>
              <p:nvPr/>
            </p:nvGrpSpPr>
            <p:grpSpPr bwMode="auto">
              <a:xfrm>
                <a:off x="3318" y="2802"/>
                <a:ext cx="2286" cy="1344"/>
                <a:chOff x="156" y="2634"/>
                <a:chExt cx="2286" cy="1344"/>
              </a:xfrm>
            </p:grpSpPr>
            <p:sp>
              <p:nvSpPr>
                <p:cNvPr id="9254" name="Rectangle 25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55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9233" name="Rectangle 27"/>
            <p:cNvSpPr>
              <a:spLocks noChangeArrowheads="1"/>
            </p:cNvSpPr>
            <p:nvPr/>
          </p:nvSpPr>
          <p:spPr bwMode="auto">
            <a:xfrm>
              <a:off x="96" y="2583"/>
              <a:ext cx="3408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9234" name="Picture 28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46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29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84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" name="Picture 3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85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7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52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8" name="Picture 3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82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9" name="Picture 3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303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Picture 3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60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1" name="Picture 3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70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2" name="Picture 3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88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3" name="Picture 3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" y="2878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4" name="Picture 3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" y="3477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5" name="Picture 3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3561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6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2821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7" name="Picture 4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2833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8" name="Picture 4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" y="3524"/>
              <a:ext cx="351" cy="6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9" name="Picture 4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002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0" name="Picture 4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" y="364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1" name="Picture 4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" y="2845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5" name="Text Box 46"/>
          <p:cNvSpPr txBox="1">
            <a:spLocks noChangeArrowheads="1"/>
          </p:cNvSpPr>
          <p:nvPr/>
        </p:nvSpPr>
        <p:spPr bwMode="auto">
          <a:xfrm>
            <a:off x="3363914" y="6389688"/>
            <a:ext cx="2276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School Employees</a:t>
            </a:r>
            <a:r>
              <a:rPr lang="en-US" altLang="en-US" sz="1600"/>
              <a:t> </a:t>
            </a:r>
          </a:p>
        </p:txBody>
      </p:sp>
      <p:sp>
        <p:nvSpPr>
          <p:cNvPr id="9226" name="Text Box 47"/>
          <p:cNvSpPr txBox="1">
            <a:spLocks noChangeArrowheads="1"/>
          </p:cNvSpPr>
          <p:nvPr/>
        </p:nvSpPr>
        <p:spPr bwMode="auto">
          <a:xfrm>
            <a:off x="1524000" y="6364289"/>
            <a:ext cx="2070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/>
              <a:t>Simpson's Family</a:t>
            </a:r>
            <a:r>
              <a:rPr lang="en-US" altLang="en-US" sz="2000"/>
              <a:t> </a:t>
            </a:r>
          </a:p>
        </p:txBody>
      </p:sp>
      <p:sp>
        <p:nvSpPr>
          <p:cNvPr id="9227" name="Text Box 48"/>
          <p:cNvSpPr txBox="1">
            <a:spLocks noChangeArrowheads="1"/>
          </p:cNvSpPr>
          <p:nvPr/>
        </p:nvSpPr>
        <p:spPr bwMode="auto">
          <a:xfrm>
            <a:off x="8631238" y="6364289"/>
            <a:ext cx="1839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Males</a:t>
            </a:r>
            <a:r>
              <a:rPr lang="en-US" altLang="en-US" sz="1600"/>
              <a:t> </a:t>
            </a:r>
          </a:p>
        </p:txBody>
      </p:sp>
      <p:sp>
        <p:nvSpPr>
          <p:cNvPr id="9228" name="Text Box 49"/>
          <p:cNvSpPr txBox="1">
            <a:spLocks noChangeArrowheads="1"/>
          </p:cNvSpPr>
          <p:nvPr/>
        </p:nvSpPr>
        <p:spPr bwMode="auto">
          <a:xfrm>
            <a:off x="6697663" y="6364289"/>
            <a:ext cx="1839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Females</a:t>
            </a:r>
            <a:r>
              <a:rPr lang="en-US" altLang="en-US" sz="1600"/>
              <a:t> 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4213226" y="3511551"/>
            <a:ext cx="50577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Clustering es subjective</a:t>
            </a:r>
          </a:p>
        </p:txBody>
      </p:sp>
      <p:sp>
        <p:nvSpPr>
          <p:cNvPr id="9231" name="TextBox 50"/>
          <p:cNvSpPr txBox="1">
            <a:spLocks noChangeArrowheads="1"/>
          </p:cNvSpPr>
          <p:nvPr/>
        </p:nvSpPr>
        <p:spPr bwMode="auto">
          <a:xfrm>
            <a:off x="1581151" y="649289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Slide from Eamonn Keogh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0381FD9-928B-0443-01A2-39F4C7E90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1" y="180976"/>
            <a:ext cx="88072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defRPr/>
            </a:pPr>
            <a:r>
              <a:rPr lang="en-US" alt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Cual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es </a:t>
            </a:r>
            <a:r>
              <a:rPr lang="en-US" alt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agrupamiento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natural de </a:t>
            </a:r>
            <a:r>
              <a:rPr lang="en-US" alt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estos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personajes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98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752600" y="0"/>
            <a:ext cx="81422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Que es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similitud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?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8997950" y="1752600"/>
            <a:ext cx="16700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CO" altLang="en-US" sz="1600" dirty="0"/>
              <a:t>Similitud</a:t>
            </a:r>
            <a:r>
              <a:rPr lang="en-US" altLang="en-US" sz="1600" dirty="0"/>
              <a:t> es </a:t>
            </a:r>
            <a:r>
              <a:rPr lang="es-CO" altLang="en-US" sz="1600" dirty="0"/>
              <a:t>difícil</a:t>
            </a:r>
            <a:r>
              <a:rPr lang="en-US" altLang="en-US" sz="1600" dirty="0"/>
              <a:t> de definer, </a:t>
            </a:r>
            <a:r>
              <a:rPr lang="en-US" altLang="en-US" sz="1600" dirty="0" err="1"/>
              <a:t>pero</a:t>
            </a:r>
            <a:r>
              <a:rPr lang="en-US" altLang="en-US" sz="1600" dirty="0"/>
              <a:t>,… </a:t>
            </a:r>
          </a:p>
          <a:p>
            <a:r>
              <a:rPr lang="en-US" altLang="en-US" sz="1600" dirty="0"/>
              <a:t>“</a:t>
            </a:r>
            <a:r>
              <a:rPr lang="en-US" altLang="en-US" sz="1600" i="1" dirty="0"/>
              <a:t>We know it when we see it</a:t>
            </a:r>
            <a:r>
              <a:rPr lang="en-US" altLang="en-US" sz="1600" dirty="0"/>
              <a:t>”</a:t>
            </a:r>
          </a:p>
          <a:p>
            <a:endParaRPr lang="en-US" altLang="en-US" sz="1600" dirty="0"/>
          </a:p>
          <a:p>
            <a:r>
              <a:rPr lang="en-US" altLang="en-US" sz="1600" dirty="0"/>
              <a:t>  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71564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752601" y="958850"/>
            <a:ext cx="425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Slide based on one by Eamonn Keogh</a:t>
            </a:r>
          </a:p>
        </p:txBody>
      </p:sp>
    </p:spTree>
    <p:extLst>
      <p:ext uri="{BB962C8B-B14F-4D97-AF65-F5344CB8AC3E}">
        <p14:creationId xmlns:p14="http://schemas.microsoft.com/office/powerpoint/2010/main" val="40497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5717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1689101" y="0"/>
            <a:ext cx="829151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s-CO" sz="4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Definiendo Medida de Distancia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816100" y="1043329"/>
            <a:ext cx="8610600" cy="127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s-CO" altLang="en-US" dirty="0"/>
              <a:t>Dados </a:t>
            </a:r>
            <a:r>
              <a:rPr lang="es-CO" altLang="en-US" i="1" dirty="0"/>
              <a:t>O</a:t>
            </a:r>
            <a:r>
              <a:rPr lang="es-CO" altLang="en-US" baseline="-25000" dirty="0"/>
              <a:t>1</a:t>
            </a:r>
            <a:r>
              <a:rPr lang="es-CO" altLang="en-US" dirty="0"/>
              <a:t> y </a:t>
            </a:r>
            <a:r>
              <a:rPr lang="es-CO" altLang="en-US" i="1" dirty="0"/>
              <a:t>O</a:t>
            </a:r>
            <a:r>
              <a:rPr lang="es-CO" altLang="en-US" baseline="-25000" dirty="0"/>
              <a:t>2</a:t>
            </a:r>
            <a:r>
              <a:rPr lang="es-CO" altLang="en-US" dirty="0"/>
              <a:t> dos objetos del universe de posibles objetos.</a:t>
            </a:r>
          </a:p>
          <a:p>
            <a:pPr>
              <a:lnSpc>
                <a:spcPct val="110000"/>
              </a:lnSpc>
            </a:pPr>
            <a:r>
              <a:rPr lang="es-CO" altLang="en-US" dirty="0"/>
              <a:t>La distancia (similitud) entre </a:t>
            </a:r>
            <a:r>
              <a:rPr lang="es-CO" altLang="en-US" i="1" dirty="0"/>
              <a:t>O</a:t>
            </a:r>
            <a:r>
              <a:rPr lang="es-CO" altLang="en-US" baseline="-25000" dirty="0"/>
              <a:t>1</a:t>
            </a:r>
            <a:r>
              <a:rPr lang="es-CO" altLang="en-US" dirty="0"/>
              <a:t> y </a:t>
            </a:r>
            <a:r>
              <a:rPr lang="es-CO" altLang="en-US" i="1" dirty="0"/>
              <a:t>O</a:t>
            </a:r>
            <a:r>
              <a:rPr lang="es-CO" altLang="en-US" baseline="-25000" dirty="0"/>
              <a:t>2</a:t>
            </a:r>
            <a:r>
              <a:rPr lang="es-CO" altLang="en-US" dirty="0"/>
              <a:t> es un numero real denotado </a:t>
            </a:r>
            <a:r>
              <a:rPr lang="es-CO" altLang="en-US" i="1" dirty="0"/>
              <a:t>D</a:t>
            </a:r>
            <a:r>
              <a:rPr lang="es-CO" altLang="en-US" dirty="0"/>
              <a:t>(</a:t>
            </a:r>
            <a:r>
              <a:rPr lang="es-CO" altLang="en-US" i="1" dirty="0"/>
              <a:t>O</a:t>
            </a:r>
            <a:r>
              <a:rPr lang="es-CO" altLang="en-US" baseline="-25000" dirty="0"/>
              <a:t>1</a:t>
            </a:r>
            <a:r>
              <a:rPr lang="es-CO" altLang="en-US" dirty="0"/>
              <a:t>,</a:t>
            </a:r>
            <a:r>
              <a:rPr lang="es-CO" altLang="en-US" i="1" dirty="0"/>
              <a:t>O</a:t>
            </a:r>
            <a:r>
              <a:rPr lang="es-CO" altLang="en-US" baseline="-25000" dirty="0"/>
              <a:t>2</a:t>
            </a:r>
            <a:r>
              <a:rPr lang="es-CO" altLang="en-US" dirty="0"/>
              <a:t>)</a:t>
            </a:r>
            <a:endParaRPr lang="es-CO" altLang="en-US" dirty="0">
              <a:sym typeface="Symbol" pitchFamily="18" charset="2"/>
            </a:endParaRPr>
          </a:p>
        </p:txBody>
      </p:sp>
      <p:pic>
        <p:nvPicPr>
          <p:cNvPr id="11269" name="Picture 5" descr="C:\WINNT\Profiles\eamonn.000\Desktop\gorilla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1" y="2684463"/>
            <a:ext cx="1484313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C:\WINNT\Profiles\eamonn.000\Desktop\chi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1" y="2798763"/>
            <a:ext cx="101917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286000" y="4543425"/>
            <a:ext cx="1390650" cy="139065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505825" y="4543425"/>
            <a:ext cx="1390650" cy="139065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486400" y="4543425"/>
            <a:ext cx="1390650" cy="139065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1802" name="AutoShape 10"/>
          <p:cNvSpPr>
            <a:spLocks noChangeArrowheads="1"/>
          </p:cNvSpPr>
          <p:nvPr/>
        </p:nvSpPr>
        <p:spPr bwMode="auto">
          <a:xfrm rot="-992687">
            <a:off x="2438400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1803" name="AutoShape 11"/>
          <p:cNvSpPr>
            <a:spLocks noChangeArrowheads="1"/>
          </p:cNvSpPr>
          <p:nvPr/>
        </p:nvSpPr>
        <p:spPr bwMode="auto">
          <a:xfrm rot="-992687">
            <a:off x="5562600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1804" name="AutoShape 12"/>
          <p:cNvSpPr>
            <a:spLocks noChangeArrowheads="1"/>
          </p:cNvSpPr>
          <p:nvPr/>
        </p:nvSpPr>
        <p:spPr bwMode="auto">
          <a:xfrm rot="-992687">
            <a:off x="8658225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1805" name="AutoShape 13"/>
          <p:cNvSpPr>
            <a:spLocks noChangeArrowheads="1"/>
          </p:cNvSpPr>
          <p:nvPr/>
        </p:nvSpPr>
        <p:spPr bwMode="auto">
          <a:xfrm rot="992687" flipH="1">
            <a:off x="3429000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1806" name="AutoShape 14"/>
          <p:cNvSpPr>
            <a:spLocks noChangeArrowheads="1"/>
          </p:cNvSpPr>
          <p:nvPr/>
        </p:nvSpPr>
        <p:spPr bwMode="auto">
          <a:xfrm rot="992687" flipH="1">
            <a:off x="6662738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1807" name="AutoShape 15"/>
          <p:cNvSpPr>
            <a:spLocks noChangeArrowheads="1"/>
          </p:cNvSpPr>
          <p:nvPr/>
        </p:nvSpPr>
        <p:spPr bwMode="auto">
          <a:xfrm rot="992687" flipH="1">
            <a:off x="9648825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581276" y="6400801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0.23</a:t>
            </a:r>
          </a:p>
        </p:txBody>
      </p:sp>
      <p:sp>
        <p:nvSpPr>
          <p:cNvPr id="161809" name="AutoShape 17"/>
          <p:cNvSpPr>
            <a:spLocks noChangeArrowheads="1"/>
          </p:cNvSpPr>
          <p:nvPr/>
        </p:nvSpPr>
        <p:spPr bwMode="auto">
          <a:xfrm rot="21550572" flipH="1">
            <a:off x="2724150" y="6181725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884863" y="64008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61811" name="AutoShape 19"/>
          <p:cNvSpPr>
            <a:spLocks noChangeArrowheads="1"/>
          </p:cNvSpPr>
          <p:nvPr/>
        </p:nvSpPr>
        <p:spPr bwMode="auto">
          <a:xfrm rot="21550572" flipH="1">
            <a:off x="5924550" y="6181725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8753476" y="6400801"/>
            <a:ext cx="955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342.7</a:t>
            </a:r>
          </a:p>
        </p:txBody>
      </p:sp>
      <p:sp>
        <p:nvSpPr>
          <p:cNvPr id="161813" name="AutoShape 21"/>
          <p:cNvSpPr>
            <a:spLocks noChangeArrowheads="1"/>
          </p:cNvSpPr>
          <p:nvPr/>
        </p:nvSpPr>
        <p:spPr bwMode="auto">
          <a:xfrm rot="21550572" flipH="1">
            <a:off x="9020175" y="6181725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4953001" y="3430588"/>
            <a:ext cx="1247775" cy="5191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800" b="1">
                <a:latin typeface="Courier New" pitchFamily="49" charset="0"/>
              </a:rPr>
              <a:t>Peter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6319839" y="3430588"/>
            <a:ext cx="1247775" cy="5191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800" b="1">
                <a:latin typeface="Courier New" pitchFamily="49" charset="0"/>
              </a:rPr>
              <a:t>Piotr</a:t>
            </a:r>
          </a:p>
        </p:txBody>
      </p:sp>
      <p:pic>
        <p:nvPicPr>
          <p:cNvPr id="11288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1" y="2743201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6" y="2743201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38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771650" y="685800"/>
            <a:ext cx="8610600" cy="43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lnSpc>
                <a:spcPct val="110000"/>
              </a:lnSpc>
              <a:defRPr/>
            </a:pPr>
            <a:endParaRPr lang="es-CO" altLang="en-US" dirty="0"/>
          </a:p>
          <a:p>
            <a:pPr>
              <a:lnSpc>
                <a:spcPct val="110000"/>
              </a:lnSpc>
              <a:defRPr/>
            </a:pPr>
            <a:r>
              <a:rPr lang="es-CO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propiedades tiene la medida de distancia?</a:t>
            </a:r>
          </a:p>
          <a:p>
            <a:pPr>
              <a:lnSpc>
                <a:spcPct val="110000"/>
              </a:lnSpc>
              <a:defRPr/>
            </a:pPr>
            <a:endParaRPr lang="es-CO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s-CO" altLang="en-US" sz="2800" dirty="0"/>
              <a:t> </a:t>
            </a:r>
            <a:r>
              <a:rPr lang="es-CO" altLang="en-US" sz="2800" i="1" dirty="0"/>
              <a:t>D</a:t>
            </a:r>
            <a:r>
              <a:rPr lang="es-CO" altLang="en-US" sz="2800" dirty="0"/>
              <a:t>(A,B) = </a:t>
            </a:r>
            <a:r>
              <a:rPr lang="es-CO" altLang="en-US" sz="2800" i="1" dirty="0"/>
              <a:t>D</a:t>
            </a:r>
            <a:r>
              <a:rPr lang="es-CO" altLang="en-US" sz="2800" dirty="0"/>
              <a:t>(B,A)		</a:t>
            </a:r>
            <a:r>
              <a:rPr lang="es-CO" altLang="en-US" i="1" dirty="0"/>
              <a:t>Simetría </a:t>
            </a:r>
            <a:endParaRPr lang="es-CO" altLang="en-US" sz="2800" dirty="0"/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s-CO" altLang="en-US" sz="2800" dirty="0"/>
              <a:t> </a:t>
            </a:r>
            <a:r>
              <a:rPr lang="es-CO" altLang="en-US" sz="2800" i="1" dirty="0"/>
              <a:t>D</a:t>
            </a:r>
            <a:r>
              <a:rPr lang="es-CO" altLang="en-US" sz="2800" dirty="0"/>
              <a:t>(A,A) = 0			</a:t>
            </a:r>
            <a:r>
              <a:rPr lang="es-CO" altLang="en-US" i="1" dirty="0"/>
              <a:t>Constancia de autosimilitud</a:t>
            </a:r>
            <a:endParaRPr lang="es-CO" altLang="en-US" sz="2800" dirty="0"/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s-CO" altLang="en-US" sz="2800" dirty="0"/>
              <a:t> </a:t>
            </a:r>
            <a:r>
              <a:rPr lang="es-CO" altLang="en-US" sz="2800" i="1" dirty="0"/>
              <a:t>D</a:t>
            </a:r>
            <a:r>
              <a:rPr lang="es-CO" altLang="en-US" sz="2800" dirty="0"/>
              <a:t>(A,B) = 0 </a:t>
            </a:r>
            <a:r>
              <a:rPr lang="es-CO" altLang="en-US" sz="2800" dirty="0" err="1"/>
              <a:t>if</a:t>
            </a:r>
            <a:r>
              <a:rPr lang="es-CO" altLang="en-US" sz="2800" dirty="0"/>
              <a:t> A= B 		</a:t>
            </a:r>
            <a:r>
              <a:rPr lang="es-CO" altLang="en-US" i="1" dirty="0"/>
              <a:t>Positividad (Separación)</a:t>
            </a: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s-CO" altLang="en-US" sz="2800" dirty="0"/>
              <a:t> </a:t>
            </a:r>
            <a:r>
              <a:rPr lang="es-CO" altLang="en-US" sz="2800" i="1" dirty="0"/>
              <a:t>D</a:t>
            </a:r>
            <a:r>
              <a:rPr lang="es-CO" altLang="en-US" sz="2800" dirty="0"/>
              <a:t>(A,B) </a:t>
            </a:r>
            <a:r>
              <a:rPr lang="es-CO" altLang="en-US" sz="2800" dirty="0">
                <a:sym typeface="Symbol" pitchFamily="-111" charset="2"/>
              </a:rPr>
              <a:t> </a:t>
            </a:r>
            <a:r>
              <a:rPr lang="es-CO" altLang="en-US" sz="2800" i="1" dirty="0">
                <a:sym typeface="Symbol" pitchFamily="-111" charset="2"/>
              </a:rPr>
              <a:t>D</a:t>
            </a:r>
            <a:r>
              <a:rPr lang="es-CO" altLang="en-US" sz="2800" dirty="0">
                <a:sym typeface="Symbol" pitchFamily="-111" charset="2"/>
              </a:rPr>
              <a:t>(A,C) + </a:t>
            </a:r>
            <a:r>
              <a:rPr lang="es-CO" altLang="en-US" sz="2800" i="1" dirty="0">
                <a:sym typeface="Symbol" pitchFamily="-111" charset="2"/>
              </a:rPr>
              <a:t>D</a:t>
            </a:r>
            <a:r>
              <a:rPr lang="es-CO" altLang="en-US" sz="2800" dirty="0">
                <a:sym typeface="Symbol" pitchFamily="-111" charset="2"/>
              </a:rPr>
              <a:t>(B,C)	</a:t>
            </a:r>
            <a:r>
              <a:rPr lang="es-CO" altLang="en-US" i="1" dirty="0" err="1"/>
              <a:t>inequalidad</a:t>
            </a:r>
            <a:r>
              <a:rPr lang="es-CO" altLang="en-US" i="1" dirty="0"/>
              <a:t> Triangular</a:t>
            </a:r>
            <a:endParaRPr lang="es-CO" altLang="en-US" sz="2800" dirty="0"/>
          </a:p>
          <a:p>
            <a:pPr lvl="3">
              <a:lnSpc>
                <a:spcPct val="110000"/>
              </a:lnSpc>
              <a:defRPr/>
            </a:pPr>
            <a:endParaRPr lang="es-CO" altLang="en-US" dirty="0">
              <a:sym typeface="Symbol" pitchFamily="-111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3723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11451</TotalTime>
  <Words>1157</Words>
  <Application>Microsoft Office PowerPoint</Application>
  <PresentationFormat>Panorámica</PresentationFormat>
  <Paragraphs>161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Helvetica</vt:lpstr>
      <vt:lpstr>IBM Plex Sans</vt:lpstr>
      <vt:lpstr>Symbol</vt:lpstr>
      <vt:lpstr>Times</vt:lpstr>
      <vt:lpstr>Times New Roman</vt:lpstr>
      <vt:lpstr>Wingdings</vt:lpstr>
      <vt:lpstr>Tema de Office</vt:lpstr>
      <vt:lpstr>Aprendizaje no Supervisado y Clustering Jerárquico</vt:lpstr>
      <vt:lpstr>Clustering (Unsupervised Learning)</vt:lpstr>
      <vt:lpstr>Porque cluster?</vt:lpstr>
      <vt:lpstr>Objetivo del Cluster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Dos Tipos de Clustering</vt:lpstr>
      <vt:lpstr>1. Dendogram: Una herramienta para sumarizar medidas de similitud</vt:lpstr>
      <vt:lpstr>Presentación de PowerPoint</vt:lpstr>
      <vt:lpstr>Clúster Jerárquico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120</cp:revision>
  <dcterms:created xsi:type="dcterms:W3CDTF">2024-02-07T18:58:22Z</dcterms:created>
  <dcterms:modified xsi:type="dcterms:W3CDTF">2024-04-13T00:24:48Z</dcterms:modified>
</cp:coreProperties>
</file>