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Oi"/>
      <p:regular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i-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7.xml"/><Relationship Id="rId33" Type="http://schemas.openxmlformats.org/officeDocument/2006/relationships/font" Target="fonts/HelveticaNeue-boldItalic.fntdata"/><Relationship Id="rId10" Type="http://schemas.openxmlformats.org/officeDocument/2006/relationships/slide" Target="slides/slide6.xml"/><Relationship Id="rId32"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Dependencia_e_independencia_lineal" TargetMode="External"/><Relationship Id="rId3" Type="http://schemas.openxmlformats.org/officeDocument/2006/relationships/hyperlink" Target="https://es.wikipedia.org/wiki/Matriz_de_Gram#determinante_de_Gra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el lagrangiano, permite describir un sistema fisico, y ver su evolucion en el tiempo.</a:t>
            </a:r>
            <a:endParaRPr/>
          </a:p>
        </p:txBody>
      </p:sp>
      <p:sp>
        <p:nvSpPr>
          <p:cNvPr id="185" name="Google Shape;1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rhks-&gt; reproducing kernel hilbert space</a:t>
            </a:r>
            <a:endParaRPr/>
          </a:p>
          <a:p>
            <a:pPr indent="0" lvl="0" marL="0" rtl="0" algn="l">
              <a:spcBef>
                <a:spcPts val="0"/>
              </a:spcBef>
              <a:spcAft>
                <a:spcPts val="0"/>
              </a:spcAft>
              <a:buNone/>
            </a:pPr>
            <a:r>
              <a:rPr lang="es-ES"/>
              <a:t>espacio de kernel que incrementa separabilidad.</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matriz gram: producto escalar en el espacio de hilbert y </a:t>
            </a:r>
            <a:r>
              <a:rPr lang="es-ES" sz="1050">
                <a:solidFill>
                  <a:srgbClr val="202122"/>
                </a:solidFill>
                <a:highlight>
                  <a:srgbClr val="FFFFFF"/>
                </a:highlight>
                <a:latin typeface="Arial"/>
                <a:ea typeface="Arial"/>
                <a:cs typeface="Arial"/>
                <a:sym typeface="Arial"/>
              </a:rPr>
              <a:t>Una de las aplicaciones más importantes de dicha matriz es la comprobación de la </a:t>
            </a:r>
            <a:r>
              <a:rPr lang="es-ES" sz="1050">
                <a:solidFill>
                  <a:srgbClr val="3366CC"/>
                </a:solidFill>
                <a:highlight>
                  <a:srgbClr val="FFFFFF"/>
                </a:highlight>
                <a:uFill>
                  <a:noFill/>
                </a:uFill>
                <a:latin typeface="Arial"/>
                <a:ea typeface="Arial"/>
                <a:cs typeface="Arial"/>
                <a:sym typeface="Arial"/>
                <a:hlinkClick r:id="rId2">
                  <a:extLst>
                    <a:ext uri="{A12FA001-AC4F-418D-AE19-62706E023703}">
                      <ahyp:hlinkClr val="tx"/>
                    </a:ext>
                  </a:extLst>
                </a:hlinkClick>
              </a:rPr>
              <a:t>independencia lineal</a:t>
            </a:r>
            <a:r>
              <a:rPr lang="es-ES" sz="1050">
                <a:solidFill>
                  <a:srgbClr val="202122"/>
                </a:solidFill>
                <a:highlight>
                  <a:srgbClr val="FFFFFF"/>
                </a:highlight>
                <a:latin typeface="Arial"/>
                <a:ea typeface="Arial"/>
                <a:cs typeface="Arial"/>
                <a:sym typeface="Arial"/>
              </a:rPr>
              <a:t>: un conjunto de vectores será linealmente independiente si y sólo si el </a:t>
            </a:r>
            <a:r>
              <a:rPr lang="es-ES" sz="1050">
                <a:solidFill>
                  <a:srgbClr val="3366CC"/>
                </a:solidFill>
                <a:highlight>
                  <a:srgbClr val="FFFFFF"/>
                </a:highlight>
                <a:uFill>
                  <a:noFill/>
                </a:uFill>
                <a:latin typeface="Arial"/>
                <a:ea typeface="Arial"/>
                <a:cs typeface="Arial"/>
                <a:sym typeface="Arial"/>
                <a:hlinkClick r:id="rId3">
                  <a:extLst>
                    <a:ext uri="{A12FA001-AC4F-418D-AE19-62706E023703}">
                      <ahyp:hlinkClr val="tx"/>
                    </a:ext>
                  </a:extLst>
                </a:hlinkClick>
              </a:rPr>
              <a:t>determinante de Gram</a:t>
            </a:r>
            <a:r>
              <a:rPr lang="es-ES" sz="1050">
                <a:solidFill>
                  <a:srgbClr val="202122"/>
                </a:solidFill>
                <a:highlight>
                  <a:srgbClr val="FFFFFF"/>
                </a:highlight>
                <a:latin typeface="Arial"/>
                <a:ea typeface="Arial"/>
                <a:cs typeface="Arial"/>
                <a:sym typeface="Arial"/>
              </a:rPr>
              <a:t> no es nulo.</a:t>
            </a:r>
            <a:endParaRPr/>
          </a:p>
          <a:p>
            <a:pPr indent="0" lvl="0" marL="0" rtl="0" algn="l">
              <a:spcBef>
                <a:spcPts val="0"/>
              </a:spcBef>
              <a:spcAft>
                <a:spcPts val="0"/>
              </a:spcAft>
              <a:buNone/>
            </a:pPr>
            <a:r>
              <a:rPr lang="es-ES"/>
              <a:t>si estan pegados en kernel, tambien esta en el espacio dimensional normal</a:t>
            </a:r>
            <a:endParaRPr/>
          </a:p>
          <a:p>
            <a:pPr indent="0" lvl="0" marL="0" rtl="0" algn="l">
              <a:spcBef>
                <a:spcPts val="0"/>
              </a:spcBef>
              <a:spcAft>
                <a:spcPts val="0"/>
              </a:spcAft>
              <a:buNone/>
            </a:pPr>
            <a:r>
              <a:t/>
            </a:r>
            <a:endParaRPr/>
          </a:p>
        </p:txBody>
      </p:sp>
      <p:sp>
        <p:nvSpPr>
          <p:cNvPr id="207" name="Google Shape;2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Una vez tenemos los valores de an, reemplazamos en el modelo primal para validar nuestra recta optima.</a:t>
            </a:r>
            <a:endParaRPr/>
          </a:p>
          <a:p>
            <a:pPr indent="0" lvl="0" marL="0" rtl="0" algn="l">
              <a:spcBef>
                <a:spcPts val="0"/>
              </a:spcBef>
              <a:spcAft>
                <a:spcPts val="0"/>
              </a:spcAft>
              <a:buNone/>
            </a:pPr>
            <a:r>
              <a:rPr lang="es-ES"/>
              <a:t>Un ajuste es validar que an este dentro de la margen y sume o se elimite de nuestros datos para eleccion de la misma margen final (osea para calculos de b)..</a:t>
            </a:r>
            <a:endParaRPr/>
          </a:p>
        </p:txBody>
      </p:sp>
      <p:sp>
        <p:nvSpPr>
          <p:cNvPr id="214" name="Google Shape;21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el hilber certificamos separabilidad, al no tener. debemos usar margen suave.</a:t>
            </a:r>
            <a:endParaRPr/>
          </a:p>
          <a:p>
            <a:pPr indent="0" lvl="0" marL="0" rtl="0" algn="l">
              <a:spcBef>
                <a:spcPts val="0"/>
              </a:spcBef>
              <a:spcAft>
                <a:spcPts val="0"/>
              </a:spcAft>
              <a:buNone/>
            </a:pPr>
            <a:r>
              <a:rPr lang="es-ES"/>
              <a:t>margen suave es dar un Epsilon que penalice el dato, para dar un mejor ajuste a nuestra prediccion junto al valor C</a:t>
            </a:r>
            <a:endParaRPr/>
          </a:p>
        </p:txBody>
      </p:sp>
      <p:sp>
        <p:nvSpPr>
          <p:cNvPr id="225" name="Google Shape;2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planteada la restriccion volvemos a plasmas nuestro lagrangiano</a:t>
            </a:r>
            <a:endParaRPr/>
          </a:p>
          <a:p>
            <a:pPr indent="0" lvl="0" marL="0" rtl="0" algn="l">
              <a:spcBef>
                <a:spcPts val="0"/>
              </a:spcBef>
              <a:spcAft>
                <a:spcPts val="0"/>
              </a:spcAft>
              <a:buNone/>
            </a:pPr>
            <a:r>
              <a:rPr lang="es-ES"/>
              <a:t>derivar e igualar a cero(maximizar)</a:t>
            </a:r>
            <a:endParaRPr/>
          </a:p>
          <a:p>
            <a:pPr indent="0" lvl="0" marL="0" rtl="0" algn="l">
              <a:spcBef>
                <a:spcPts val="0"/>
              </a:spcBef>
              <a:spcAft>
                <a:spcPts val="0"/>
              </a:spcAft>
              <a:buNone/>
            </a:pPr>
            <a:r>
              <a:rPr lang="es-ES"/>
              <a:t>y calculamos nuestra an</a:t>
            </a:r>
            <a:endParaRPr/>
          </a:p>
        </p:txBody>
      </p:sp>
      <p:sp>
        <p:nvSpPr>
          <p:cNvPr id="232" name="Google Shape;2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tenga en cuanta que a, ahora va a depender de esas restriccion u holguras puestas, osea nuestro C. (que es un hiperparametro)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recuerde que nuestra a, va llegar a mismo problema dual</a:t>
            </a:r>
            <a:endParaRPr/>
          </a:p>
        </p:txBody>
      </p:sp>
      <p:sp>
        <p:nvSpPr>
          <p:cNvPr id="240" name="Google Shape;2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2.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543192" y="4271554"/>
            <a:ext cx="11105613" cy="80989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F5496"/>
              </a:buClr>
              <a:buSzPts val="4800"/>
              <a:buFont typeface="Calibri"/>
              <a:buNone/>
            </a:pPr>
            <a:r>
              <a:rPr lang="es-ES" sz="4800">
                <a:solidFill>
                  <a:srgbClr val="2F5496"/>
                </a:solidFill>
              </a:rPr>
              <a:t>SVM (clasificación-regresión)</a:t>
            </a:r>
            <a:endParaRPr/>
          </a:p>
        </p:txBody>
      </p:sp>
      <p:sp>
        <p:nvSpPr>
          <p:cNvPr id="89" name="Google Shape;89;p13"/>
          <p:cNvSpPr txBox="1"/>
          <p:nvPr>
            <p:ph idx="1" type="subTitle"/>
          </p:nvPr>
        </p:nvSpPr>
        <p:spPr>
          <a:xfrm>
            <a:off x="1523999" y="5458166"/>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ES"/>
              <a:t>PhD(e). MsC. Ing. Jonnatan Arias Garcia</a:t>
            </a:r>
            <a:endParaRPr/>
          </a:p>
        </p:txBody>
      </p:sp>
      <p:pic>
        <p:nvPicPr>
          <p:cNvPr descr="Universidad del Quindío - YouTube" id="90" name="Google Shape;90;p13"/>
          <p:cNvPicPr preferRelativeResize="0"/>
          <p:nvPr/>
        </p:nvPicPr>
        <p:blipFill rotWithShape="1">
          <a:blip r:embed="rId3">
            <a:alphaModFix/>
          </a:blip>
          <a:srcRect b="0" l="0" r="0" t="0"/>
          <a:stretch/>
        </p:blipFill>
        <p:spPr>
          <a:xfrm>
            <a:off x="10668000" y="385482"/>
            <a:ext cx="963706" cy="963706"/>
          </a:xfrm>
          <a:prstGeom prst="rect">
            <a:avLst/>
          </a:prstGeom>
          <a:noFill/>
          <a:ln>
            <a:noFill/>
          </a:ln>
        </p:spPr>
      </p:pic>
      <p:pic>
        <p:nvPicPr>
          <p:cNvPr descr="SVC Parameters When Using RBF Kernel" id="91" name="Google Shape;91;p13"/>
          <p:cNvPicPr preferRelativeResize="0"/>
          <p:nvPr/>
        </p:nvPicPr>
        <p:blipFill rotWithShape="1">
          <a:blip r:embed="rId4">
            <a:alphaModFix/>
          </a:blip>
          <a:srcRect b="0" l="0" r="0" t="0"/>
          <a:stretch/>
        </p:blipFill>
        <p:spPr>
          <a:xfrm>
            <a:off x="3664221" y="679949"/>
            <a:ext cx="4863553" cy="32148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nvSpPr>
        <p:spPr>
          <a:xfrm>
            <a:off x="838200" y="-50006"/>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Oi"/>
              <a:buNone/>
            </a:pPr>
            <a:r>
              <a:rPr lang="es-ES" sz="4400">
                <a:solidFill>
                  <a:srgbClr val="0070C0"/>
                </a:solidFill>
                <a:latin typeface="Calibri"/>
                <a:ea typeface="Calibri"/>
                <a:cs typeface="Calibri"/>
                <a:sym typeface="Calibri"/>
              </a:rPr>
              <a:t>Kernels</a:t>
            </a:r>
            <a:endParaRPr sz="4400">
              <a:solidFill>
                <a:schemeClr val="dk1"/>
              </a:solidFill>
              <a:latin typeface="Calibri"/>
              <a:ea typeface="Calibri"/>
              <a:cs typeface="Calibri"/>
              <a:sym typeface="Calibri"/>
            </a:endParaRPr>
          </a:p>
        </p:txBody>
      </p:sp>
      <p:pic>
        <p:nvPicPr>
          <p:cNvPr id="158" name="Google Shape;158;p22"/>
          <p:cNvPicPr preferRelativeResize="0"/>
          <p:nvPr/>
        </p:nvPicPr>
        <p:blipFill rotWithShape="1">
          <a:blip r:embed="rId3">
            <a:alphaModFix/>
          </a:blip>
          <a:srcRect b="0" l="0" r="0" t="0"/>
          <a:stretch/>
        </p:blipFill>
        <p:spPr>
          <a:xfrm>
            <a:off x="1161023" y="1014299"/>
            <a:ext cx="6566731" cy="2039143"/>
          </a:xfrm>
          <a:prstGeom prst="rect">
            <a:avLst/>
          </a:prstGeom>
          <a:noFill/>
          <a:ln>
            <a:noFill/>
          </a:ln>
        </p:spPr>
      </p:pic>
      <p:pic>
        <p:nvPicPr>
          <p:cNvPr id="159" name="Google Shape;159;p22"/>
          <p:cNvPicPr preferRelativeResize="0"/>
          <p:nvPr/>
        </p:nvPicPr>
        <p:blipFill rotWithShape="1">
          <a:blip r:embed="rId4">
            <a:alphaModFix/>
          </a:blip>
          <a:srcRect b="0" l="0" r="0" t="0"/>
          <a:stretch/>
        </p:blipFill>
        <p:spPr>
          <a:xfrm>
            <a:off x="1312575" y="3348377"/>
            <a:ext cx="9566849" cy="2785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nvSpPr>
        <p:spPr>
          <a:xfrm>
            <a:off x="838200" y="-50006"/>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Oi"/>
              <a:buNone/>
            </a:pPr>
            <a:r>
              <a:rPr lang="es-ES" sz="4400">
                <a:solidFill>
                  <a:srgbClr val="0070C0"/>
                </a:solidFill>
                <a:latin typeface="Calibri"/>
                <a:ea typeface="Calibri"/>
                <a:cs typeface="Calibri"/>
                <a:sym typeface="Calibri"/>
              </a:rPr>
              <a:t>Kernels</a:t>
            </a:r>
            <a:endParaRPr sz="4400">
              <a:solidFill>
                <a:schemeClr val="dk1"/>
              </a:solidFill>
              <a:latin typeface="Calibri"/>
              <a:ea typeface="Calibri"/>
              <a:cs typeface="Calibri"/>
              <a:sym typeface="Calibri"/>
            </a:endParaRPr>
          </a:p>
        </p:txBody>
      </p:sp>
      <p:pic>
        <p:nvPicPr>
          <p:cNvPr id="165" name="Google Shape;165;p23"/>
          <p:cNvPicPr preferRelativeResize="0"/>
          <p:nvPr/>
        </p:nvPicPr>
        <p:blipFill rotWithShape="1">
          <a:blip r:embed="rId3">
            <a:alphaModFix/>
          </a:blip>
          <a:srcRect b="0" l="0" r="0" t="0"/>
          <a:stretch/>
        </p:blipFill>
        <p:spPr>
          <a:xfrm>
            <a:off x="1611762" y="952380"/>
            <a:ext cx="8968476" cy="53642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Calibri"/>
              <a:buNone/>
            </a:pPr>
            <a:r>
              <a:rPr lang="es-ES">
                <a:solidFill>
                  <a:srgbClr val="0070C0"/>
                </a:solidFill>
              </a:rPr>
              <a:t>Matemática del método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838200" y="18255"/>
            <a:ext cx="10515600" cy="8961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lang="es-ES">
                <a:solidFill>
                  <a:srgbClr val="0070C0"/>
                </a:solidFill>
              </a:rPr>
              <a:t>Máxima margen</a:t>
            </a:r>
            <a:endParaRPr/>
          </a:p>
        </p:txBody>
      </p:sp>
      <p:sp>
        <p:nvSpPr>
          <p:cNvPr id="176" name="Google Shape;176;p25"/>
          <p:cNvSpPr txBox="1"/>
          <p:nvPr>
            <p:ph idx="1" type="body"/>
          </p:nvPr>
        </p:nvSpPr>
        <p:spPr>
          <a:xfrm>
            <a:off x="838200" y="914400"/>
            <a:ext cx="10515600" cy="5262563"/>
          </a:xfrm>
          <a:prstGeom prst="rect">
            <a:avLst/>
          </a:prstGeom>
          <a:blipFill rotWithShape="1">
            <a:blip r:embed="rId3">
              <a:alphaModFix/>
            </a:blip>
            <a:stretch>
              <a:fillRect b="0" l="-1216" r="0" t="-185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s-ES"/>
              <a:t> </a:t>
            </a:r>
            <a:endParaRPr/>
          </a:p>
        </p:txBody>
      </p:sp>
      <p:pic>
        <p:nvPicPr>
          <p:cNvPr id="177" name="Google Shape;177;p25"/>
          <p:cNvPicPr preferRelativeResize="0"/>
          <p:nvPr/>
        </p:nvPicPr>
        <p:blipFill rotWithShape="1">
          <a:blip r:embed="rId4">
            <a:alphaModFix/>
          </a:blip>
          <a:srcRect b="0" l="0" r="0" t="0"/>
          <a:stretch/>
        </p:blipFill>
        <p:spPr>
          <a:xfrm>
            <a:off x="4775794" y="5486929"/>
            <a:ext cx="6578006" cy="9133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6"/>
          <p:cNvPicPr preferRelativeResize="0"/>
          <p:nvPr/>
        </p:nvPicPr>
        <p:blipFill rotWithShape="1">
          <a:blip r:embed="rId3">
            <a:alphaModFix/>
          </a:blip>
          <a:srcRect b="0" l="0" r="0" t="0"/>
          <a:stretch/>
        </p:blipFill>
        <p:spPr>
          <a:xfrm>
            <a:off x="2101795" y="338911"/>
            <a:ext cx="7744333" cy="58679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rotWithShape="1">
          <a:blip r:embed="rId3">
            <a:alphaModFix/>
          </a:blip>
          <a:srcRect b="93046" l="0" r="0" t="0"/>
          <a:stretch/>
        </p:blipFill>
        <p:spPr>
          <a:xfrm>
            <a:off x="1872112" y="332663"/>
            <a:ext cx="8055660" cy="533767"/>
          </a:xfrm>
          <a:prstGeom prst="rect">
            <a:avLst/>
          </a:prstGeom>
          <a:noFill/>
          <a:ln>
            <a:noFill/>
          </a:ln>
        </p:spPr>
      </p:pic>
      <p:pic>
        <p:nvPicPr>
          <p:cNvPr id="188" name="Google Shape;188;p27"/>
          <p:cNvPicPr preferRelativeResize="0"/>
          <p:nvPr/>
        </p:nvPicPr>
        <p:blipFill rotWithShape="1">
          <a:blip r:embed="rId3">
            <a:alphaModFix/>
          </a:blip>
          <a:srcRect b="0" l="0" r="0" t="28691"/>
          <a:stretch/>
        </p:blipFill>
        <p:spPr>
          <a:xfrm>
            <a:off x="1872112" y="599546"/>
            <a:ext cx="8697917" cy="5909993"/>
          </a:xfrm>
          <a:prstGeom prst="rect">
            <a:avLst/>
          </a:prstGeom>
          <a:noFill/>
          <a:ln>
            <a:noFill/>
          </a:ln>
        </p:spPr>
      </p:pic>
      <p:pic>
        <p:nvPicPr>
          <p:cNvPr id="189" name="Google Shape;189;p27"/>
          <p:cNvPicPr preferRelativeResize="0"/>
          <p:nvPr/>
        </p:nvPicPr>
        <p:blipFill rotWithShape="1">
          <a:blip r:embed="rId4">
            <a:alphaModFix/>
          </a:blip>
          <a:srcRect b="0" l="0" r="0" t="0"/>
          <a:stretch/>
        </p:blipFill>
        <p:spPr>
          <a:xfrm>
            <a:off x="5520744" y="1774400"/>
            <a:ext cx="388654" cy="198137"/>
          </a:xfrm>
          <a:prstGeom prst="rect">
            <a:avLst/>
          </a:prstGeom>
          <a:noFill/>
          <a:ln>
            <a:noFill/>
          </a:ln>
        </p:spPr>
      </p:pic>
      <p:pic>
        <p:nvPicPr>
          <p:cNvPr id="190" name="Google Shape;190;p27"/>
          <p:cNvPicPr preferRelativeResize="0"/>
          <p:nvPr/>
        </p:nvPicPr>
        <p:blipFill rotWithShape="1">
          <a:blip r:embed="rId4">
            <a:alphaModFix/>
          </a:blip>
          <a:srcRect b="0" l="0" r="0" t="0"/>
          <a:stretch/>
        </p:blipFill>
        <p:spPr>
          <a:xfrm>
            <a:off x="7362611" y="1774400"/>
            <a:ext cx="388654" cy="198137"/>
          </a:xfrm>
          <a:prstGeom prst="rect">
            <a:avLst/>
          </a:prstGeom>
          <a:noFill/>
          <a:ln>
            <a:noFill/>
          </a:ln>
        </p:spPr>
      </p:pic>
      <p:pic>
        <p:nvPicPr>
          <p:cNvPr id="191" name="Google Shape;191;p27"/>
          <p:cNvPicPr preferRelativeResize="0"/>
          <p:nvPr/>
        </p:nvPicPr>
        <p:blipFill rotWithShape="1">
          <a:blip r:embed="rId5">
            <a:alphaModFix/>
          </a:blip>
          <a:srcRect b="0" l="0" r="0" t="0"/>
          <a:stretch/>
        </p:blipFill>
        <p:spPr>
          <a:xfrm>
            <a:off x="8458752" y="1530539"/>
            <a:ext cx="680197" cy="329792"/>
          </a:xfrm>
          <a:prstGeom prst="rect">
            <a:avLst/>
          </a:prstGeom>
          <a:noFill/>
          <a:ln>
            <a:noFill/>
          </a:ln>
        </p:spPr>
      </p:pic>
      <p:pic>
        <p:nvPicPr>
          <p:cNvPr id="192" name="Google Shape;192;p27"/>
          <p:cNvPicPr preferRelativeResize="0"/>
          <p:nvPr/>
        </p:nvPicPr>
        <p:blipFill rotWithShape="1">
          <a:blip r:embed="rId5">
            <a:alphaModFix/>
          </a:blip>
          <a:srcRect b="0" l="0" r="0" t="0"/>
          <a:stretch/>
        </p:blipFill>
        <p:spPr>
          <a:xfrm>
            <a:off x="4137660" y="4883864"/>
            <a:ext cx="429356" cy="2081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8"/>
          <p:cNvPicPr preferRelativeResize="0"/>
          <p:nvPr/>
        </p:nvPicPr>
        <p:blipFill rotWithShape="1">
          <a:blip r:embed="rId3">
            <a:alphaModFix/>
          </a:blip>
          <a:srcRect b="0" l="0" r="0" t="0"/>
          <a:stretch/>
        </p:blipFill>
        <p:spPr>
          <a:xfrm>
            <a:off x="1969538" y="1135198"/>
            <a:ext cx="5342083" cy="5121084"/>
          </a:xfrm>
          <a:prstGeom prst="rect">
            <a:avLst/>
          </a:prstGeom>
          <a:noFill/>
          <a:ln>
            <a:noFill/>
          </a:ln>
        </p:spPr>
      </p:pic>
      <p:pic>
        <p:nvPicPr>
          <p:cNvPr id="198" name="Google Shape;198;p28"/>
          <p:cNvPicPr preferRelativeResize="0"/>
          <p:nvPr/>
        </p:nvPicPr>
        <p:blipFill rotWithShape="1">
          <a:blip r:embed="rId4">
            <a:alphaModFix/>
          </a:blip>
          <a:srcRect b="0" l="0" r="0" t="0"/>
          <a:stretch/>
        </p:blipFill>
        <p:spPr>
          <a:xfrm>
            <a:off x="3399072" y="1608175"/>
            <a:ext cx="220428" cy="220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9"/>
          <p:cNvPicPr preferRelativeResize="0"/>
          <p:nvPr/>
        </p:nvPicPr>
        <p:blipFill rotWithShape="1">
          <a:blip r:embed="rId3">
            <a:alphaModFix/>
          </a:blip>
          <a:srcRect b="0" l="0" r="0" t="0"/>
          <a:stretch/>
        </p:blipFill>
        <p:spPr>
          <a:xfrm>
            <a:off x="217265" y="195943"/>
            <a:ext cx="5049921" cy="3698803"/>
          </a:xfrm>
          <a:prstGeom prst="rect">
            <a:avLst/>
          </a:prstGeom>
          <a:noFill/>
          <a:ln>
            <a:noFill/>
          </a:ln>
        </p:spPr>
      </p:pic>
      <p:pic>
        <p:nvPicPr>
          <p:cNvPr id="204" name="Google Shape;204;p29"/>
          <p:cNvPicPr preferRelativeResize="0"/>
          <p:nvPr/>
        </p:nvPicPr>
        <p:blipFill rotWithShape="1">
          <a:blip r:embed="rId4">
            <a:alphaModFix/>
          </a:blip>
          <a:srcRect b="0" l="0" r="0" t="0"/>
          <a:stretch/>
        </p:blipFill>
        <p:spPr>
          <a:xfrm>
            <a:off x="6096000" y="2404573"/>
            <a:ext cx="5182049" cy="40237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rotWithShape="1">
          <a:blip r:embed="rId3">
            <a:alphaModFix/>
          </a:blip>
          <a:srcRect b="0" l="0" r="0" t="0"/>
          <a:stretch/>
        </p:blipFill>
        <p:spPr>
          <a:xfrm>
            <a:off x="348104" y="975743"/>
            <a:ext cx="5747896" cy="3839915"/>
          </a:xfrm>
          <a:prstGeom prst="rect">
            <a:avLst/>
          </a:prstGeom>
          <a:noFill/>
          <a:ln>
            <a:noFill/>
          </a:ln>
        </p:spPr>
      </p:pic>
      <p:pic>
        <p:nvPicPr>
          <p:cNvPr id="210" name="Google Shape;210;p30"/>
          <p:cNvPicPr preferRelativeResize="0"/>
          <p:nvPr/>
        </p:nvPicPr>
        <p:blipFill rotWithShape="1">
          <a:blip r:embed="rId4">
            <a:alphaModFix/>
          </a:blip>
          <a:srcRect b="47307" l="0" r="0" t="0"/>
          <a:stretch/>
        </p:blipFill>
        <p:spPr>
          <a:xfrm>
            <a:off x="5932714" y="553845"/>
            <a:ext cx="5797165" cy="3120083"/>
          </a:xfrm>
          <a:prstGeom prst="rect">
            <a:avLst/>
          </a:prstGeom>
          <a:noFill/>
          <a:ln>
            <a:noFill/>
          </a:ln>
        </p:spPr>
      </p:pic>
      <p:pic>
        <p:nvPicPr>
          <p:cNvPr id="211" name="Google Shape;211;p30"/>
          <p:cNvPicPr preferRelativeResize="0"/>
          <p:nvPr/>
        </p:nvPicPr>
        <p:blipFill rotWithShape="1">
          <a:blip r:embed="rId4">
            <a:alphaModFix/>
          </a:blip>
          <a:srcRect b="0" l="0" r="0" t="76084"/>
          <a:stretch/>
        </p:blipFill>
        <p:spPr>
          <a:xfrm>
            <a:off x="5932714" y="4242834"/>
            <a:ext cx="6227079" cy="15211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1"/>
          <p:cNvPicPr preferRelativeResize="0"/>
          <p:nvPr/>
        </p:nvPicPr>
        <p:blipFill rotWithShape="1">
          <a:blip r:embed="rId3">
            <a:alphaModFix/>
          </a:blip>
          <a:srcRect b="0" l="0" r="0" t="0"/>
          <a:stretch/>
        </p:blipFill>
        <p:spPr>
          <a:xfrm>
            <a:off x="0" y="394960"/>
            <a:ext cx="6120038" cy="4960811"/>
          </a:xfrm>
          <a:prstGeom prst="rect">
            <a:avLst/>
          </a:prstGeom>
          <a:noFill/>
          <a:ln>
            <a:noFill/>
          </a:ln>
        </p:spPr>
      </p:pic>
      <p:pic>
        <p:nvPicPr>
          <p:cNvPr id="217" name="Google Shape;217;p31"/>
          <p:cNvPicPr preferRelativeResize="0"/>
          <p:nvPr/>
        </p:nvPicPr>
        <p:blipFill rotWithShape="1">
          <a:blip r:embed="rId4">
            <a:alphaModFix/>
          </a:blip>
          <a:srcRect b="0" l="0" r="0" t="0"/>
          <a:stretch/>
        </p:blipFill>
        <p:spPr>
          <a:xfrm>
            <a:off x="6049748" y="1841140"/>
            <a:ext cx="6142252" cy="41227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Oi"/>
              <a:buNone/>
            </a:pPr>
            <a:r>
              <a:rPr lang="es-ES">
                <a:solidFill>
                  <a:srgbClr val="0070C0"/>
                </a:solidFill>
              </a:rPr>
              <a:t>Support Vector Machines</a:t>
            </a:r>
            <a:br>
              <a:rPr b="1" i="0" lang="es-ES">
                <a:solidFill>
                  <a:srgbClr val="000000"/>
                </a:solidFill>
                <a:highlight>
                  <a:srgbClr val="FFFFFF"/>
                </a:highlight>
                <a:latin typeface="Oi"/>
                <a:ea typeface="Oi"/>
                <a:cs typeface="Oi"/>
                <a:sym typeface="Oi"/>
              </a:rPr>
            </a:br>
            <a:endParaRPr/>
          </a:p>
        </p:txBody>
      </p:sp>
      <p:sp>
        <p:nvSpPr>
          <p:cNvPr id="97" name="Google Shape;97;p14"/>
          <p:cNvSpPr txBox="1"/>
          <p:nvPr>
            <p:ph idx="1" type="body"/>
          </p:nvPr>
        </p:nvSpPr>
        <p:spPr>
          <a:xfrm>
            <a:off x="838200" y="125333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s-ES">
                <a:solidFill>
                  <a:srgbClr val="333333"/>
                </a:solidFill>
                <a:highlight>
                  <a:srgbClr val="FFFFFF"/>
                </a:highlight>
                <a:latin typeface="Helvetica Neue"/>
                <a:ea typeface="Helvetica Neue"/>
                <a:cs typeface="Helvetica Neue"/>
                <a:sym typeface="Helvetica Neue"/>
              </a:rPr>
              <a:t> (</a:t>
            </a:r>
            <a:r>
              <a:rPr b="0" i="1" lang="es-ES">
                <a:solidFill>
                  <a:srgbClr val="333333"/>
                </a:solidFill>
                <a:highlight>
                  <a:srgbClr val="FFFFFF"/>
                </a:highlight>
                <a:latin typeface="Helvetica Neue"/>
                <a:ea typeface="Helvetica Neue"/>
                <a:cs typeface="Helvetica Neue"/>
                <a:sym typeface="Helvetica Neue"/>
              </a:rPr>
              <a:t>Máquinas de Vectores de Soporte</a:t>
            </a:r>
            <a:r>
              <a:rPr b="0" i="0" lang="es-ES">
                <a:solidFill>
                  <a:srgbClr val="333333"/>
                </a:solidFill>
                <a:highlight>
                  <a:srgbClr val="FFFFFF"/>
                </a:highlight>
                <a:latin typeface="Helvetica Neue"/>
                <a:ea typeface="Helvetica Neue"/>
                <a:cs typeface="Helvetica Neue"/>
                <a:sym typeface="Helvetica Neue"/>
              </a:rPr>
              <a:t>) son un conjunto de versátiles y potentes algoritmos desarrollados en los laboratorios AT&amp;T, útiles tanto en escenarios de clasificación, clúster y regresión.</a:t>
            </a:r>
            <a:endParaRPr/>
          </a:p>
          <a:p>
            <a:pPr indent="-228600" lvl="0" marL="228600" rtl="0" algn="l">
              <a:lnSpc>
                <a:spcPct val="90000"/>
              </a:lnSpc>
              <a:spcBef>
                <a:spcPts val="1000"/>
              </a:spcBef>
              <a:spcAft>
                <a:spcPts val="0"/>
              </a:spcAft>
              <a:buClr>
                <a:srgbClr val="333333"/>
              </a:buClr>
              <a:buSzPts val="2800"/>
              <a:buChar char="•"/>
            </a:pPr>
            <a:r>
              <a:rPr b="0" i="0" lang="es-ES">
                <a:solidFill>
                  <a:srgbClr val="333333"/>
                </a:solidFill>
                <a:highlight>
                  <a:srgbClr val="FFFFFF"/>
                </a:highlight>
                <a:latin typeface="Helvetica Neue"/>
                <a:ea typeface="Helvetica Neue"/>
                <a:cs typeface="Helvetica Neue"/>
                <a:sym typeface="Helvetica Neue"/>
              </a:rPr>
              <a:t>La idea detrás de SVM </a:t>
            </a:r>
            <a:r>
              <a:rPr b="0" i="0" lang="es-ES">
                <a:solidFill>
                  <a:srgbClr val="333333"/>
                </a:solidFill>
                <a:highlight>
                  <a:srgbClr val="FFFFFF"/>
                </a:highlight>
                <a:latin typeface="Helvetica Neue"/>
                <a:ea typeface="Helvetica Neue"/>
                <a:cs typeface="Helvetica Neue"/>
                <a:sym typeface="Helvetica Neue"/>
              </a:rPr>
              <a:t>Partimos</a:t>
            </a:r>
            <a:r>
              <a:rPr b="0" i="0" lang="es-ES">
                <a:solidFill>
                  <a:srgbClr val="333333"/>
                </a:solidFill>
                <a:highlight>
                  <a:srgbClr val="FFFFFF"/>
                </a:highlight>
                <a:latin typeface="Helvetica Neue"/>
                <a:ea typeface="Helvetica Neue"/>
                <a:cs typeface="Helvetica Neue"/>
                <a:sym typeface="Helvetica Neue"/>
              </a:rPr>
              <a:t> de un conjunto de puntos en un plano que pertenecen a dos clases distintas: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Puntos a clasificar en un plano" id="98" name="Google Shape;98;p14"/>
          <p:cNvPicPr preferRelativeResize="0"/>
          <p:nvPr/>
        </p:nvPicPr>
        <p:blipFill rotWithShape="1">
          <a:blip r:embed="rId3">
            <a:alphaModFix/>
          </a:blip>
          <a:srcRect b="0" l="0" r="0" t="0"/>
          <a:stretch/>
        </p:blipFill>
        <p:spPr>
          <a:xfrm>
            <a:off x="5562600" y="4030554"/>
            <a:ext cx="2846614" cy="246232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2"/>
          <p:cNvPicPr preferRelativeResize="0"/>
          <p:nvPr/>
        </p:nvPicPr>
        <p:blipFill rotWithShape="1">
          <a:blip r:embed="rId3">
            <a:alphaModFix/>
          </a:blip>
          <a:srcRect b="0" l="0" r="0" t="0"/>
          <a:stretch/>
        </p:blipFill>
        <p:spPr>
          <a:xfrm>
            <a:off x="2414076" y="604429"/>
            <a:ext cx="7363848" cy="56491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838200" y="18255"/>
            <a:ext cx="10515600" cy="8961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lang="es-ES">
                <a:solidFill>
                  <a:srgbClr val="0070C0"/>
                </a:solidFill>
              </a:rPr>
              <a:t>Margen Suave</a:t>
            </a:r>
            <a:endParaRPr/>
          </a:p>
        </p:txBody>
      </p:sp>
      <p:pic>
        <p:nvPicPr>
          <p:cNvPr id="228" name="Google Shape;228;p33"/>
          <p:cNvPicPr preferRelativeResize="0"/>
          <p:nvPr/>
        </p:nvPicPr>
        <p:blipFill rotWithShape="1">
          <a:blip r:embed="rId3">
            <a:alphaModFix/>
          </a:blip>
          <a:srcRect b="0" l="0" r="0" t="0"/>
          <a:stretch/>
        </p:blipFill>
        <p:spPr>
          <a:xfrm>
            <a:off x="250371" y="914400"/>
            <a:ext cx="6346372" cy="2779816"/>
          </a:xfrm>
          <a:prstGeom prst="rect">
            <a:avLst/>
          </a:prstGeom>
          <a:noFill/>
          <a:ln>
            <a:noFill/>
          </a:ln>
        </p:spPr>
      </p:pic>
      <p:pic>
        <p:nvPicPr>
          <p:cNvPr id="229" name="Google Shape;229;p33"/>
          <p:cNvPicPr preferRelativeResize="0"/>
          <p:nvPr/>
        </p:nvPicPr>
        <p:blipFill rotWithShape="1">
          <a:blip r:embed="rId4">
            <a:alphaModFix/>
          </a:blip>
          <a:srcRect b="0" l="0" r="0" t="0"/>
          <a:stretch/>
        </p:blipFill>
        <p:spPr>
          <a:xfrm>
            <a:off x="6596743" y="2112740"/>
            <a:ext cx="5098222" cy="40694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4"/>
          <p:cNvPicPr preferRelativeResize="0"/>
          <p:nvPr/>
        </p:nvPicPr>
        <p:blipFill rotWithShape="1">
          <a:blip r:embed="rId3">
            <a:alphaModFix/>
          </a:blip>
          <a:srcRect b="0" l="0" r="0" t="0"/>
          <a:stretch/>
        </p:blipFill>
        <p:spPr>
          <a:xfrm>
            <a:off x="0" y="338975"/>
            <a:ext cx="6367594" cy="6180049"/>
          </a:xfrm>
          <a:prstGeom prst="rect">
            <a:avLst/>
          </a:prstGeom>
          <a:noFill/>
          <a:ln>
            <a:noFill/>
          </a:ln>
        </p:spPr>
      </p:pic>
      <p:pic>
        <p:nvPicPr>
          <p:cNvPr id="235" name="Google Shape;235;p34"/>
          <p:cNvPicPr preferRelativeResize="0"/>
          <p:nvPr/>
        </p:nvPicPr>
        <p:blipFill rotWithShape="1">
          <a:blip r:embed="rId4">
            <a:alphaModFix/>
          </a:blip>
          <a:srcRect b="0" l="0" r="0" t="0"/>
          <a:stretch/>
        </p:blipFill>
        <p:spPr>
          <a:xfrm>
            <a:off x="6670834" y="338975"/>
            <a:ext cx="4968671" cy="3444538"/>
          </a:xfrm>
          <a:prstGeom prst="rect">
            <a:avLst/>
          </a:prstGeom>
          <a:noFill/>
          <a:ln>
            <a:noFill/>
          </a:ln>
        </p:spPr>
      </p:pic>
      <p:pic>
        <p:nvPicPr>
          <p:cNvPr id="236" name="Google Shape;236;p34"/>
          <p:cNvPicPr preferRelativeResize="0"/>
          <p:nvPr/>
        </p:nvPicPr>
        <p:blipFill rotWithShape="1">
          <a:blip r:embed="rId5">
            <a:alphaModFix/>
          </a:blip>
          <a:srcRect b="54262" l="0" r="28195" t="0"/>
          <a:stretch/>
        </p:blipFill>
        <p:spPr>
          <a:xfrm>
            <a:off x="6878829" y="3901802"/>
            <a:ext cx="4552680" cy="1927499"/>
          </a:xfrm>
          <a:prstGeom prst="rect">
            <a:avLst/>
          </a:prstGeom>
          <a:noFill/>
          <a:ln>
            <a:noFill/>
          </a:ln>
        </p:spPr>
      </p:pic>
      <p:pic>
        <p:nvPicPr>
          <p:cNvPr id="237" name="Google Shape;237;p34"/>
          <p:cNvPicPr preferRelativeResize="0"/>
          <p:nvPr/>
        </p:nvPicPr>
        <p:blipFill rotWithShape="1">
          <a:blip r:embed="rId6">
            <a:alphaModFix/>
          </a:blip>
          <a:srcRect b="0" l="0" r="0" t="0"/>
          <a:stretch/>
        </p:blipFill>
        <p:spPr>
          <a:xfrm>
            <a:off x="6915987" y="5612165"/>
            <a:ext cx="2972058" cy="9068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5"/>
          <p:cNvPicPr preferRelativeResize="0"/>
          <p:nvPr/>
        </p:nvPicPr>
        <p:blipFill rotWithShape="1">
          <a:blip r:embed="rId3">
            <a:alphaModFix/>
          </a:blip>
          <a:srcRect b="0" l="0" r="0" t="0"/>
          <a:stretch/>
        </p:blipFill>
        <p:spPr>
          <a:xfrm>
            <a:off x="424292" y="590304"/>
            <a:ext cx="5791702" cy="5677392"/>
          </a:xfrm>
          <a:prstGeom prst="rect">
            <a:avLst/>
          </a:prstGeom>
          <a:noFill/>
          <a:ln>
            <a:noFill/>
          </a:ln>
        </p:spPr>
      </p:pic>
      <p:pic>
        <p:nvPicPr>
          <p:cNvPr id="243" name="Google Shape;243;p35"/>
          <p:cNvPicPr preferRelativeResize="0"/>
          <p:nvPr/>
        </p:nvPicPr>
        <p:blipFill rotWithShape="1">
          <a:blip r:embed="rId4">
            <a:alphaModFix/>
          </a:blip>
          <a:srcRect b="0" l="0" r="0" t="0"/>
          <a:stretch/>
        </p:blipFill>
        <p:spPr>
          <a:xfrm>
            <a:off x="6555166" y="1412886"/>
            <a:ext cx="4861981" cy="184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6"/>
          <p:cNvPicPr preferRelativeResize="0"/>
          <p:nvPr/>
        </p:nvPicPr>
        <p:blipFill rotWithShape="1">
          <a:blip r:embed="rId3">
            <a:alphaModFix/>
          </a:blip>
          <a:srcRect b="0" l="0" r="0" t="0"/>
          <a:stretch/>
        </p:blipFill>
        <p:spPr>
          <a:xfrm>
            <a:off x="2142976" y="1618288"/>
            <a:ext cx="7314551" cy="362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 type="body"/>
          </p:nvPr>
        </p:nvSpPr>
        <p:spPr>
          <a:xfrm>
            <a:off x="838200" y="138668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33333"/>
              </a:buClr>
              <a:buSzPts val="2800"/>
              <a:buNone/>
            </a:pPr>
            <a:r>
              <a:rPr b="0" i="0" lang="es-ES">
                <a:solidFill>
                  <a:srgbClr val="333333"/>
                </a:solidFill>
                <a:highlight>
                  <a:srgbClr val="FFFFFF"/>
                </a:highlight>
                <a:latin typeface="Helvetica Neue"/>
                <a:ea typeface="Helvetica Neue"/>
                <a:cs typeface="Helvetica Neue"/>
                <a:sym typeface="Helvetica Neue"/>
              </a:rPr>
              <a:t>El objetivo es encontrar una recta (un hiperplano, en general) que permita separar ambos bloques de puntos. En el caso mostrado, existe un número infinito de rectas candidatas a resolver el problema:</a:t>
            </a:r>
            <a:endParaRPr/>
          </a:p>
        </p:txBody>
      </p:sp>
      <p:sp>
        <p:nvSpPr>
          <p:cNvPr id="104" name="Google Shape;104;p15"/>
          <p:cNvSpPr txBox="1"/>
          <p:nvPr/>
        </p:nvSpPr>
        <p:spPr>
          <a:xfrm>
            <a:off x="838200" y="370568"/>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Oi"/>
              <a:buNone/>
            </a:pPr>
            <a:r>
              <a:rPr lang="es-ES" sz="4400">
                <a:solidFill>
                  <a:srgbClr val="0070C0"/>
                </a:solidFill>
                <a:latin typeface="Calibri"/>
                <a:ea typeface="Calibri"/>
                <a:cs typeface="Calibri"/>
                <a:sym typeface="Calibri"/>
              </a:rPr>
              <a:t>Support Vector Machines</a:t>
            </a:r>
            <a:br>
              <a:rPr b="1" i="0" lang="es-ES" sz="4400" u="none" cap="none" strike="noStrike">
                <a:solidFill>
                  <a:srgbClr val="000000"/>
                </a:solidFill>
                <a:highlight>
                  <a:srgbClr val="FFFFFF"/>
                </a:highlight>
                <a:latin typeface="Oi"/>
                <a:ea typeface="Oi"/>
                <a:cs typeface="Oi"/>
                <a:sym typeface="Oi"/>
              </a:rPr>
            </a:br>
            <a:endParaRPr b="0" i="0" sz="4400" u="none" cap="none" strike="noStrike">
              <a:solidFill>
                <a:schemeClr val="dk1"/>
              </a:solidFill>
              <a:latin typeface="Calibri"/>
              <a:ea typeface="Calibri"/>
              <a:cs typeface="Calibri"/>
              <a:sym typeface="Calibri"/>
            </a:endParaRPr>
          </a:p>
        </p:txBody>
      </p:sp>
      <p:pic>
        <p:nvPicPr>
          <p:cNvPr descr="Rectas candidatas" id="105" name="Google Shape;105;p15"/>
          <p:cNvPicPr preferRelativeResize="0"/>
          <p:nvPr/>
        </p:nvPicPr>
        <p:blipFill rotWithShape="1">
          <a:blip r:embed="rId3">
            <a:alphaModFix/>
          </a:blip>
          <a:srcRect b="0" l="0" r="0" t="0"/>
          <a:stretch/>
        </p:blipFill>
        <p:spPr>
          <a:xfrm>
            <a:off x="6778588" y="2573655"/>
            <a:ext cx="4953000" cy="4284345"/>
          </a:xfrm>
          <a:prstGeom prst="rect">
            <a:avLst/>
          </a:prstGeom>
          <a:noFill/>
          <a:ln>
            <a:noFill/>
          </a:ln>
        </p:spPr>
      </p:pic>
      <p:sp>
        <p:nvSpPr>
          <p:cNvPr id="106" name="Google Shape;106;p15"/>
          <p:cNvSpPr txBox="1"/>
          <p:nvPr/>
        </p:nvSpPr>
        <p:spPr>
          <a:xfrm>
            <a:off x="838200" y="3026271"/>
            <a:ext cx="609872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cap="none" strike="noStrike">
                <a:solidFill>
                  <a:srgbClr val="333333"/>
                </a:solidFill>
                <a:highlight>
                  <a:srgbClr val="FFFFFF"/>
                </a:highlight>
                <a:latin typeface="Helvetica Neue"/>
                <a:ea typeface="Helvetica Neue"/>
                <a:cs typeface="Helvetica Neue"/>
                <a:sym typeface="Helvetica Neue"/>
              </a:rPr>
              <a:t>La recta H1 no divide correctamente los dos bloques</a:t>
            </a:r>
            <a:endParaRPr/>
          </a:p>
          <a:p>
            <a:pPr indent="0" lvl="0" marL="0" marR="0" rtl="0" algn="l">
              <a:spcBef>
                <a:spcPts val="0"/>
              </a:spcBef>
              <a:spcAft>
                <a:spcPts val="0"/>
              </a:spcAft>
              <a:buNone/>
            </a:pPr>
            <a:r>
              <a:t/>
            </a:r>
            <a:endParaRPr sz="1800">
              <a:solidFill>
                <a:srgbClr val="333333"/>
              </a:solidFill>
              <a:highlight>
                <a:srgbClr val="FFFFFF"/>
              </a:highlight>
              <a:latin typeface="Helvetica Neue"/>
              <a:ea typeface="Helvetica Neue"/>
              <a:cs typeface="Helvetica Neue"/>
              <a:sym typeface="Helvetica Neue"/>
            </a:endParaRPr>
          </a:p>
          <a:p>
            <a:pPr indent="0" lvl="0" marL="0" marR="0" rtl="0" algn="l">
              <a:spcBef>
                <a:spcPts val="0"/>
              </a:spcBef>
              <a:spcAft>
                <a:spcPts val="0"/>
              </a:spcAft>
              <a:buNone/>
            </a:pPr>
            <a:r>
              <a:rPr lang="es-ES" sz="1800">
                <a:solidFill>
                  <a:srgbClr val="333333"/>
                </a:solidFill>
                <a:highlight>
                  <a:srgbClr val="FFFFFF"/>
                </a:highlight>
                <a:latin typeface="Helvetica Neue"/>
                <a:ea typeface="Helvetica Neue"/>
                <a:cs typeface="Helvetica Neue"/>
                <a:sym typeface="Helvetica Neue"/>
              </a:rPr>
              <a:t>La recta H2 sí lo hace, pero su proximidad a los puntos negros hace que difícilmente pueda generalizarse el resultado (puede existir en el conjunto de puntos sobre los que realizar la predicción alguno que quede cerca de los puntos negros)</a:t>
            </a:r>
            <a:endParaRPr/>
          </a:p>
          <a:p>
            <a:pPr indent="0" lvl="0" marL="0" marR="0" rtl="0" algn="l">
              <a:spcBef>
                <a:spcPts val="0"/>
              </a:spcBef>
              <a:spcAft>
                <a:spcPts val="0"/>
              </a:spcAft>
              <a:buNone/>
            </a:pPr>
            <a:r>
              <a:t/>
            </a:r>
            <a:endParaRPr sz="1800">
              <a:solidFill>
                <a:srgbClr val="333333"/>
              </a:solidFill>
              <a:highlight>
                <a:srgbClr val="FFFFFF"/>
              </a:highlight>
              <a:latin typeface="Helvetica Neue"/>
              <a:ea typeface="Helvetica Neue"/>
              <a:cs typeface="Helvetica Neue"/>
              <a:sym typeface="Helvetica Neue"/>
            </a:endParaRPr>
          </a:p>
          <a:p>
            <a:pPr indent="0" lvl="0" marL="0" marR="0" rtl="0" algn="l">
              <a:spcBef>
                <a:spcPts val="0"/>
              </a:spcBef>
              <a:spcAft>
                <a:spcPts val="0"/>
              </a:spcAft>
              <a:buNone/>
            </a:pPr>
            <a:r>
              <a:rPr lang="es-ES" sz="1800">
                <a:solidFill>
                  <a:srgbClr val="333333"/>
                </a:solidFill>
                <a:highlight>
                  <a:srgbClr val="FFFFFF"/>
                </a:highlight>
                <a:latin typeface="Helvetica Neue"/>
                <a:ea typeface="Helvetica Neue"/>
                <a:cs typeface="Helvetica Neue"/>
                <a:sym typeface="Helvetica Neue"/>
              </a:rPr>
              <a:t>La recta H3, desde cierto punto de vista, es la recta ideal, pues maximiza la distancia mínima a los puntos negros y blancos, optimizando la capacidad de generalización del algoritmo:</a:t>
            </a:r>
            <a:endParaRPr/>
          </a:p>
          <a:p>
            <a:pPr indent="0" lvl="0" marL="0" marR="0" rtl="0" algn="l">
              <a:spcBef>
                <a:spcPts val="0"/>
              </a:spcBef>
              <a:spcAft>
                <a:spcPts val="0"/>
              </a:spcAft>
              <a:buNone/>
            </a:pPr>
            <a:r>
              <a:t/>
            </a:r>
            <a:endParaRPr sz="1800">
              <a:solidFill>
                <a:srgbClr val="333333"/>
              </a:solidFill>
              <a:highlight>
                <a:srgbClr val="FFFFFF"/>
              </a:highlight>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nvSpPr>
        <p:spPr>
          <a:xfrm>
            <a:off x="838200" y="1"/>
            <a:ext cx="10515600" cy="97971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Oi"/>
              <a:buNone/>
            </a:pPr>
            <a:r>
              <a:rPr lang="es-ES" sz="4400">
                <a:solidFill>
                  <a:srgbClr val="0070C0"/>
                </a:solidFill>
                <a:latin typeface="Calibri"/>
                <a:ea typeface="Calibri"/>
                <a:cs typeface="Calibri"/>
                <a:sym typeface="Calibri"/>
              </a:rPr>
              <a:t>Support Vector Machines</a:t>
            </a:r>
            <a:endParaRPr sz="4400">
              <a:solidFill>
                <a:schemeClr val="dk1"/>
              </a:solidFill>
              <a:latin typeface="Calibri"/>
              <a:ea typeface="Calibri"/>
              <a:cs typeface="Calibri"/>
              <a:sym typeface="Calibri"/>
            </a:endParaRPr>
          </a:p>
        </p:txBody>
      </p:sp>
      <p:sp>
        <p:nvSpPr>
          <p:cNvPr id="112" name="Google Shape;112;p16"/>
          <p:cNvSpPr txBox="1"/>
          <p:nvPr/>
        </p:nvSpPr>
        <p:spPr>
          <a:xfrm>
            <a:off x="674914" y="979715"/>
            <a:ext cx="10515600" cy="435133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333333"/>
              </a:buClr>
              <a:buSzPts val="2400"/>
              <a:buFont typeface="Arial"/>
              <a:buNone/>
            </a:pPr>
            <a:r>
              <a:rPr b="0" i="0" lang="es-ES" sz="2400">
                <a:solidFill>
                  <a:srgbClr val="333333"/>
                </a:solidFill>
                <a:highlight>
                  <a:srgbClr val="FFFFFF"/>
                </a:highlight>
                <a:latin typeface="Helvetica Neue"/>
                <a:ea typeface="Helvetica Neue"/>
                <a:cs typeface="Helvetica Neue"/>
                <a:sym typeface="Helvetica Neue"/>
              </a:rPr>
              <a:t>Los puntos A y B, los más próximos a la recta H3, son los que determinan la posición de la recta. Si esta recta existe (si los puntos son linealmente separables) se denomina</a:t>
            </a:r>
            <a:r>
              <a:rPr b="0" i="0" lang="es-ES" sz="2400">
                <a:solidFill>
                  <a:srgbClr val="0070C0"/>
                </a:solidFill>
                <a:highlight>
                  <a:srgbClr val="FFFFFF"/>
                </a:highlight>
                <a:latin typeface="Helvetica Neue"/>
                <a:ea typeface="Helvetica Neue"/>
                <a:cs typeface="Helvetica Neue"/>
                <a:sym typeface="Helvetica Neue"/>
              </a:rPr>
              <a:t> </a:t>
            </a:r>
            <a:r>
              <a:rPr b="0" i="1" lang="es-ES" sz="2400">
                <a:solidFill>
                  <a:srgbClr val="0070C0"/>
                </a:solidFill>
                <a:highlight>
                  <a:srgbClr val="FFFFFF"/>
                </a:highlight>
                <a:latin typeface="Helvetica Neue"/>
                <a:ea typeface="Helvetica Neue"/>
                <a:cs typeface="Helvetica Neue"/>
                <a:sym typeface="Helvetica Neue"/>
              </a:rPr>
              <a:t>hiperplano de máximo margen</a:t>
            </a:r>
            <a:r>
              <a:rPr b="0" i="0" lang="es-ES" sz="2400">
                <a:solidFill>
                  <a:srgbClr val="0070C0"/>
                </a:solidFill>
                <a:highlight>
                  <a:srgbClr val="FFFFFF"/>
                </a:highlight>
                <a:latin typeface="Helvetica Neue"/>
                <a:ea typeface="Helvetica Neue"/>
                <a:cs typeface="Helvetica Neue"/>
                <a:sym typeface="Helvetica Neue"/>
              </a:rPr>
              <a:t> </a:t>
            </a:r>
            <a:r>
              <a:rPr b="0" i="0" lang="es-ES" sz="2400">
                <a:solidFill>
                  <a:srgbClr val="333333"/>
                </a:solidFill>
                <a:highlight>
                  <a:srgbClr val="FFFFFF"/>
                </a:highlight>
                <a:latin typeface="Helvetica Neue"/>
                <a:ea typeface="Helvetica Neue"/>
                <a:cs typeface="Helvetica Neue"/>
                <a:sym typeface="Helvetica Neue"/>
              </a:rPr>
              <a:t>(</a:t>
            </a:r>
            <a:r>
              <a:rPr b="0" i="1" lang="es-ES" sz="2400">
                <a:solidFill>
                  <a:srgbClr val="333333"/>
                </a:solidFill>
                <a:highlight>
                  <a:srgbClr val="FFFFFF"/>
                </a:highlight>
                <a:latin typeface="Helvetica Neue"/>
                <a:ea typeface="Helvetica Neue"/>
                <a:cs typeface="Helvetica Neue"/>
                <a:sym typeface="Helvetica Neue"/>
              </a:rPr>
              <a:t>maximum-margin hyperplane</a:t>
            </a:r>
            <a:r>
              <a:rPr b="0" i="0" lang="es-ES" sz="2400">
                <a:solidFill>
                  <a:srgbClr val="333333"/>
                </a:solidFill>
                <a:highlight>
                  <a:srgbClr val="FFFFFF"/>
                </a:highlight>
                <a:latin typeface="Helvetica Neue"/>
                <a:ea typeface="Helvetica Neue"/>
                <a:cs typeface="Helvetica Neue"/>
                <a:sym typeface="Helvetica Neue"/>
              </a:rPr>
              <a:t>), y los puntos A y B se denominan </a:t>
            </a:r>
            <a:r>
              <a:rPr b="0" i="0" lang="es-ES" sz="2400">
                <a:solidFill>
                  <a:srgbClr val="0070C0"/>
                </a:solidFill>
                <a:highlight>
                  <a:srgbClr val="FFFFFF"/>
                </a:highlight>
                <a:latin typeface="Helvetica Neue"/>
                <a:ea typeface="Helvetica Neue"/>
                <a:cs typeface="Helvetica Neue"/>
                <a:sym typeface="Helvetica Neue"/>
              </a:rPr>
              <a:t>vectores de soporte </a:t>
            </a:r>
            <a:r>
              <a:rPr b="0" i="0" lang="es-ES" sz="2400">
                <a:solidFill>
                  <a:srgbClr val="333333"/>
                </a:solidFill>
                <a:highlight>
                  <a:srgbClr val="FFFFFF"/>
                </a:highlight>
                <a:latin typeface="Helvetica Neue"/>
                <a:ea typeface="Helvetica Neue"/>
                <a:cs typeface="Helvetica Neue"/>
                <a:sym typeface="Helvetica Neue"/>
              </a:rPr>
              <a:t>(</a:t>
            </a:r>
            <a:r>
              <a:rPr b="0" i="1" lang="es-ES" sz="2400">
                <a:solidFill>
                  <a:srgbClr val="333333"/>
                </a:solidFill>
                <a:highlight>
                  <a:srgbClr val="FFFFFF"/>
                </a:highlight>
                <a:latin typeface="Helvetica Neue"/>
                <a:ea typeface="Helvetica Neue"/>
                <a:cs typeface="Helvetica Neue"/>
                <a:sym typeface="Helvetica Neue"/>
              </a:rPr>
              <a:t>support vectors</a:t>
            </a:r>
            <a:r>
              <a:rPr b="0" i="0" lang="es-ES" sz="2400">
                <a:solidFill>
                  <a:srgbClr val="333333"/>
                </a:solidFill>
                <a:highlight>
                  <a:srgbClr val="FFFFFF"/>
                </a:highlight>
                <a:latin typeface="Helvetica Neue"/>
                <a:ea typeface="Helvetica Neue"/>
                <a:cs typeface="Helvetica Neue"/>
                <a:sym typeface="Helvetica Neue"/>
              </a:rPr>
              <a:t>). La suma de las distancias que separan los puntos A y B del hiperplano de máximo margen se denomina </a:t>
            </a:r>
            <a:r>
              <a:rPr b="0" i="1" lang="es-ES" sz="2400">
                <a:solidFill>
                  <a:srgbClr val="333333"/>
                </a:solidFill>
                <a:highlight>
                  <a:srgbClr val="FFFFFF"/>
                </a:highlight>
                <a:latin typeface="Helvetica Neue"/>
                <a:ea typeface="Helvetica Neue"/>
                <a:cs typeface="Helvetica Neue"/>
                <a:sym typeface="Helvetica Neue"/>
              </a:rPr>
              <a:t>margen</a:t>
            </a:r>
            <a:r>
              <a:rPr b="0" i="0" lang="es-ES" sz="2400">
                <a:solidFill>
                  <a:srgbClr val="333333"/>
                </a:solidFill>
                <a:highlight>
                  <a:srgbClr val="FFFFFF"/>
                </a:highlight>
                <a:latin typeface="Helvetica Neue"/>
                <a:ea typeface="Helvetica Neue"/>
                <a:cs typeface="Helvetica Neue"/>
                <a:sym typeface="Helvetica Neue"/>
              </a:rPr>
              <a:t>.</a:t>
            </a:r>
            <a:endParaRPr sz="2400">
              <a:solidFill>
                <a:srgbClr val="333333"/>
              </a:solidFill>
              <a:highlight>
                <a:srgbClr val="FFFFFF"/>
              </a:highlight>
              <a:latin typeface="Helvetica Neue"/>
              <a:ea typeface="Helvetica Neue"/>
              <a:cs typeface="Helvetica Neue"/>
              <a:sym typeface="Helvetica Neue"/>
            </a:endParaRPr>
          </a:p>
        </p:txBody>
      </p:sp>
      <p:pic>
        <p:nvPicPr>
          <p:cNvPr descr="Separación ideal entre las dos clases" id="113" name="Google Shape;113;p16"/>
          <p:cNvPicPr preferRelativeResize="0"/>
          <p:nvPr/>
        </p:nvPicPr>
        <p:blipFill rotWithShape="1">
          <a:blip r:embed="rId3">
            <a:alphaModFix/>
          </a:blip>
          <a:srcRect b="0" l="0" r="0" t="0"/>
          <a:stretch/>
        </p:blipFill>
        <p:spPr>
          <a:xfrm>
            <a:off x="4059065" y="3154182"/>
            <a:ext cx="4073870" cy="35238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 type="body"/>
          </p:nvPr>
        </p:nvSpPr>
        <p:spPr>
          <a:xfrm>
            <a:off x="364671" y="1253331"/>
            <a:ext cx="755468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33333"/>
              </a:buClr>
              <a:buSzPts val="2800"/>
              <a:buNone/>
            </a:pPr>
            <a:r>
              <a:rPr b="0" i="0" lang="es-ES">
                <a:solidFill>
                  <a:srgbClr val="333333"/>
                </a:solidFill>
                <a:highlight>
                  <a:srgbClr val="FFFFFF"/>
                </a:highlight>
                <a:latin typeface="Helvetica Neue"/>
                <a:ea typeface="Helvetica Neue"/>
                <a:cs typeface="Helvetica Neue"/>
                <a:sym typeface="Helvetica Neue"/>
              </a:rPr>
              <a:t>No siempre van a ser linealmente separables. </a:t>
            </a:r>
            <a:endParaRPr/>
          </a:p>
          <a:p>
            <a:pPr indent="0" lvl="0" marL="0" rtl="0" algn="l">
              <a:lnSpc>
                <a:spcPct val="90000"/>
              </a:lnSpc>
              <a:spcBef>
                <a:spcPts val="1000"/>
              </a:spcBef>
              <a:spcAft>
                <a:spcPts val="0"/>
              </a:spcAft>
              <a:buClr>
                <a:schemeClr val="dk1"/>
              </a:buClr>
              <a:buSzPts val="2800"/>
              <a:buNone/>
            </a:pPr>
            <a:r>
              <a:t/>
            </a:r>
            <a:endParaRPr>
              <a:solidFill>
                <a:srgbClr val="333333"/>
              </a:solidFill>
              <a:highlight>
                <a:srgbClr val="FFFFFF"/>
              </a:highlight>
              <a:latin typeface="Helvetica Neue"/>
              <a:ea typeface="Helvetica Neue"/>
              <a:cs typeface="Helvetica Neue"/>
              <a:sym typeface="Helvetica Neue"/>
            </a:endParaRPr>
          </a:p>
          <a:p>
            <a:pPr indent="0" lvl="0" marL="0" rtl="0" algn="l">
              <a:lnSpc>
                <a:spcPct val="90000"/>
              </a:lnSpc>
              <a:spcBef>
                <a:spcPts val="1000"/>
              </a:spcBef>
              <a:spcAft>
                <a:spcPts val="0"/>
              </a:spcAft>
              <a:buClr>
                <a:srgbClr val="333333"/>
              </a:buClr>
              <a:buSzPts val="2800"/>
              <a:buNone/>
            </a:pPr>
            <a:r>
              <a:rPr lang="es-ES">
                <a:solidFill>
                  <a:srgbClr val="333333"/>
                </a:solidFill>
                <a:highlight>
                  <a:srgbClr val="FFFFFF"/>
                </a:highlight>
                <a:latin typeface="Helvetica Neue"/>
                <a:ea typeface="Helvetica Neue"/>
                <a:cs typeface="Helvetica Neue"/>
                <a:sym typeface="Helvetica Neue"/>
              </a:rPr>
              <a:t>E</a:t>
            </a:r>
            <a:r>
              <a:rPr b="0" i="0" lang="es-ES">
                <a:solidFill>
                  <a:srgbClr val="333333"/>
                </a:solidFill>
                <a:highlight>
                  <a:srgbClr val="FFFFFF"/>
                </a:highlight>
                <a:latin typeface="Helvetica Neue"/>
                <a:ea typeface="Helvetica Neue"/>
                <a:cs typeface="Helvetica Neue"/>
                <a:sym typeface="Helvetica Neue"/>
              </a:rPr>
              <a:t>jemplo, Existe un plano que separe puntos </a:t>
            </a:r>
            <a:endParaRPr/>
          </a:p>
          <a:p>
            <a:pPr indent="0" lvl="0" marL="0" rtl="0" algn="l">
              <a:lnSpc>
                <a:spcPct val="90000"/>
              </a:lnSpc>
              <a:spcBef>
                <a:spcPts val="1000"/>
              </a:spcBef>
              <a:spcAft>
                <a:spcPts val="0"/>
              </a:spcAft>
              <a:buClr>
                <a:srgbClr val="333333"/>
              </a:buClr>
              <a:buSzPts val="2800"/>
              <a:buNone/>
            </a:pPr>
            <a:r>
              <a:rPr b="0" i="0" lang="es-ES">
                <a:solidFill>
                  <a:srgbClr val="333333"/>
                </a:solidFill>
                <a:highlight>
                  <a:srgbClr val="FFFFFF"/>
                </a:highlight>
                <a:latin typeface="Helvetica Neue"/>
                <a:ea typeface="Helvetica Neue"/>
                <a:cs typeface="Helvetica Neue"/>
                <a:sym typeface="Helvetica Neue"/>
              </a:rPr>
              <a:t>azules de naranjas?</a:t>
            </a:r>
            <a:endParaRPr/>
          </a:p>
          <a:p>
            <a:pPr indent="0" lvl="0" marL="0" rtl="0" algn="l">
              <a:lnSpc>
                <a:spcPct val="90000"/>
              </a:lnSpc>
              <a:spcBef>
                <a:spcPts val="1000"/>
              </a:spcBef>
              <a:spcAft>
                <a:spcPts val="0"/>
              </a:spcAft>
              <a:buClr>
                <a:schemeClr val="dk1"/>
              </a:buClr>
              <a:buSzPts val="2800"/>
              <a:buNone/>
            </a:pPr>
            <a:r>
              <a:t/>
            </a:r>
            <a:endParaRPr>
              <a:solidFill>
                <a:srgbClr val="333333"/>
              </a:solidFill>
              <a:highlight>
                <a:srgbClr val="FFFFFF"/>
              </a:highlight>
              <a:latin typeface="Helvetica Neue"/>
              <a:ea typeface="Helvetica Neue"/>
              <a:cs typeface="Helvetica Neue"/>
              <a:sym typeface="Helvetica Neue"/>
            </a:endParaRPr>
          </a:p>
          <a:p>
            <a:pPr indent="0" lvl="0" marL="0" rtl="0" algn="l">
              <a:lnSpc>
                <a:spcPct val="90000"/>
              </a:lnSpc>
              <a:spcBef>
                <a:spcPts val="1000"/>
              </a:spcBef>
              <a:spcAft>
                <a:spcPts val="0"/>
              </a:spcAft>
              <a:buClr>
                <a:srgbClr val="333333"/>
              </a:buClr>
              <a:buSzPts val="2800"/>
              <a:buNone/>
            </a:pPr>
            <a:r>
              <a:rPr b="0" i="0" lang="es-ES">
                <a:solidFill>
                  <a:srgbClr val="333333"/>
                </a:solidFill>
                <a:highlight>
                  <a:srgbClr val="FFFFFF"/>
                </a:highlight>
                <a:latin typeface="Helvetica Neue"/>
                <a:ea typeface="Helvetica Neue"/>
                <a:cs typeface="Helvetica Neue"/>
                <a:sym typeface="Helvetica Neue"/>
              </a:rPr>
              <a:t>Solución?</a:t>
            </a:r>
            <a:endParaRPr/>
          </a:p>
          <a:p>
            <a:pPr indent="0" lvl="0" marL="0" rtl="0" algn="l">
              <a:lnSpc>
                <a:spcPct val="90000"/>
              </a:lnSpc>
              <a:spcBef>
                <a:spcPts val="1000"/>
              </a:spcBef>
              <a:spcAft>
                <a:spcPts val="0"/>
              </a:spcAft>
              <a:buClr>
                <a:schemeClr val="dk1"/>
              </a:buClr>
              <a:buSzPts val="2800"/>
              <a:buNone/>
            </a:pPr>
            <a:r>
              <a:t/>
            </a:r>
            <a:endParaRPr/>
          </a:p>
        </p:txBody>
      </p:sp>
      <p:sp>
        <p:nvSpPr>
          <p:cNvPr id="119" name="Google Shape;119;p17"/>
          <p:cNvSpPr txBox="1"/>
          <p:nvPr/>
        </p:nvSpPr>
        <p:spPr>
          <a:xfrm>
            <a:off x="838200" y="-50006"/>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Oi"/>
              <a:buNone/>
            </a:pPr>
            <a:r>
              <a:rPr lang="es-ES" sz="4400">
                <a:solidFill>
                  <a:srgbClr val="0070C0"/>
                </a:solidFill>
                <a:latin typeface="Calibri"/>
                <a:ea typeface="Calibri"/>
                <a:cs typeface="Calibri"/>
                <a:sym typeface="Calibri"/>
              </a:rPr>
              <a:t>El kernel Trick</a:t>
            </a:r>
            <a:endParaRPr sz="4400">
              <a:solidFill>
                <a:schemeClr val="dk1"/>
              </a:solidFill>
              <a:latin typeface="Calibri"/>
              <a:ea typeface="Calibri"/>
              <a:cs typeface="Calibri"/>
              <a:sym typeface="Calibri"/>
            </a:endParaRPr>
          </a:p>
        </p:txBody>
      </p:sp>
      <p:pic>
        <p:nvPicPr>
          <p:cNvPr descr="Puntos no separables linealmente" id="120" name="Google Shape;120;p17"/>
          <p:cNvPicPr preferRelativeResize="0"/>
          <p:nvPr/>
        </p:nvPicPr>
        <p:blipFill rotWithShape="1">
          <a:blip r:embed="rId3">
            <a:alphaModFix/>
          </a:blip>
          <a:srcRect b="0" l="0" r="0" t="0"/>
          <a:stretch/>
        </p:blipFill>
        <p:spPr>
          <a:xfrm>
            <a:off x="5940878" y="2873602"/>
            <a:ext cx="4633057" cy="3286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idx="1" type="body"/>
          </p:nvPr>
        </p:nvSpPr>
        <p:spPr>
          <a:xfrm>
            <a:off x="364671" y="1253331"/>
            <a:ext cx="7554686"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333333"/>
              </a:buClr>
              <a:buSzPct val="100000"/>
              <a:buNone/>
            </a:pPr>
            <a:r>
              <a:rPr b="0" i="0" lang="es-ES">
                <a:solidFill>
                  <a:srgbClr val="333333"/>
                </a:solidFill>
                <a:highlight>
                  <a:srgbClr val="FFFFFF"/>
                </a:highlight>
                <a:latin typeface="Helvetica Neue"/>
                <a:ea typeface="Helvetica Neue"/>
                <a:cs typeface="Helvetica Neue"/>
                <a:sym typeface="Helvetica Neue"/>
              </a:rPr>
              <a:t>Solución?</a:t>
            </a:r>
            <a:endParaRPr/>
          </a:p>
          <a:p>
            <a:pPr indent="0" lvl="0" marL="0" rtl="0" algn="l">
              <a:lnSpc>
                <a:spcPct val="90000"/>
              </a:lnSpc>
              <a:spcBef>
                <a:spcPts val="1000"/>
              </a:spcBef>
              <a:spcAft>
                <a:spcPts val="0"/>
              </a:spcAft>
              <a:buClr>
                <a:schemeClr val="dk1"/>
              </a:buClr>
              <a:buSzPct val="100000"/>
              <a:buNone/>
            </a:pPr>
            <a:r>
              <a:t/>
            </a:r>
            <a:endParaRPr>
              <a:solidFill>
                <a:srgbClr val="333333"/>
              </a:solidFill>
              <a:highlight>
                <a:srgbClr val="FFFFFF"/>
              </a:highlight>
              <a:latin typeface="Helvetica Neue"/>
              <a:ea typeface="Helvetica Neue"/>
              <a:cs typeface="Helvetica Neue"/>
              <a:sym typeface="Helvetica Neue"/>
            </a:endParaRPr>
          </a:p>
          <a:p>
            <a:pPr indent="0" lvl="0" marL="0" rtl="0" algn="l">
              <a:lnSpc>
                <a:spcPct val="90000"/>
              </a:lnSpc>
              <a:spcBef>
                <a:spcPts val="1000"/>
              </a:spcBef>
              <a:spcAft>
                <a:spcPts val="0"/>
              </a:spcAft>
              <a:buClr>
                <a:srgbClr val="333333"/>
              </a:buClr>
              <a:buSzPct val="100000"/>
              <a:buNone/>
            </a:pPr>
            <a:r>
              <a:rPr b="0" i="0" lang="es-ES">
                <a:solidFill>
                  <a:srgbClr val="333333"/>
                </a:solidFill>
                <a:highlight>
                  <a:srgbClr val="FFFFFF"/>
                </a:highlight>
                <a:latin typeface="Helvetica Neue"/>
                <a:ea typeface="Helvetica Neue"/>
                <a:cs typeface="Helvetica Neue"/>
                <a:sym typeface="Helvetica Neue"/>
              </a:rPr>
              <a:t>Transformar los puntos a un espacio de mayor dimensionalidad donde sean separables.</a:t>
            </a:r>
            <a:endParaRPr/>
          </a:p>
          <a:p>
            <a:pPr indent="0" lvl="0" marL="0" rtl="0" algn="l">
              <a:lnSpc>
                <a:spcPct val="90000"/>
              </a:lnSpc>
              <a:spcBef>
                <a:spcPts val="1000"/>
              </a:spcBef>
              <a:spcAft>
                <a:spcPts val="0"/>
              </a:spcAft>
              <a:buClr>
                <a:schemeClr val="dk1"/>
              </a:buClr>
              <a:buSzPct val="100000"/>
              <a:buNone/>
            </a:pPr>
            <a:r>
              <a:t/>
            </a:r>
            <a:endParaRPr>
              <a:solidFill>
                <a:srgbClr val="333333"/>
              </a:solidFill>
              <a:highlight>
                <a:srgbClr val="FFFFFF"/>
              </a:highlight>
              <a:latin typeface="Helvetica Neue"/>
              <a:ea typeface="Helvetica Neue"/>
              <a:cs typeface="Helvetica Neue"/>
              <a:sym typeface="Helvetica Neue"/>
            </a:endParaRPr>
          </a:p>
          <a:p>
            <a:pPr indent="0" lvl="0" marL="0" rtl="0" algn="l">
              <a:lnSpc>
                <a:spcPct val="90000"/>
              </a:lnSpc>
              <a:spcBef>
                <a:spcPts val="1000"/>
              </a:spcBef>
              <a:spcAft>
                <a:spcPts val="0"/>
              </a:spcAft>
              <a:buClr>
                <a:srgbClr val="333333"/>
              </a:buClr>
              <a:buSzPct val="100000"/>
              <a:buNone/>
            </a:pPr>
            <a:r>
              <a:rPr b="0" i="0" lang="es-ES">
                <a:solidFill>
                  <a:srgbClr val="333333"/>
                </a:solidFill>
                <a:highlight>
                  <a:srgbClr val="FFFFFF"/>
                </a:highlight>
                <a:latin typeface="Helvetica Neue"/>
                <a:ea typeface="Helvetica Neue"/>
                <a:cs typeface="Helvetica Neue"/>
                <a:sym typeface="Helvetica Neue"/>
              </a:rPr>
              <a:t> Por ejemplo, pasar los punto (dim=1) a un plano (dim</a:t>
            </a:r>
            <a:r>
              <a:rPr lang="es-ES">
                <a:solidFill>
                  <a:srgbClr val="333333"/>
                </a:solidFill>
                <a:highlight>
                  <a:srgbClr val="FFFFFF"/>
                </a:highlight>
                <a:latin typeface="Helvetica Neue"/>
                <a:ea typeface="Helvetica Neue"/>
                <a:cs typeface="Helvetica Neue"/>
                <a:sym typeface="Helvetica Neue"/>
              </a:rPr>
              <a:t>=2)</a:t>
            </a:r>
            <a:endParaRPr/>
          </a:p>
          <a:p>
            <a:pPr indent="0" lvl="0" marL="0" rtl="0" algn="l">
              <a:lnSpc>
                <a:spcPct val="90000"/>
              </a:lnSpc>
              <a:spcBef>
                <a:spcPts val="1000"/>
              </a:spcBef>
              <a:spcAft>
                <a:spcPts val="0"/>
              </a:spcAft>
              <a:buClr>
                <a:schemeClr val="dk1"/>
              </a:buClr>
              <a:buSzPct val="100000"/>
              <a:buNone/>
            </a:pPr>
            <a:r>
              <a:t/>
            </a:r>
            <a:endParaRPr>
              <a:solidFill>
                <a:srgbClr val="333333"/>
              </a:solidFill>
              <a:highlight>
                <a:srgbClr val="FFFFFF"/>
              </a:highlight>
              <a:latin typeface="Helvetica Neue"/>
              <a:ea typeface="Helvetica Neue"/>
              <a:cs typeface="Helvetica Neue"/>
              <a:sym typeface="Helvetica Neue"/>
            </a:endParaRPr>
          </a:p>
          <a:p>
            <a:pPr indent="0" lvl="0" marL="0" rtl="0" algn="l">
              <a:lnSpc>
                <a:spcPct val="90000"/>
              </a:lnSpc>
              <a:spcBef>
                <a:spcPts val="1000"/>
              </a:spcBef>
              <a:spcAft>
                <a:spcPts val="0"/>
              </a:spcAft>
              <a:buClr>
                <a:srgbClr val="333333"/>
              </a:buClr>
              <a:buSzPct val="100000"/>
              <a:buNone/>
            </a:pPr>
            <a:r>
              <a:rPr lang="es-ES">
                <a:solidFill>
                  <a:srgbClr val="333333"/>
                </a:solidFill>
                <a:highlight>
                  <a:srgbClr val="FFFFFF"/>
                </a:highlight>
                <a:latin typeface="Helvetica Neue"/>
                <a:ea typeface="Helvetica Neue"/>
                <a:cs typeface="Helvetica Neue"/>
                <a:sym typeface="Helvetica Neue"/>
              </a:rPr>
              <a:t>X a XX</a:t>
            </a:r>
            <a:endParaRPr/>
          </a:p>
          <a:p>
            <a:pPr indent="0" lvl="0" marL="0" rtl="0" algn="l">
              <a:lnSpc>
                <a:spcPct val="90000"/>
              </a:lnSpc>
              <a:spcBef>
                <a:spcPts val="1000"/>
              </a:spcBef>
              <a:spcAft>
                <a:spcPts val="0"/>
              </a:spcAft>
              <a:buClr>
                <a:srgbClr val="333333"/>
              </a:buClr>
              <a:buSzPct val="100000"/>
              <a:buNone/>
            </a:pPr>
            <a:r>
              <a:rPr lang="es-ES">
                <a:solidFill>
                  <a:srgbClr val="333333"/>
                </a:solidFill>
                <a:highlight>
                  <a:srgbClr val="FFFFFF"/>
                </a:highlight>
                <a:latin typeface="Helvetica Neue"/>
                <a:ea typeface="Helvetica Neue"/>
                <a:cs typeface="Helvetica Neue"/>
                <a:sym typeface="Helvetica Neue"/>
              </a:rPr>
              <a:t>-5, -2, 0, 1, 6 -&gt; 25, 4, 0, 1, 36</a:t>
            </a:r>
            <a:endParaRPr/>
          </a:p>
          <a:p>
            <a:pPr indent="0" lvl="0" marL="0" rtl="0" algn="l">
              <a:lnSpc>
                <a:spcPct val="90000"/>
              </a:lnSpc>
              <a:spcBef>
                <a:spcPts val="1000"/>
              </a:spcBef>
              <a:spcAft>
                <a:spcPts val="0"/>
              </a:spcAft>
              <a:buClr>
                <a:schemeClr val="dk1"/>
              </a:buClr>
              <a:buSzPct val="100000"/>
              <a:buNone/>
            </a:pPr>
            <a:r>
              <a:t/>
            </a:r>
            <a:endParaRPr/>
          </a:p>
        </p:txBody>
      </p:sp>
      <p:sp>
        <p:nvSpPr>
          <p:cNvPr id="126" name="Google Shape;126;p18"/>
          <p:cNvSpPr txBox="1"/>
          <p:nvPr/>
        </p:nvSpPr>
        <p:spPr>
          <a:xfrm>
            <a:off x="838200" y="-50006"/>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Oi"/>
              <a:buNone/>
            </a:pPr>
            <a:r>
              <a:rPr lang="es-ES" sz="4400">
                <a:solidFill>
                  <a:srgbClr val="0070C0"/>
                </a:solidFill>
                <a:latin typeface="Calibri"/>
                <a:ea typeface="Calibri"/>
                <a:cs typeface="Calibri"/>
                <a:sym typeface="Calibri"/>
              </a:rPr>
              <a:t>El kernel Trick</a:t>
            </a:r>
            <a:endParaRPr sz="4400">
              <a:solidFill>
                <a:schemeClr val="dk1"/>
              </a:solidFill>
              <a:latin typeface="Calibri"/>
              <a:ea typeface="Calibri"/>
              <a:cs typeface="Calibri"/>
              <a:sym typeface="Calibri"/>
            </a:endParaRPr>
          </a:p>
        </p:txBody>
      </p:sp>
      <p:pic>
        <p:nvPicPr>
          <p:cNvPr descr="Puntos no separables linealmente" id="127" name="Google Shape;127;p18"/>
          <p:cNvPicPr preferRelativeResize="0"/>
          <p:nvPr/>
        </p:nvPicPr>
        <p:blipFill rotWithShape="1">
          <a:blip r:embed="rId3">
            <a:alphaModFix/>
          </a:blip>
          <a:srcRect b="0" l="0" r="0" t="0"/>
          <a:stretch/>
        </p:blipFill>
        <p:spPr>
          <a:xfrm>
            <a:off x="7919356" y="955457"/>
            <a:ext cx="3794857" cy="2691701"/>
          </a:xfrm>
          <a:prstGeom prst="rect">
            <a:avLst/>
          </a:prstGeom>
          <a:noFill/>
          <a:ln>
            <a:noFill/>
          </a:ln>
        </p:spPr>
      </p:pic>
      <p:pic>
        <p:nvPicPr>
          <p:cNvPr descr="Puntos transformados" id="128" name="Google Shape;128;p18"/>
          <p:cNvPicPr preferRelativeResize="0"/>
          <p:nvPr/>
        </p:nvPicPr>
        <p:blipFill rotWithShape="1">
          <a:blip r:embed="rId4">
            <a:alphaModFix/>
          </a:blip>
          <a:srcRect b="0" l="0" r="0" t="0"/>
          <a:stretch/>
        </p:blipFill>
        <p:spPr>
          <a:xfrm>
            <a:off x="7919355" y="3863389"/>
            <a:ext cx="3794857" cy="28461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364671" y="1142428"/>
            <a:ext cx="7194268" cy="29871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33333"/>
              </a:buClr>
              <a:buSzPts val="2800"/>
              <a:buNone/>
            </a:pPr>
            <a:r>
              <a:rPr b="0" i="0" lang="es-ES">
                <a:solidFill>
                  <a:srgbClr val="333333"/>
                </a:solidFill>
                <a:highlight>
                  <a:srgbClr val="FFFFFF"/>
                </a:highlight>
                <a:latin typeface="Helvetica Neue"/>
                <a:ea typeface="Helvetica Neue"/>
                <a:cs typeface="Helvetica Neue"/>
                <a:sym typeface="Helvetica Neue"/>
              </a:rPr>
              <a:t>En el nuevo espacio, es posible crear una recta que separe ambos grupos de puntos, por el ejemplo la recta (hay un infinito número de ellas, de hecho). </a:t>
            </a:r>
            <a:endParaRPr/>
          </a:p>
          <a:p>
            <a:pPr indent="0" lvl="0" marL="0" rtl="0" algn="l">
              <a:lnSpc>
                <a:spcPct val="90000"/>
              </a:lnSpc>
              <a:spcBef>
                <a:spcPts val="1000"/>
              </a:spcBef>
              <a:spcAft>
                <a:spcPts val="0"/>
              </a:spcAft>
              <a:buClr>
                <a:srgbClr val="0070C0"/>
              </a:buClr>
              <a:buSzPts val="2800"/>
              <a:buNone/>
            </a:pPr>
            <a:r>
              <a:rPr b="0" i="0" lang="es-ES">
                <a:solidFill>
                  <a:srgbClr val="0070C0"/>
                </a:solidFill>
                <a:highlight>
                  <a:srgbClr val="FFFFFF"/>
                </a:highlight>
                <a:latin typeface="Helvetica Neue"/>
                <a:ea typeface="Helvetica Neue"/>
                <a:cs typeface="Helvetica Neue"/>
                <a:sym typeface="Helvetica Neue"/>
              </a:rPr>
              <a:t>SVM</a:t>
            </a:r>
            <a:r>
              <a:rPr b="0" i="0" lang="es-ES">
                <a:solidFill>
                  <a:srgbClr val="333333"/>
                </a:solidFill>
                <a:highlight>
                  <a:srgbClr val="FFFFFF"/>
                </a:highlight>
                <a:latin typeface="Helvetica Neue"/>
                <a:ea typeface="Helvetica Neue"/>
                <a:cs typeface="Helvetica Neue"/>
                <a:sym typeface="Helvetica Neue"/>
              </a:rPr>
              <a:t> buscaría la recta que maximizase la distancia a ambos grupos de puntos en este nuevo espacio.</a:t>
            </a:r>
            <a:endParaRPr/>
          </a:p>
        </p:txBody>
      </p:sp>
      <p:sp>
        <p:nvSpPr>
          <p:cNvPr id="134" name="Google Shape;134;p19"/>
          <p:cNvSpPr txBox="1"/>
          <p:nvPr/>
        </p:nvSpPr>
        <p:spPr>
          <a:xfrm>
            <a:off x="838200" y="-50006"/>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Oi"/>
              <a:buNone/>
            </a:pPr>
            <a:r>
              <a:rPr lang="es-ES" sz="4400">
                <a:solidFill>
                  <a:srgbClr val="0070C0"/>
                </a:solidFill>
                <a:latin typeface="Calibri"/>
                <a:ea typeface="Calibri"/>
                <a:cs typeface="Calibri"/>
                <a:sym typeface="Calibri"/>
              </a:rPr>
              <a:t>El kernel Trick</a:t>
            </a:r>
            <a:endParaRPr sz="4400">
              <a:solidFill>
                <a:schemeClr val="dk1"/>
              </a:solidFill>
              <a:latin typeface="Calibri"/>
              <a:ea typeface="Calibri"/>
              <a:cs typeface="Calibri"/>
              <a:sym typeface="Calibri"/>
            </a:endParaRPr>
          </a:p>
        </p:txBody>
      </p:sp>
      <p:pic>
        <p:nvPicPr>
          <p:cNvPr descr="Puntos transformados" id="135" name="Google Shape;135;p19"/>
          <p:cNvPicPr preferRelativeResize="0"/>
          <p:nvPr/>
        </p:nvPicPr>
        <p:blipFill rotWithShape="1">
          <a:blip r:embed="rId3">
            <a:alphaModFix/>
          </a:blip>
          <a:srcRect b="0" l="0" r="0" t="0"/>
          <a:stretch/>
        </p:blipFill>
        <p:spPr>
          <a:xfrm>
            <a:off x="7558941" y="914407"/>
            <a:ext cx="3794857" cy="2846143"/>
          </a:xfrm>
          <a:prstGeom prst="rect">
            <a:avLst/>
          </a:prstGeom>
          <a:noFill/>
          <a:ln>
            <a:noFill/>
          </a:ln>
        </p:spPr>
      </p:pic>
      <p:pic>
        <p:nvPicPr>
          <p:cNvPr descr="Hiperplano de máximo margen" id="136" name="Google Shape;136;p19"/>
          <p:cNvPicPr preferRelativeResize="0"/>
          <p:nvPr/>
        </p:nvPicPr>
        <p:blipFill rotWithShape="1">
          <a:blip r:embed="rId4">
            <a:alphaModFix/>
          </a:blip>
          <a:srcRect b="0" l="0" r="0" t="0"/>
          <a:stretch/>
        </p:blipFill>
        <p:spPr>
          <a:xfrm>
            <a:off x="7637390" y="4129532"/>
            <a:ext cx="3637957" cy="2728468"/>
          </a:xfrm>
          <a:prstGeom prst="rect">
            <a:avLst/>
          </a:prstGeom>
          <a:noFill/>
          <a:ln>
            <a:noFill/>
          </a:ln>
        </p:spPr>
      </p:pic>
      <p:sp>
        <p:nvSpPr>
          <p:cNvPr id="137" name="Google Shape;137;p19"/>
          <p:cNvSpPr txBox="1"/>
          <p:nvPr/>
        </p:nvSpPr>
        <p:spPr>
          <a:xfrm>
            <a:off x="551090" y="4689788"/>
            <a:ext cx="60987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a:solidFill>
                  <a:srgbClr val="333333"/>
                </a:solidFill>
                <a:highlight>
                  <a:srgbClr val="FFFFFF"/>
                </a:highlight>
                <a:latin typeface="Helvetica Neue"/>
                <a:ea typeface="Helvetica Neue"/>
                <a:cs typeface="Helvetica Neue"/>
                <a:sym typeface="Helvetica Neue"/>
              </a:rPr>
              <a:t>Podemos distinguir el hiperplano de máximo margen ? </a:t>
            </a:r>
            <a:endParaRPr/>
          </a:p>
          <a:p>
            <a:pPr indent="0" lvl="0" marL="0" marR="0" rtl="0" algn="l">
              <a:spcBef>
                <a:spcPts val="0"/>
              </a:spcBef>
              <a:spcAft>
                <a:spcPts val="0"/>
              </a:spcAft>
              <a:buNone/>
            </a:pPr>
            <a:r>
              <a:rPr b="0" i="0" lang="es-ES" sz="1800">
                <a:solidFill>
                  <a:srgbClr val="333333"/>
                </a:solidFill>
                <a:highlight>
                  <a:srgbClr val="FFFFFF"/>
                </a:highlight>
                <a:latin typeface="Helvetica Neue"/>
                <a:ea typeface="Helvetica Neue"/>
                <a:cs typeface="Helvetica Neue"/>
                <a:sym typeface="Helvetica Neue"/>
              </a:rPr>
              <a:t>Y los vectores de soporte ? </a:t>
            </a:r>
            <a:endParaRPr/>
          </a:p>
        </p:txBody>
      </p:sp>
      <p:sp>
        <p:nvSpPr>
          <p:cNvPr id="138" name="Google Shape;138;p19"/>
          <p:cNvSpPr txBox="1"/>
          <p:nvPr/>
        </p:nvSpPr>
        <p:spPr>
          <a:xfrm>
            <a:off x="698047" y="5638908"/>
            <a:ext cx="609872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a:solidFill>
                  <a:srgbClr val="333333"/>
                </a:solidFill>
                <a:highlight>
                  <a:srgbClr val="FFFFFF"/>
                </a:highlight>
                <a:latin typeface="Helvetica Neue"/>
                <a:ea typeface="Helvetica Neue"/>
                <a:cs typeface="Helvetica Neue"/>
                <a:sym typeface="Helvetica Neue"/>
              </a:rPr>
              <a:t>Esta transformación de las muestras desde el espacio original hasta una espacio de mayor dimensionalidad es llamada "</a:t>
            </a:r>
            <a:r>
              <a:rPr b="1" i="0" lang="es-ES" sz="1800">
                <a:solidFill>
                  <a:srgbClr val="333333"/>
                </a:solidFill>
                <a:highlight>
                  <a:srgbClr val="FFFFFF"/>
                </a:highlight>
                <a:latin typeface="Helvetica Neue"/>
                <a:ea typeface="Helvetica Neue"/>
                <a:cs typeface="Helvetica Neue"/>
                <a:sym typeface="Helvetica Neue"/>
              </a:rPr>
              <a:t>kernel trick</a:t>
            </a:r>
            <a:r>
              <a:rPr b="0" i="0" lang="es-ES" sz="1800">
                <a:solidFill>
                  <a:srgbClr val="333333"/>
                </a:solidFill>
                <a:highlight>
                  <a:srgbClr val="FFFFFF"/>
                </a:highlight>
                <a:latin typeface="Helvetica Neue"/>
                <a:ea typeface="Helvetica Neue"/>
                <a:cs typeface="Helvetica Neue"/>
                <a:sym typeface="Helvetica Neue"/>
              </a:rPr>
              <a:t>"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838200" y="1"/>
            <a:ext cx="10515600" cy="97971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Oi"/>
              <a:buNone/>
            </a:pPr>
            <a:r>
              <a:rPr lang="es-ES" sz="4400">
                <a:solidFill>
                  <a:srgbClr val="0070C0"/>
                </a:solidFill>
                <a:latin typeface="Calibri"/>
                <a:ea typeface="Calibri"/>
                <a:cs typeface="Calibri"/>
                <a:sym typeface="Calibri"/>
              </a:rPr>
              <a:t>Márgenes duros y blandos</a:t>
            </a:r>
            <a:endParaRPr sz="4400">
              <a:solidFill>
                <a:schemeClr val="dk1"/>
              </a:solidFill>
              <a:latin typeface="Calibri"/>
              <a:ea typeface="Calibri"/>
              <a:cs typeface="Calibri"/>
              <a:sym typeface="Calibri"/>
            </a:endParaRPr>
          </a:p>
        </p:txBody>
      </p:sp>
      <p:sp>
        <p:nvSpPr>
          <p:cNvPr id="145" name="Google Shape;145;p20"/>
          <p:cNvSpPr txBox="1"/>
          <p:nvPr/>
        </p:nvSpPr>
        <p:spPr>
          <a:xfrm>
            <a:off x="674914" y="979714"/>
            <a:ext cx="10515600" cy="5116285"/>
          </a:xfrm>
          <a:prstGeom prst="rect">
            <a:avLst/>
          </a:prstGeom>
          <a:noFill/>
          <a:ln>
            <a:noFill/>
          </a:ln>
        </p:spPr>
        <p:txBody>
          <a:bodyPr anchorCtr="0" anchor="t" bIns="45700" lIns="91425" spcFirstLastPara="1" rIns="91425" wrap="square" tIns="45700">
            <a:normAutofit fontScale="92500"/>
          </a:bodyPr>
          <a:lstStyle/>
          <a:p>
            <a:pPr indent="-228600" lvl="0" marL="228600" marR="0" rtl="0" algn="just">
              <a:lnSpc>
                <a:spcPct val="90000"/>
              </a:lnSpc>
              <a:spcBef>
                <a:spcPts val="0"/>
              </a:spcBef>
              <a:spcAft>
                <a:spcPts val="0"/>
              </a:spcAft>
              <a:buClr>
                <a:srgbClr val="333333"/>
              </a:buClr>
              <a:buSzPct val="100000"/>
              <a:buFont typeface="Arial"/>
              <a:buChar char="•"/>
            </a:pPr>
            <a:r>
              <a:rPr b="0" i="0" lang="es-ES" sz="2400">
                <a:solidFill>
                  <a:srgbClr val="333333"/>
                </a:solidFill>
                <a:highlight>
                  <a:srgbClr val="FFFFFF"/>
                </a:highlight>
                <a:latin typeface="Helvetica Neue"/>
                <a:ea typeface="Helvetica Neue"/>
                <a:cs typeface="Helvetica Neue"/>
                <a:sym typeface="Helvetica Neue"/>
              </a:rPr>
              <a:t>Si</a:t>
            </a:r>
            <a:r>
              <a:rPr b="0" i="0" lang="es-ES" sz="2400">
                <a:solidFill>
                  <a:srgbClr val="333333"/>
                </a:solidFill>
                <a:highlight>
                  <a:srgbClr val="FFFFFF"/>
                </a:highlight>
                <a:latin typeface="Helvetica Neue"/>
                <a:ea typeface="Helvetica Neue"/>
                <a:cs typeface="Helvetica Neue"/>
                <a:sym typeface="Helvetica Neue"/>
              </a:rPr>
              <a:t>, </a:t>
            </a:r>
            <a:r>
              <a:rPr b="0" i="0" lang="es-ES" sz="2400">
                <a:solidFill>
                  <a:srgbClr val="333333"/>
                </a:solidFill>
                <a:highlight>
                  <a:srgbClr val="FFFFFF"/>
                </a:highlight>
                <a:latin typeface="Helvetica Neue"/>
                <a:ea typeface="Helvetica Neue"/>
                <a:cs typeface="Helvetica Neue"/>
                <a:sym typeface="Helvetica Neue"/>
              </a:rPr>
              <a:t>tras aplicar el Kernel Trick los puntos que queremos clasificar son linealmente separables</a:t>
            </a:r>
            <a:r>
              <a:rPr lang="es-ES" sz="2400">
                <a:solidFill>
                  <a:srgbClr val="333333"/>
                </a:solidFill>
                <a:highlight>
                  <a:srgbClr val="FFFFFF"/>
                </a:highlight>
                <a:latin typeface="Helvetica Neue"/>
                <a:ea typeface="Helvetica Neue"/>
                <a:cs typeface="Helvetica Neue"/>
                <a:sym typeface="Helvetica Neue"/>
              </a:rPr>
              <a:t>.</a:t>
            </a:r>
            <a:r>
              <a:rPr b="0" i="0" lang="es-ES" sz="2400">
                <a:solidFill>
                  <a:srgbClr val="333333"/>
                </a:solidFill>
                <a:highlight>
                  <a:srgbClr val="FFFFFF"/>
                </a:highlight>
                <a:latin typeface="Helvetica Neue"/>
                <a:ea typeface="Helvetica Neue"/>
                <a:cs typeface="Helvetica Neue"/>
                <a:sym typeface="Helvetica Neue"/>
              </a:rPr>
              <a:t> Sin embargo, puede ocurrir que </a:t>
            </a:r>
            <a:r>
              <a:rPr lang="es-ES" sz="2400">
                <a:solidFill>
                  <a:srgbClr val="333333"/>
                </a:solidFill>
                <a:highlight>
                  <a:srgbClr val="FFFFFF"/>
                </a:highlight>
                <a:latin typeface="Helvetica Neue"/>
                <a:ea typeface="Helvetica Neue"/>
                <a:cs typeface="Helvetica Neue"/>
                <a:sym typeface="Helvetica Neue"/>
              </a:rPr>
              <a:t>l</a:t>
            </a:r>
            <a:r>
              <a:rPr b="0" i="0" lang="es-ES" sz="2400">
                <a:solidFill>
                  <a:srgbClr val="333333"/>
                </a:solidFill>
                <a:highlight>
                  <a:srgbClr val="FFFFFF"/>
                </a:highlight>
                <a:latin typeface="Helvetica Neue"/>
                <a:ea typeface="Helvetica Neue"/>
                <a:cs typeface="Helvetica Neue"/>
                <a:sym typeface="Helvetica Neue"/>
              </a:rPr>
              <a:t>as clases no s</a:t>
            </a:r>
            <a:r>
              <a:rPr lang="es-ES" sz="2400">
                <a:solidFill>
                  <a:srgbClr val="333333"/>
                </a:solidFill>
                <a:highlight>
                  <a:srgbClr val="FFFFFF"/>
                </a:highlight>
                <a:latin typeface="Helvetica Neue"/>
                <a:ea typeface="Helvetica Neue"/>
                <a:cs typeface="Helvetica Neue"/>
                <a:sym typeface="Helvetica Neue"/>
              </a:rPr>
              <a:t>ea</a:t>
            </a:r>
            <a:r>
              <a:rPr b="0" i="0" lang="es-ES" sz="2400">
                <a:solidFill>
                  <a:srgbClr val="333333"/>
                </a:solidFill>
                <a:highlight>
                  <a:srgbClr val="FFFFFF"/>
                </a:highlight>
                <a:latin typeface="Helvetica Neue"/>
                <a:ea typeface="Helvetica Neue"/>
                <a:cs typeface="Helvetica Neue"/>
                <a:sym typeface="Helvetica Neue"/>
              </a:rPr>
              <a:t>n linealmente separables, no será posible encontrar el hiperplano en cuestión.</a:t>
            </a:r>
            <a:endParaRPr/>
          </a:p>
          <a:p>
            <a:pPr indent="-228600" lvl="0" marL="228600" marR="0" rtl="0" algn="just">
              <a:lnSpc>
                <a:spcPct val="90000"/>
              </a:lnSpc>
              <a:spcBef>
                <a:spcPts val="1000"/>
              </a:spcBef>
              <a:spcAft>
                <a:spcPts val="0"/>
              </a:spcAft>
              <a:buClr>
                <a:srgbClr val="333333"/>
              </a:buClr>
              <a:buSzPct val="100000"/>
              <a:buFont typeface="Arial"/>
              <a:buChar char="•"/>
            </a:pPr>
            <a:r>
              <a:rPr b="0" i="0" lang="es-ES" sz="2400">
                <a:solidFill>
                  <a:srgbClr val="333333"/>
                </a:solidFill>
                <a:highlight>
                  <a:srgbClr val="FFFFFF"/>
                </a:highlight>
                <a:latin typeface="Helvetica Neue"/>
                <a:ea typeface="Helvetica Neue"/>
                <a:cs typeface="Helvetica Neue"/>
                <a:sym typeface="Helvetica Neue"/>
              </a:rPr>
              <a:t>“</a:t>
            </a:r>
            <a:r>
              <a:rPr i="1" lang="es-ES" sz="2400">
                <a:solidFill>
                  <a:srgbClr val="0070C0"/>
                </a:solidFill>
                <a:highlight>
                  <a:srgbClr val="FFFFFF"/>
                </a:highlight>
                <a:latin typeface="Helvetica Neue"/>
                <a:ea typeface="Helvetica Neue"/>
                <a:cs typeface="Helvetica Neue"/>
                <a:sym typeface="Helvetica Neue"/>
              </a:rPr>
              <a:t>M</a:t>
            </a:r>
            <a:r>
              <a:rPr b="0" i="1" lang="es-ES" sz="2400">
                <a:solidFill>
                  <a:srgbClr val="0070C0"/>
                </a:solidFill>
                <a:highlight>
                  <a:srgbClr val="FFFFFF"/>
                </a:highlight>
                <a:latin typeface="Helvetica Neue"/>
                <a:ea typeface="Helvetica Neue"/>
                <a:cs typeface="Helvetica Neue"/>
                <a:sym typeface="Helvetica Neue"/>
              </a:rPr>
              <a:t>argen duro</a:t>
            </a:r>
            <a:r>
              <a:rPr b="0" i="0" lang="es-ES" sz="2400">
                <a:solidFill>
                  <a:srgbClr val="333333"/>
                </a:solidFill>
                <a:highlight>
                  <a:srgbClr val="FFFFFF"/>
                </a:highlight>
                <a:latin typeface="Helvetica Neue"/>
                <a:ea typeface="Helvetica Neue"/>
                <a:cs typeface="Helvetica Neue"/>
                <a:sym typeface="Helvetica Neue"/>
              </a:rPr>
              <a:t>" hace referencia al escenario en el que no se permiten errores en el entrenamiento: si se encuentra un hiperplano de máximo margen es porque clasifica correctamente todas las muestras. </a:t>
            </a:r>
            <a:r>
              <a:rPr b="0" i="0" lang="es-ES" sz="2400">
                <a:solidFill>
                  <a:srgbClr val="00B050"/>
                </a:solidFill>
                <a:highlight>
                  <a:srgbClr val="FFFFFF"/>
                </a:highlight>
                <a:latin typeface="Helvetica Neue"/>
                <a:ea typeface="Helvetica Neue"/>
                <a:cs typeface="Helvetica Neue"/>
                <a:sym typeface="Helvetica Neue"/>
              </a:rPr>
              <a:t>Si las clases no son linealmente separables</a:t>
            </a:r>
            <a:r>
              <a:rPr b="0" i="0" lang="es-ES" sz="2400">
                <a:solidFill>
                  <a:srgbClr val="333333"/>
                </a:solidFill>
                <a:highlight>
                  <a:srgbClr val="FFFFFF"/>
                </a:highlight>
                <a:latin typeface="Helvetica Neue"/>
                <a:ea typeface="Helvetica Neue"/>
                <a:cs typeface="Helvetica Neue"/>
                <a:sym typeface="Helvetica Neue"/>
              </a:rPr>
              <a:t>, resulta más práctico permitir ciertos errores en la clasificación a cambio de poder seguir encontrando el hiperplano de máximo margen. Este segundo enfoque es el que denominamos </a:t>
            </a:r>
            <a:r>
              <a:rPr b="0" i="0" lang="es-ES" sz="2400">
                <a:solidFill>
                  <a:srgbClr val="0070C0"/>
                </a:solidFill>
                <a:highlight>
                  <a:srgbClr val="FFFFFF"/>
                </a:highlight>
                <a:latin typeface="Helvetica Neue"/>
                <a:ea typeface="Helvetica Neue"/>
                <a:cs typeface="Helvetica Neue"/>
                <a:sym typeface="Helvetica Neue"/>
              </a:rPr>
              <a:t>"</a:t>
            </a:r>
            <a:r>
              <a:rPr b="0" i="1" lang="es-ES" sz="2400">
                <a:solidFill>
                  <a:srgbClr val="0070C0"/>
                </a:solidFill>
                <a:highlight>
                  <a:srgbClr val="FFFFFF"/>
                </a:highlight>
                <a:latin typeface="Helvetica Neue"/>
                <a:ea typeface="Helvetica Neue"/>
                <a:cs typeface="Helvetica Neue"/>
                <a:sym typeface="Helvetica Neue"/>
              </a:rPr>
              <a:t>de margen blando</a:t>
            </a:r>
            <a:r>
              <a:rPr b="0" i="0" lang="es-ES" sz="2400">
                <a:solidFill>
                  <a:srgbClr val="0070C0"/>
                </a:solidFill>
                <a:highlight>
                  <a:srgbClr val="FFFFFF"/>
                </a:highlight>
                <a:latin typeface="Helvetica Neue"/>
                <a:ea typeface="Helvetica Neue"/>
                <a:cs typeface="Helvetica Neue"/>
                <a:sym typeface="Helvetica Neue"/>
              </a:rPr>
              <a:t>".</a:t>
            </a:r>
            <a:endParaRPr/>
          </a:p>
          <a:p>
            <a:pPr indent="-228600" lvl="0" marL="228600" marR="0" rtl="0" algn="just">
              <a:lnSpc>
                <a:spcPct val="90000"/>
              </a:lnSpc>
              <a:spcBef>
                <a:spcPts val="1000"/>
              </a:spcBef>
              <a:spcAft>
                <a:spcPts val="0"/>
              </a:spcAft>
              <a:buClr>
                <a:srgbClr val="0070C0"/>
              </a:buClr>
              <a:buSzPct val="100000"/>
              <a:buFont typeface="Arial"/>
              <a:buChar char="•"/>
            </a:pPr>
            <a:r>
              <a:rPr b="0" i="0" lang="es-ES" sz="2400">
                <a:solidFill>
                  <a:srgbClr val="0070C0"/>
                </a:solidFill>
                <a:highlight>
                  <a:srgbClr val="FFFFFF"/>
                </a:highlight>
                <a:latin typeface="Helvetica Neue"/>
                <a:ea typeface="Helvetica Neue"/>
                <a:cs typeface="Helvetica Neue"/>
                <a:sym typeface="Helvetica Neue"/>
              </a:rPr>
              <a:t>Margen Blando </a:t>
            </a:r>
            <a:r>
              <a:rPr b="0" i="0" lang="es-ES" sz="2400">
                <a:solidFill>
                  <a:srgbClr val="333333"/>
                </a:solidFill>
                <a:highlight>
                  <a:srgbClr val="FFFFFF"/>
                </a:highlight>
                <a:latin typeface="Helvetica Neue"/>
                <a:ea typeface="Helvetica Neue"/>
                <a:cs typeface="Helvetica Neue"/>
                <a:sym typeface="Helvetica Neue"/>
              </a:rPr>
              <a:t>-</a:t>
            </a:r>
            <a:r>
              <a:rPr b="0" i="0" lang="es-ES" sz="2400">
                <a:solidFill>
                  <a:srgbClr val="00B0F0"/>
                </a:solidFill>
                <a:highlight>
                  <a:srgbClr val="FFFFFF"/>
                </a:highlight>
                <a:latin typeface="Helvetica Neue"/>
                <a:ea typeface="Helvetica Neue"/>
                <a:cs typeface="Helvetica Neue"/>
                <a:sym typeface="Helvetica Neue"/>
              </a:rPr>
              <a:t>determinado por la función de coste del algoritmo- </a:t>
            </a:r>
            <a:r>
              <a:rPr b="0" i="0" lang="es-ES" sz="2400">
                <a:solidFill>
                  <a:srgbClr val="333333"/>
                </a:solidFill>
                <a:highlight>
                  <a:srgbClr val="FFFFFF"/>
                </a:highlight>
                <a:latin typeface="Helvetica Neue"/>
                <a:ea typeface="Helvetica Neue"/>
                <a:cs typeface="Helvetica Neue"/>
                <a:sym typeface="Helvetica Neue"/>
              </a:rPr>
              <a:t>está regulado con el parámetro C: </a:t>
            </a:r>
            <a:endParaRPr/>
          </a:p>
          <a:p>
            <a:pPr indent="-228600" lvl="1" marL="685800" marR="0" rtl="0" algn="just">
              <a:lnSpc>
                <a:spcPct val="90000"/>
              </a:lnSpc>
              <a:spcBef>
                <a:spcPts val="500"/>
              </a:spcBef>
              <a:spcAft>
                <a:spcPts val="0"/>
              </a:spcAft>
              <a:buClr>
                <a:srgbClr val="333333"/>
              </a:buClr>
              <a:buSzPct val="100000"/>
              <a:buFont typeface="Arial"/>
              <a:buChar char="•"/>
            </a:pPr>
            <a:r>
              <a:rPr b="0" i="0" lang="es-ES" sz="2000" u="none" cap="none" strike="noStrike">
                <a:solidFill>
                  <a:srgbClr val="333333"/>
                </a:solidFill>
                <a:highlight>
                  <a:srgbClr val="FFFFFF"/>
                </a:highlight>
                <a:latin typeface="Helvetica Neue"/>
                <a:ea typeface="Helvetica Neue"/>
                <a:cs typeface="Helvetica Neue"/>
                <a:sym typeface="Helvetica Neue"/>
              </a:rPr>
              <a:t>Un valor mayor de C implica un coste mayor derivado de las muestras mal clasificadas.</a:t>
            </a:r>
            <a:endParaRPr/>
          </a:p>
          <a:p>
            <a:pPr indent="-228600" lvl="1" marL="685800" marR="0" rtl="0" algn="just">
              <a:lnSpc>
                <a:spcPct val="90000"/>
              </a:lnSpc>
              <a:spcBef>
                <a:spcPts val="500"/>
              </a:spcBef>
              <a:spcAft>
                <a:spcPts val="0"/>
              </a:spcAft>
              <a:buClr>
                <a:srgbClr val="333333"/>
              </a:buClr>
              <a:buSzPct val="100000"/>
              <a:buFont typeface="Arial"/>
              <a:buChar char="•"/>
            </a:pPr>
            <a:r>
              <a:rPr b="0" i="0" lang="es-ES" sz="2000" u="none" cap="none" strike="noStrike">
                <a:solidFill>
                  <a:srgbClr val="333333"/>
                </a:solidFill>
                <a:highlight>
                  <a:srgbClr val="FFFFFF"/>
                </a:highlight>
                <a:latin typeface="Helvetica Neue"/>
                <a:ea typeface="Helvetica Neue"/>
                <a:cs typeface="Helvetica Neue"/>
                <a:sym typeface="Helvetica Neue"/>
              </a:rPr>
              <a:t>Un valor menor implica que las muestras mal clasificadas van a suponer un coste menor, por lo que se tiende a un escenario en el que se permite un mayor número de errores.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 type="body"/>
          </p:nvPr>
        </p:nvSpPr>
        <p:spPr>
          <a:xfrm>
            <a:off x="364670" y="1253331"/>
            <a:ext cx="11408229"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33333"/>
              </a:buClr>
              <a:buSzPts val="2800"/>
              <a:buNone/>
            </a:pPr>
            <a:r>
              <a:rPr b="0" i="0" lang="es-ES">
                <a:solidFill>
                  <a:srgbClr val="333333"/>
                </a:solidFill>
                <a:highlight>
                  <a:srgbClr val="FFFFFF"/>
                </a:highlight>
                <a:latin typeface="Helvetica Neue"/>
                <a:ea typeface="Helvetica Neue"/>
                <a:cs typeface="Helvetica Neue"/>
                <a:sym typeface="Helvetica Neue"/>
              </a:rPr>
              <a:t>Función de transformación que permite aumentar dimensionalidad y dar posiblemente un plus en la separación de datos.</a:t>
            </a:r>
            <a:endParaRPr/>
          </a:p>
          <a:p>
            <a:pPr indent="0" lvl="0" marL="0" rtl="0" algn="l">
              <a:lnSpc>
                <a:spcPct val="90000"/>
              </a:lnSpc>
              <a:spcBef>
                <a:spcPts val="1000"/>
              </a:spcBef>
              <a:spcAft>
                <a:spcPts val="0"/>
              </a:spcAft>
              <a:buClr>
                <a:schemeClr val="dk1"/>
              </a:buClr>
              <a:buSzPts val="2800"/>
              <a:buNone/>
            </a:pPr>
            <a:r>
              <a:t/>
            </a:r>
            <a:endParaRPr b="0" i="0">
              <a:solidFill>
                <a:srgbClr val="333333"/>
              </a:solidFill>
              <a:highlight>
                <a:srgbClr val="FFFFFF"/>
              </a:highlight>
              <a:latin typeface="Helvetica Neue"/>
              <a:ea typeface="Helvetica Neue"/>
              <a:cs typeface="Helvetica Neue"/>
              <a:sym typeface="Helvetica Neue"/>
            </a:endParaRPr>
          </a:p>
          <a:p>
            <a:pPr indent="0" lvl="0" marL="0" rtl="0" algn="l">
              <a:lnSpc>
                <a:spcPct val="90000"/>
              </a:lnSpc>
              <a:spcBef>
                <a:spcPts val="1000"/>
              </a:spcBef>
              <a:spcAft>
                <a:spcPts val="0"/>
              </a:spcAft>
              <a:buClr>
                <a:srgbClr val="333333"/>
              </a:buClr>
              <a:buSzPts val="2800"/>
              <a:buNone/>
            </a:pPr>
            <a:r>
              <a:rPr b="0" i="0" lang="es-ES">
                <a:solidFill>
                  <a:srgbClr val="333333"/>
                </a:solidFill>
                <a:highlight>
                  <a:srgbClr val="FFFFFF"/>
                </a:highlight>
                <a:latin typeface="Helvetica Neue"/>
                <a:ea typeface="Helvetica Neue"/>
                <a:cs typeface="Helvetica Neue"/>
                <a:sym typeface="Helvetica Neue"/>
              </a:rPr>
              <a:t>Un kernel viene determinado por una matriz cuadrada de dimensión igual al número de muestras siendo analizadas, y el contenido de esta matriz es la resultante de aplicar la función de mapeo al conjunto de entrenamiento.</a:t>
            </a:r>
            <a:endParaRPr>
              <a:solidFill>
                <a:srgbClr val="333333"/>
              </a:solidFill>
              <a:highlight>
                <a:srgbClr val="FFFFFF"/>
              </a:highlight>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2800"/>
              <a:buNone/>
            </a:pPr>
            <a:r>
              <a:t/>
            </a:r>
            <a:endParaRPr/>
          </a:p>
        </p:txBody>
      </p:sp>
      <p:sp>
        <p:nvSpPr>
          <p:cNvPr id="151" name="Google Shape;151;p21"/>
          <p:cNvSpPr txBox="1"/>
          <p:nvPr/>
        </p:nvSpPr>
        <p:spPr>
          <a:xfrm>
            <a:off x="838200" y="-50006"/>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Oi"/>
              <a:buNone/>
            </a:pPr>
            <a:r>
              <a:rPr lang="es-ES" sz="4400">
                <a:solidFill>
                  <a:srgbClr val="0070C0"/>
                </a:solidFill>
                <a:latin typeface="Calibri"/>
                <a:ea typeface="Calibri"/>
                <a:cs typeface="Calibri"/>
                <a:sym typeface="Calibri"/>
              </a:rPr>
              <a:t>Kernels</a:t>
            </a:r>
            <a:endParaRPr sz="4400">
              <a:solidFill>
                <a:schemeClr val="dk1"/>
              </a:solidFill>
              <a:latin typeface="Calibri"/>
              <a:ea typeface="Calibri"/>
              <a:cs typeface="Calibri"/>
              <a:sym typeface="Calibri"/>
            </a:endParaRPr>
          </a:p>
        </p:txBody>
      </p:sp>
      <p:pic>
        <p:nvPicPr>
          <p:cNvPr id="152" name="Google Shape;152;p21"/>
          <p:cNvPicPr preferRelativeResize="0"/>
          <p:nvPr/>
        </p:nvPicPr>
        <p:blipFill rotWithShape="1">
          <a:blip r:embed="rId3">
            <a:alphaModFix/>
          </a:blip>
          <a:srcRect b="0" l="0" r="0" t="0"/>
          <a:stretch/>
        </p:blipFill>
        <p:spPr>
          <a:xfrm>
            <a:off x="1572798" y="4436413"/>
            <a:ext cx="5922016" cy="18389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