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5" r:id="rId16"/>
    <p:sldId id="276" r:id="rId17"/>
    <p:sldId id="270" r:id="rId18"/>
    <p:sldId id="271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51A4EA-D54C-43CD-A697-3947917CD7EB}">
          <p14:sldIdLst>
            <p14:sldId id="256"/>
            <p14:sldId id="257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4"/>
            <p14:sldId id="275"/>
            <p14:sldId id="276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982" autoAdjust="0"/>
  </p:normalViewPr>
  <p:slideViewPr>
    <p:cSldViewPr snapToGrid="0">
      <p:cViewPr varScale="1">
        <p:scale>
          <a:sx n="73" d="100"/>
          <a:sy n="73" d="100"/>
        </p:scale>
        <p:origin x="10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Resulta que el método </a:t>
            </a:r>
            <a:r>
              <a:rPr lang="es-CO" dirty="0" err="1"/>
              <a:t>kmeans</a:t>
            </a:r>
            <a:r>
              <a:rPr lang="es-CO" dirty="0"/>
              <a:t> era bueno en agrupación sino que presentaba ciertos </a:t>
            </a:r>
            <a:r>
              <a:rPr lang="es-CO" dirty="0" err="1"/>
              <a:t>problemos</a:t>
            </a:r>
            <a:r>
              <a:rPr lang="es-CO" dirty="0"/>
              <a:t> principalmente a la hora de definir la frontera de sus </a:t>
            </a:r>
            <a:r>
              <a:rPr lang="es-CO" dirty="0" err="1"/>
              <a:t>clusters</a:t>
            </a:r>
            <a:r>
              <a:rPr lang="es-CO" dirty="0"/>
              <a:t>.</a:t>
            </a:r>
          </a:p>
          <a:p>
            <a:r>
              <a:rPr lang="es-CO" dirty="0" err="1"/>
              <a:t>Asi</a:t>
            </a:r>
            <a:r>
              <a:rPr lang="es-CO" dirty="0"/>
              <a:t> que </a:t>
            </a:r>
            <a:r>
              <a:rPr lang="es-CO" dirty="0" err="1"/>
              <a:t>nacenlos</a:t>
            </a:r>
            <a:r>
              <a:rPr lang="es-CO" dirty="0"/>
              <a:t> métodos probabilistas los cuales tengan una mejor forma de adaptarse no solo con distancias básicas.</a:t>
            </a:r>
          </a:p>
          <a:p>
            <a:r>
              <a:rPr lang="es-CO" dirty="0" err="1"/>
              <a:t>Nuetros</a:t>
            </a:r>
            <a:r>
              <a:rPr lang="es-CO" dirty="0"/>
              <a:t> modelo actual es la mezcla de gaussiana (definir varias campanas con media y varianza ) y un algoritmo de EM </a:t>
            </a:r>
            <a:r>
              <a:rPr lang="es-CO" dirty="0" err="1"/>
              <a:t>expectation</a:t>
            </a:r>
            <a:r>
              <a:rPr lang="es-CO" dirty="0"/>
              <a:t> </a:t>
            </a:r>
            <a:r>
              <a:rPr lang="es-CO" dirty="0" err="1"/>
              <a:t>maximization</a:t>
            </a:r>
            <a:r>
              <a:rPr lang="es-CO" dirty="0"/>
              <a:t> el cual nos vaya </a:t>
            </a:r>
            <a:r>
              <a:rPr lang="es-CO" dirty="0" err="1"/>
              <a:t>ajustarno</a:t>
            </a:r>
            <a:r>
              <a:rPr lang="es-CO" dirty="0"/>
              <a:t> cada una de las gaussianas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8970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Que </a:t>
            </a:r>
            <a:r>
              <a:rPr lang="es-CO" dirty="0" err="1"/>
              <a:t>platenandolo</a:t>
            </a:r>
            <a:r>
              <a:rPr lang="es-CO" dirty="0"/>
              <a:t> de mejor forma queda </a:t>
            </a:r>
            <a:r>
              <a:rPr lang="es-CO" dirty="0" err="1"/>
              <a:t>asi</a:t>
            </a:r>
            <a:r>
              <a:rPr lang="es-CO" dirty="0"/>
              <a:t>:</a:t>
            </a:r>
          </a:p>
          <a:p>
            <a:pPr marL="228600" indent="-228600">
              <a:buAutoNum type="arabicPeriod"/>
            </a:pPr>
            <a:r>
              <a:rPr lang="es-CO" dirty="0"/>
              <a:t>Plantemos k gaussiana de forma “aleatoria” y les damos media y varianza, a esto lo llamaremos </a:t>
            </a:r>
            <a:r>
              <a:rPr lang="es-CO" dirty="0" err="1"/>
              <a:t>tetha</a:t>
            </a:r>
            <a:r>
              <a:rPr lang="es-CO" dirty="0"/>
              <a:t> </a:t>
            </a:r>
            <a:r>
              <a:rPr lang="es-CO" dirty="0" err="1"/>
              <a:t>old</a:t>
            </a:r>
            <a:endParaRPr lang="es-CO" dirty="0"/>
          </a:p>
          <a:p>
            <a:pPr marL="228600" indent="-228600">
              <a:buAutoNum type="arabicPeriod"/>
            </a:pPr>
            <a:r>
              <a:rPr lang="es-CO" dirty="0"/>
              <a:t>El segundo paso es calcular la esperezan  que viene dada por la  condicional p(z dado x, y los parámetros de las </a:t>
            </a:r>
            <a:r>
              <a:rPr lang="es-CO" dirty="0" err="1"/>
              <a:t>guassianas</a:t>
            </a:r>
            <a:r>
              <a:rPr lang="es-CO" dirty="0"/>
              <a:t>) básicamente se busca calcular </a:t>
            </a:r>
            <a:r>
              <a:rPr lang="es-CO" dirty="0" err="1"/>
              <a:t>pa</a:t>
            </a:r>
            <a:r>
              <a:rPr lang="es-CO" dirty="0"/>
              <a:t> pertenencia de los datos a un </a:t>
            </a:r>
            <a:r>
              <a:rPr lang="es-CO" dirty="0" err="1"/>
              <a:t>cluster</a:t>
            </a:r>
            <a:r>
              <a:rPr lang="es-CO" dirty="0"/>
              <a:t> k.</a:t>
            </a:r>
          </a:p>
          <a:p>
            <a:pPr marL="228600" indent="-228600">
              <a:buAutoNum type="arabicPeriod"/>
            </a:pPr>
            <a:r>
              <a:rPr lang="es-CO" dirty="0"/>
              <a:t>Procedemos a maximizar los valores </a:t>
            </a:r>
            <a:r>
              <a:rPr lang="es-CO" dirty="0" err="1"/>
              <a:t>tetha</a:t>
            </a:r>
            <a:r>
              <a:rPr lang="es-CO" dirty="0"/>
              <a:t> de nuestra gaussianas según los datos y su pertenencia. Donde básicamente calculamos gradientes para cada termino a través de la maximización del termino Q que es el posterior por el </a:t>
            </a:r>
            <a:r>
              <a:rPr lang="es-CO" dirty="0" err="1"/>
              <a:t>likelihood</a:t>
            </a:r>
            <a:endParaRPr lang="es-CO" dirty="0"/>
          </a:p>
          <a:p>
            <a:pPr marL="228600" indent="-228600">
              <a:buAutoNum type="arabicPeriod"/>
            </a:pPr>
            <a:r>
              <a:rPr lang="es-CO" dirty="0"/>
              <a:t>Por ultimo verificamos la convergencia de la verosimilitud, o seguimos iterando pero ahora nuestro </a:t>
            </a:r>
            <a:r>
              <a:rPr lang="es-CO" dirty="0" err="1"/>
              <a:t>tetha</a:t>
            </a:r>
            <a:r>
              <a:rPr lang="es-CO" dirty="0"/>
              <a:t> nuevo se agina como el </a:t>
            </a:r>
            <a:r>
              <a:rPr lang="es-CO" dirty="0" err="1"/>
              <a:t>vnaterior</a:t>
            </a:r>
            <a:r>
              <a:rPr lang="es-CO" dirty="0"/>
              <a:t>.</a:t>
            </a:r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8064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El paso 2. E se lleva a cabo calculando el </a:t>
            </a:r>
            <a:r>
              <a:rPr lang="es-CO" dirty="0" err="1"/>
              <a:t>posterioror</a:t>
            </a:r>
            <a:r>
              <a:rPr lang="es-CO" dirty="0"/>
              <a:t> de z dado 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7205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El paso M o la maximización debemos tener en cuenta que es la verosimilitud y que son </a:t>
            </a:r>
            <a:r>
              <a:rPr lang="es-CO" dirty="0" err="1"/>
              <a:t>varian</a:t>
            </a:r>
            <a:r>
              <a:rPr lang="es-CO" dirty="0"/>
              <a:t> </a:t>
            </a:r>
            <a:r>
              <a:rPr lang="es-CO" dirty="0" err="1"/>
              <a:t>gaussians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8842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Donde ese Q es la esperanza de la verosimilitud </a:t>
            </a:r>
            <a:r>
              <a:rPr lang="es-CO" dirty="0" err="1"/>
              <a:t>loagritmica</a:t>
            </a:r>
            <a:r>
              <a:rPr lang="es-CO" dirty="0"/>
              <a:t> y queremos entrar con esa maximización los parámetros </a:t>
            </a:r>
            <a:r>
              <a:rPr lang="es-CO" dirty="0" err="1"/>
              <a:t>tetha</a:t>
            </a:r>
            <a:r>
              <a:rPr lang="es-CO" dirty="0"/>
              <a:t> de cada una de las </a:t>
            </a:r>
            <a:r>
              <a:rPr lang="es-CO" dirty="0" err="1"/>
              <a:t>gaussinas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0288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Finalmente después de derivar, igualar a cero y despejar cada uno de los términos llegamos a los nuevos pi, mu (medias) y sigma (varianza) para cada k </a:t>
            </a:r>
            <a:r>
              <a:rPr lang="es-CO" dirty="0" err="1"/>
              <a:t>cluster</a:t>
            </a:r>
            <a:r>
              <a:rPr lang="es-CO" dirty="0"/>
              <a:t> (k gaussiana)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107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Quedando a modo de resumen.</a:t>
            </a:r>
          </a:p>
          <a:p>
            <a:r>
              <a:rPr lang="es-CO" dirty="0"/>
              <a:t>Damos los las </a:t>
            </a:r>
            <a:r>
              <a:rPr lang="es-CO" dirty="0" err="1"/>
              <a:t>guassianas</a:t>
            </a:r>
            <a:r>
              <a:rPr lang="es-CO" dirty="0"/>
              <a:t> </a:t>
            </a:r>
          </a:p>
          <a:p>
            <a:r>
              <a:rPr lang="es-CO" dirty="0" err="1"/>
              <a:t>Calcularmos</a:t>
            </a:r>
            <a:r>
              <a:rPr lang="es-CO" dirty="0"/>
              <a:t> el espacio latente con muestras de los datos</a:t>
            </a:r>
          </a:p>
          <a:p>
            <a:r>
              <a:rPr lang="es-CO" dirty="0"/>
              <a:t>Maximizamos a través del </a:t>
            </a:r>
            <a:r>
              <a:rPr lang="es-CO" dirty="0" err="1"/>
              <a:t>maximun</a:t>
            </a:r>
            <a:r>
              <a:rPr lang="es-CO" dirty="0"/>
              <a:t> </a:t>
            </a:r>
            <a:r>
              <a:rPr lang="es-CO" dirty="0" err="1"/>
              <a:t>likelihood</a:t>
            </a:r>
            <a:r>
              <a:rPr lang="es-CO" dirty="0"/>
              <a:t> los parámetros de nuestras </a:t>
            </a:r>
            <a:r>
              <a:rPr lang="es-CO" dirty="0" err="1"/>
              <a:t>guassianas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011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Se ve </a:t>
            </a:r>
            <a:r>
              <a:rPr lang="es-CO" dirty="0" err="1"/>
              <a:t>asi</a:t>
            </a:r>
            <a:r>
              <a:rPr lang="es-CO" dirty="0"/>
              <a:t>.</a:t>
            </a:r>
          </a:p>
          <a:p>
            <a:pPr marL="228600" indent="-228600">
              <a:buAutoNum type="arabicPeriod"/>
            </a:pPr>
            <a:r>
              <a:rPr lang="es-CO" dirty="0"/>
              <a:t>Planteamos dos gaussianas</a:t>
            </a:r>
          </a:p>
          <a:p>
            <a:pPr marL="228600" indent="-228600">
              <a:buAutoNum type="arabicPeriod"/>
            </a:pPr>
            <a:r>
              <a:rPr lang="es-CO" dirty="0"/>
              <a:t>Miramos la pertenencia de los datos cercano a nuestras mu, ajustamos los parámetros de nuestra gaussiana (se estira)</a:t>
            </a:r>
          </a:p>
          <a:p>
            <a:pPr marL="228600" indent="-228600">
              <a:buAutoNum type="arabicPeriod"/>
            </a:pPr>
            <a:r>
              <a:rPr lang="es-CO" dirty="0"/>
              <a:t>Y seguimos iterando hasta que nuestros </a:t>
            </a:r>
            <a:r>
              <a:rPr lang="es-CO" dirty="0" err="1"/>
              <a:t>cluster</a:t>
            </a:r>
            <a:r>
              <a:rPr lang="es-CO" dirty="0"/>
              <a:t> den lo mas separados entre si y con mínima varianza </a:t>
            </a:r>
            <a:r>
              <a:rPr lang="es-CO"/>
              <a:t>intracluster </a:t>
            </a:r>
            <a:r>
              <a:rPr lang="es-CO" dirty="0"/>
              <a:t>o internamente entre los datos de su </a:t>
            </a:r>
            <a:r>
              <a:rPr lang="es-CO" dirty="0" err="1"/>
              <a:t>cluster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2099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Asi</a:t>
            </a:r>
            <a:r>
              <a:rPr lang="es-CO" dirty="0"/>
              <a:t> que el planteamiento se basa en que una forma de aproximar funciones de probabilidad es mezclándolas.</a:t>
            </a:r>
          </a:p>
          <a:p>
            <a:endParaRPr lang="es-CO" dirty="0"/>
          </a:p>
          <a:p>
            <a:r>
              <a:rPr lang="es-CO" dirty="0"/>
              <a:t>Una función de probabilidad en nuestro caso seria la función de la gaussiana que vemos </a:t>
            </a:r>
            <a:r>
              <a:rPr lang="es-CO" dirty="0" err="1"/>
              <a:t>aca</a:t>
            </a:r>
            <a:r>
              <a:rPr lang="es-CO" dirty="0"/>
              <a:t> como p(x)</a:t>
            </a:r>
          </a:p>
          <a:p>
            <a:r>
              <a:rPr lang="es-CO" dirty="0"/>
              <a:t>Donde incluimos unos valores de pi sub k que nos indica los parámetros de nuestra gaussiana (sobre la que intento adaptar la clase) y sus media mu y varianza sigma. </a:t>
            </a:r>
          </a:p>
          <a:p>
            <a:r>
              <a:rPr lang="es-CO" dirty="0"/>
              <a:t>Cabe resaltar que k es la cantidad de gaussianas que queremos mezclar.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2252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Con esa </a:t>
            </a:r>
            <a:r>
              <a:rPr lang="es-CO" dirty="0" err="1"/>
              <a:t>transofmracion</a:t>
            </a:r>
            <a:r>
              <a:rPr lang="es-CO" dirty="0"/>
              <a:t> a través de gaussianas lo que buscamos es llevar nuestros datos de características a un espacio latente y por ende una variable latente donde es espacio nos de una valor de z en codificación </a:t>
            </a:r>
            <a:r>
              <a:rPr lang="es-CO" dirty="0" err="1"/>
              <a:t>one</a:t>
            </a:r>
            <a:r>
              <a:rPr lang="es-CO" dirty="0"/>
              <a:t> </a:t>
            </a:r>
            <a:r>
              <a:rPr lang="es-CO" dirty="0" err="1"/>
              <a:t>hot</a:t>
            </a:r>
            <a:r>
              <a:rPr lang="es-CO" dirty="0"/>
              <a:t> </a:t>
            </a:r>
            <a:r>
              <a:rPr lang="es-CO" dirty="0" err="1"/>
              <a:t>encoding</a:t>
            </a:r>
            <a:r>
              <a:rPr lang="es-CO" dirty="0"/>
              <a:t>, que nos dice a cual gaussiana de las k gaussianas que adaptamos, pertenece</a:t>
            </a:r>
          </a:p>
          <a:p>
            <a:endParaRPr lang="es-CO" dirty="0"/>
          </a:p>
          <a:p>
            <a:r>
              <a:rPr lang="es-CO" dirty="0"/>
              <a:t>Entonces nuestra distribución p(z) va a ser una </a:t>
            </a:r>
            <a:r>
              <a:rPr lang="es-CO" dirty="0" err="1"/>
              <a:t>productoria</a:t>
            </a:r>
            <a:r>
              <a:rPr lang="es-CO" dirty="0"/>
              <a:t> de los parámetros pi de cada k cada gaussiana.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0877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Volviendo al estado inicial podemos plantear la distribución condicional para los datos x</a:t>
            </a:r>
          </a:p>
          <a:p>
            <a:endParaRPr lang="es-CO" dirty="0"/>
          </a:p>
          <a:p>
            <a:r>
              <a:rPr lang="es-CO" dirty="0"/>
              <a:t>Que es la probabilidad de que el dato pertenezca a un </a:t>
            </a:r>
            <a:r>
              <a:rPr lang="es-CO" dirty="0" err="1"/>
              <a:t>cluster</a:t>
            </a:r>
            <a:r>
              <a:rPr lang="es-CO" dirty="0"/>
              <a:t> k, y esto seria igual a una gaussiana de media mu sub k y varianza sub k</a:t>
            </a:r>
          </a:p>
          <a:p>
            <a:r>
              <a:rPr lang="es-CO" dirty="0"/>
              <a:t>Escrito de forma general, la probabilidad de cada uno de los datos pertenezca latentes dado las características de x seria igual a la </a:t>
            </a:r>
            <a:r>
              <a:rPr lang="es-CO" dirty="0" err="1"/>
              <a:t>productoria</a:t>
            </a:r>
            <a:r>
              <a:rPr lang="es-CO" dirty="0"/>
              <a:t> de gaussianas.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9448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La marginal p(X) seria el anterior p(z dado x) por la probabilidad de cada z.</a:t>
            </a:r>
          </a:p>
          <a:p>
            <a:endParaRPr lang="es-CO" dirty="0"/>
          </a:p>
          <a:p>
            <a:r>
              <a:rPr lang="es-CO" dirty="0"/>
              <a:t>A cada dato observado de x se le asigna una z. </a:t>
            </a:r>
          </a:p>
          <a:p>
            <a:r>
              <a:rPr lang="es-CO" dirty="0"/>
              <a:t>Y esa p(Z) son los parámetros priori de y su pertenencia inicial k (de la </a:t>
            </a:r>
            <a:r>
              <a:rPr lang="es-CO" dirty="0" err="1"/>
              <a:t>guassiana</a:t>
            </a:r>
            <a:r>
              <a:rPr lang="es-CO" dirty="0"/>
              <a:t> sub k)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3521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Finalmente la otra distribución condicional de z dado x</a:t>
            </a:r>
          </a:p>
          <a:p>
            <a:r>
              <a:rPr lang="es-CO" dirty="0"/>
              <a:t>Viene dada por la probabilidad de una </a:t>
            </a:r>
            <a:r>
              <a:rPr lang="es-CO" dirty="0" err="1"/>
              <a:t>guassiana</a:t>
            </a:r>
            <a:r>
              <a:rPr lang="es-CO" dirty="0"/>
              <a:t> sub k con parámetros pi, mu, sigma . Y todo eso dividido en la suma de los parámetros de las otras gaussianas (si tenemos 3 </a:t>
            </a:r>
            <a:r>
              <a:rPr lang="es-CO" dirty="0" err="1"/>
              <a:t>guassianas</a:t>
            </a:r>
            <a:r>
              <a:rPr lang="es-CO" dirty="0"/>
              <a:t>, seria sobre los parámetros de las dos restantes y </a:t>
            </a:r>
            <a:r>
              <a:rPr lang="es-CO" dirty="0" err="1"/>
              <a:t>asi</a:t>
            </a:r>
            <a:r>
              <a:rPr lang="es-CO" dirty="0"/>
              <a:t>…)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5259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ahora a los datos X y Z se les conocen como los datos completos y son los datos iniciales y su representación latente z</a:t>
            </a:r>
          </a:p>
          <a:p>
            <a:endParaRPr lang="es-CO" dirty="0"/>
          </a:p>
          <a:p>
            <a:r>
              <a:rPr lang="es-CO" dirty="0"/>
              <a:t>X se les conoce como los datos </a:t>
            </a:r>
            <a:r>
              <a:rPr lang="es-CO" dirty="0" err="1"/>
              <a:t>incumpleto</a:t>
            </a:r>
            <a:r>
              <a:rPr lang="es-CO" dirty="0"/>
              <a:t> (iniciales)</a:t>
            </a:r>
          </a:p>
          <a:p>
            <a:endParaRPr lang="es-CO" dirty="0"/>
          </a:p>
          <a:p>
            <a:r>
              <a:rPr lang="es-CO" dirty="0"/>
              <a:t>Z es una </a:t>
            </a:r>
            <a:r>
              <a:rPr lang="es-CO" dirty="0" err="1"/>
              <a:t>tranformacion</a:t>
            </a:r>
            <a:r>
              <a:rPr lang="es-CO" dirty="0"/>
              <a:t> como función de probabilidad de z.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441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Lo que haría el método es definir tres </a:t>
            </a:r>
            <a:r>
              <a:rPr lang="es-CO" dirty="0" err="1"/>
              <a:t>cluster</a:t>
            </a:r>
            <a:r>
              <a:rPr lang="es-CO" dirty="0"/>
              <a:t>( Gaussiana) (</a:t>
            </a:r>
            <a:r>
              <a:rPr lang="es-CO" dirty="0" err="1"/>
              <a:t>trwes</a:t>
            </a:r>
            <a:r>
              <a:rPr lang="es-CO" dirty="0"/>
              <a:t> campanas, roja verde y azul</a:t>
            </a:r>
          </a:p>
          <a:p>
            <a:r>
              <a:rPr lang="es-CO" dirty="0"/>
              <a:t>Dependiendo si los datos de una gaussiana están centrado o se entremezclan, </a:t>
            </a:r>
            <a:r>
              <a:rPr lang="es-CO" dirty="0" err="1"/>
              <a:t>vambia</a:t>
            </a:r>
            <a:r>
              <a:rPr lang="es-CO" dirty="0"/>
              <a:t> la </a:t>
            </a:r>
            <a:r>
              <a:rPr lang="es-CO" dirty="0" err="1"/>
              <a:t>varian</a:t>
            </a:r>
            <a:r>
              <a:rPr lang="es-CO" dirty="0"/>
              <a:t>, quedando los datos mezclados con mayor varianza.</a:t>
            </a:r>
          </a:p>
          <a:p>
            <a:endParaRPr lang="es-CO" dirty="0"/>
          </a:p>
          <a:p>
            <a:r>
              <a:rPr lang="es-CO" dirty="0"/>
              <a:t>Una vez teniendo las mezclada y la </a:t>
            </a:r>
            <a:r>
              <a:rPr lang="es-CO" dirty="0" err="1"/>
              <a:t>asiganacion</a:t>
            </a:r>
            <a:r>
              <a:rPr lang="es-CO" dirty="0"/>
              <a:t> de puntos, necesitas comenzar a optimizar </a:t>
            </a:r>
            <a:r>
              <a:rPr lang="es-CO" dirty="0" err="1"/>
              <a:t>esoas</a:t>
            </a:r>
            <a:r>
              <a:rPr lang="es-CO" dirty="0"/>
              <a:t> gaussianas para que nuestros datos queden mejor clasificados.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7042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Partimos de los datos x </a:t>
            </a:r>
          </a:p>
          <a:p>
            <a:r>
              <a:rPr lang="es-CO" dirty="0"/>
              <a:t>Tenemos una función de verosimilitud o máximum </a:t>
            </a:r>
            <a:r>
              <a:rPr lang="es-CO" dirty="0" err="1"/>
              <a:t>likelihood</a:t>
            </a:r>
            <a:endParaRPr lang="es-CO" dirty="0"/>
          </a:p>
          <a:p>
            <a:r>
              <a:rPr lang="es-CO" dirty="0"/>
              <a:t>Y pretendemos </a:t>
            </a:r>
            <a:r>
              <a:rPr lang="es-CO" dirty="0" err="1"/>
              <a:t>actualizarnuestro</a:t>
            </a:r>
            <a:r>
              <a:rPr lang="es-CO" dirty="0"/>
              <a:t> </a:t>
            </a:r>
            <a:r>
              <a:rPr lang="es-CO" dirty="0" err="1"/>
              <a:t>tetha</a:t>
            </a:r>
            <a:r>
              <a:rPr lang="es-CO" dirty="0"/>
              <a:t> (las medias, las varianzas y los parámetros </a:t>
            </a:r>
            <a:r>
              <a:rPr lang="es-CO" dirty="0" err="1"/>
              <a:t>prio</a:t>
            </a:r>
            <a:r>
              <a:rPr lang="es-CO" dirty="0"/>
              <a:t> pi para cada gaussiana </a:t>
            </a:r>
            <a:r>
              <a:rPr lang="es-CO" dirty="0" err="1"/>
              <a:t>dependiento</a:t>
            </a:r>
            <a:r>
              <a:rPr lang="es-CO" dirty="0"/>
              <a:t> de los datos x)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2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93" y="3657600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Clustering</a:t>
            </a: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 GMM</a:t>
            </a:r>
            <a:br>
              <a:rPr lang="es-CO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GaussianMixtureModel</a:t>
            </a:r>
            <a:endParaRPr lang="es-CO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112" y="5888038"/>
            <a:ext cx="9144000" cy="1655762"/>
          </a:xfrm>
        </p:spPr>
        <p:txBody>
          <a:bodyPr/>
          <a:lstStyle/>
          <a:p>
            <a:r>
              <a:rPr lang="es-CO" dirty="0"/>
              <a:t>PhD(e). </a:t>
            </a:r>
            <a:r>
              <a:rPr lang="es-CO" dirty="0" err="1"/>
              <a:t>MsC</a:t>
            </a:r>
            <a:r>
              <a:rPr lang="es-CO" dirty="0"/>
              <a:t>. Ing. Jonnatan Arias Garcia</a:t>
            </a:r>
          </a:p>
        </p:txBody>
      </p:sp>
      <p:pic>
        <p:nvPicPr>
          <p:cNvPr id="1026" name="Picture 2" descr="Universidad del Quindío - YouTube">
            <a:extLst>
              <a:ext uri="{FF2B5EF4-FFF2-40B4-BE49-F238E27FC236}">
                <a16:creationId xmlns:a16="http://schemas.microsoft.com/office/drawing/2014/main" id="{EF86FD76-BE56-F566-C121-F2E22DC9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ay 11: Gaussian Mixture Model Clustering | by Rahul Kaliyath | Medium">
            <a:extLst>
              <a:ext uri="{FF2B5EF4-FFF2-40B4-BE49-F238E27FC236}">
                <a16:creationId xmlns:a16="http://schemas.microsoft.com/office/drawing/2014/main" id="{5A90F804-4F25-D738-8A57-0B03DE489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087" y="674501"/>
            <a:ext cx="57340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85007-40B0-955D-6C40-8BC5022A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Algoritmo EM</a:t>
            </a:r>
          </a:p>
        </p:txBody>
      </p:sp>
    </p:spTree>
    <p:extLst>
      <p:ext uri="{BB962C8B-B14F-4D97-AF65-F5344CB8AC3E}">
        <p14:creationId xmlns:p14="http://schemas.microsoft.com/office/powerpoint/2010/main" val="226774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5AE8A-9F59-DB77-F067-087FD47A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Función de verosimilitud logarítmica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73A898-F8A0-DB79-724F-6741824BA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852" y="1026581"/>
            <a:ext cx="9574296" cy="555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4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CCCC8-B3AD-0EA3-08B3-B549B80D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Algoritmo EM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4DD6B7-7D67-23FE-D37B-8BB619414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603" y="941716"/>
            <a:ext cx="9318793" cy="542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70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96CA8-497B-C0B1-BD85-58B2347B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92"/>
            <a:ext cx="10515600" cy="1325563"/>
          </a:xfrm>
        </p:spPr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Mezcla de Gaussianas: Aplicación del paso 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7F8998-3AF9-E661-011D-5359ACF4D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10" y="1157728"/>
            <a:ext cx="8953779" cy="563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1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96CA8-497B-C0B1-BD85-58B2347B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92"/>
            <a:ext cx="10934700" cy="1325563"/>
          </a:xfrm>
        </p:spPr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Mezcla de Gaussianas: Aplicación del paso M(I)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198375-2BB5-CFB5-0A92-CFC4986D7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046" y="1135117"/>
            <a:ext cx="9307907" cy="56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66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96CA8-497B-C0B1-BD85-58B2347B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92"/>
            <a:ext cx="10934700" cy="1325563"/>
          </a:xfrm>
        </p:spPr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Mezcla de Gaussianas: Aplicación del paso M(II)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C8FD03-78F5-0CDB-3C03-B99DCB083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89" y="1210073"/>
            <a:ext cx="9830422" cy="506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8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96CA8-497B-C0B1-BD85-58B2347B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61992"/>
            <a:ext cx="11152414" cy="1325563"/>
          </a:xfrm>
        </p:spPr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Mezcla de Gaussianas: Aplicación del paso M(III)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3F0384-DFB8-DEC6-C783-F81A5F37C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938414"/>
            <a:ext cx="9127671" cy="567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28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392D9-D4ED-2C5A-695A-7886F3F6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Resumen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14D12E-FC3A-F986-F356-6E7E863FC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35" y="1690688"/>
            <a:ext cx="10064465" cy="412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48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825EC-6A0F-D9B4-1DAD-003968FE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8750"/>
            <a:ext cx="10515600" cy="1325563"/>
          </a:xfrm>
        </p:spPr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Ejemplo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E28AD3-F846-47EE-71F4-76B799FEE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134" y="1273442"/>
            <a:ext cx="8939729" cy="518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3CFD2-38C3-663A-7835-9C702D5F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Agrupamiento probabilístico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45A83-C968-E180-018D-10F610238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Mezcla de funciones de probabilidad</a:t>
            </a:r>
          </a:p>
          <a:p>
            <a:r>
              <a:rPr lang="es-CO" dirty="0"/>
              <a:t>Algoritmo EM</a:t>
            </a:r>
          </a:p>
        </p:txBody>
      </p:sp>
    </p:spTree>
    <p:extLst>
      <p:ext uri="{BB962C8B-B14F-4D97-AF65-F5344CB8AC3E}">
        <p14:creationId xmlns:p14="http://schemas.microsoft.com/office/powerpoint/2010/main" val="143359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3CFD2-38C3-663A-7835-9C702D5F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Mezcla de funciones de probabilidad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537B3B-7E19-06EA-4251-13E3A4C7F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88" b="15005"/>
          <a:stretch/>
        </p:blipFill>
        <p:spPr>
          <a:xfrm>
            <a:off x="1549348" y="1485900"/>
            <a:ext cx="9093303" cy="473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5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DB05D-5C92-EED8-8A02-3C6609C3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Variable latente 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z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8BD008-C195-960F-B7B5-B2A3C19FD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12" y="1382457"/>
            <a:ext cx="9629975" cy="511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6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0F6AB-A33D-0698-6B11-46ED68B6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Distribución condicional de 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x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dado 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z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29A0E5-9204-F0B8-41D1-91FC78110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89" y="1690688"/>
            <a:ext cx="10929421" cy="378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6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0D75A-BBAE-E72D-14BF-B0B0D303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6"/>
            <a:ext cx="10515600" cy="1325563"/>
          </a:xfrm>
        </p:spPr>
        <p:txBody>
          <a:bodyPr/>
          <a:lstStyle/>
          <a:p>
            <a:pPr algn="ctr"/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Distribución marginal de 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9D2495-D8EF-5F89-D095-97E385A2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65" y="1325563"/>
            <a:ext cx="952467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7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64417-CB82-3F57-0FBC-2181FF73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149"/>
            <a:ext cx="10515600" cy="1325563"/>
          </a:xfrm>
        </p:spPr>
        <p:txBody>
          <a:bodyPr/>
          <a:lstStyle/>
          <a:p>
            <a:pPr algn="ctr"/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Distribución condicional de 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z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dado 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900F90-23BB-1A21-B23A-575CF1B8F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984" y="1236851"/>
            <a:ext cx="8766032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4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9893-77DA-7E08-AD8A-9B979AB3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Definición del tipo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200DB9-AC79-68B1-480D-08AF2B7ED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19" y="1972015"/>
            <a:ext cx="9531961" cy="291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0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344A7-CE28-A62B-D3CE-3C034580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83"/>
            <a:ext cx="10515600" cy="1325563"/>
          </a:xfrm>
        </p:spPr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Datos incompletos y completos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2BFBF0-79E9-73F0-2B5D-2C948D47F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159" y="1248102"/>
            <a:ext cx="8533681" cy="558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83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11526</TotalTime>
  <Words>1017</Words>
  <Application>Microsoft Office PowerPoint</Application>
  <PresentationFormat>Panorámica</PresentationFormat>
  <Paragraphs>87</Paragraphs>
  <Slides>18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Clustering GMM GaussianMixtureModel</vt:lpstr>
      <vt:lpstr>Agrupamiento probabilístico</vt:lpstr>
      <vt:lpstr>Mezcla de funciones de probabilidad</vt:lpstr>
      <vt:lpstr>Variable latente z</vt:lpstr>
      <vt:lpstr>Distribución condicional de x dado z</vt:lpstr>
      <vt:lpstr>Distribución marginal de x</vt:lpstr>
      <vt:lpstr>Distribución condicional de z dado x</vt:lpstr>
      <vt:lpstr>Definición del tipo de datos</vt:lpstr>
      <vt:lpstr>Datos incompletos y completos</vt:lpstr>
      <vt:lpstr>Algoritmo EM</vt:lpstr>
      <vt:lpstr>Función de verosimilitud logarítmica</vt:lpstr>
      <vt:lpstr>Algoritmo EM</vt:lpstr>
      <vt:lpstr>Mezcla de Gaussianas: Aplicación del paso E</vt:lpstr>
      <vt:lpstr>Mezcla de Gaussianas: Aplicación del paso M(I)</vt:lpstr>
      <vt:lpstr>Mezcla de Gaussianas: Aplicación del paso M(II)</vt:lpstr>
      <vt:lpstr>Mezcla de Gaussianas: Aplicación del paso M(III)</vt:lpstr>
      <vt:lpstr>Resumen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125</cp:revision>
  <dcterms:created xsi:type="dcterms:W3CDTF">2024-02-07T18:58:22Z</dcterms:created>
  <dcterms:modified xsi:type="dcterms:W3CDTF">2024-05-07T18:05:23Z</dcterms:modified>
</cp:coreProperties>
</file>