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82" autoAdjust="0"/>
  </p:normalViewPr>
  <p:slideViewPr>
    <p:cSldViewPr snapToGrid="0">
      <p:cViewPr varScale="1">
        <p:scale>
          <a:sx n="50" d="100"/>
          <a:sy n="50" d="100"/>
        </p:scale>
        <p:origin x="605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levelup.gitconnected.com/understanding-principal-component-analysis-pca-through-everyday-examples-8f13954c0bc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Análisis de componentes principales - PCA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Jonnatan Arias Garcia</a:t>
            </a:r>
          </a:p>
          <a:p>
            <a:r>
              <a:rPr lang="es-CO"/>
              <a:t>Actualizar con -&gt; </a:t>
            </a:r>
            <a:r>
              <a:rPr lang="es-CO">
                <a:hlinkClick r:id="rId2"/>
              </a:rPr>
              <a:t>https://levelup.gitconnected.com/understanding-principal-component-analysis-pca-through-everyday-examples-8f13954c0bc5</a:t>
            </a:r>
            <a:r>
              <a:rPr lang="es-CO"/>
              <a:t> </a:t>
            </a:r>
            <a:endParaRPr lang="es-CO" dirty="0"/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incipal component analysis (PCA): Explained and implemented | by Raghavan  | Medium">
            <a:extLst>
              <a:ext uri="{FF2B5EF4-FFF2-40B4-BE49-F238E27FC236}">
                <a16:creationId xmlns:a16="http://schemas.microsoft.com/office/drawing/2014/main" id="{6D00A08F-804D-673E-DA3E-35E8B695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56" y="532719"/>
            <a:ext cx="5570487" cy="41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62DC-F537-F84B-A797-2BAA99D6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Variable Latente continua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57BAE-8954-AC8A-2F59-C15D1E37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3757" cy="4351338"/>
          </a:xfrm>
        </p:spPr>
        <p:txBody>
          <a:bodyPr>
            <a:normAutofit lnSpcReduction="10000"/>
          </a:bodyPr>
          <a:lstStyle/>
          <a:p>
            <a:r>
              <a:rPr lang="es-CO" dirty="0"/>
              <a:t>Espacio latente:</a:t>
            </a:r>
          </a:p>
          <a:p>
            <a:pPr marL="0" indent="0" algn="just">
              <a:buNone/>
            </a:pPr>
            <a:r>
              <a:rPr lang="es-ES" dirty="0"/>
              <a:t>El espacio latente es el espacio en el que se encuentran los datos en la capa de cuello de botella. </a:t>
            </a:r>
          </a:p>
          <a:p>
            <a:pPr marL="0" indent="0" algn="just">
              <a:buNone/>
            </a:pPr>
            <a:r>
              <a:rPr lang="es-ES" dirty="0"/>
              <a:t>El espacio latente contiene una representación comprimida de la imagen, que es la única información que el decodificador puede usar para tratar de reconstruir la entrada con la mayor fidelidad posible</a:t>
            </a:r>
            <a:endParaRPr lang="es-CO" dirty="0"/>
          </a:p>
        </p:txBody>
      </p:sp>
      <p:pic>
        <p:nvPicPr>
          <p:cNvPr id="2050" name="Picture 2" descr="Variational AutoEncoder">
            <a:extLst>
              <a:ext uri="{FF2B5EF4-FFF2-40B4-BE49-F238E27FC236}">
                <a16:creationId xmlns:a16="http://schemas.microsoft.com/office/drawing/2014/main" id="{DB556548-90E3-AD41-B449-ADE9945DC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09482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9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Selección de característica / Extracción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4F18F-03C0-B3BE-FF99-1D3A8F73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solución a varios problemas en el reconocimiento de patrones se puede lograr eligiendo un espacio de características mejor.</a:t>
            </a:r>
          </a:p>
          <a:p>
            <a:endParaRPr lang="es-ES" dirty="0"/>
          </a:p>
          <a:p>
            <a:r>
              <a:rPr lang="es-ES" b="1" dirty="0"/>
              <a:t>Maldición de la dimensionalidad: </a:t>
            </a:r>
            <a:r>
              <a:rPr lang="es-ES" dirty="0"/>
              <a:t>el número de ejemplos necesarios para entrenar una función clasificadora crece exponencialmente con el número de dimensiones.</a:t>
            </a:r>
          </a:p>
          <a:p>
            <a:endParaRPr lang="es-ES" dirty="0"/>
          </a:p>
          <a:p>
            <a:r>
              <a:rPr lang="es-ES" b="1" dirty="0"/>
              <a:t>¿Qué características caracterizan mejor a la clase?</a:t>
            </a:r>
            <a:r>
              <a:rPr lang="es-ES" dirty="0"/>
              <a:t>: qué palabras caracterizan mejor a una clase de documentos.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224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Selección de característica / Extracción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4F18F-03C0-B3BE-FF99-1D3A8F73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90258"/>
            <a:ext cx="10515600" cy="2045834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Un conjunto de datos sintéticos obtenido tomando una de las imágenes de dígitos fuera de línea y creando múltiples copias en cada una de las cuales el dígito ha sufrido un desplazamiento y rotación aleatorios dentro de un campo de imagen más grande. Las imágenes resultantes tienen cada una 100 × 100 = 10000 píxeles.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4A16D1-EF17-139C-7393-9ADF79AB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71" y="2251511"/>
            <a:ext cx="7023857" cy="11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El modelo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515600" cy="404540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ES" dirty="0"/>
                  <a:t>❑ PCA se utiliza ampliamente para aplicaciones como la reducción de dimensionalidad, compresión de datos con pérdida, extracción de características y visualización de datos (</a:t>
                </a:r>
                <a:r>
                  <a:rPr lang="es-ES" dirty="0" err="1"/>
                  <a:t>Jolliffe</a:t>
                </a:r>
                <a:r>
                  <a:rPr lang="es-ES" dirty="0"/>
                  <a:t>, 2002). También se conoce como la transformada de </a:t>
                </a:r>
                <a:r>
                  <a:rPr lang="es-ES" dirty="0" err="1"/>
                  <a:t>Karhunen-Loève</a:t>
                </a:r>
                <a:r>
                  <a:rPr lang="es-ES" dirty="0"/>
                  <a:t>.</a:t>
                </a:r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r>
                  <a:rPr lang="es-ES" dirty="0"/>
                  <a:t>❑ Consideremos un conjunto de observaciones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s-ES" dirty="0"/>
                  <a:t>donde n = 1, . . . , N,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/>
                  <a:t>es una variable euclidiana con dimensionalidad D.</a:t>
                </a:r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r>
                  <a:rPr lang="es-ES" dirty="0"/>
                  <a:t>❑ Nuestro objetivo es proyectar los datos en un espacio de dimensionalidad M &lt; D maximizando la varianza de los datos proyectados.</a:t>
                </a:r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515600" cy="4045404"/>
              </a:xfrm>
              <a:blipFill>
                <a:blip r:embed="rId2"/>
                <a:stretch>
                  <a:fillRect l="-986" t="-3313" r="-10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83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El modelo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298"/>
                <a:ext cx="10515600" cy="43740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ES" dirty="0"/>
                  <a:t>❑ La media de los datos proyectados es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b="1" dirty="0"/>
              </a:p>
              <a:p>
                <a:pPr marL="0" indent="0" algn="just">
                  <a:buNone/>
                </a:pPr>
                <a:r>
                  <a:rPr lang="es-ES" dirty="0"/>
                  <a:t>Y la varianza de los datos proyectados esta dada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acc>
                                <m:accPr>
                                  <m:chr m:val="̅"/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dirty="0"/>
              </a:p>
              <a:p>
                <a:pPr marL="0" indent="0" algn="just">
                  <a:buNone/>
                </a:pPr>
                <a:r>
                  <a:rPr lang="es-CO" dirty="0"/>
                  <a:t>Donde </a:t>
                </a:r>
                <a:r>
                  <a:rPr lang="es-CO" b="1" dirty="0"/>
                  <a:t>S </a:t>
                </a:r>
                <a:r>
                  <a:rPr lang="es-CO" dirty="0"/>
                  <a:t>es la matriz de covarianza de los datos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s-C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)^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298"/>
                <a:ext cx="10515600" cy="4374016"/>
              </a:xfrm>
              <a:blipFill>
                <a:blip r:embed="rId2"/>
                <a:stretch>
                  <a:fillRect l="-1043" t="-32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9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El modelo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dirty="0"/>
                  <a:t>Introducimos a multiplicador de Lagrange que denotaremos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y luego hacer una maximización ilimitada de:</a:t>
                </a:r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Sup>
                        <m:sSub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r>
                  <a:rPr lang="es-ES" dirty="0"/>
                  <a:t>Al igualar a cero la derivada con respecto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, vemos que esta cantidad tendrá un punto estacionario cuando</a:t>
                </a:r>
              </a:p>
              <a:p>
                <a:pPr marL="0" indent="0" algn="just">
                  <a:buNone/>
                </a:pPr>
                <a:endParaRPr lang="es-CO" b="1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 marL="0" indent="0" algn="just">
                  <a:buNone/>
                </a:pPr>
                <a:r>
                  <a:rPr lang="es-CO" dirty="0"/>
                  <a:t>Lo que dice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CO" dirty="0"/>
                  <a:t>debe ser un vector propio de </a:t>
                </a:r>
                <a:r>
                  <a:rPr lang="es-CO" b="1" dirty="0"/>
                  <a:t>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  <a:blipFill>
                <a:blip r:embed="rId2"/>
                <a:stretch>
                  <a:fillRect l="-1217" t="-2038" r="-11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0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El modelo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s-CO" b="1" dirty="0"/>
              </a:p>
              <a:p>
                <a:pPr marL="0" indent="0" algn="just">
                  <a:buNone/>
                </a:pPr>
                <a:endParaRPr lang="es-CO" b="1" dirty="0"/>
              </a:p>
              <a:p>
                <a:pPr marL="0" indent="0" algn="just">
                  <a:buNone/>
                </a:pPr>
                <a:r>
                  <a:rPr lang="es-CO" b="1" dirty="0">
                    <a:solidFill>
                      <a:schemeClr val="accent1">
                        <a:lumMod val="75000"/>
                      </a:schemeClr>
                    </a:solidFill>
                  </a:rPr>
                  <a:t>Tip</a:t>
                </a:r>
              </a:p>
              <a:p>
                <a:pPr marL="0" indent="0" algn="just">
                  <a:buNone/>
                </a:pPr>
                <a:r>
                  <a:rPr lang="es-ES" dirty="0"/>
                  <a:t>En resumen, el análisis de componentes principales implica evaluar la media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s-ES" dirty="0"/>
                  <a:t> y la matriz de covarianza </a:t>
                </a:r>
                <a:r>
                  <a:rPr lang="es-ES" b="1" dirty="0"/>
                  <a:t>S</a:t>
                </a:r>
                <a:r>
                  <a:rPr lang="es-ES" dirty="0"/>
                  <a:t> del conjunto de datos y luego encontrar la </a:t>
                </a:r>
                <a:r>
                  <a:rPr lang="es-ES" b="1" dirty="0"/>
                  <a:t>M</a:t>
                </a:r>
                <a:r>
                  <a:rPr lang="es-ES" dirty="0"/>
                  <a:t> vectores propios de </a:t>
                </a:r>
                <a:r>
                  <a:rPr lang="es-ES" b="1" dirty="0"/>
                  <a:t>S</a:t>
                </a:r>
                <a:r>
                  <a:rPr lang="es-ES" dirty="0"/>
                  <a:t> correspondientes a los </a:t>
                </a:r>
                <a:r>
                  <a:rPr lang="es-ES" b="1" dirty="0"/>
                  <a:t>M</a:t>
                </a:r>
                <a:r>
                  <a:rPr lang="es-ES" dirty="0"/>
                  <a:t> valores propios más grandes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77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Algoritmo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endParaRPr lang="es-CO" b="1" dirty="0"/>
              </a:p>
              <a:p>
                <a:pPr marL="0" indent="0" algn="just">
                  <a:buNone/>
                </a:pPr>
                <a:r>
                  <a:rPr lang="es-ES" sz="3000" dirty="0"/>
                  <a:t>Algoritmo PCA (</a:t>
                </a:r>
                <a:r>
                  <a:rPr lang="es-ES" sz="3000" b="1" dirty="0"/>
                  <a:t>X</a:t>
                </a:r>
                <a:r>
                  <a:rPr lang="es-ES" sz="3000" dirty="0"/>
                  <a:t>, k): top k valores propios/vectores propios</a:t>
                </a:r>
              </a:p>
              <a:p>
                <a:pPr marL="0" indent="0" algn="just">
                  <a:buNone/>
                </a:pPr>
                <a:r>
                  <a:rPr lang="es-ES" sz="3000" b="1" dirty="0"/>
                  <a:t>DATOS</a:t>
                </a:r>
                <a:r>
                  <a:rPr lang="es-ES" sz="3000" dirty="0"/>
                  <a:t>: </a:t>
                </a:r>
                <a:r>
                  <a:rPr lang="es-ES" sz="3000" b="1" dirty="0"/>
                  <a:t>X </a:t>
                </a:r>
                <a:r>
                  <a:rPr lang="es-ES" sz="3000" dirty="0"/>
                  <a:t> Matriz de datos m × N</a:t>
                </a:r>
              </a:p>
              <a:p>
                <a:pPr marL="0" indent="0" algn="just">
                  <a:buNone/>
                </a:pPr>
                <a:r>
                  <a:rPr lang="es-ES" sz="3000" dirty="0"/>
                  <a:t>Cada punto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3000" dirty="0"/>
                  <a:t> es un vector columna de </a:t>
                </a:r>
                <a:r>
                  <a:rPr lang="es-ES" sz="3000" b="1" dirty="0"/>
                  <a:t>x</a:t>
                </a:r>
                <a:endParaRPr lang="es-ES" sz="3000" dirty="0"/>
              </a:p>
              <a:p>
                <a:pPr marL="742950" indent="-742950" algn="just">
                  <a:buFont typeface="+mj-lt"/>
                  <a:buAutoNum type="arabicPeriod"/>
                </a:pPr>
                <a:r>
                  <a:rPr lang="es-ES" sz="3000" dirty="0"/>
                  <a:t>Reste la media de cada columna de </a:t>
                </a:r>
                <a:r>
                  <a:rPr lang="es-ES" sz="3000" b="1" dirty="0"/>
                  <a:t>x</a:t>
                </a:r>
                <a:r>
                  <a:rPr lang="es-ES" sz="3000" dirty="0"/>
                  <a:t> (centre los datos)</a:t>
                </a:r>
              </a:p>
              <a:p>
                <a:pPr marL="742950" indent="-742950" algn="just">
                  <a:buFont typeface="+mj-lt"/>
                  <a:buAutoNum type="arabicPeriod"/>
                </a:pPr>
                <a:r>
                  <a:rPr lang="es-ES" sz="3000" dirty="0"/>
                  <a:t>Calcular la matriz de covarianza de </a:t>
                </a:r>
                <a:r>
                  <a:rPr lang="es-ES" sz="3000" b="1" dirty="0"/>
                  <a:t>x</a:t>
                </a:r>
              </a:p>
              <a:p>
                <a:pPr marL="742950" indent="-742950" algn="just">
                  <a:buFont typeface="+mj-lt"/>
                  <a:buAutoNum type="arabicPeriod"/>
                </a:pPr>
                <a:r>
                  <a:rPr lang="es-ES" sz="3000" dirty="0"/>
                  <a:t>Realice la descomposición SVD de </a:t>
                </a:r>
                <a:r>
                  <a:rPr lang="es-ES" sz="3000" b="1" dirty="0"/>
                  <a:t>S</a:t>
                </a:r>
                <a:r>
                  <a:rPr lang="es-ES" sz="3000" dirty="0"/>
                  <a:t> de modo que </a:t>
                </a:r>
                <a14:m>
                  <m:oMath xmlns:m="http://schemas.openxmlformats.org/officeDocument/2006/math"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CO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3000" dirty="0"/>
                  <a:t> son los valores propios y vectores propios de </a:t>
                </a:r>
                <a:r>
                  <a:rPr lang="es-ES" sz="3000" b="1" dirty="0"/>
                  <a:t>S</a:t>
                </a:r>
                <a:endParaRPr lang="es-ES" sz="3000" dirty="0"/>
              </a:p>
              <a:p>
                <a:pPr marL="742950" indent="-742950" algn="just">
                  <a:buFont typeface="+mj-lt"/>
                  <a:buAutoNum type="arabicPeriod"/>
                </a:pPr>
                <a:r>
                  <a:rPr lang="es-ES" sz="3000" dirty="0"/>
                  <a:t>Devuelva los k componentes principales de modo que </a:t>
                </a:r>
                <a14:m>
                  <m:oMath xmlns:m="http://schemas.openxmlformats.org/officeDocument/2006/math"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3000" dirty="0"/>
                  <a:t>(conservando un valor dado del porcentaje de la varianza de los datos)</a:t>
                </a:r>
                <a:endParaRPr lang="es-CO" sz="3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  <a:blipFill>
                <a:blip r:embed="rId2"/>
                <a:stretch>
                  <a:fillRect l="-1217" r="-1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8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11793</TotalTime>
  <Words>575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Análisis de componentes principales - PCA</vt:lpstr>
      <vt:lpstr>Variable Latente continua</vt:lpstr>
      <vt:lpstr>Selección de característica / Extracción I</vt:lpstr>
      <vt:lpstr>Selección de característica / Extracción II</vt:lpstr>
      <vt:lpstr>El modelo I</vt:lpstr>
      <vt:lpstr>El modelo II</vt:lpstr>
      <vt:lpstr>El modelo III</vt:lpstr>
      <vt:lpstr>El modelo IV</vt:lpstr>
      <vt:lpstr>Algoritmo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132</cp:revision>
  <dcterms:created xsi:type="dcterms:W3CDTF">2024-02-07T18:58:22Z</dcterms:created>
  <dcterms:modified xsi:type="dcterms:W3CDTF">2024-05-06T16:35:32Z</dcterms:modified>
</cp:coreProperties>
</file>