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45" r:id="rId3"/>
    <p:sldId id="347" r:id="rId4"/>
    <p:sldId id="348" r:id="rId5"/>
    <p:sldId id="352" r:id="rId6"/>
    <p:sldId id="355" r:id="rId7"/>
    <p:sldId id="356" r:id="rId8"/>
    <p:sldId id="353" r:id="rId9"/>
    <p:sldId id="354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64" r:id="rId18"/>
    <p:sldId id="365" r:id="rId1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9851A4EA-D54C-43CD-A697-3947917CD7EB}">
          <p14:sldIdLst>
            <p14:sldId id="256"/>
            <p14:sldId id="345"/>
            <p14:sldId id="347"/>
            <p14:sldId id="348"/>
            <p14:sldId id="352"/>
            <p14:sldId id="355"/>
            <p14:sldId id="356"/>
            <p14:sldId id="353"/>
            <p14:sldId id="354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natan arias garcia" initials="ja" lastIdx="2" clrIdx="0">
    <p:extLst>
      <p:ext uri="{19B8F6BF-5375-455C-9EA6-DF929625EA0E}">
        <p15:presenceInfo xmlns:p15="http://schemas.microsoft.com/office/powerpoint/2012/main" userId="a49012081746b49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5951" autoAdjust="0"/>
  </p:normalViewPr>
  <p:slideViewPr>
    <p:cSldViewPr snapToGrid="0">
      <p:cViewPr varScale="1">
        <p:scale>
          <a:sx n="47" d="100"/>
          <a:sy n="47" d="100"/>
        </p:scale>
        <p:origin x="77" y="1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A4115-B433-4874-A7E6-74914FACEB88}" type="datetimeFigureOut">
              <a:rPr lang="es-CO" smtClean="0"/>
              <a:t>27/04/2024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B4E20-ECEB-46D0-9C8F-8968493B62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3776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D9B11-F9B2-BF14-DBF3-34242E293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1A7C44-C121-15B1-7D02-95E480C9C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EDA34A-AE54-52D9-2A23-336EDB0E7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27/04/2024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6DB7D5-1983-F312-57DB-1AA96393D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E40D27-0E94-FB23-547A-95E445697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730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9D5F0-8A95-161B-AEE2-0DBF65E57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87C1AA6-7E13-3127-0E19-F51712476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0BBE57-3E69-BAA8-5AD0-12B685695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27/04/2024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1E0D62-6E5E-6FC7-7ED2-0C63A6121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FA4F62-C712-431D-CB2E-E92E6709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02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A425C7B-41B8-9540-3ABF-5BA8232A16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43A287E-4186-BEBF-F216-661EC535A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6BB3F6-EB04-B60D-9EE6-01CE5EBE1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27/04/2024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FF6448-A063-9026-29E3-2E7AC3C3D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AFF164-D295-194C-3BE4-F98CC925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7849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7F7246-0B19-B662-F340-3310D1C67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B95C0E-0190-360F-3C45-6E0E9525E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9F8675-97F5-35D2-B12A-816572EF4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27/04/2024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3E5AA0-3B5D-6DE1-B370-AFFDC2B82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F1DC41-144F-3775-8120-9AE6D2BEE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8867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22760-3E2A-AEB8-E4EE-453E23B2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844A2F-A955-D66C-0E8F-0BF771024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5AA763-BAD8-13CC-6EAE-7720C6477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27/04/2024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E6D4AD-9FDC-BA80-C957-43066DC83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5F0B18-A5FA-FD86-4E86-CE432AD6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548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F41AB-E727-1594-5E19-5E262AFFD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D7699B-D75F-D53B-A183-FF0E4BB31B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C58CED-46D9-50FC-EFD6-8AFAA0D34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C6F89E-6D3B-BEB6-8CB1-B35324140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27/04/2024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2F9EAB-EF8B-D88F-96FD-8D0447D5B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6F05F8-701D-16DE-7F2C-976312DFE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294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880CE-C431-45E2-181C-73E4763AA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934BE0-E2C4-E216-553A-8D7ACC228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2D11E9-6A88-926B-6F13-0B6FC7BB5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76C031F-C885-60B2-6925-BCDCBF7D2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113C311-50EA-9F11-3ADE-92F3B3A46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1207731-79D3-FEB6-BC21-FE29041D5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27/04/2024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9E6C985-3334-94F8-7019-C40BEA597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D9D08E8-F761-7807-41CB-84F68BDD8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7253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0F9998-0D18-42CF-0DC7-7815DA2A1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E865007-A787-2F2D-F272-BDCF75CB9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27/04/2024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5E6CEE7-5D5B-B216-388C-C35890C8E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24F078-6D0B-D811-7543-D46336A5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8432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41DF14B-CF30-9C25-A68C-95DC89219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27/04/2024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290F78-F84E-7FA9-5BE3-52B11ACB1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F90D132-527D-C93E-45CB-31BB3718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3198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816CE-3E35-2C15-0AB8-7831D8168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AFEB9B-FBCB-D08F-B496-3B00C0B03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D34AF9A-CBAB-4720-9E9E-98764CC57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616EDB-CCA4-5ABE-4B06-8309840C0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27/04/2024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0E58B5-354B-5B47-9202-6C2D3C98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6106D7-5BEA-65D4-E6DF-BF6CFED99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42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FFD40D-8F41-7EEA-0056-558140884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B411822-286F-DDA0-BB1B-27F5BBAD97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FDDC4B6-4185-4F54-1A26-8F570490C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80CC53-E779-D8ED-A776-3918FBB24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27/04/2024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2CFE68-5509-34C5-C757-12901DFB3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1E20C9-1C6C-48EA-75BB-FCD99F945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208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B6601EB-DE75-A283-3D01-0B99DD63D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A01138-944E-4DAA-DF17-B125910BB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1EB54C-0EF0-D612-9DD4-9CB9BC4F6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72390-E4B2-4A0D-8460-33D170166DE2}" type="datetimeFigureOut">
              <a:rPr lang="es-CO" smtClean="0"/>
              <a:t>27/04/2024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C8202E-D23A-03CD-B65F-B339AC157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912DE4-2A3E-EAE2-9351-A0E4D88D34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04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deep-inside-autoencoders-7e41f319999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114EE2-7CC8-1FB9-B50D-50BE09AB0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3193" y="4641381"/>
            <a:ext cx="11105613" cy="764147"/>
          </a:xfrm>
        </p:spPr>
        <p:txBody>
          <a:bodyPr>
            <a:normAutofit/>
          </a:bodyPr>
          <a:lstStyle/>
          <a:p>
            <a:r>
              <a:rPr lang="es-CO" sz="4800" dirty="0" err="1">
                <a:solidFill>
                  <a:schemeClr val="accent1">
                    <a:lumMod val="75000"/>
                  </a:schemeClr>
                </a:solidFill>
              </a:rPr>
              <a:t>Autoencoders</a:t>
            </a:r>
            <a:endParaRPr lang="es-CO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90167A-F844-9F94-DD27-83345C4FA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0112" y="5888038"/>
            <a:ext cx="9144000" cy="1655762"/>
          </a:xfrm>
        </p:spPr>
        <p:txBody>
          <a:bodyPr/>
          <a:lstStyle/>
          <a:p>
            <a:r>
              <a:rPr lang="es-CO" dirty="0"/>
              <a:t>PhD(e). </a:t>
            </a:r>
            <a:r>
              <a:rPr lang="es-CO" dirty="0" err="1"/>
              <a:t>MsC</a:t>
            </a:r>
            <a:r>
              <a:rPr lang="es-CO" dirty="0"/>
              <a:t>. Ing. Jonnatan Arias Garcia</a:t>
            </a:r>
          </a:p>
        </p:txBody>
      </p:sp>
      <p:pic>
        <p:nvPicPr>
          <p:cNvPr id="4" name="Picture 2" descr="Autoencoders">
            <a:extLst>
              <a:ext uri="{FF2B5EF4-FFF2-40B4-BE49-F238E27FC236}">
                <a16:creationId xmlns:a16="http://schemas.microsoft.com/office/drawing/2014/main" id="{B21F6725-34F8-8F14-7318-1EDD26384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896" y="709332"/>
            <a:ext cx="5980207" cy="358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374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 err="1">
                <a:solidFill>
                  <a:schemeClr val="accent1">
                    <a:lumMod val="75000"/>
                  </a:schemeClr>
                </a:solidFill>
              </a:rPr>
              <a:t>Autoenconders</a:t>
            </a:r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s-CO" b="1" dirty="0" err="1">
                <a:solidFill>
                  <a:schemeClr val="accent1">
                    <a:lumMod val="75000"/>
                  </a:schemeClr>
                </a:solidFill>
              </a:rPr>
              <a:t>Bottleneck</a:t>
            </a:r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CO" b="1" dirty="0" err="1">
                <a:solidFill>
                  <a:schemeClr val="accent1">
                    <a:lumMod val="75000"/>
                  </a:schemeClr>
                </a:solidFill>
              </a:rPr>
              <a:t>layer</a:t>
            </a:r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403131"/>
            <a:ext cx="10843657" cy="4877785"/>
          </a:xfrm>
        </p:spPr>
        <p:txBody>
          <a:bodyPr>
            <a:normAutofit/>
          </a:bodyPr>
          <a:lstStyle/>
          <a:p>
            <a:r>
              <a:rPr lang="es-ES" dirty="0">
                <a:effectLst/>
                <a:highlight>
                  <a:srgbClr val="FDFDFD"/>
                </a:highlight>
                <a:latin typeface="Segoe UI Web (West European)"/>
              </a:rPr>
              <a:t>Supongamos que las imágenes de entrada son </a:t>
            </a:r>
            <a:r>
              <a:rPr lang="es-ES" b="1" i="1" dirty="0" err="1">
                <a:effectLst/>
                <a:highlight>
                  <a:srgbClr val="FDFDFD"/>
                </a:highlight>
                <a:latin typeface="Segoe UI Web (West European)"/>
              </a:rPr>
              <a:t>nxn</a:t>
            </a:r>
            <a:r>
              <a:rPr lang="es-ES" dirty="0">
                <a:effectLst/>
                <a:highlight>
                  <a:srgbClr val="FDFDFD"/>
                </a:highlight>
                <a:latin typeface="Segoe UI Web (West European)"/>
              </a:rPr>
              <a:t> y el espacio latente es </a:t>
            </a:r>
            <a:r>
              <a:rPr lang="es-ES" b="1" i="1" dirty="0">
                <a:effectLst/>
                <a:highlight>
                  <a:srgbClr val="FDFDFD"/>
                </a:highlight>
                <a:latin typeface="Segoe UI Web (West European)"/>
              </a:rPr>
              <a:t>m &lt; </a:t>
            </a:r>
            <a:r>
              <a:rPr lang="es-ES" b="1" i="1" dirty="0" err="1">
                <a:effectLst/>
                <a:highlight>
                  <a:srgbClr val="FDFDFD"/>
                </a:highlight>
                <a:latin typeface="Segoe UI Web (West European)"/>
              </a:rPr>
              <a:t>nxn</a:t>
            </a:r>
            <a:r>
              <a:rPr lang="es-ES" dirty="0">
                <a:effectLst/>
                <a:highlight>
                  <a:srgbClr val="FDFDFD"/>
                </a:highlight>
                <a:latin typeface="Segoe UI Web (West European)"/>
              </a:rPr>
              <a:t>. </a:t>
            </a:r>
          </a:p>
          <a:p>
            <a:r>
              <a:rPr lang="es-ES" dirty="0">
                <a:effectLst/>
                <a:highlight>
                  <a:srgbClr val="FDFDFD"/>
                </a:highlight>
                <a:latin typeface="Segoe UI Web (West European)"/>
              </a:rPr>
              <a:t>Entonces el espacio latente no es suficiente para reproducir todas las imágenes. </a:t>
            </a:r>
          </a:p>
          <a:p>
            <a:r>
              <a:rPr lang="es-ES" dirty="0">
                <a:effectLst/>
                <a:highlight>
                  <a:srgbClr val="FDFDFD"/>
                </a:highlight>
                <a:latin typeface="Segoe UI Web (West European)"/>
              </a:rPr>
              <a:t>Necesita aprender una codificación que capture las características importantes de los datos de entrenamiento, suficientes para una </a:t>
            </a:r>
            <a:r>
              <a:rPr lang="es-ES" dirty="0">
                <a:highlight>
                  <a:srgbClr val="FDFDFD"/>
                </a:highlight>
                <a:latin typeface="Segoe UI Web (West European)"/>
              </a:rPr>
              <a:t>reconstrucción </a:t>
            </a:r>
            <a:r>
              <a:rPr lang="es-ES" dirty="0">
                <a:effectLst/>
                <a:highlight>
                  <a:srgbClr val="FDFDFD"/>
                </a:highlight>
                <a:latin typeface="Segoe UI Web (West European)"/>
              </a:rPr>
              <a:t>aproximada.</a:t>
            </a:r>
          </a:p>
          <a:p>
            <a:pPr marL="0" indent="0" algn="just">
              <a:buNone/>
            </a:pPr>
            <a:endParaRPr lang="es-ES" b="0" i="0" dirty="0">
              <a:solidFill>
                <a:srgbClr val="161616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Autoencoders Tutorial - Autoencoders">
            <a:extLst>
              <a:ext uri="{FF2B5EF4-FFF2-40B4-BE49-F238E27FC236}">
                <a16:creationId xmlns:a16="http://schemas.microsoft.com/office/drawing/2014/main" id="{4CA7D1B5-AE56-40B6-AA64-CEB497219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855" y="4425043"/>
            <a:ext cx="6514289" cy="2183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989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 err="1">
                <a:solidFill>
                  <a:schemeClr val="accent1">
                    <a:lumMod val="75000"/>
                  </a:schemeClr>
                </a:solidFill>
              </a:rPr>
              <a:t>Bottleneck</a:t>
            </a:r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CO" b="1" dirty="0" err="1">
                <a:solidFill>
                  <a:schemeClr val="accent1">
                    <a:lumMod val="75000"/>
                  </a:schemeClr>
                </a:solidFill>
              </a:rPr>
              <a:t>layer</a:t>
            </a:r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 en </a:t>
            </a:r>
            <a:r>
              <a:rPr lang="es-CO" b="1" dirty="0" err="1">
                <a:solidFill>
                  <a:schemeClr val="accent1">
                    <a:lumMod val="75000"/>
                  </a:schemeClr>
                </a:solidFill>
              </a:rPr>
              <a:t>Keras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403131"/>
            <a:ext cx="10843657" cy="4877785"/>
          </a:xfrm>
        </p:spPr>
        <p:txBody>
          <a:bodyPr>
            <a:normAutofit/>
          </a:bodyPr>
          <a:lstStyle/>
          <a:p>
            <a:pPr lvl="1"/>
            <a:r>
              <a:rPr lang="en-US" dirty="0" err="1"/>
              <a:t>input_img</a:t>
            </a:r>
            <a:r>
              <a:rPr lang="en-US" dirty="0"/>
              <a:t> = Input(shape=(784,)) </a:t>
            </a:r>
          </a:p>
          <a:p>
            <a:pPr lvl="1"/>
            <a:r>
              <a:rPr lang="en-US" dirty="0" err="1"/>
              <a:t>encoding_dim</a:t>
            </a:r>
            <a:r>
              <a:rPr lang="en-US" dirty="0"/>
              <a:t> = 32 </a:t>
            </a:r>
          </a:p>
          <a:p>
            <a:pPr lvl="1"/>
            <a:r>
              <a:rPr lang="en-US" dirty="0"/>
              <a:t>encoded = Dense(</a:t>
            </a:r>
            <a:r>
              <a:rPr lang="en-US" dirty="0" err="1"/>
              <a:t>encoding_dim</a:t>
            </a:r>
            <a:r>
              <a:rPr lang="en-US" dirty="0"/>
              <a:t>, activation='</a:t>
            </a:r>
            <a:r>
              <a:rPr lang="en-US" dirty="0" err="1"/>
              <a:t>relu</a:t>
            </a:r>
            <a:r>
              <a:rPr lang="en-US" dirty="0"/>
              <a:t>')(</a:t>
            </a:r>
            <a:r>
              <a:rPr lang="en-US" dirty="0" err="1"/>
              <a:t>input_img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decoded = Dense(784, activation='sigmoid')(encoded) </a:t>
            </a:r>
          </a:p>
          <a:p>
            <a:pPr lvl="1"/>
            <a:r>
              <a:rPr lang="en-US" dirty="0"/>
              <a:t>autoencoder = Model(</a:t>
            </a:r>
            <a:r>
              <a:rPr lang="en-US" dirty="0" err="1"/>
              <a:t>input_img</a:t>
            </a:r>
            <a:r>
              <a:rPr lang="en-US" dirty="0"/>
              <a:t>, decoded)</a:t>
            </a:r>
            <a:endParaRPr lang="en-US" sz="2400" dirty="0"/>
          </a:p>
          <a:p>
            <a:r>
              <a:rPr lang="en-US" dirty="0"/>
              <a:t>Maps 28x28 images into a 32 dimensional vector.  </a:t>
            </a:r>
          </a:p>
          <a:p>
            <a:r>
              <a:rPr lang="en-US" dirty="0"/>
              <a:t>Can also use more layers and/or convolutions.  </a:t>
            </a:r>
          </a:p>
          <a:p>
            <a:pPr marL="0" indent="0" algn="just">
              <a:buNone/>
            </a:pPr>
            <a:endParaRPr lang="es-ES" b="0" i="0" dirty="0">
              <a:solidFill>
                <a:srgbClr val="161616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2" descr="basic autoencoder">
            <a:extLst>
              <a:ext uri="{FF2B5EF4-FFF2-40B4-BE49-F238E27FC236}">
                <a16:creationId xmlns:a16="http://schemas.microsoft.com/office/drawing/2014/main" id="{FBE351F5-4B2A-A950-D38F-A07C02474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9" y="4468584"/>
            <a:ext cx="7620000" cy="154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4">
            <a:extLst>
              <a:ext uri="{FF2B5EF4-FFF2-40B4-BE49-F238E27FC236}">
                <a16:creationId xmlns:a16="http://schemas.microsoft.com/office/drawing/2014/main" id="{426F4C89-ED7F-1678-FF68-798685BF9681}"/>
              </a:ext>
            </a:extLst>
          </p:cNvPr>
          <p:cNvSpPr txBox="1"/>
          <p:nvPr/>
        </p:nvSpPr>
        <p:spPr>
          <a:xfrm>
            <a:off x="674171" y="6280916"/>
            <a:ext cx="3778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blog.keras.io</a:t>
            </a:r>
            <a:r>
              <a:rPr lang="en-US" sz="1200" dirty="0"/>
              <a:t>/building-autoencoders-in-</a:t>
            </a:r>
            <a:r>
              <a:rPr lang="en-US" sz="1200" dirty="0" err="1"/>
              <a:t>keras.html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28931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 err="1">
                <a:solidFill>
                  <a:schemeClr val="accent1">
                    <a:lumMod val="75000"/>
                  </a:schemeClr>
                </a:solidFill>
              </a:rPr>
              <a:t>Autoencoders</a:t>
            </a:r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s-CO" b="1" dirty="0" err="1">
                <a:solidFill>
                  <a:schemeClr val="accent1">
                    <a:lumMod val="75000"/>
                  </a:schemeClr>
                </a:solidFill>
              </a:rPr>
              <a:t>Denoising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403131"/>
            <a:ext cx="10843657" cy="2825969"/>
          </a:xfrm>
        </p:spPr>
        <p:txBody>
          <a:bodyPr>
            <a:normAutofit fontScale="92500"/>
          </a:bodyPr>
          <a:lstStyle/>
          <a:p>
            <a:pPr algn="just"/>
            <a:r>
              <a:rPr lang="es-ES" dirty="0">
                <a:effectLst/>
                <a:highlight>
                  <a:srgbClr val="FDFDFD"/>
                </a:highlight>
                <a:latin typeface="Segoe UI Web (West European)"/>
              </a:rPr>
              <a:t>El </a:t>
            </a:r>
            <a:r>
              <a:rPr lang="es-ES" dirty="0" err="1">
                <a:effectLst/>
                <a:highlight>
                  <a:srgbClr val="FDFDFD"/>
                </a:highlight>
                <a:latin typeface="Segoe UI Web (West European)"/>
              </a:rPr>
              <a:t>autoencoder</a:t>
            </a:r>
            <a:r>
              <a:rPr lang="es-ES" dirty="0">
                <a:effectLst/>
                <a:highlight>
                  <a:srgbClr val="FDFDFD"/>
                </a:highlight>
                <a:latin typeface="Segoe UI Web (West European)"/>
              </a:rPr>
              <a:t> básico se entrena para minimizar la pérdida entre x y la reconstrucción g(f(x)). </a:t>
            </a:r>
          </a:p>
          <a:p>
            <a:pPr algn="just"/>
            <a:r>
              <a:rPr lang="es-ES" dirty="0">
                <a:effectLst/>
                <a:highlight>
                  <a:srgbClr val="FDFDFD"/>
                </a:highlight>
                <a:latin typeface="Segoe UI Web (West European)"/>
              </a:rPr>
              <a:t>Los </a:t>
            </a:r>
            <a:r>
              <a:rPr lang="es-ES" dirty="0" err="1">
                <a:effectLst/>
                <a:highlight>
                  <a:srgbClr val="FDFDFD"/>
                </a:highlight>
                <a:latin typeface="Segoe UI Web (West European)"/>
              </a:rPr>
              <a:t>autoencoders</a:t>
            </a:r>
            <a:r>
              <a:rPr lang="es-ES" dirty="0">
                <a:effectLst/>
                <a:highlight>
                  <a:srgbClr val="FDFDFD"/>
                </a:highlight>
                <a:latin typeface="Segoe UI Web (West European)"/>
              </a:rPr>
              <a:t> de eliminación de ruido se entrenan para minimizar la pérdida entre x y g(f(</a:t>
            </a:r>
            <a:r>
              <a:rPr lang="es-ES" dirty="0" err="1">
                <a:effectLst/>
                <a:highlight>
                  <a:srgbClr val="FDFDFD"/>
                </a:highlight>
                <a:latin typeface="Segoe UI Web (West European)"/>
              </a:rPr>
              <a:t>x+w</a:t>
            </a:r>
            <a:r>
              <a:rPr lang="es-ES" dirty="0">
                <a:effectLst/>
                <a:highlight>
                  <a:srgbClr val="FDFDFD"/>
                </a:highlight>
                <a:latin typeface="Segoe UI Web (West European)"/>
              </a:rPr>
              <a:t>)), donde w es ruido aleatorio. </a:t>
            </a:r>
          </a:p>
          <a:p>
            <a:pPr algn="just"/>
            <a:r>
              <a:rPr lang="es-ES" dirty="0">
                <a:effectLst/>
                <a:highlight>
                  <a:srgbClr val="FDFDFD"/>
                </a:highlight>
                <a:latin typeface="Segoe UI Web (West European)"/>
              </a:rPr>
              <a:t>Las mismas arquitecturas posibles, diferentes datos de entrenamiento. </a:t>
            </a:r>
          </a:p>
          <a:p>
            <a:pPr marL="0" indent="0" algn="just">
              <a:buNone/>
            </a:pPr>
            <a:r>
              <a:rPr lang="es-ES" dirty="0" err="1">
                <a:effectLst/>
                <a:highlight>
                  <a:srgbClr val="FDFDFD"/>
                </a:highlight>
                <a:latin typeface="Segoe UI Web (West European)"/>
              </a:rPr>
              <a:t>Kaggle</a:t>
            </a:r>
            <a:r>
              <a:rPr lang="es-ES" dirty="0">
                <a:effectLst/>
                <a:highlight>
                  <a:srgbClr val="FDFDFD"/>
                </a:highlight>
                <a:latin typeface="Segoe UI Web (West European)"/>
              </a:rPr>
              <a:t> tiene un conjunto de datos sobre documentos </a:t>
            </a:r>
            <a:r>
              <a:rPr lang="es-ES" dirty="0">
                <a:effectLst/>
                <a:highlight>
                  <a:srgbClr val="D4D4D4"/>
                </a:highlight>
                <a:latin typeface="Segoe UI Web (West European)"/>
              </a:rPr>
              <a:t>dañados</a:t>
            </a:r>
            <a:r>
              <a:rPr lang="es-ES" dirty="0">
                <a:effectLst/>
                <a:highlight>
                  <a:srgbClr val="FDFDFD"/>
                </a:highlight>
                <a:latin typeface="Segoe UI Web (West European)"/>
              </a:rPr>
              <a:t>.</a:t>
            </a:r>
          </a:p>
          <a:p>
            <a:pPr marL="0" indent="0" algn="just">
              <a:buNone/>
            </a:pPr>
            <a:endParaRPr lang="es-ES" b="0" i="0" dirty="0">
              <a:solidFill>
                <a:srgbClr val="161616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426F4C89-ED7F-1678-FF68-798685BF9681}"/>
              </a:ext>
            </a:extLst>
          </p:cNvPr>
          <p:cNvSpPr txBox="1"/>
          <p:nvPr/>
        </p:nvSpPr>
        <p:spPr>
          <a:xfrm>
            <a:off x="674171" y="6280916"/>
            <a:ext cx="3598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https://www.kaggle.com/c/denoising-dirty-documents</a:t>
            </a:r>
          </a:p>
        </p:txBody>
      </p:sp>
      <p:pic>
        <p:nvPicPr>
          <p:cNvPr id="10" name="Picture 2" descr="denoised digits">
            <a:extLst>
              <a:ext uri="{FF2B5EF4-FFF2-40B4-BE49-F238E27FC236}">
                <a16:creationId xmlns:a16="http://schemas.microsoft.com/office/drawing/2014/main" id="{15FC2BC9-6E71-0809-91BD-3D0DB236F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536" y="4245557"/>
            <a:ext cx="6542926" cy="1657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2113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 err="1">
                <a:solidFill>
                  <a:schemeClr val="accent1">
                    <a:lumMod val="75000"/>
                  </a:schemeClr>
                </a:solidFill>
              </a:rPr>
              <a:t>Autoencoders</a:t>
            </a:r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s-CO" b="1" dirty="0" err="1">
                <a:solidFill>
                  <a:schemeClr val="accent1">
                    <a:lumMod val="75000"/>
                  </a:schemeClr>
                </a:solidFill>
              </a:rPr>
              <a:t>Denoising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403131"/>
            <a:ext cx="10843657" cy="2825969"/>
          </a:xfrm>
        </p:spPr>
        <p:txBody>
          <a:bodyPr>
            <a:normAutofit/>
          </a:bodyPr>
          <a:lstStyle/>
          <a:p>
            <a:pPr algn="just"/>
            <a:r>
              <a:rPr lang="es-ES" dirty="0">
                <a:effectLst/>
                <a:highlight>
                  <a:srgbClr val="FDFDFD"/>
                </a:highlight>
                <a:latin typeface="Segoe UI Web (West European)"/>
              </a:rPr>
              <a:t>Los </a:t>
            </a:r>
            <a:r>
              <a:rPr lang="es-ES" dirty="0" err="1">
                <a:effectLst/>
                <a:highlight>
                  <a:srgbClr val="FDFDFD"/>
                </a:highlight>
                <a:latin typeface="Segoe UI Web (West European)"/>
              </a:rPr>
              <a:t>autoencoders</a:t>
            </a:r>
            <a:r>
              <a:rPr lang="es-ES" dirty="0">
                <a:effectLst/>
                <a:highlight>
                  <a:srgbClr val="FDFDFD"/>
                </a:highlight>
                <a:latin typeface="Segoe UI Web (West European)"/>
              </a:rPr>
              <a:t> de eliminación de ruido no pueden simplemente memorizar la relación de entrada y salida. </a:t>
            </a:r>
          </a:p>
          <a:p>
            <a:pPr algn="just"/>
            <a:r>
              <a:rPr lang="es-ES" dirty="0">
                <a:effectLst/>
                <a:highlight>
                  <a:srgbClr val="FDFDFD"/>
                </a:highlight>
                <a:latin typeface="Segoe UI Web (West European)"/>
              </a:rPr>
              <a:t>De forma intuitiva, un </a:t>
            </a:r>
            <a:r>
              <a:rPr lang="es-ES" dirty="0" err="1">
                <a:effectLst/>
                <a:highlight>
                  <a:srgbClr val="FDFDFD"/>
                </a:highlight>
                <a:latin typeface="Segoe UI Web (West European)"/>
              </a:rPr>
              <a:t>autoencoder</a:t>
            </a:r>
            <a:r>
              <a:rPr lang="es-ES" dirty="0">
                <a:effectLst/>
                <a:highlight>
                  <a:srgbClr val="FDFDFD"/>
                </a:highlight>
                <a:latin typeface="Segoe UI Web (West European)"/>
              </a:rPr>
              <a:t> de eliminación de ruido aprende una proyección de una vecindad de nuestros datos de entrenamiento en los datos de entrenamiento.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2541A8F1-647F-9EF5-6DE5-DFDA123B71B4}"/>
              </a:ext>
            </a:extLst>
          </p:cNvPr>
          <p:cNvSpPr txBox="1"/>
          <p:nvPr/>
        </p:nvSpPr>
        <p:spPr>
          <a:xfrm>
            <a:off x="674171" y="6470310"/>
            <a:ext cx="4617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https://ift6266h17.files.wordpress.com/2017/03/14_autoencoders.pdf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251006-B7A1-D2F7-0747-C3398A75D2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822" y="3550394"/>
            <a:ext cx="6020354" cy="291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689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 err="1">
                <a:solidFill>
                  <a:schemeClr val="accent1">
                    <a:lumMod val="75000"/>
                  </a:schemeClr>
                </a:solidFill>
              </a:rPr>
              <a:t>Sparse</a:t>
            </a:r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CO" b="1" dirty="0" err="1">
                <a:solidFill>
                  <a:schemeClr val="accent1">
                    <a:lumMod val="75000"/>
                  </a:schemeClr>
                </a:solidFill>
              </a:rPr>
              <a:t>Autoencoders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403131"/>
            <a:ext cx="10843657" cy="4736412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sz="3200" dirty="0">
                <a:effectLst/>
                <a:highlight>
                  <a:srgbClr val="FDFDFD"/>
                </a:highlight>
                <a:latin typeface="Segoe UI Web (West European)"/>
              </a:rPr>
              <a:t>Construye una función de pérdida para penalizar las activaciones dentro de una capa. </a:t>
            </a:r>
          </a:p>
          <a:p>
            <a:pPr algn="just"/>
            <a:r>
              <a:rPr lang="es-ES" sz="3200" dirty="0">
                <a:effectLst/>
                <a:highlight>
                  <a:srgbClr val="FDFDFD"/>
                </a:highlight>
                <a:latin typeface="Segoe UI Web (West European)"/>
              </a:rPr>
              <a:t>Normalmente regularizar los pesos de una red, no las activaciones. </a:t>
            </a:r>
          </a:p>
          <a:p>
            <a:pPr algn="just"/>
            <a:r>
              <a:rPr lang="es-ES" sz="3200" dirty="0">
                <a:effectLst/>
                <a:highlight>
                  <a:srgbClr val="FDFDFD"/>
                </a:highlight>
                <a:latin typeface="Segoe UI Web (West European)"/>
              </a:rPr>
              <a:t>Los nodos individuales de un modelo entrenado que se activan dependen de los datos. </a:t>
            </a:r>
          </a:p>
          <a:p>
            <a:pPr lvl="1" algn="just"/>
            <a:r>
              <a:rPr lang="es-ES" sz="2800" dirty="0">
                <a:effectLst/>
                <a:highlight>
                  <a:srgbClr val="FDFDFD"/>
                </a:highlight>
                <a:latin typeface="Segoe UI Web (West European)"/>
              </a:rPr>
              <a:t>Diferentes entradas darán como resultado activaciones de diferentes nodos a través de la red. </a:t>
            </a:r>
          </a:p>
          <a:p>
            <a:pPr algn="just"/>
            <a:r>
              <a:rPr lang="es-ES" sz="3200" dirty="0">
                <a:effectLst/>
                <a:highlight>
                  <a:srgbClr val="FDFDFD"/>
                </a:highlight>
                <a:latin typeface="Segoe UI Web (West European)"/>
              </a:rPr>
              <a:t>Active selectivamente las regiones </a:t>
            </a:r>
            <a:r>
              <a:rPr lang="es-ES" dirty="0">
                <a:effectLst/>
                <a:highlight>
                  <a:srgbClr val="FDFDFD"/>
                </a:highlight>
                <a:latin typeface="Segoe UI Web (West European)"/>
              </a:rPr>
              <a:t>de la red en función de los datos de entrada.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115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 err="1">
                <a:solidFill>
                  <a:schemeClr val="accent1">
                    <a:lumMod val="75000"/>
                  </a:schemeClr>
                </a:solidFill>
              </a:rPr>
              <a:t>Sparse</a:t>
            </a:r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CO" b="1" dirty="0" err="1">
                <a:solidFill>
                  <a:schemeClr val="accent1">
                    <a:lumMod val="75000"/>
                  </a:schemeClr>
                </a:solidFill>
              </a:rPr>
              <a:t>Autoencoders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403131"/>
            <a:ext cx="10679629" cy="4401275"/>
          </a:xfrm>
        </p:spPr>
        <p:txBody>
          <a:bodyPr>
            <a:normAutofit/>
          </a:bodyPr>
          <a:lstStyle/>
          <a:p>
            <a:r>
              <a:rPr lang="es-ES" dirty="0">
                <a:highlight>
                  <a:srgbClr val="FDFDFD"/>
                </a:highlight>
                <a:latin typeface="Segoe UI Web (West European)"/>
              </a:rPr>
              <a:t>Construya</a:t>
            </a:r>
            <a:r>
              <a:rPr lang="es-ES" dirty="0">
                <a:effectLst/>
                <a:highlight>
                  <a:srgbClr val="FDFDFD"/>
                </a:highlight>
                <a:latin typeface="Segoe UI Web (West European)"/>
              </a:rPr>
              <a:t> una función de pérdida para penalizar las activaciones de la red. </a:t>
            </a:r>
          </a:p>
          <a:p>
            <a:pPr lvl="1"/>
            <a:r>
              <a:rPr lang="es-ES" sz="2000" b="1" dirty="0">
                <a:effectLst/>
                <a:highlight>
                  <a:srgbClr val="FDFDFD"/>
                </a:highlight>
                <a:latin typeface="Segoe UI Web (West European)"/>
              </a:rPr>
              <a:t>Regularización L1: </a:t>
            </a:r>
            <a:r>
              <a:rPr lang="es-ES" sz="2000" dirty="0">
                <a:effectLst/>
                <a:highlight>
                  <a:srgbClr val="FDFDFD"/>
                </a:highlight>
                <a:latin typeface="Segoe UI Web (West European)"/>
              </a:rPr>
              <a:t>Penaliza el valor absoluto del vector de activaciones a en la capa h para observación I </a:t>
            </a:r>
          </a:p>
          <a:p>
            <a:pPr lvl="1"/>
            <a:endParaRPr lang="es-ES" sz="2000" dirty="0">
              <a:highlight>
                <a:srgbClr val="FDFDFD"/>
              </a:highlight>
              <a:latin typeface="Segoe UI Web (West European)"/>
            </a:endParaRPr>
          </a:p>
          <a:p>
            <a:pPr lvl="1"/>
            <a:endParaRPr lang="es-ES" sz="2000" dirty="0">
              <a:effectLst/>
              <a:highlight>
                <a:srgbClr val="FDFDFD"/>
              </a:highlight>
              <a:latin typeface="Segoe UI Web (West European)"/>
            </a:endParaRPr>
          </a:p>
          <a:p>
            <a:pPr lvl="1"/>
            <a:endParaRPr lang="es-ES" sz="2000" dirty="0">
              <a:effectLst/>
              <a:highlight>
                <a:srgbClr val="FDFDFD"/>
              </a:highlight>
              <a:latin typeface="Segoe UI Web (West European)"/>
            </a:endParaRPr>
          </a:p>
          <a:p>
            <a:pPr lvl="1"/>
            <a:r>
              <a:rPr lang="es-ES" sz="2000" b="1" dirty="0">
                <a:effectLst/>
                <a:highlight>
                  <a:srgbClr val="FDFDFD"/>
                </a:highlight>
                <a:latin typeface="Segoe UI Web (West European)"/>
              </a:rPr>
              <a:t>Divergencia KL: </a:t>
            </a:r>
            <a:r>
              <a:rPr lang="es-ES" sz="2000" dirty="0">
                <a:effectLst/>
                <a:highlight>
                  <a:srgbClr val="FDFDFD"/>
                </a:highlight>
                <a:latin typeface="Segoe UI Web (West European)"/>
              </a:rPr>
              <a:t>Utilice la entropía cruzada entre la activación media y la activación deseada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0F75E689-0566-CBF5-CB74-F88DAE8D5D09}"/>
              </a:ext>
            </a:extLst>
          </p:cNvPr>
          <p:cNvSpPr txBox="1"/>
          <p:nvPr/>
        </p:nvSpPr>
        <p:spPr>
          <a:xfrm>
            <a:off x="1744756" y="6435775"/>
            <a:ext cx="3072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www.jeremyjordan.me</a:t>
            </a:r>
            <a:r>
              <a:rPr lang="en-US" sz="1200" dirty="0"/>
              <a:t>/autoencoders/</a:t>
            </a:r>
          </a:p>
        </p:txBody>
      </p:sp>
      <p:pic>
        <p:nvPicPr>
          <p:cNvPr id="6" name="Picture 2" descr="Screen-Shot-2018-03-07-at-1.50.55-PM">
            <a:extLst>
              <a:ext uri="{FF2B5EF4-FFF2-40B4-BE49-F238E27FC236}">
                <a16:creationId xmlns:a16="http://schemas.microsoft.com/office/drawing/2014/main" id="{E8274045-6A55-2522-5FF4-FE73BCF09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713" y="4268305"/>
            <a:ext cx="3348657" cy="2373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21F8EC34-6D9F-A43D-27D1-B297B1A202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589" y="2728694"/>
            <a:ext cx="2824821" cy="903434"/>
          </a:xfrm>
          <a:prstGeom prst="rect">
            <a:avLst/>
          </a:prstGeom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4EE22B1E-4EE3-28AC-F7EC-8B705B76B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635" y="4460887"/>
            <a:ext cx="3182728" cy="88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678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 err="1">
                <a:solidFill>
                  <a:schemeClr val="accent1">
                    <a:lumMod val="75000"/>
                  </a:schemeClr>
                </a:solidFill>
              </a:rPr>
              <a:t>Autoencoders</a:t>
            </a:r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 Contractivos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403131"/>
            <a:ext cx="10679629" cy="4401275"/>
          </a:xfrm>
        </p:spPr>
        <p:txBody>
          <a:bodyPr>
            <a:normAutofit/>
          </a:bodyPr>
          <a:lstStyle/>
          <a:p>
            <a:pPr algn="just"/>
            <a:r>
              <a:rPr lang="es-ES" sz="2400" dirty="0">
                <a:effectLst/>
                <a:highlight>
                  <a:srgbClr val="FDFDFD"/>
                </a:highlight>
                <a:latin typeface="Segoe UI Web (West European)"/>
              </a:rPr>
              <a:t>Organice entradas similares para que tengan activaciones similares. </a:t>
            </a:r>
          </a:p>
          <a:p>
            <a:pPr lvl="1" algn="just"/>
            <a:r>
              <a:rPr lang="es-ES" sz="2000" dirty="0">
                <a:effectLst/>
                <a:highlight>
                  <a:srgbClr val="FDFDFD"/>
                </a:highlight>
                <a:latin typeface="Segoe UI Web (West European)"/>
              </a:rPr>
              <a:t>Es decir, la derivada de las activaciones de la capa oculta es pequeña con respecto a la entrada. </a:t>
            </a:r>
          </a:p>
          <a:p>
            <a:pPr algn="just"/>
            <a:r>
              <a:rPr lang="es-ES" sz="2400" dirty="0">
                <a:effectLst/>
                <a:highlight>
                  <a:srgbClr val="FDFDFD"/>
                </a:highlight>
                <a:latin typeface="Segoe UI Web (West European)"/>
              </a:rPr>
              <a:t>Los </a:t>
            </a:r>
            <a:r>
              <a:rPr lang="es-ES" sz="2400" dirty="0" err="1">
                <a:effectLst/>
                <a:highlight>
                  <a:srgbClr val="FDFDFD"/>
                </a:highlight>
                <a:latin typeface="Segoe UI Web (West European)"/>
              </a:rPr>
              <a:t>autoencoders</a:t>
            </a:r>
            <a:r>
              <a:rPr lang="es-ES" sz="2400" dirty="0">
                <a:effectLst/>
                <a:highlight>
                  <a:srgbClr val="FDFDFD"/>
                </a:highlight>
                <a:latin typeface="Segoe UI Web (West European)"/>
              </a:rPr>
              <a:t> de eliminación de ruido hacen que la función de reconstrucción (codificador + decodificador) resista pequeñas perturbaciones de la entrada </a:t>
            </a:r>
          </a:p>
          <a:p>
            <a:pPr algn="just"/>
            <a:r>
              <a:rPr lang="es-ES" sz="2400" dirty="0">
                <a:effectLst/>
                <a:highlight>
                  <a:srgbClr val="FDFDFD"/>
                </a:highlight>
                <a:latin typeface="Segoe UI Web (West European)"/>
              </a:rPr>
              <a:t>Los </a:t>
            </a:r>
            <a:r>
              <a:rPr lang="es-ES" sz="2400" dirty="0" err="1">
                <a:highlight>
                  <a:srgbClr val="FDFDFD"/>
                </a:highlight>
                <a:latin typeface="Segoe UI Web (West European)"/>
              </a:rPr>
              <a:t>autoencoders</a:t>
            </a:r>
            <a:r>
              <a:rPr lang="es-ES" sz="2400" dirty="0">
                <a:highlight>
                  <a:srgbClr val="FDFDFD"/>
                </a:highlight>
                <a:latin typeface="Segoe UI Web (West European)"/>
              </a:rPr>
              <a:t> contractivos hacen que la función de extracción de características (es decir, el codificador) resista las perturbaciones infinitesimales de la entrada.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2" descr="Screen-Shot-2018-03-10-at-12.25.43-PM">
            <a:extLst>
              <a:ext uri="{FF2B5EF4-FFF2-40B4-BE49-F238E27FC236}">
                <a16:creationId xmlns:a16="http://schemas.microsoft.com/office/drawing/2014/main" id="{0C3248A1-414E-CC67-C2FC-573025968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056" y="4496398"/>
            <a:ext cx="5248004" cy="236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>
            <a:extLst>
              <a:ext uri="{FF2B5EF4-FFF2-40B4-BE49-F238E27FC236}">
                <a16:creationId xmlns:a16="http://schemas.microsoft.com/office/drawing/2014/main" id="{4473C072-CEF2-0A6A-AAF3-1EC0F2611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21" y="5287674"/>
            <a:ext cx="2516292" cy="60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154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 err="1">
                <a:solidFill>
                  <a:schemeClr val="accent1">
                    <a:lumMod val="75000"/>
                  </a:schemeClr>
                </a:solidFill>
              </a:rPr>
              <a:t>Autoencoders</a:t>
            </a:r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 Contractivos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403131"/>
            <a:ext cx="10679629" cy="4401275"/>
          </a:xfrm>
        </p:spPr>
        <p:txBody>
          <a:bodyPr>
            <a:normAutofit/>
          </a:bodyPr>
          <a:lstStyle/>
          <a:p>
            <a:pPr algn="just"/>
            <a:r>
              <a:rPr lang="es-ES" dirty="0">
                <a:effectLst/>
                <a:highlight>
                  <a:srgbClr val="FDFDFD"/>
                </a:highlight>
                <a:latin typeface="Segoe UI Web (West European)"/>
              </a:rPr>
              <a:t>Los autocodificadores contractivos hacen que la función de extracción de características (es decir, el codificador) resista las perturbaciones infinitesimales de la entrada.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C8239A51-B22E-C1F1-4692-976051332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365" y="2877296"/>
            <a:ext cx="5487239" cy="34599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7618EF-6A1A-2F1B-A76A-6001CC2B44A4}"/>
              </a:ext>
            </a:extLst>
          </p:cNvPr>
          <p:cNvSpPr txBox="1"/>
          <p:nvPr/>
        </p:nvSpPr>
        <p:spPr>
          <a:xfrm>
            <a:off x="628650" y="6533147"/>
            <a:ext cx="4617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https://ift6266h17.files.wordpress.com/2017/03/14_autoencoders.pdf</a:t>
            </a:r>
          </a:p>
        </p:txBody>
      </p:sp>
    </p:spTree>
    <p:extLst>
      <p:ext uri="{BB962C8B-B14F-4D97-AF65-F5344CB8AC3E}">
        <p14:creationId xmlns:p14="http://schemas.microsoft.com/office/powerpoint/2010/main" val="2242649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 err="1">
                <a:solidFill>
                  <a:schemeClr val="accent1">
                    <a:lumMod val="75000"/>
                  </a:schemeClr>
                </a:solidFill>
              </a:rPr>
              <a:t>Autoencoders</a:t>
            </a:r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 Contractivos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403131"/>
            <a:ext cx="10804815" cy="4801726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dirty="0">
                <a:effectLst/>
                <a:highlight>
                  <a:srgbClr val="FDFDFD"/>
                </a:highlight>
                <a:latin typeface="Segoe UI Web (West European)"/>
              </a:rPr>
              <a:t>Tanto el </a:t>
            </a:r>
            <a:r>
              <a:rPr lang="es-ES" dirty="0" err="1">
                <a:effectLst/>
                <a:highlight>
                  <a:srgbClr val="FDFDFD"/>
                </a:highlight>
                <a:latin typeface="Segoe UI Web (West European)"/>
              </a:rPr>
              <a:t>autoencoders</a:t>
            </a:r>
            <a:r>
              <a:rPr lang="es-ES" dirty="0">
                <a:effectLst/>
                <a:highlight>
                  <a:srgbClr val="FDFDFD"/>
                </a:highlight>
                <a:latin typeface="Segoe UI Web (West European)"/>
              </a:rPr>
              <a:t> (AE) de eliminación de ruido como el </a:t>
            </a:r>
            <a:r>
              <a:rPr lang="es-ES" dirty="0" err="1">
                <a:effectLst/>
                <a:highlight>
                  <a:srgbClr val="FDFDFD"/>
                </a:highlight>
                <a:latin typeface="Segoe UI Web (West European)"/>
              </a:rPr>
              <a:t>autoencoders</a:t>
            </a:r>
            <a:r>
              <a:rPr lang="es-ES" dirty="0">
                <a:effectLst/>
                <a:highlight>
                  <a:srgbClr val="FDFDFD"/>
                </a:highlight>
                <a:latin typeface="Segoe UI Web (West European)"/>
              </a:rPr>
              <a:t> contractivo pueden funcionar bien </a:t>
            </a:r>
          </a:p>
          <a:p>
            <a:pPr lvl="1" algn="just"/>
            <a:r>
              <a:rPr lang="es-ES" dirty="0">
                <a:effectLst/>
                <a:highlight>
                  <a:srgbClr val="FDFDFD"/>
                </a:highlight>
                <a:latin typeface="Segoe UI Web (West European)"/>
              </a:rPr>
              <a:t>Ventaja de eliminar el ruido del codificador automático: más simple de implementar, requiere agregar una o dos líneas de código al codificador automático normal, sin necesidad de calcular </a:t>
            </a:r>
            <a:r>
              <a:rPr lang="es-ES" dirty="0" err="1">
                <a:effectLst/>
                <a:highlight>
                  <a:srgbClr val="FDFDFD"/>
                </a:highlight>
                <a:latin typeface="Segoe UI Web (West European)"/>
              </a:rPr>
              <a:t>Jacobian</a:t>
            </a:r>
            <a:r>
              <a:rPr lang="es-ES" dirty="0">
                <a:effectLst/>
                <a:highlight>
                  <a:srgbClr val="FDFDFD"/>
                </a:highlight>
                <a:latin typeface="Segoe UI Web (West European)"/>
              </a:rPr>
              <a:t> de la capa oculta </a:t>
            </a:r>
          </a:p>
          <a:p>
            <a:pPr lvl="1" algn="just"/>
            <a:r>
              <a:rPr lang="es-ES" dirty="0">
                <a:effectLst/>
                <a:highlight>
                  <a:srgbClr val="FDFDFD"/>
                </a:highlight>
                <a:latin typeface="Segoe UI Web (West European)"/>
              </a:rPr>
              <a:t>Ventaja del AE contractivo: el gradiente es determinista, puede usar optimizadores de segundo orden (gradiente conjugado, LBFGS, etc.) -podría ser más estable que el AE de eliminación de ruido, que utiliza un gradiente muestreado. </a:t>
            </a:r>
          </a:p>
          <a:p>
            <a:pPr algn="just"/>
            <a:r>
              <a:rPr lang="es-ES" dirty="0">
                <a:effectLst/>
                <a:highlight>
                  <a:srgbClr val="FDFDFD"/>
                </a:highlight>
                <a:latin typeface="Segoe UI Web (West European)"/>
              </a:rPr>
              <a:t>Para obtener más información sobre los </a:t>
            </a:r>
            <a:r>
              <a:rPr lang="es-ES" dirty="0" err="1">
                <a:effectLst/>
                <a:highlight>
                  <a:srgbClr val="FDFDFD"/>
                </a:highlight>
                <a:latin typeface="Segoe UI Web (West European)"/>
              </a:rPr>
              <a:t>AE’s</a:t>
            </a:r>
            <a:r>
              <a:rPr lang="es-ES" dirty="0">
                <a:effectLst/>
                <a:highlight>
                  <a:srgbClr val="FDFDFD"/>
                </a:highlight>
                <a:latin typeface="Segoe UI Web (West European)"/>
              </a:rPr>
              <a:t> contractivos: }</a:t>
            </a:r>
          </a:p>
          <a:p>
            <a:pPr lvl="1" algn="just"/>
            <a:r>
              <a:rPr lang="es-ES" dirty="0">
                <a:effectLst/>
                <a:highlight>
                  <a:srgbClr val="FDFDFD"/>
                </a:highlight>
                <a:latin typeface="Segoe UI Web (West European)"/>
              </a:rPr>
              <a:t>Autocodificadores contractivos: invariancia explícita durante la extracción de características. </a:t>
            </a:r>
            <a:r>
              <a:rPr lang="es-ES" dirty="0" err="1">
                <a:effectLst/>
                <a:highlight>
                  <a:srgbClr val="FDFDFD"/>
                </a:highlight>
                <a:latin typeface="Segoe UI Web (West European)"/>
              </a:rPr>
              <a:t>Salah</a:t>
            </a:r>
            <a:r>
              <a:rPr lang="es-ES" dirty="0">
                <a:effectLst/>
                <a:highlight>
                  <a:srgbClr val="FDFDFD"/>
                </a:highlight>
                <a:latin typeface="Segoe UI Web (West European)"/>
              </a:rPr>
              <a:t> </a:t>
            </a:r>
            <a:r>
              <a:rPr lang="es-ES" dirty="0" err="1">
                <a:effectLst/>
                <a:highlight>
                  <a:srgbClr val="FDFDFD"/>
                </a:highlight>
                <a:latin typeface="Segoe UI Web (West European)"/>
              </a:rPr>
              <a:t>Rifai</a:t>
            </a:r>
            <a:r>
              <a:rPr lang="es-ES" dirty="0">
                <a:effectLst/>
                <a:highlight>
                  <a:srgbClr val="FDFDFD"/>
                </a:highlight>
                <a:latin typeface="Segoe UI Web (West European)"/>
              </a:rPr>
              <a:t>, Pascal Vincent, Xavier </a:t>
            </a:r>
            <a:r>
              <a:rPr lang="es-ES" dirty="0" err="1">
                <a:effectLst/>
                <a:highlight>
                  <a:srgbClr val="FDFDFD"/>
                </a:highlight>
                <a:latin typeface="Segoe UI Web (West European)"/>
              </a:rPr>
              <a:t>Muller</a:t>
            </a:r>
            <a:r>
              <a:rPr lang="es-ES" dirty="0">
                <a:effectLst/>
                <a:highlight>
                  <a:srgbClr val="FDFDFD"/>
                </a:highlight>
                <a:latin typeface="Segoe UI Web (West European)"/>
              </a:rPr>
              <a:t>, Xavier </a:t>
            </a:r>
            <a:r>
              <a:rPr lang="es-ES" dirty="0" err="1">
                <a:effectLst/>
                <a:highlight>
                  <a:srgbClr val="FDFDFD"/>
                </a:highlight>
                <a:latin typeface="Segoe UI Web (West European)"/>
              </a:rPr>
              <a:t>Glorot</a:t>
            </a:r>
            <a:r>
              <a:rPr lang="es-ES" dirty="0">
                <a:effectLst/>
                <a:highlight>
                  <a:srgbClr val="FDFDFD"/>
                </a:highlight>
                <a:latin typeface="Segoe UI Web (West European)"/>
              </a:rPr>
              <a:t> y </a:t>
            </a:r>
            <a:r>
              <a:rPr lang="es-ES" dirty="0" err="1">
                <a:effectLst/>
                <a:highlight>
                  <a:srgbClr val="FDFDFD"/>
                </a:highlight>
                <a:latin typeface="Segoe UI Web (West European)"/>
              </a:rPr>
              <a:t>Yoshua</a:t>
            </a:r>
            <a:r>
              <a:rPr lang="es-ES" dirty="0">
                <a:effectLst/>
                <a:highlight>
                  <a:srgbClr val="FDFDFD"/>
                </a:highlight>
                <a:latin typeface="Segoe UI Web (West European)"/>
              </a:rPr>
              <a:t> </a:t>
            </a:r>
            <a:r>
              <a:rPr lang="es-ES" dirty="0" err="1">
                <a:effectLst/>
                <a:highlight>
                  <a:srgbClr val="FDFDFD"/>
                </a:highlight>
                <a:latin typeface="Segoe UI Web (West European)"/>
              </a:rPr>
              <a:t>Bengio</a:t>
            </a:r>
            <a:r>
              <a:rPr lang="es-ES" dirty="0">
                <a:effectLst/>
                <a:highlight>
                  <a:srgbClr val="FDFDFD"/>
                </a:highlight>
                <a:latin typeface="Segoe UI Web (West European)"/>
              </a:rPr>
              <a:t>, 2011.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905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 err="1">
                <a:solidFill>
                  <a:schemeClr val="accent1">
                    <a:lumMod val="75000"/>
                  </a:schemeClr>
                </a:solidFill>
              </a:rPr>
              <a:t>Autoenconders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403131"/>
            <a:ext cx="10843657" cy="4877785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El aprendizaje supervisado utiliza etiquetas explícitas/salida correcta para entrenar una red.</a:t>
            </a:r>
          </a:p>
          <a:p>
            <a:pPr lvl="1" algn="just"/>
            <a:r>
              <a:rPr lang="es-ES" dirty="0"/>
              <a:t>Por ejemplo, clasificación de imágenes.</a:t>
            </a:r>
          </a:p>
          <a:p>
            <a:pPr lvl="1" algn="just"/>
            <a:endParaRPr lang="es-ES" dirty="0"/>
          </a:p>
          <a:p>
            <a:pPr algn="just"/>
            <a:r>
              <a:rPr lang="es-ES" dirty="0"/>
              <a:t>El aprendizaje no supervisado se basa únicamente en datos.</a:t>
            </a:r>
          </a:p>
          <a:p>
            <a:pPr lvl="1" algn="just"/>
            <a:r>
              <a:rPr lang="es-ES" dirty="0"/>
              <a:t>Por ejemplo, </a:t>
            </a:r>
            <a:r>
              <a:rPr lang="es-ES" dirty="0" err="1"/>
              <a:t>embeddings</a:t>
            </a:r>
            <a:r>
              <a:rPr lang="es-ES" dirty="0"/>
              <a:t> de palabras CBOW y </a:t>
            </a:r>
            <a:r>
              <a:rPr lang="es-ES" dirty="0" err="1"/>
              <a:t>skip-gram</a:t>
            </a:r>
            <a:r>
              <a:rPr lang="es-ES" dirty="0"/>
              <a:t>: la salida se determina implícitamente a partir del orden de las palabras en los datos de entrada.
El punto clave es producir un </a:t>
            </a:r>
            <a:r>
              <a:rPr lang="es-ES" dirty="0" err="1"/>
              <a:t>embedding</a:t>
            </a:r>
            <a:r>
              <a:rPr lang="es-ES" dirty="0"/>
              <a:t> útil de palabras.
El </a:t>
            </a:r>
            <a:r>
              <a:rPr lang="es-ES" dirty="0" err="1"/>
              <a:t>embedding</a:t>
            </a:r>
            <a:r>
              <a:rPr lang="es-ES" dirty="0"/>
              <a:t> codifica la estructura, como la similitud de palabras y algunas relaciones.
Todavía es necesario definir una pérdida: esta es una supervisión implícita.</a:t>
            </a:r>
            <a:endParaRPr lang="en-US" dirty="0"/>
          </a:p>
          <a:p>
            <a:pPr marL="0" indent="0" algn="just">
              <a:buNone/>
            </a:pPr>
            <a:endParaRPr lang="es-ES" b="0" i="0" dirty="0">
              <a:solidFill>
                <a:srgbClr val="161616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291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10412186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 err="1">
                <a:solidFill>
                  <a:schemeClr val="accent1">
                    <a:lumMod val="75000"/>
                  </a:schemeClr>
                </a:solidFill>
              </a:rPr>
              <a:t>Autoenconders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403131"/>
            <a:ext cx="10843657" cy="4877785"/>
          </a:xfrm>
        </p:spPr>
        <p:txBody>
          <a:bodyPr>
            <a:normAutofit/>
          </a:bodyPr>
          <a:lstStyle/>
          <a:p>
            <a:r>
              <a:rPr lang="es-ES" dirty="0">
                <a:effectLst/>
                <a:highlight>
                  <a:srgbClr val="FDFDFD"/>
                </a:highlight>
                <a:latin typeface="Segoe UI Web (West European)"/>
              </a:rPr>
              <a:t>Los autocodificadores están diseñados para reproducir su entrada, especialmente para imágenes. </a:t>
            </a:r>
          </a:p>
          <a:p>
            <a:pPr lvl="1"/>
            <a:r>
              <a:rPr lang="es-ES" dirty="0">
                <a:effectLst/>
                <a:highlight>
                  <a:srgbClr val="FDFDFD"/>
                </a:highlight>
                <a:latin typeface="Segoe UI Web (West European)"/>
              </a:rPr>
              <a:t>El punto clave es reproducir la entrada de una codificación aprendida.</a:t>
            </a:r>
          </a:p>
          <a:p>
            <a:pPr marL="0" indent="0" algn="just">
              <a:buNone/>
            </a:pPr>
            <a:endParaRPr lang="es-ES" b="0" i="0" dirty="0">
              <a:solidFill>
                <a:srgbClr val="161616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Autoencoders Tutorial - Autoencoders">
            <a:extLst>
              <a:ext uri="{FF2B5EF4-FFF2-40B4-BE49-F238E27FC236}">
                <a16:creationId xmlns:a16="http://schemas.microsoft.com/office/drawing/2014/main" id="{7A61F306-C3F1-1C19-9262-CF3F16140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99" y="2998334"/>
            <a:ext cx="67056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3">
            <a:extLst>
              <a:ext uri="{FF2B5EF4-FFF2-40B4-BE49-F238E27FC236}">
                <a16:creationId xmlns:a16="http://schemas.microsoft.com/office/drawing/2014/main" id="{96C0096B-818F-DB63-50AA-9FB83F7F2B4D}"/>
              </a:ext>
            </a:extLst>
          </p:cNvPr>
          <p:cNvSpPr txBox="1"/>
          <p:nvPr/>
        </p:nvSpPr>
        <p:spPr>
          <a:xfrm>
            <a:off x="838200" y="6048641"/>
            <a:ext cx="35310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www.edureka.co</a:t>
            </a:r>
            <a:r>
              <a:rPr lang="en-US" sz="1200" dirty="0"/>
              <a:t>/blog/autoencoders-tutorial/</a:t>
            </a:r>
          </a:p>
        </p:txBody>
      </p:sp>
    </p:spTree>
    <p:extLst>
      <p:ext uri="{BB962C8B-B14F-4D97-AF65-F5344CB8AC3E}">
        <p14:creationId xmlns:p14="http://schemas.microsoft.com/office/powerpoint/2010/main" val="1544522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 err="1">
                <a:solidFill>
                  <a:schemeClr val="accent1">
                    <a:lumMod val="75000"/>
                  </a:schemeClr>
                </a:solidFill>
              </a:rPr>
              <a:t>Autoenconders</a:t>
            </a:r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: Estructura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403131"/>
            <a:ext cx="10843657" cy="4877785"/>
          </a:xfrm>
        </p:spPr>
        <p:txBody>
          <a:bodyPr>
            <a:normAutofit/>
          </a:bodyPr>
          <a:lstStyle/>
          <a:p>
            <a:r>
              <a:rPr lang="es-ES" dirty="0">
                <a:effectLst/>
                <a:highlight>
                  <a:srgbClr val="FDFDFD"/>
                </a:highlight>
                <a:latin typeface="Segoe UI Web (West European)"/>
              </a:rPr>
              <a:t>Codificador (</a:t>
            </a:r>
            <a:r>
              <a:rPr lang="es-ES" dirty="0" err="1">
                <a:effectLst/>
                <a:highlight>
                  <a:srgbClr val="FDFDFD"/>
                </a:highlight>
                <a:latin typeface="Segoe UI Web (West European)"/>
              </a:rPr>
              <a:t>Encoder</a:t>
            </a:r>
            <a:r>
              <a:rPr lang="es-ES" dirty="0">
                <a:effectLst/>
                <a:highlight>
                  <a:srgbClr val="FDFDFD"/>
                </a:highlight>
                <a:latin typeface="Segoe UI Web (West European)"/>
              </a:rPr>
              <a:t>): comprime la entrada en un espacio latente de dimensiones generalmente más pequeñas. h = f(x) </a:t>
            </a:r>
          </a:p>
          <a:p>
            <a:r>
              <a:rPr lang="es-ES" dirty="0">
                <a:effectLst/>
                <a:highlight>
                  <a:srgbClr val="FDFDFD"/>
                </a:highlight>
                <a:latin typeface="Segoe UI Web (West European)"/>
              </a:rPr>
              <a:t>Decodificador (</a:t>
            </a:r>
            <a:r>
              <a:rPr lang="es-ES" dirty="0" err="1">
                <a:effectLst/>
                <a:highlight>
                  <a:srgbClr val="FDFDFD"/>
                </a:highlight>
                <a:latin typeface="Segoe UI Web (West European)"/>
              </a:rPr>
              <a:t>Decoder</a:t>
            </a:r>
            <a:r>
              <a:rPr lang="es-ES" dirty="0">
                <a:effectLst/>
                <a:highlight>
                  <a:srgbClr val="FDFDFD"/>
                </a:highlight>
                <a:latin typeface="Segoe UI Web (West European)"/>
              </a:rPr>
              <a:t>): reconstruye la entrada </a:t>
            </a:r>
            <a:r>
              <a:rPr lang="es-ES" dirty="0">
                <a:effectLst/>
                <a:highlight>
                  <a:srgbClr val="D4D4D4"/>
                </a:highlight>
                <a:latin typeface="Segoe UI Web (West European)"/>
              </a:rPr>
              <a:t>a</a:t>
            </a:r>
            <a:r>
              <a:rPr lang="es-ES" dirty="0">
                <a:effectLst/>
                <a:highlight>
                  <a:srgbClr val="FDFDFD"/>
                </a:highlight>
                <a:latin typeface="Segoe UI Web (West European)"/>
              </a:rPr>
              <a:t> </a:t>
            </a:r>
            <a:r>
              <a:rPr lang="es-ES" dirty="0">
                <a:effectLst/>
                <a:highlight>
                  <a:srgbClr val="D4D4D4"/>
                </a:highlight>
                <a:latin typeface="Segoe UI Web (West European)"/>
              </a:rPr>
              <a:t>partir</a:t>
            </a:r>
            <a:r>
              <a:rPr lang="es-ES" dirty="0">
                <a:effectLst/>
                <a:highlight>
                  <a:srgbClr val="FDFDFD"/>
                </a:highlight>
                <a:latin typeface="Segoe UI Web (West European)"/>
              </a:rPr>
              <a:t> </a:t>
            </a:r>
            <a:r>
              <a:rPr lang="es-ES" dirty="0">
                <a:effectLst/>
                <a:highlight>
                  <a:srgbClr val="D4D4D4"/>
                </a:highlight>
                <a:latin typeface="Segoe UI Web (West European)"/>
              </a:rPr>
              <a:t>del</a:t>
            </a:r>
            <a:r>
              <a:rPr lang="es-ES" dirty="0">
                <a:effectLst/>
                <a:highlight>
                  <a:srgbClr val="FDFDFD"/>
                </a:highlight>
                <a:latin typeface="Segoe UI Web (West European)"/>
              </a:rPr>
              <a:t> espacio latente. r = g(f(x)) con r lo más cerca posible de x</a:t>
            </a:r>
          </a:p>
          <a:p>
            <a:pPr marL="0" indent="0" algn="just">
              <a:buNone/>
            </a:pPr>
            <a:endParaRPr lang="es-ES" b="0" i="0" dirty="0">
              <a:solidFill>
                <a:srgbClr val="161616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2" descr="https://cdn-images-1.medium.com/max/1600/1*V_YtxTFUqDrmmu2JqMZ-rA.png">
            <a:extLst>
              <a:ext uri="{FF2B5EF4-FFF2-40B4-BE49-F238E27FC236}">
                <a16:creationId xmlns:a16="http://schemas.microsoft.com/office/drawing/2014/main" id="{7F8C2D68-2011-3147-6D8D-9B1C32C85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9" y="3429000"/>
            <a:ext cx="9144000" cy="2249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3">
            <a:extLst>
              <a:ext uri="{FF2B5EF4-FFF2-40B4-BE49-F238E27FC236}">
                <a16:creationId xmlns:a16="http://schemas.microsoft.com/office/drawing/2014/main" id="{F5DAE73A-BA31-7B44-5B2C-3CA07C93B6E0}"/>
              </a:ext>
            </a:extLst>
          </p:cNvPr>
          <p:cNvSpPr txBox="1"/>
          <p:nvPr/>
        </p:nvSpPr>
        <p:spPr>
          <a:xfrm>
            <a:off x="674171" y="6404819"/>
            <a:ext cx="4830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3"/>
              </a:rPr>
              <a:t>https://towardsdatascience.com/deep-inside-autoencoders-7e41f319999f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5459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 err="1">
                <a:solidFill>
                  <a:schemeClr val="accent1">
                    <a:lumMod val="75000"/>
                  </a:schemeClr>
                </a:solidFill>
              </a:rPr>
              <a:t>Autoenconders</a:t>
            </a:r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: Aplicaciones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403131"/>
            <a:ext cx="10843657" cy="4877785"/>
          </a:xfrm>
        </p:spPr>
        <p:txBody>
          <a:bodyPr>
            <a:normAutofit/>
          </a:bodyPr>
          <a:lstStyle/>
          <a:p>
            <a:r>
              <a:rPr lang="es-ES" dirty="0">
                <a:effectLst/>
                <a:highlight>
                  <a:srgbClr val="FDFDFD"/>
                </a:highlight>
                <a:latin typeface="Segoe UI Web (West European)"/>
              </a:rPr>
              <a:t>Eliminación de ruido: ingrese imagen limpia + ruido y entrene para reproducir la imagen limpia.</a:t>
            </a:r>
          </a:p>
          <a:p>
            <a:pPr marL="0" indent="0" algn="just">
              <a:buNone/>
            </a:pPr>
            <a:endParaRPr lang="es-ES" b="0" i="0" dirty="0">
              <a:solidFill>
                <a:srgbClr val="161616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Autoencoders Tutorial - Denoising image">
            <a:extLst>
              <a:ext uri="{FF2B5EF4-FFF2-40B4-BE49-F238E27FC236}">
                <a16:creationId xmlns:a16="http://schemas.microsoft.com/office/drawing/2014/main" id="{82B8464F-5735-030C-2DAC-CA1790868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99" y="2612759"/>
            <a:ext cx="6705600" cy="322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797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 err="1">
                <a:solidFill>
                  <a:schemeClr val="accent1">
                    <a:lumMod val="75000"/>
                  </a:schemeClr>
                </a:solidFill>
              </a:rPr>
              <a:t>Autoenconders</a:t>
            </a:r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: Aplicaciones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403131"/>
            <a:ext cx="10843657" cy="4877785"/>
          </a:xfrm>
        </p:spPr>
        <p:txBody>
          <a:bodyPr>
            <a:normAutofit/>
          </a:bodyPr>
          <a:lstStyle/>
          <a:p>
            <a:r>
              <a:rPr lang="es-ES" dirty="0">
                <a:effectLst/>
                <a:highlight>
                  <a:srgbClr val="FDFDFD"/>
                </a:highlight>
                <a:latin typeface="Segoe UI Web (West European)"/>
              </a:rPr>
              <a:t>Coloración de imágenes: ingrese blanco y negro y entrene para producir imágenes en color</a:t>
            </a:r>
          </a:p>
          <a:p>
            <a:pPr marL="0" indent="0" algn="just">
              <a:buNone/>
            </a:pPr>
            <a:endParaRPr lang="es-ES" b="0" i="0" dirty="0">
              <a:solidFill>
                <a:srgbClr val="161616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2" descr="Autoencoders Tutorial - Image Coloring">
            <a:extLst>
              <a:ext uri="{FF2B5EF4-FFF2-40B4-BE49-F238E27FC236}">
                <a16:creationId xmlns:a16="http://schemas.microsoft.com/office/drawing/2014/main" id="{C399BAFE-973A-7366-25D6-512863361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919" y="2728694"/>
            <a:ext cx="7502160" cy="250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760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 err="1">
                <a:solidFill>
                  <a:schemeClr val="accent1">
                    <a:lumMod val="75000"/>
                  </a:schemeClr>
                </a:solidFill>
              </a:rPr>
              <a:t>Autoenconders</a:t>
            </a:r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: Aplicaciones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403131"/>
            <a:ext cx="10843657" cy="4877785"/>
          </a:xfrm>
        </p:spPr>
        <p:txBody>
          <a:bodyPr>
            <a:normAutofit/>
          </a:bodyPr>
          <a:lstStyle/>
          <a:p>
            <a:r>
              <a:rPr lang="es-ES" dirty="0">
                <a:effectLst/>
                <a:highlight>
                  <a:srgbClr val="FDFDFD"/>
                </a:highlight>
                <a:latin typeface="Segoe UI Web (West European)"/>
              </a:rPr>
              <a:t>Remover marcas de agua</a:t>
            </a:r>
          </a:p>
          <a:p>
            <a:pPr marL="0" indent="0" algn="just">
              <a:buNone/>
            </a:pPr>
            <a:endParaRPr lang="es-ES" b="0" i="0" dirty="0">
              <a:solidFill>
                <a:srgbClr val="161616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Autoencoders Tutorial - Watermark Removal">
            <a:extLst>
              <a:ext uri="{FF2B5EF4-FFF2-40B4-BE49-F238E27FC236}">
                <a16:creationId xmlns:a16="http://schemas.microsoft.com/office/drawing/2014/main" id="{3CC41538-65B0-9894-7C03-1D5493646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49" y="2642784"/>
            <a:ext cx="10553299" cy="2398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017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 err="1">
                <a:solidFill>
                  <a:schemeClr val="accent1">
                    <a:lumMod val="75000"/>
                  </a:schemeClr>
                </a:solidFill>
              </a:rPr>
              <a:t>Autoenconders</a:t>
            </a:r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: Propiedades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403131"/>
            <a:ext cx="10843657" cy="4877785"/>
          </a:xfrm>
        </p:spPr>
        <p:txBody>
          <a:bodyPr>
            <a:normAutofit/>
          </a:bodyPr>
          <a:lstStyle/>
          <a:p>
            <a:endParaRPr lang="es-ES" b="1" dirty="0">
              <a:effectLst/>
              <a:highlight>
                <a:srgbClr val="FDFDFD"/>
              </a:highlight>
              <a:latin typeface="Segoe UI Web (West European)"/>
            </a:endParaRPr>
          </a:p>
          <a:p>
            <a:pPr algn="just"/>
            <a:r>
              <a:rPr lang="es-ES" b="1" dirty="0">
                <a:effectLst/>
                <a:highlight>
                  <a:srgbClr val="FDFDFD"/>
                </a:highlight>
                <a:latin typeface="Segoe UI Web (West European)"/>
              </a:rPr>
              <a:t>Datos específicos: </a:t>
            </a:r>
            <a:r>
              <a:rPr lang="es-ES" dirty="0">
                <a:effectLst/>
                <a:highlight>
                  <a:srgbClr val="FDFDFD"/>
                </a:highlight>
                <a:latin typeface="Segoe UI Web (West European)"/>
              </a:rPr>
              <a:t>los codificadores automáticos solo pueden comprimir datos similares a los que se han entrenado. </a:t>
            </a:r>
          </a:p>
          <a:p>
            <a:pPr algn="just"/>
            <a:r>
              <a:rPr lang="es-ES" b="1" dirty="0">
                <a:effectLst/>
                <a:highlight>
                  <a:srgbClr val="FDFDFD"/>
                </a:highlight>
                <a:latin typeface="Segoe UI Web (West European)"/>
              </a:rPr>
              <a:t>Con pérdidas (</a:t>
            </a:r>
            <a:r>
              <a:rPr lang="es-ES" b="1" dirty="0" err="1">
                <a:effectLst/>
                <a:highlight>
                  <a:srgbClr val="FDFDFD"/>
                </a:highlight>
                <a:latin typeface="Segoe UI Web (West European)"/>
              </a:rPr>
              <a:t>Lossy</a:t>
            </a:r>
            <a:r>
              <a:rPr lang="es-ES" b="1" dirty="0">
                <a:effectLst/>
                <a:highlight>
                  <a:srgbClr val="FDFDFD"/>
                </a:highlight>
                <a:latin typeface="Segoe UI Web (West European)"/>
              </a:rPr>
              <a:t>): </a:t>
            </a:r>
            <a:r>
              <a:rPr lang="es-ES" dirty="0">
                <a:effectLst/>
                <a:highlight>
                  <a:srgbClr val="FDFDFD"/>
                </a:highlight>
                <a:latin typeface="Segoe UI Web (West European)"/>
              </a:rPr>
              <a:t>Las salidas descomprimidas se degradarán en comparación con las entradas originales. </a:t>
            </a:r>
          </a:p>
          <a:p>
            <a:pPr algn="just"/>
            <a:r>
              <a:rPr lang="es-ES" b="1" dirty="0">
                <a:effectLst/>
                <a:highlight>
                  <a:srgbClr val="FDFDFD"/>
                </a:highlight>
                <a:latin typeface="Segoe UI Web (West European)"/>
              </a:rPr>
              <a:t>Aprendizaje automáticamente a partir de ejemplos: </a:t>
            </a:r>
            <a:r>
              <a:rPr lang="es-ES" dirty="0">
                <a:effectLst/>
                <a:highlight>
                  <a:srgbClr val="FDFDFD"/>
                </a:highlight>
                <a:latin typeface="Segoe UI Web (West European)"/>
              </a:rPr>
              <a:t>Es fácil entrenar instancias especializadas del algoritmo que funcionarán bien en un tipo específico de entrada.</a:t>
            </a:r>
          </a:p>
          <a:p>
            <a:pPr marL="0" indent="0" algn="just">
              <a:buNone/>
            </a:pPr>
            <a:endParaRPr lang="es-ES" b="0" i="0" dirty="0">
              <a:solidFill>
                <a:srgbClr val="161616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411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 err="1">
                <a:solidFill>
                  <a:schemeClr val="accent1">
                    <a:lumMod val="75000"/>
                  </a:schemeClr>
                </a:solidFill>
              </a:rPr>
              <a:t>Autoenconders</a:t>
            </a:r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: Capacidad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403131"/>
            <a:ext cx="10843657" cy="4877785"/>
          </a:xfrm>
        </p:spPr>
        <p:txBody>
          <a:bodyPr>
            <a:normAutofit/>
          </a:bodyPr>
          <a:lstStyle/>
          <a:p>
            <a:endParaRPr lang="es-ES" dirty="0">
              <a:effectLst/>
              <a:highlight>
                <a:srgbClr val="FDFDFD"/>
              </a:highlight>
              <a:latin typeface="Segoe UI Web (West European)"/>
            </a:endParaRPr>
          </a:p>
          <a:p>
            <a:r>
              <a:rPr lang="es-ES" dirty="0">
                <a:effectLst/>
                <a:highlight>
                  <a:srgbClr val="FDFDFD"/>
                </a:highlight>
                <a:latin typeface="Segoe UI Web (West European)"/>
              </a:rPr>
              <a:t>Al igual que con otras NN, el sobreajuste es un problema cuando la capacidad es demasiado grande para los datos. </a:t>
            </a:r>
          </a:p>
          <a:p>
            <a:r>
              <a:rPr lang="es-ES" dirty="0">
                <a:effectLst/>
                <a:highlight>
                  <a:srgbClr val="FDFDFD"/>
                </a:highlight>
                <a:latin typeface="Segoe UI Web (West European)"/>
              </a:rPr>
              <a:t>Los autocodificadores abordan esto a través de una combinación de: </a:t>
            </a:r>
          </a:p>
          <a:p>
            <a:pPr lvl="1"/>
            <a:r>
              <a:rPr lang="es-ES" dirty="0">
                <a:effectLst/>
                <a:highlight>
                  <a:srgbClr val="FDFDFD"/>
                </a:highlight>
                <a:latin typeface="Segoe UI Web (West European)"/>
              </a:rPr>
              <a:t>Capa de cuello de botella: menos grados de libertad que en las salidas posibles. </a:t>
            </a:r>
          </a:p>
          <a:p>
            <a:pPr lvl="1"/>
            <a:r>
              <a:rPr lang="es-ES" dirty="0">
                <a:effectLst/>
                <a:highlight>
                  <a:srgbClr val="FDFDFD"/>
                </a:highlight>
                <a:latin typeface="Segoe UI Web (West European)"/>
              </a:rPr>
              <a:t>Entrenamiento para eliminar el ruido. </a:t>
            </a:r>
          </a:p>
          <a:p>
            <a:pPr lvl="1"/>
            <a:r>
              <a:rPr lang="es-ES" dirty="0">
                <a:effectLst/>
                <a:highlight>
                  <a:srgbClr val="FDFDFD"/>
                </a:highlight>
                <a:latin typeface="Segoe UI Web (West European)"/>
              </a:rPr>
              <a:t>Dispersión a través de la regularización. </a:t>
            </a:r>
          </a:p>
          <a:p>
            <a:pPr lvl="1"/>
            <a:r>
              <a:rPr lang="es-ES" dirty="0">
                <a:effectLst/>
                <a:highlight>
                  <a:srgbClr val="FDFDFD"/>
                </a:highlight>
                <a:latin typeface="Segoe UI Web (West European)"/>
              </a:rPr>
              <a:t>Penalización contractiva.</a:t>
            </a:r>
          </a:p>
          <a:p>
            <a:pPr marL="0" indent="0" algn="just">
              <a:buNone/>
            </a:pPr>
            <a:endParaRPr lang="es-ES" b="0" i="0" dirty="0">
              <a:solidFill>
                <a:srgbClr val="161616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0368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11416</TotalTime>
  <Words>1067</Words>
  <Application>Microsoft Office PowerPoint</Application>
  <PresentationFormat>Panorámica</PresentationFormat>
  <Paragraphs>86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IBM Plex Sans</vt:lpstr>
      <vt:lpstr>Segoe UI Web (West European)</vt:lpstr>
      <vt:lpstr>Tema de Office</vt:lpstr>
      <vt:lpstr>Autoencoders</vt:lpstr>
      <vt:lpstr>Autoenconders</vt:lpstr>
      <vt:lpstr>Autoenconders</vt:lpstr>
      <vt:lpstr>Autoenconders: Estructura</vt:lpstr>
      <vt:lpstr>Autoenconders: Aplicaciones</vt:lpstr>
      <vt:lpstr>Autoenconders: Aplicaciones</vt:lpstr>
      <vt:lpstr>Autoenconders: Aplicaciones</vt:lpstr>
      <vt:lpstr>Autoenconders: Propiedades</vt:lpstr>
      <vt:lpstr>Autoenconders: Capacidad</vt:lpstr>
      <vt:lpstr>Autoenconders: Bottleneck layer </vt:lpstr>
      <vt:lpstr>Bottleneck layer en Keras</vt:lpstr>
      <vt:lpstr>Autoencoders: Denoising</vt:lpstr>
      <vt:lpstr>Autoencoders: Denoising</vt:lpstr>
      <vt:lpstr>Sparse Autoencoders</vt:lpstr>
      <vt:lpstr>Sparse Autoencoders</vt:lpstr>
      <vt:lpstr>Autoencoders Contractivos</vt:lpstr>
      <vt:lpstr>Autoencoders Contractivos</vt:lpstr>
      <vt:lpstr>Autoencoders Contractivos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al Aprendizaje de Maquina</dc:title>
  <dc:creator>jonnatan arias garcia</dc:creator>
  <cp:lastModifiedBy>jonnatan arias garcia</cp:lastModifiedBy>
  <cp:revision>119</cp:revision>
  <dcterms:created xsi:type="dcterms:W3CDTF">2024-02-07T18:58:22Z</dcterms:created>
  <dcterms:modified xsi:type="dcterms:W3CDTF">2024-04-27T14:54:40Z</dcterms:modified>
</cp:coreProperties>
</file>