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86" r:id="rId6"/>
    <p:sldId id="287" r:id="rId7"/>
    <p:sldId id="288" r:id="rId8"/>
    <p:sldId id="289" r:id="rId9"/>
    <p:sldId id="290" r:id="rId10"/>
    <p:sldId id="261" r:id="rId11"/>
    <p:sldId id="291" r:id="rId12"/>
    <p:sldId id="292" r:id="rId13"/>
    <p:sldId id="293" r:id="rId14"/>
    <p:sldId id="299" r:id="rId15"/>
    <p:sldId id="296" r:id="rId16"/>
    <p:sldId id="297" r:id="rId17"/>
    <p:sldId id="298" r:id="rId18"/>
    <p:sldId id="262" r:id="rId19"/>
    <p:sldId id="263" r:id="rId20"/>
    <p:sldId id="294" r:id="rId21"/>
    <p:sldId id="295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9"/>
            <p14:sldId id="260"/>
            <p14:sldId id="286"/>
            <p14:sldId id="287"/>
            <p14:sldId id="288"/>
            <p14:sldId id="289"/>
            <p14:sldId id="290"/>
            <p14:sldId id="261"/>
            <p14:sldId id="291"/>
            <p14:sldId id="292"/>
            <p14:sldId id="293"/>
            <p14:sldId id="299"/>
            <p14:sldId id="296"/>
            <p14:sldId id="297"/>
            <p14:sldId id="298"/>
          </p14:sldIdLst>
        </p14:section>
        <p14:section name="Aplication" id="{387B5B38-2F10-468A-8040-53EDE9F0EF4D}">
          <p14:sldIdLst>
            <p14:sldId id="262"/>
            <p14:sldId id="26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47" d="100"/>
          <a:sy n="47" d="100"/>
        </p:scale>
        <p:origin x="7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Graph NN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Are Graph Neural Networks? | NVIDIA Blogs">
            <a:extLst>
              <a:ext uri="{FF2B5EF4-FFF2-40B4-BE49-F238E27FC236}">
                <a16:creationId xmlns:a16="http://schemas.microsoft.com/office/drawing/2014/main" id="{C685A379-C454-186D-67F5-2572E33B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80" y="499006"/>
            <a:ext cx="6851837" cy="41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AA2C1D6-2EE2-133C-465E-40E7929C0266}"/>
              </a:ext>
            </a:extLst>
          </p:cNvPr>
          <p:cNvSpPr txBox="1"/>
          <p:nvPr/>
        </p:nvSpPr>
        <p:spPr>
          <a:xfrm>
            <a:off x="838200" y="202474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H es informativo y “data fácil de manejar” para las herramientas de machine </a:t>
            </a:r>
            <a:r>
              <a:rPr lang="es-CO" sz="2800" dirty="0" err="1"/>
              <a:t>learning</a:t>
            </a:r>
            <a:endParaRPr lang="es-CO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61A8F5-9CFA-EAF4-0BDF-54308E1DC42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/>
              <a:t>Funcionalidad del GNN: Representación latente H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BAA8AE7-2AE1-5F19-5A61-AEB78D33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4" y="3160505"/>
            <a:ext cx="8718595" cy="31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42064A9-DC86-9CD6-B73A-3987C6F1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1656"/>
            <a:ext cx="5082644" cy="35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F59B751-122B-B36F-2989-D788AFFE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239"/>
            <a:ext cx="5730445" cy="32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56A8C1-8D47-FF5C-312B-095A968A0382}"/>
              </a:ext>
            </a:extLst>
          </p:cNvPr>
          <p:cNvSpPr txBox="1"/>
          <p:nvPr/>
        </p:nvSpPr>
        <p:spPr>
          <a:xfrm>
            <a:off x="2951389" y="3089212"/>
            <a:ext cx="61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C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1A79190-9E9B-3A74-6BD6-1137E9EF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166" y="4184424"/>
            <a:ext cx="8354924" cy="26735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B83AF3-A44A-4721-53B8-D490F33D3AB9}"/>
              </a:ext>
            </a:extLst>
          </p:cNvPr>
          <p:cNvSpPr txBox="1">
            <a:spLocks/>
          </p:cNvSpPr>
          <p:nvPr/>
        </p:nvSpPr>
        <p:spPr>
          <a:xfrm>
            <a:off x="6298746" y="111073"/>
            <a:ext cx="4902654" cy="120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600" b="1" dirty="0" err="1"/>
              <a:t>Message</a:t>
            </a:r>
            <a:r>
              <a:rPr lang="es-CO" sz="3600" b="1" dirty="0"/>
              <a:t> passing</a:t>
            </a:r>
          </a:p>
        </p:txBody>
      </p:sp>
    </p:spTree>
    <p:extLst>
      <p:ext uri="{BB962C8B-B14F-4D97-AF65-F5344CB8AC3E}">
        <p14:creationId xmlns:p14="http://schemas.microsoft.com/office/powerpoint/2010/main" val="18243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C2351-2E29-617B-4871-46B95F0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Embeding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6C3D3A-DAD8-0B1B-FDB9-075AC219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2" y="1690688"/>
            <a:ext cx="9766296" cy="4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120B98B-18DD-54E5-FF2B-6D846363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7" y="904195"/>
            <a:ext cx="11559225" cy="47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5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8C3CB-F5DF-5F26-F2B1-361F8B6A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Variaciones de un Graph</a:t>
            </a:r>
          </a:p>
        </p:txBody>
      </p:sp>
    </p:spTree>
    <p:extLst>
      <p:ext uri="{BB962C8B-B14F-4D97-AF65-F5344CB8AC3E}">
        <p14:creationId xmlns:p14="http://schemas.microsoft.com/office/powerpoint/2010/main" val="412924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9E78-8505-1F41-AE36-F62D31A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Graph directos e indirectos</a:t>
            </a:r>
          </a:p>
        </p:txBody>
      </p:sp>
      <p:pic>
        <p:nvPicPr>
          <p:cNvPr id="1026" name="Picture 2" descr="directed-undirected-graph">
            <a:extLst>
              <a:ext uri="{FF2B5EF4-FFF2-40B4-BE49-F238E27FC236}">
                <a16:creationId xmlns:a16="http://schemas.microsoft.com/office/drawing/2014/main" id="{98C4F12E-FBFB-CEDC-7EA3-6D12875F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51" y="1690688"/>
            <a:ext cx="7956777" cy="44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076B7-B5AF-2DA1-DA96-59DF003F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Graph con Pesos y sin Pesos</a:t>
            </a:r>
          </a:p>
        </p:txBody>
      </p:sp>
      <p:pic>
        <p:nvPicPr>
          <p:cNvPr id="2050" name="Picture 2" descr="weighted-undirected-graph">
            <a:extLst>
              <a:ext uri="{FF2B5EF4-FFF2-40B4-BE49-F238E27FC236}">
                <a16:creationId xmlns:a16="http://schemas.microsoft.com/office/drawing/2014/main" id="{37DD10B3-8B26-E633-E0D4-8F3C8692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34" y="1690688"/>
            <a:ext cx="6500132" cy="43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5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7498-9603-2B47-5281-202D5A79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Tareas </a:t>
            </a:r>
            <a:r>
              <a:rPr lang="es-CO"/>
              <a:t>Con Graph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BB429-0517-60F3-3BC7-82E12886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825624"/>
            <a:ext cx="10515600" cy="1325563"/>
          </a:xfrm>
        </p:spPr>
        <p:txBody>
          <a:bodyPr/>
          <a:lstStyle/>
          <a:p>
            <a:r>
              <a:rPr lang="es-CO" dirty="0"/>
              <a:t>Clasificación del graph</a:t>
            </a:r>
          </a:p>
          <a:p>
            <a:r>
              <a:rPr lang="es-CO" dirty="0"/>
              <a:t>Clasificación de nodo</a:t>
            </a:r>
          </a:p>
        </p:txBody>
      </p:sp>
      <p:pic>
        <p:nvPicPr>
          <p:cNvPr id="3074" name="Picture 2" descr="graph-vs-node-classification">
            <a:extLst>
              <a:ext uri="{FF2B5EF4-FFF2-40B4-BE49-F238E27FC236}">
                <a16:creationId xmlns:a16="http://schemas.microsoft.com/office/drawing/2014/main" id="{AD4AB50C-FDD5-8F0D-7B6F-1299774A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04" y="2031999"/>
            <a:ext cx="71723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F80FB24-79C4-0DB8-59A2-E1E455D7A303}"/>
              </a:ext>
            </a:extLst>
          </p:cNvPr>
          <p:cNvSpPr txBox="1">
            <a:spLocks/>
          </p:cNvSpPr>
          <p:nvPr/>
        </p:nvSpPr>
        <p:spPr>
          <a:xfrm>
            <a:off x="544286" y="3286122"/>
            <a:ext cx="10515600" cy="289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Predicción de bordes</a:t>
            </a:r>
          </a:p>
          <a:p>
            <a:r>
              <a:rPr lang="es-CO" dirty="0"/>
              <a:t>Segmentación de graph</a:t>
            </a:r>
          </a:p>
          <a:p>
            <a:r>
              <a:rPr lang="es-CO" dirty="0"/>
              <a:t>Generación de graph</a:t>
            </a:r>
          </a:p>
          <a:p>
            <a:r>
              <a:rPr lang="es-CO" dirty="0"/>
              <a:t>Detección de anomalía</a:t>
            </a:r>
          </a:p>
          <a:p>
            <a:r>
              <a:rPr lang="es-CO" dirty="0"/>
              <a:t>Análisis de trayectorias</a:t>
            </a:r>
          </a:p>
          <a:p>
            <a:r>
              <a:rPr lang="es-CO" dirty="0"/>
              <a:t>Regresión de graph</a:t>
            </a:r>
          </a:p>
          <a:p>
            <a:r>
              <a:rPr lang="es-CO" dirty="0"/>
              <a:t>Agrupación de nodos</a:t>
            </a:r>
          </a:p>
        </p:txBody>
      </p:sp>
    </p:spTree>
    <p:extLst>
      <p:ext uri="{BB962C8B-B14F-4D97-AF65-F5344CB8AC3E}">
        <p14:creationId xmlns:p14="http://schemas.microsoft.com/office/powerpoint/2010/main" val="211818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389A-547D-CE82-67ED-D3C7F7BD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Aplicaciones de GNN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BC2E05-6504-5CEF-C921-774E21D9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1" y="1556531"/>
            <a:ext cx="10733897" cy="45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7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823B-9561-C0B6-4A98-D3490AA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GNN en machine 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researches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79FAD6-9B59-1EA4-48D6-C1D929E3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0"/>
          <a:stretch/>
        </p:blipFill>
        <p:spPr>
          <a:xfrm>
            <a:off x="1195909" y="1690688"/>
            <a:ext cx="9800182" cy="43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0070C0"/>
                </a:solidFill>
              </a:rPr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B8AD7D-1826-AC45-63EC-31D18EEE0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Graph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r>
                  <a:rPr lang="es-CO" dirty="0"/>
                  <a:t>Conjunto de nodos (vértices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  <a:p>
                <a:r>
                  <a:rPr lang="es-CO" dirty="0"/>
                  <a:t>Conjunto de bordes (</a:t>
                </a:r>
                <a:r>
                  <a:rPr lang="es-CO" dirty="0" err="1"/>
                  <a:t>edges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  <a:p>
                <a:pPr lvl="1"/>
                <a:r>
                  <a:rPr lang="es-CO" dirty="0"/>
                  <a:t>Direccionales / No direccionales</a:t>
                </a:r>
              </a:p>
              <a:p>
                <a:pPr lvl="1"/>
                <a:endParaRPr lang="es-CO" dirty="0"/>
              </a:p>
              <a:p>
                <a:r>
                  <a:rPr lang="es-CO" dirty="0"/>
                  <a:t>Intereses en los atributos del graph</a:t>
                </a:r>
              </a:p>
              <a:p>
                <a:pPr lvl="1"/>
                <a:r>
                  <a:rPr lang="es-CO" dirty="0"/>
                  <a:t>Nodos y/o bordes tienen características (</a:t>
                </a:r>
                <a:r>
                  <a:rPr lang="es-CO" dirty="0" err="1"/>
                  <a:t>label</a:t>
                </a:r>
                <a:r>
                  <a:rPr lang="es-CO" dirty="0"/>
                  <a:t>, nombres, vectores)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B8AD7D-1826-AC45-63EC-31D18EEE0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EC556ED3-F2B9-2522-889D-509ED3C64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08" y="1690688"/>
            <a:ext cx="4084601" cy="24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8C3CB-F5DF-5F26-F2B1-361F8B6A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Algunas operaciones sobre graph</a:t>
            </a:r>
          </a:p>
        </p:txBody>
      </p:sp>
    </p:spTree>
    <p:extLst>
      <p:ext uri="{BB962C8B-B14F-4D97-AF65-F5344CB8AC3E}">
        <p14:creationId xmlns:p14="http://schemas.microsoft.com/office/powerpoint/2010/main" val="114494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19C51-B4A3-4513-64C2-05906C2A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Graph </a:t>
            </a:r>
            <a:r>
              <a:rPr lang="es-CO" dirty="0" err="1"/>
              <a:t>Laplacian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C6018A-5917-023F-BEC5-1C0EC3D78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D: Matriz Diagonal </a:t>
                </a:r>
              </a:p>
              <a:p>
                <a:pPr marL="0" indent="0">
                  <a:buNone/>
                </a:pPr>
                <a:r>
                  <a:rPr lang="es-CO" dirty="0"/>
                  <a:t>A: matriz de adyacencia </a:t>
                </a:r>
                <a:r>
                  <a:rPr lang="es-CO" dirty="0" err="1"/>
                  <a:t>NxN</a:t>
                </a: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Una versión simplificada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C6018A-5917-023F-BEC5-1C0EC3D78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3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847F5D2-E74F-6433-60E5-F07200BB36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Matriz representativa de un graph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847F5D2-E74F-6433-60E5-F07200BB3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9A10A10-931F-63F9-93EC-DB95A21AB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59528" y="1858282"/>
                <a:ext cx="6672943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s-CO" dirty="0"/>
                  <a:t>Matriz de características (</a:t>
                </a:r>
                <a:r>
                  <a:rPr lang="es-CO" dirty="0" err="1"/>
                  <a:t>feature</a:t>
                </a:r>
                <a:r>
                  <a:rPr lang="es-CO" dirty="0"/>
                  <a:t> </a:t>
                </a:r>
                <a:r>
                  <a:rPr lang="es-CO" dirty="0" err="1"/>
                  <a:t>matrix</a:t>
                </a:r>
                <a:r>
                  <a:rPr lang="es-CO" dirty="0"/>
                  <a:t>)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𝑁𝑥𝐷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b="0" dirty="0"/>
              </a:p>
              <a:p>
                <a:pPr marL="0" indent="0" algn="just">
                  <a:buNone/>
                </a:pPr>
                <a:r>
                  <a:rPr lang="es-CO" b="0" dirty="0"/>
                  <a:t>N:nodos D: </a:t>
                </a:r>
                <a:r>
                  <a:rPr lang="es-CO" b="0" dirty="0" err="1"/>
                  <a:t>dim</a:t>
                </a:r>
                <a:r>
                  <a:rPr lang="es-CO" b="0" dirty="0"/>
                  <a:t>. </a:t>
                </a:r>
                <a:r>
                  <a:rPr lang="es-CO" b="0" dirty="0" err="1"/>
                  <a:t>features</a:t>
                </a:r>
                <a:endParaRPr lang="es-CO" b="0" dirty="0"/>
              </a:p>
              <a:p>
                <a:pPr marL="0" indent="0" algn="just">
                  <a:buNone/>
                </a:pPr>
                <a:endParaRPr lang="es-CO" dirty="0"/>
              </a:p>
              <a:p>
                <a:pPr marL="0" indent="0" algn="just">
                  <a:buNone/>
                </a:pPr>
                <a:endParaRPr lang="es-CO" b="0" dirty="0"/>
              </a:p>
              <a:p>
                <a:pPr marL="0" indent="0" algn="just">
                  <a:buNone/>
                </a:pPr>
                <a:r>
                  <a:rPr lang="es-CO" dirty="0"/>
                  <a:t>Matriz de Adyacencia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=1,2,…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𝑁𝑥𝑁</m:t>
                          </m:r>
                        </m:sup>
                      </m:sSup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𝐸𝑥𝑖𝑠𝑡𝑒𝑛𝑐𝑖𝑎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𝑏𝑜𝑟𝑑𝑒𝑠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𝑁𝑥𝑁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𝑝𝑎𝑟𝑒𝑠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𝑛𝑜𝑑𝑜𝑠</m:t>
                      </m:r>
                    </m:oMath>
                  </m:oMathPara>
                </a14:m>
                <a:endParaRPr lang="es-CO" b="0" dirty="0"/>
              </a:p>
              <a:p>
                <a:pPr marL="0" indent="0" algn="just">
                  <a:buNone/>
                </a:pPr>
                <a:r>
                  <a:rPr lang="es-CO" dirty="0"/>
                  <a:t>A simétrica &lt;- Bordes No-direccionales</a:t>
                </a:r>
                <a:endParaRPr lang="es-CO" b="0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9A10A10-931F-63F9-93EC-DB95A21AB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9528" y="1858282"/>
                <a:ext cx="6672943" cy="4351338"/>
              </a:xfrm>
              <a:blipFill>
                <a:blip r:embed="rId3"/>
                <a:stretch>
                  <a:fillRect l="-1463" t="-2661" r="-4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690CF0E-180F-1723-4899-7B2582EF1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2" y="2499279"/>
            <a:ext cx="1897544" cy="18594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60E854-B05D-FF0C-27DF-658FDF3AA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73" y="2018108"/>
            <a:ext cx="1682927" cy="3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1F39-552D-8E11-FC34-BD1FE10E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Funcionalidad del GNN: Representación latente 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54EB6-BC3D-7620-B368-B5B42B235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9" y="1804988"/>
            <a:ext cx="10932802" cy="42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0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43669-332C-F838-D102-C1D95EF7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871"/>
            <a:ext cx="10515600" cy="5736092"/>
          </a:xfrm>
        </p:spPr>
        <p:txBody>
          <a:bodyPr/>
          <a:lstStyle/>
          <a:p>
            <a:pPr marL="0" indent="0">
              <a:buNone/>
            </a:pPr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que teniendo una matriz, no podemos enviarlo directamente a una NN como si fuera una imagen 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Problemas:</a:t>
            </a:r>
            <a:endParaRPr lang="es-ES" sz="3600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Diferentes tamaños 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matriz Adyacente esta estrechamente ligada a su ordenamiento de nodos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36E13-3444-D0D5-8040-D716DAD7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43" y="3192916"/>
            <a:ext cx="8937314" cy="25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3B3B2E-1FAE-2352-03BD-2157A213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49" y="329919"/>
            <a:ext cx="3883950" cy="26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40B4971-A43F-C199-1717-6ECE1E38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38" y="3429000"/>
            <a:ext cx="6437086" cy="27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1ACB55-D811-5C72-9F95-DF7E222F3D38}"/>
              </a:ext>
            </a:extLst>
          </p:cNvPr>
          <p:cNvSpPr txBox="1"/>
          <p:nvPr/>
        </p:nvSpPr>
        <p:spPr>
          <a:xfrm>
            <a:off x="682629" y="1162735"/>
            <a:ext cx="60987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Diferentes tamaños al adicionar nodos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Orden debe ser Invariante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88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2D16C-27D8-3914-98D7-7520ABE9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Computation</a:t>
            </a:r>
            <a:r>
              <a:rPr lang="es-CO" dirty="0"/>
              <a:t> Graph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0093E-A753-4FFB-F5AE-C8E90C29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Inferir del grafo, a través del análisis de características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03D4FF-BD26-82BE-E051-90E7C33A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89" y="2605769"/>
            <a:ext cx="8507452" cy="29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06FF6-BDC5-1062-E035-45D770DD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3429000"/>
            <a:ext cx="10515600" cy="240506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Cada nodo tiene su </a:t>
            </a:r>
            <a:r>
              <a:rPr lang="es-CO" dirty="0" err="1"/>
              <a:t>Computation</a:t>
            </a:r>
            <a:r>
              <a:rPr lang="es-CO" dirty="0"/>
              <a:t> Graph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329EC8-1844-05CF-BBD5-BBAF2FA5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80999"/>
            <a:ext cx="45529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E711886-CB1C-2144-CC3A-73B0F81D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4319588"/>
            <a:ext cx="92106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1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B134E-4669-712D-049B-070BDBE0A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8713"/>
            <a:ext cx="10515600" cy="1768249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¿Qué tan Deep es un Deep Graph NN?</a:t>
            </a:r>
          </a:p>
          <a:p>
            <a:pPr marL="0" indent="0">
              <a:buNone/>
            </a:pPr>
            <a:r>
              <a:rPr lang="es-CO" dirty="0"/>
              <a:t>Probablemente los amigos de mis amigos no sepan mucho de mi.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CCA9AE-E463-1122-0D5D-C0232B62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242" y="327252"/>
            <a:ext cx="4183515" cy="350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70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12655</TotalTime>
  <Words>334</Words>
  <Application>Microsoft Office PowerPoint</Application>
  <PresentationFormat>Panorámica</PresentationFormat>
  <Paragraphs>61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Graph NN</vt:lpstr>
      <vt:lpstr>Graph</vt:lpstr>
      <vt:lpstr>Matriz representativa de un graph G=(X,A)</vt:lpstr>
      <vt:lpstr>Funcionalidad del GNN: Representación latente H</vt:lpstr>
      <vt:lpstr>Presentación de PowerPoint</vt:lpstr>
      <vt:lpstr>Presentación de PowerPoint</vt:lpstr>
      <vt:lpstr>Computation Graph</vt:lpstr>
      <vt:lpstr>Presentación de PowerPoint</vt:lpstr>
      <vt:lpstr>Presentación de PowerPoint</vt:lpstr>
      <vt:lpstr>Presentación de PowerPoint</vt:lpstr>
      <vt:lpstr>Presentación de PowerPoint</vt:lpstr>
      <vt:lpstr>Embeding representation</vt:lpstr>
      <vt:lpstr>Presentación de PowerPoint</vt:lpstr>
      <vt:lpstr>Variaciones de un Graph</vt:lpstr>
      <vt:lpstr>Graph directos e indirectos</vt:lpstr>
      <vt:lpstr>Graph con Pesos y sin Pesos</vt:lpstr>
      <vt:lpstr>Tareas Con Graph</vt:lpstr>
      <vt:lpstr>Aplicaciones de GNN</vt:lpstr>
      <vt:lpstr>GNN en machine learning researches</vt:lpstr>
      <vt:lpstr>Algunas operaciones sobre graph</vt:lpstr>
      <vt:lpstr>Graph Laplacian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138</cp:revision>
  <dcterms:created xsi:type="dcterms:W3CDTF">2024-02-07T18:58:22Z</dcterms:created>
  <dcterms:modified xsi:type="dcterms:W3CDTF">2024-04-30T12:37:13Z</dcterms:modified>
</cp:coreProperties>
</file>