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86"/>
          </p14:sldIdLst>
        </p14:section>
        <p14:section name="Conv.G" id="{78936E58-B8DF-4A4F-A9B6-623773DB1025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47" d="100"/>
          <a:sy n="47" d="100"/>
        </p:scale>
        <p:origin x="7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Convolutional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- Graph NN </a:t>
            </a:r>
            <a:br>
              <a:rPr lang="es-CO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Espectral Graph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cGCN is a graph convolutional networks algorithm for knowledge transfer in  single cell omics | Nature Communications">
            <a:extLst>
              <a:ext uri="{FF2B5EF4-FFF2-40B4-BE49-F238E27FC236}">
                <a16:creationId xmlns:a16="http://schemas.microsoft.com/office/drawing/2014/main" id="{889DF557-C3BB-D2A1-821E-F94C32CF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38" y="385482"/>
            <a:ext cx="7907123" cy="37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07C28AA-69F8-A130-8887-0A4EC4779E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Graph Fourier </a:t>
                </a:r>
                <a:r>
                  <a:rPr lang="es-CO" b="1" dirty="0" err="1"/>
                  <a:t>Transform</a:t>
                </a:r>
                <a:r>
                  <a:rPr lang="es-CO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s-CO" b="1" dirty="0"/>
                  <a:t>o </a:t>
                </a: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07C28AA-69F8-A130-8887-0A4EC4779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A39B5713-AF1F-0CC6-2832-3FBFB310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9" y="1975677"/>
            <a:ext cx="10873042" cy="34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8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Graph </a:t>
            </a:r>
            <a:r>
              <a:rPr lang="es-CO" b="1" dirty="0" err="1"/>
              <a:t>Convolution</a:t>
            </a:r>
            <a:r>
              <a:rPr lang="es-CO" b="1" dirty="0"/>
              <a:t> Vía GFT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99E34-C939-1CA6-3155-E70A6096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1005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 convolución en un espacio de Fourier es una multiplicación.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837637-A3FD-F17B-3C5B-27EBCA0783D0}"/>
                  </a:ext>
                </a:extLst>
              </p:cNvPr>
              <p:cNvSpPr txBox="1"/>
              <p:nvPr/>
            </p:nvSpPr>
            <p:spPr>
              <a:xfrm>
                <a:off x="1148443" y="2637673"/>
                <a:ext cx="9895114" cy="360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dirty="0"/>
                  <a:t>GFT de la señal del Grafo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𝑮𝑭𝑻</m:t>
                      </m:r>
                      <m:d>
                        <m:d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CO" sz="2800" b="1" dirty="0"/>
              </a:p>
              <a:p>
                <a:pPr algn="ctr"/>
                <a:endParaRPr lang="es-CO" sz="2800" dirty="0"/>
              </a:p>
              <a:p>
                <a:pPr algn="ctr"/>
                <a:r>
                  <a:rPr lang="es-CO" sz="2800" dirty="0"/>
                  <a:t>Convolución = Multiplicación en espectral Dom.</a:t>
                </a:r>
              </a:p>
              <a:p>
                <a:pPr algn="ctr"/>
                <a:r>
                  <a:rPr lang="es-CO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sub>
                    </m:sSub>
                    <m:r>
                      <a:rPr lang="es-CO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̇</m:t>
                    </m:r>
                    <m:acc>
                      <m:accPr>
                        <m:chr m:val="̃"/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s-CO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sub>
                    </m:sSub>
                    <m:sSup>
                      <m:sSupPr>
                        <m:ctrlPr>
                          <a:rPr lang="es-CO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s-CO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s-CO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O" sz="2800" b="1" dirty="0"/>
                  <a:t> </a:t>
                </a:r>
              </a:p>
              <a:p>
                <a:pPr algn="ctr"/>
                <a:endParaRPr lang="es-CO" sz="2800" dirty="0"/>
              </a:p>
              <a:p>
                <a:pPr algn="ctr"/>
                <a:r>
                  <a:rPr lang="es-CO" sz="2800" dirty="0"/>
                  <a:t>IGFT para un CONV-Graph </a:t>
                </a:r>
                <a:endParaRPr lang="es-CO" sz="2800" b="1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O" sz="2800" b="1" i="0" smtClean="0">
                        <a:latin typeface="Cambria Math" panose="02040503050406030204" pitchFamily="18" charset="0"/>
                      </a:rPr>
                      <m:t>𝐜𝐨𝐧𝐯</m:t>
                    </m:r>
                    <m:d>
                      <m:dPr>
                        <m:ctrlPr>
                          <a:rPr lang="es-CO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CO" sz="2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800" b="1" i="0" smtClean="0">
                        <a:latin typeface="Cambria Math" panose="02040503050406030204" pitchFamily="18" charset="0"/>
                      </a:rPr>
                      <m:t>𝐈𝐆𝐅𝐓</m:t>
                    </m:r>
                    <m:d>
                      <m:dPr>
                        <m:ctrlPr>
                          <a:rPr lang="es-CO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𝜦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s-CO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s-CO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800" b="1" i="1" smtClean="0">
                        <a:latin typeface="Cambria Math" panose="02040503050406030204" pitchFamily="18" charset="0"/>
                      </a:rPr>
                      <m:t>𝑼</m:t>
                    </m:r>
                    <m:sSub>
                      <m:sSubPr>
                        <m:ctrlPr>
                          <a:rPr lang="es-CO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sub>
                    </m:sSub>
                    <m:sSup>
                      <m:sSupPr>
                        <m:ctrlPr>
                          <a:rPr lang="es-CO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s-CO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s-CO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O" sz="2800" b="1" dirty="0"/>
                  <a:t>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837637-A3FD-F17B-3C5B-27EBCA078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43" y="2637673"/>
                <a:ext cx="9895114" cy="3607398"/>
              </a:xfrm>
              <a:prstGeom prst="rect">
                <a:avLst/>
              </a:prstGeom>
              <a:blipFill>
                <a:blip r:embed="rId2"/>
                <a:stretch>
                  <a:fillRect t="-1692" b="-40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9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 err="1"/>
              <a:t>Naive</a:t>
            </a:r>
            <a:r>
              <a:rPr lang="es-CO" b="1" dirty="0"/>
              <a:t> Graph </a:t>
            </a:r>
            <a:r>
              <a:rPr lang="es-CO" b="1" dirty="0" err="1"/>
              <a:t>Convolution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04310"/>
                <a:ext cx="10515600" cy="38885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dirty="0"/>
                  <a:t>Dos parámetros:</a:t>
                </a:r>
              </a:p>
              <a:p>
                <a:pPr lvl="1" algn="just"/>
                <a:r>
                  <a:rPr lang="es-CO" dirty="0"/>
                  <a:t>Fijos:			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CO" sz="1600" dirty="0"/>
                  <a:t>(</a:t>
                </a:r>
                <a:r>
                  <a:rPr lang="es-CO" sz="1600" dirty="0" err="1"/>
                  <a:t>eigvect</a:t>
                </a:r>
                <a:r>
                  <a:rPr lang="es-CO" sz="1600" dirty="0"/>
                  <a:t>. Del laplaciano = Fourier bases </a:t>
                </a:r>
                <a:r>
                  <a:rPr lang="es-CO" sz="1600" dirty="0" err="1"/>
                  <a:t>over</a:t>
                </a:r>
                <a:r>
                  <a:rPr lang="es-CO" sz="1600" dirty="0"/>
                  <a:t> </a:t>
                </a:r>
                <a:r>
                  <a:rPr lang="es-CO" sz="1600" dirty="0" err="1"/>
                  <a:t>freq</a:t>
                </a:r>
                <a:r>
                  <a:rPr lang="es-CO" sz="1600" dirty="0"/>
                  <a:t>.)</a:t>
                </a:r>
                <a:endParaRPr lang="es-CO" dirty="0"/>
              </a:p>
              <a:p>
                <a:pPr lvl="1" algn="just"/>
                <a:r>
                  <a:rPr lang="es-CO" dirty="0" err="1"/>
                  <a:t>Entrenables</a:t>
                </a:r>
                <a:r>
                  <a:rPr lang="es-CO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sub>
                    </m:sSub>
                    <m:r>
                      <m:rPr>
                        <m:nor/>
                      </m:rPr>
                      <a:rPr lang="es-CO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CO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m:rPr>
                        <m:nor/>
                      </m:rPr>
                      <a:rPr lang="es-CO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1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s-C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1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O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1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s-C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600" dirty="0"/>
                  <a:t>(amplifica cada </a:t>
                </a:r>
                <a:r>
                  <a:rPr lang="es-CO" sz="1600" dirty="0" err="1"/>
                  <a:t>coef</a:t>
                </a:r>
                <a:r>
                  <a:rPr lang="es-CO" sz="1600" dirty="0"/>
                  <a:t>. Espectral)</a:t>
                </a:r>
              </a:p>
              <a:p>
                <a:pPr marL="457200" lvl="1" indent="0" algn="just">
                  <a:buNone/>
                </a:pPr>
                <a:endParaRPr lang="es-CO" b="1" dirty="0"/>
              </a:p>
              <a:p>
                <a:pPr marL="457200" lvl="1" indent="0" algn="ctr">
                  <a:buNone/>
                </a:pPr>
                <a:r>
                  <a:rPr lang="es-CO" b="1" dirty="0"/>
                  <a:t>Pros.</a:t>
                </a:r>
              </a:p>
              <a:p>
                <a:pPr marL="457200" lvl="1" indent="0" algn="ctr">
                  <a:buNone/>
                </a:pPr>
                <a:r>
                  <a:rPr lang="es-CO" b="1" dirty="0"/>
                  <a:t>Algebra Lineal simple ara Graph Con genéricos</a:t>
                </a:r>
              </a:p>
              <a:p>
                <a:pPr marL="457200" lvl="1" indent="0" algn="ctr">
                  <a:buNone/>
                </a:pPr>
                <a:endParaRPr lang="es-CO" b="1" dirty="0"/>
              </a:p>
              <a:p>
                <a:pPr marL="457200" lvl="1" indent="0" algn="ctr">
                  <a:buNone/>
                </a:pPr>
                <a:r>
                  <a:rPr lang="es-CO" b="1" dirty="0" err="1"/>
                  <a:t>Cons</a:t>
                </a:r>
                <a:r>
                  <a:rPr lang="es-CO" b="1" dirty="0"/>
                  <a:t>.</a:t>
                </a:r>
              </a:p>
              <a:p>
                <a:pPr marL="457200" lvl="1" indent="0" algn="ctr">
                  <a:buNone/>
                </a:pPr>
                <a:r>
                  <a:rPr lang="es-CO" b="1" dirty="0" err="1"/>
                  <a:t>Eig</a:t>
                </a:r>
                <a:r>
                  <a:rPr lang="es-CO" b="1" dirty="0"/>
                  <a:t>. Descomposición del graph </a:t>
                </a:r>
                <a:r>
                  <a:rPr lang="es-CO" b="1" dirty="0" err="1"/>
                  <a:t>Lapacian</a:t>
                </a:r>
                <a:r>
                  <a:rPr lang="es-CO" b="1" dirty="0"/>
                  <a:t> (</a:t>
                </a:r>
                <a:r>
                  <a:rPr lang="es-CO" b="1" dirty="0" err="1"/>
                  <a:t>Norm</a:t>
                </a:r>
                <a:r>
                  <a:rPr lang="es-CO" b="1" dirty="0"/>
                  <a:t>.) </a:t>
                </a:r>
                <a14:m>
                  <m:oMath xmlns:m="http://schemas.openxmlformats.org/officeDocument/2006/math">
                    <m:r>
                      <a:rPr lang="es-CO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CO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s-C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b="1" dirty="0" err="1"/>
                  <a:t>for</a:t>
                </a:r>
                <a:r>
                  <a:rPr lang="es-CO" b="1" dirty="0"/>
                  <a:t> cada graph</a:t>
                </a:r>
              </a:p>
              <a:p>
                <a:pPr lvl="1" algn="just"/>
                <a:endParaRPr lang="es-CO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04310"/>
                <a:ext cx="10515600" cy="3888565"/>
              </a:xfrm>
              <a:blipFill>
                <a:blip r:embed="rId2"/>
                <a:stretch>
                  <a:fillRect l="-1043" t="-25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6A16E4-381E-8765-A35C-620823E63855}"/>
                  </a:ext>
                </a:extLst>
              </p:cNvPr>
              <p:cNvSpPr txBox="1"/>
              <p:nvPr/>
            </p:nvSpPr>
            <p:spPr>
              <a:xfrm>
                <a:off x="3046640" y="1850687"/>
                <a:ext cx="609872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3200" b="1" i="0" smtClean="0">
                        <a:latin typeface="Cambria Math" panose="02040503050406030204" pitchFamily="18" charset="0"/>
                      </a:rPr>
                      <m:t>𝐜𝐨𝐧𝐯</m:t>
                    </m:r>
                    <m:d>
                      <m:dPr>
                        <m:ctrlPr>
                          <a:rPr lang="es-CO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𝑼</m:t>
                    </m:r>
                    <m:sSub>
                      <m:sSubPr>
                        <m:ctrlPr>
                          <a:rPr lang="es-CO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l-GR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sub>
                    </m:sSub>
                    <m:sSup>
                      <m:sSupPr>
                        <m:ctrlP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s-C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O" sz="3200" b="1" dirty="0"/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56A16E4-381E-8765-A35C-620823E6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40" y="1850687"/>
                <a:ext cx="6098720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6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Aproximación: </a:t>
            </a:r>
            <a:r>
              <a:rPr lang="es-CO" b="1" dirty="0" err="1"/>
              <a:t>ChebyNet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88856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dirty="0"/>
                  <a:t>Modelo N parámetros </a:t>
                </a:r>
                <a:r>
                  <a:rPr lang="es-CO" dirty="0" err="1"/>
                  <a:t>entrenable</a:t>
                </a:r>
                <a:r>
                  <a:rPr lang="es-CO" dirty="0"/>
                  <a:t>, con K(&lt;&lt;N) ordenes del polinomio </a:t>
                </a:r>
                <a:r>
                  <a:rPr lang="es-CO" dirty="0" err="1"/>
                  <a:t>Chebychev</a:t>
                </a:r>
                <a:r>
                  <a:rPr lang="es-CO" dirty="0"/>
                  <a:t>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sub>
                    </m:sSub>
                    <m:r>
                      <m:rPr>
                        <m:nor/>
                      </m:rPr>
                      <a:rPr lang="es-CO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CO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m:rPr>
                        <m:nor/>
                      </m:rPr>
                      <a:rPr lang="es-CO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1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s-C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1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CO" b="1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1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es-CO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  <m:r>
                      <a:rPr lang="es-C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b="1" dirty="0"/>
              </a:p>
              <a:p>
                <a:pPr lvl="1" algn="just"/>
                <a:endParaRPr lang="es-CO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888565"/>
              </a:xfrm>
              <a:blipFill>
                <a:blip r:embed="rId2"/>
                <a:stretch>
                  <a:fillRect l="-1043" t="-2508" r="-1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35CEA5B-935E-3182-72F8-84B22A2B9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38" y="3596011"/>
            <a:ext cx="7857272" cy="24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6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6443"/>
                <a:ext cx="10515600" cy="1023142"/>
              </a:xfrm>
            </p:spPr>
            <p:txBody>
              <a:bodyPr>
                <a:normAutofit/>
              </a:bodyPr>
              <a:lstStyle/>
              <a:p>
                <a:pPr marL="457200" lvl="1" indent="0" algn="just">
                  <a:buNone/>
                </a:pPr>
                <a:r>
                  <a:rPr lang="es-CO" dirty="0"/>
                  <a:t>Graph </a:t>
                </a:r>
                <a:r>
                  <a:rPr lang="es-CO" dirty="0" err="1"/>
                  <a:t>Laplacian</a:t>
                </a:r>
                <a:r>
                  <a:rPr lang="es-CO" dirty="0"/>
                  <a:t> es </a:t>
                </a:r>
                <a:r>
                  <a:rPr lang="es-CO" dirty="0" err="1"/>
                  <a:t>sparse</a:t>
                </a:r>
                <a:r>
                  <a:rPr lang="es-CO" dirty="0"/>
                  <a:t> en la naturaleza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dirty="0"/>
                  <a:t>Polinomio L es ligero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6443"/>
                <a:ext cx="10515600" cy="1023142"/>
              </a:xfrm>
              <a:blipFill>
                <a:blip r:embed="rId2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E9D21B-7DAB-932F-9BD5-34E44722F2DC}"/>
                  </a:ext>
                </a:extLst>
              </p:cNvPr>
              <p:cNvSpPr txBox="1"/>
              <p:nvPr/>
            </p:nvSpPr>
            <p:spPr>
              <a:xfrm>
                <a:off x="0" y="1395654"/>
                <a:ext cx="609872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CO" sz="3200" b="1" i="0" smtClean="0">
                        <a:latin typeface="Cambria Math" panose="02040503050406030204" pitchFamily="18" charset="0"/>
                      </a:rPr>
                      <m:t>𝐜𝐨𝐧𝐯</m:t>
                    </m:r>
                    <m:d>
                      <m:dPr>
                        <m:ctrlPr>
                          <a:rPr lang="es-CO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s-CO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l-GR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sub>
                    </m:sSub>
                    <m:sSup>
                      <m:sSupPr>
                        <m:ctrlPr>
                          <a:rPr lang="es-CO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C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CO" sz="3200" b="1" dirty="0"/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E9D21B-7DAB-932F-9BD5-34E44722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5654"/>
                <a:ext cx="6098720" cy="593624"/>
              </a:xfrm>
              <a:prstGeom prst="rect">
                <a:avLst/>
              </a:prstGeom>
              <a:blipFill>
                <a:blip r:embed="rId3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C04B48E-8239-02B7-8416-D3F105F6790D}"/>
              </a:ext>
            </a:extLst>
          </p:cNvPr>
          <p:cNvSpPr txBox="1"/>
          <p:nvPr/>
        </p:nvSpPr>
        <p:spPr>
          <a:xfrm>
            <a:off x="7157357" y="1043381"/>
            <a:ext cx="41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Sin </a:t>
            </a:r>
            <a:r>
              <a:rPr lang="es-CO" dirty="0" err="1"/>
              <a:t>Us</a:t>
            </a:r>
            <a:r>
              <a:rPr lang="es-CO" dirty="0"/>
              <a:t> = No </a:t>
            </a:r>
            <a:r>
              <a:rPr lang="es-CO" dirty="0" err="1"/>
              <a:t>Eig</a:t>
            </a:r>
            <a:r>
              <a:rPr lang="es-CO" dirty="0"/>
              <a:t>. </a:t>
            </a:r>
            <a:r>
              <a:rPr lang="es-CO" dirty="0" err="1"/>
              <a:t>Descomp</a:t>
            </a:r>
            <a:r>
              <a:rPr lang="es-CO" dirty="0"/>
              <a:t>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AFCA354-C58D-91E3-45C3-D7C9EDA4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26" y="2405858"/>
            <a:ext cx="9507748" cy="15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GCN: </a:t>
            </a:r>
            <a:r>
              <a:rPr lang="es-CO" b="1" dirty="0" err="1"/>
              <a:t>Conv</a:t>
            </a:r>
            <a:r>
              <a:rPr lang="es-CO" b="1" dirty="0"/>
              <a:t>. Mucho mas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88856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dirty="0"/>
                  <a:t>Fijando K=1, y reemplazando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s-CO" dirty="0"/>
                  <a:t>con 2 (máximo teórico) </a:t>
                </a:r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r>
                  <a:rPr lang="es-CO" dirty="0"/>
                  <a:t>Asumimos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457200" lvl="1" indent="0" algn="just">
                  <a:buNone/>
                </a:pPr>
                <a:endParaRPr lang="es-CO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6A99E34-C939-1CA6-3155-E70A60969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888565"/>
              </a:xfrm>
              <a:blipFill>
                <a:blip r:embed="rId2"/>
                <a:stretch>
                  <a:fillRect l="-1217" t="-25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D5E9EF1-077A-C206-2D6D-BA91CBB8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04" y="2146766"/>
            <a:ext cx="6597992" cy="21803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4C1B3E-8D66-4A3B-4CAB-E186CD6B8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938" y="4956407"/>
            <a:ext cx="4536124" cy="1078924"/>
          </a:xfrm>
          <a:prstGeom prst="rect">
            <a:avLst/>
          </a:prstGeom>
        </p:spPr>
      </p:pic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CF8E67C3-FB32-6DB0-0936-0F7037430CE6}"/>
              </a:ext>
            </a:extLst>
          </p:cNvPr>
          <p:cNvSpPr/>
          <p:nvPr/>
        </p:nvSpPr>
        <p:spPr>
          <a:xfrm>
            <a:off x="8364062" y="3462360"/>
            <a:ext cx="3287111" cy="1325564"/>
          </a:xfrm>
          <a:prstGeom prst="wedgeRectCallout">
            <a:avLst>
              <a:gd name="adj1" fmla="val -52669"/>
              <a:gd name="adj2" fmla="val 7265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CO" dirty="0"/>
              <a:t>Simple Graph: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/>
              <a:t>No usas </a:t>
            </a:r>
            <a:r>
              <a:rPr lang="es-CO" dirty="0" err="1"/>
              <a:t>Eig.Descomp</a:t>
            </a:r>
            <a:endParaRPr lang="es-CO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/>
              <a:t>No tiene Matriz Polinomial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CO" dirty="0"/>
              <a:t>Único parámetro </a:t>
            </a:r>
            <a:r>
              <a:rPr lang="es-CO" dirty="0" err="1"/>
              <a:t>tuneable</a:t>
            </a:r>
            <a:r>
              <a:rPr lang="es-CO" dirty="0"/>
              <a:t> (w)</a:t>
            </a:r>
          </a:p>
        </p:txBody>
      </p:sp>
    </p:spTree>
    <p:extLst>
      <p:ext uri="{BB962C8B-B14F-4D97-AF65-F5344CB8AC3E}">
        <p14:creationId xmlns:p14="http://schemas.microsoft.com/office/powerpoint/2010/main" val="235319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Interpretación espacio de </a:t>
            </a:r>
            <a:r>
              <a:rPr lang="es-CO" b="1" dirty="0" err="1"/>
              <a:t>GCN’s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99E34-C939-1CA6-3155-E70A6096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902"/>
            <a:ext cx="10515600" cy="388856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CO" dirty="0"/>
              <a:t>Suma ponderada de nodos vecinos</a:t>
            </a:r>
            <a:r>
              <a:rPr lang="es-CO" b="1" dirty="0"/>
              <a:t> (shift)+</a:t>
            </a:r>
            <a:r>
              <a:rPr lang="es-CO" b="1" dirty="0" err="1"/>
              <a:t>Self</a:t>
            </a:r>
            <a:r>
              <a:rPr lang="es-CO" b="1" dirty="0"/>
              <a:t>-link</a:t>
            </a:r>
          </a:p>
          <a:p>
            <a:pPr marL="457200" lvl="1" indent="0" algn="just">
              <a:buNone/>
            </a:pPr>
            <a:r>
              <a:rPr lang="es-CO" dirty="0"/>
              <a:t>El numero de nodos vecinos varia a diferencias de </a:t>
            </a:r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ConvNet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F685B6-F71F-5990-A554-7E00E64F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42" y="3455615"/>
            <a:ext cx="8940516" cy="21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0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Formulación del GCN: </a:t>
            </a:r>
            <a:r>
              <a:rPr lang="es-CO" b="1" dirty="0" err="1"/>
              <a:t>multi-dim</a:t>
            </a:r>
            <a:r>
              <a:rPr lang="es-CO" b="1" dirty="0"/>
              <a:t> simple </a:t>
            </a:r>
            <a:r>
              <a:rPr lang="es-CO" b="1" dirty="0" err="1"/>
              <a:t>conv</a:t>
            </a:r>
            <a:r>
              <a:rPr lang="es-CO" b="1" dirty="0"/>
              <a:t> + activación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06C150-C062-3C7C-84B4-EC9C2FC0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2" y="1837644"/>
            <a:ext cx="11093975" cy="41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Una vez entrenado, corre donde sea (en diferentes topologías)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F9BD14-AF8F-1F6C-9224-0A542B97EF5B}"/>
              </a:ext>
            </a:extLst>
          </p:cNvPr>
          <p:cNvSpPr txBox="1"/>
          <p:nvPr/>
        </p:nvSpPr>
        <p:spPr>
          <a:xfrm>
            <a:off x="838200" y="1938048"/>
            <a:ext cx="60987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Al único parámetro </a:t>
            </a:r>
            <a:r>
              <a:rPr lang="es-CO" sz="2800" dirty="0" err="1"/>
              <a:t>entrenable</a:t>
            </a:r>
            <a:r>
              <a:rPr lang="es-CO" sz="2800" dirty="0"/>
              <a:t> w no le importa la adyacencia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DFB609-887F-D490-889C-A4165149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99" y="2892155"/>
            <a:ext cx="10124002" cy="33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3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Simple GCN, Funciona muy bien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8457E7-15BD-F1A5-A711-42F056BF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5" y="1478169"/>
            <a:ext cx="10813409" cy="43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2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3D109-113E-66E1-701B-7DB6FEE3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3AF4A-BC22-098F-977D-15FF3401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Operación Convolución </a:t>
            </a:r>
          </a:p>
          <a:p>
            <a:r>
              <a:rPr lang="es-CO" dirty="0"/>
              <a:t>Graph </a:t>
            </a:r>
            <a:r>
              <a:rPr lang="es-CO" dirty="0" err="1"/>
              <a:t>Laplacian</a:t>
            </a:r>
            <a:r>
              <a:rPr lang="es-CO" dirty="0"/>
              <a:t>, Transformada de Fourier en Graph (GFT)</a:t>
            </a:r>
          </a:p>
          <a:p>
            <a:r>
              <a:rPr lang="es-CO" dirty="0" err="1"/>
              <a:t>ChebyNet</a:t>
            </a:r>
            <a:endParaRPr lang="es-CO" dirty="0"/>
          </a:p>
          <a:p>
            <a:r>
              <a:rPr lang="es-CO" dirty="0"/>
              <a:t>GCN</a:t>
            </a:r>
          </a:p>
          <a:p>
            <a:r>
              <a:rPr lang="es-CO" dirty="0" err="1"/>
              <a:t>SimpleGCN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585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Ejemplo: Clasificación </a:t>
            </a:r>
            <a:r>
              <a:rPr lang="es-CO" b="1" dirty="0" err="1"/>
              <a:t>semi-supervisada</a:t>
            </a:r>
            <a:r>
              <a:rPr lang="es-CO" b="1" dirty="0"/>
              <a:t> de nodos con GCN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3E8EB4-597F-E4D9-BA13-2B2D80CA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9" y="1901616"/>
            <a:ext cx="11349901" cy="45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Ejemplo: Forward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8260B1-9802-D98C-A115-D8EEC389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5" y="1543727"/>
            <a:ext cx="10379529" cy="45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7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Función Objetivo y Entrenamiento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1D35B1-F71B-5165-97B8-EF3F1629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1" y="1655082"/>
            <a:ext cx="10674658" cy="4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51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Predicción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0CC36-DB14-21BC-BF0C-E1674787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4" y="1566346"/>
            <a:ext cx="11106211" cy="44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7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D3BAB-F624-666B-E8A4-EDCFA597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es-CO" dirty="0"/>
              <a:t>Modifica una señal </a:t>
            </a:r>
            <a:r>
              <a:rPr lang="es-CO" b="1" dirty="0"/>
              <a:t>f </a:t>
            </a:r>
            <a:r>
              <a:rPr lang="es-CO" dirty="0"/>
              <a:t>por un filtro </a:t>
            </a:r>
            <a:r>
              <a:rPr lang="es-CO" b="1" dirty="0"/>
              <a:t>g, </a:t>
            </a:r>
            <a:r>
              <a:rPr lang="es-CO" dirty="0"/>
              <a:t>acumulado sobre un cambio </a:t>
            </a:r>
            <a:r>
              <a:rPr lang="es-CO" b="1" dirty="0"/>
              <a:t>t</a:t>
            </a:r>
            <a:r>
              <a:rPr lang="es-CO" dirty="0"/>
              <a:t> en una coordenada </a:t>
            </a:r>
            <a:r>
              <a:rPr lang="es-CO" b="1" dirty="0"/>
              <a:t>x.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647D11-B8EC-550D-3E5C-A9A9EEF7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21" y="2749663"/>
            <a:ext cx="9395957" cy="1094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10633A-CB85-38B1-98D2-00E1558C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70" y="4111620"/>
            <a:ext cx="9153060" cy="179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D3BAB-F624-666B-E8A4-EDCFA597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es-CO" dirty="0"/>
              <a:t>Aplicado a imágenes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41AF9-CB34-1465-9168-A3C4DD50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66" y="2430502"/>
            <a:ext cx="9627067" cy="36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Como aplicamos Convolución en un Graph?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D3BAB-F624-666B-E8A4-EDCFA597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es-CO" dirty="0"/>
              <a:t>No hay “ejes” en grafos, como señales o imágenes.</a:t>
            </a:r>
          </a:p>
          <a:p>
            <a:r>
              <a:rPr lang="es-CO" dirty="0"/>
              <a:t>Que es “coordenada”? Como se aplica el “cambio”?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357C69B-D02C-6DEB-E2A5-CF8440A219E8}"/>
              </a:ext>
            </a:extLst>
          </p:cNvPr>
          <p:cNvSpPr txBox="1">
            <a:spLocks/>
          </p:cNvSpPr>
          <p:nvPr/>
        </p:nvSpPr>
        <p:spPr>
          <a:xfrm>
            <a:off x="5872843" y="4133395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Enfoques espectrales sobre Graph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6EB6795-5499-2606-D927-E369E538E8E1}"/>
              </a:ext>
            </a:extLst>
          </p:cNvPr>
          <p:cNvSpPr/>
          <p:nvPr/>
        </p:nvSpPr>
        <p:spPr>
          <a:xfrm>
            <a:off x="2743200" y="3808410"/>
            <a:ext cx="1812471" cy="1126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56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Transformada de Fourier y Convolución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D3BAB-F624-666B-E8A4-EDCFA597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dirty="0"/>
              <a:t>Las Convoluciones en el dominio de señales (espacial) </a:t>
            </a:r>
          </a:p>
          <a:p>
            <a:pPr marL="0" indent="0" algn="ctr">
              <a:buNone/>
            </a:pPr>
            <a:r>
              <a:rPr lang="es-CO" dirty="0"/>
              <a:t>=</a:t>
            </a:r>
          </a:p>
          <a:p>
            <a:pPr marL="0" indent="0" algn="ctr">
              <a:buNone/>
            </a:pPr>
            <a:r>
              <a:rPr lang="es-CO" dirty="0"/>
              <a:t>Multiplicación en el dominio espectral (frecuencial)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93E394-DA5D-5E8A-A949-F6D438B6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4" y="3759876"/>
            <a:ext cx="7754111" cy="20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“Graph </a:t>
            </a:r>
            <a:r>
              <a:rPr lang="es-CO" b="1" dirty="0" err="1"/>
              <a:t>Signal</a:t>
            </a:r>
            <a:r>
              <a:rPr lang="es-CO" b="1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B1D3BAB-F624-666B-E8A4-EDCFA5978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2852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dirty="0"/>
                  <a:t>Simplifica números concatenados</a:t>
                </a:r>
              </a:p>
              <a:p>
                <a:pPr algn="just"/>
                <a:endParaRPr lang="es-CO" dirty="0"/>
              </a:p>
              <a:p>
                <a:pPr algn="just"/>
                <a:r>
                  <a:rPr lang="es-CO" dirty="0"/>
                  <a:t>Caso de atributos para 1D: N-array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pPr marL="457200" lvl="1" indent="0" algn="just">
                  <a:buNone/>
                </a:pPr>
                <a:endParaRPr lang="es-CO" dirty="0"/>
              </a:p>
              <a:p>
                <a:pPr algn="just"/>
                <a:r>
                  <a:rPr lang="es-CO" dirty="0"/>
                  <a:t>Caso de atributos para D-</a:t>
                </a:r>
                <a:r>
                  <a:rPr lang="es-CO" dirty="0" err="1"/>
                  <a:t>Dim</a:t>
                </a:r>
                <a:r>
                  <a:rPr lang="es-CO" dirty="0"/>
                  <a:t>: </a:t>
                </a:r>
                <a:r>
                  <a:rPr lang="es-CO" dirty="0" err="1"/>
                  <a:t>Feature</a:t>
                </a:r>
                <a:r>
                  <a:rPr lang="es-CO" dirty="0"/>
                  <a:t> </a:t>
                </a:r>
                <a:r>
                  <a:rPr lang="es-CO" dirty="0" err="1"/>
                  <a:t>matrix</a:t>
                </a:r>
                <a:endParaRPr lang="es-C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𝑁𝑥𝐷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B1D3BAB-F624-666B-E8A4-EDCFA5978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285219"/>
              </a:xfrm>
              <a:blipFill>
                <a:blip r:embed="rId2"/>
                <a:stretch>
                  <a:fillRect l="-1043" t="-29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3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Graph </a:t>
            </a:r>
            <a:r>
              <a:rPr lang="es-CO" b="1" dirty="0" err="1"/>
              <a:t>Laplacian</a:t>
            </a:r>
            <a:r>
              <a:rPr lang="es-CO" b="1" dirty="0"/>
              <a:t> y </a:t>
            </a:r>
            <a:r>
              <a:rPr lang="es-CO" b="1" dirty="0" err="1"/>
              <a:t>Laplacian</a:t>
            </a:r>
            <a:r>
              <a:rPr lang="es-CO" b="1" dirty="0"/>
              <a:t>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18A05F-BC21-9F99-28FD-340A58A1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90688"/>
            <a:ext cx="10442573" cy="44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28AA-69F8-A130-8887-0A4EC477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b="1" dirty="0"/>
              <a:t>Graph Fourier </a:t>
            </a:r>
            <a:r>
              <a:rPr lang="es-CO" b="1" dirty="0" err="1"/>
              <a:t>Transform</a:t>
            </a:r>
            <a:r>
              <a:rPr lang="es-CO" b="1" dirty="0"/>
              <a:t> = Multiplicar </a:t>
            </a:r>
            <a:r>
              <a:rPr lang="es-CO" b="1" dirty="0" err="1"/>
              <a:t>Eigenvectores</a:t>
            </a:r>
            <a:r>
              <a:rPr lang="es-CO" b="1" dirty="0"/>
              <a:t> del </a:t>
            </a:r>
            <a:r>
              <a:rPr lang="es-CO" b="1" dirty="0" err="1"/>
              <a:t>Grah</a:t>
            </a:r>
            <a:r>
              <a:rPr lang="es-CO" b="1" dirty="0"/>
              <a:t> </a:t>
            </a:r>
            <a:r>
              <a:rPr lang="es-CO" b="1" dirty="0" err="1"/>
              <a:t>Laplacian</a:t>
            </a:r>
            <a:r>
              <a:rPr lang="es-CO" b="1" dirty="0"/>
              <a:t> (Normalizado)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C02D8C-CD4A-7924-79F6-4E4B9F68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8" y="2061650"/>
            <a:ext cx="10817164" cy="40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3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12987</TotalTime>
  <Words>490</Words>
  <Application>Microsoft Office PowerPoint</Application>
  <PresentationFormat>Panorámica</PresentationFormat>
  <Paragraphs>81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de Office</vt:lpstr>
      <vt:lpstr>Convolutional - Graph NN  Espectral Graph</vt:lpstr>
      <vt:lpstr>Índice</vt:lpstr>
      <vt:lpstr>Convolución</vt:lpstr>
      <vt:lpstr>Convolución</vt:lpstr>
      <vt:lpstr>Como aplicamos Convolución en un Graph?</vt:lpstr>
      <vt:lpstr>Transformada de Fourier y Convolución</vt:lpstr>
      <vt:lpstr>“Graph Signal”</vt:lpstr>
      <vt:lpstr>Graph Laplacian y Laplacian Normalizado</vt:lpstr>
      <vt:lpstr>Graph Fourier Transform = Multiplicar Eigenvectores del Grah Laplacian (Normalizado)</vt:lpstr>
      <vt:lpstr>Graph Fourier Transform: U^To U</vt:lpstr>
      <vt:lpstr>Graph Convolution Vía GFT</vt:lpstr>
      <vt:lpstr>Naive Graph Convolution</vt:lpstr>
      <vt:lpstr>Aproximación: ChebyNet</vt:lpstr>
      <vt:lpstr>Presentación de PowerPoint</vt:lpstr>
      <vt:lpstr>GCN: Conv. Mucho mas simple</vt:lpstr>
      <vt:lpstr>Interpretación espacio de GCN’s</vt:lpstr>
      <vt:lpstr>Formulación del GCN: multi-dim simple conv + activación</vt:lpstr>
      <vt:lpstr>Una vez entrenado, corre donde sea (en diferentes topologías)</vt:lpstr>
      <vt:lpstr>Simple GCN, Funciona muy bien</vt:lpstr>
      <vt:lpstr>Ejemplo: Clasificación semi-supervisada de nodos con GCN</vt:lpstr>
      <vt:lpstr>Ejemplo: Forward</vt:lpstr>
      <vt:lpstr>Función Objetivo y Entrenamiento</vt:lpstr>
      <vt:lpstr>Predicción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139</cp:revision>
  <dcterms:created xsi:type="dcterms:W3CDTF">2024-02-07T18:58:22Z</dcterms:created>
  <dcterms:modified xsi:type="dcterms:W3CDTF">2024-04-30T17:49:50Z</dcterms:modified>
</cp:coreProperties>
</file>