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3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259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67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951" autoAdjust="0"/>
  </p:normalViewPr>
  <p:slideViewPr>
    <p:cSldViewPr snapToGrid="0">
      <p:cViewPr varScale="1">
        <p:scale>
          <a:sx n="47" d="100"/>
          <a:sy n="47" d="100"/>
        </p:scale>
        <p:origin x="77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2/05/2024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164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raph Matching in Theory and Practice – Communications of the ACM">
            <a:extLst>
              <a:ext uri="{FF2B5EF4-FFF2-40B4-BE49-F238E27FC236}">
                <a16:creationId xmlns:a16="http://schemas.microsoft.com/office/drawing/2014/main" id="{AFEBBEBE-86C5-DBEC-76A0-DCAAB8DA5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4" b="11312"/>
          <a:stretch/>
        </p:blipFill>
        <p:spPr bwMode="auto">
          <a:xfrm>
            <a:off x="3560309" y="464926"/>
            <a:ext cx="5071382" cy="383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4047296"/>
            <a:ext cx="11105613" cy="1294346"/>
          </a:xfrm>
        </p:spPr>
        <p:txBody>
          <a:bodyPr>
            <a:normAutofit fontScale="90000"/>
          </a:bodyPr>
          <a:lstStyle/>
          <a:p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Graph </a:t>
            </a:r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Isomorphism</a:t>
            </a: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 Network (GIN) + </a:t>
            </a:r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Aggregation</a:t>
            </a:r>
            <a:endParaRPr lang="es-CO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12" y="5372100"/>
            <a:ext cx="9144000" cy="1294346"/>
          </a:xfrm>
        </p:spPr>
        <p:txBody>
          <a:bodyPr/>
          <a:lstStyle/>
          <a:p>
            <a:r>
              <a:rPr lang="es-CO" dirty="0"/>
              <a:t>Adaptado por: Jonnatan Arias Garcia</a:t>
            </a:r>
          </a:p>
          <a:p>
            <a:r>
              <a:rPr lang="es-CO" dirty="0"/>
              <a:t>Creado por: Giovanni Pellegrini (</a:t>
            </a:r>
            <a:r>
              <a:rPr lang="es-CO" dirty="0" err="1"/>
              <a:t>Lab</a:t>
            </a:r>
            <a:r>
              <a:rPr lang="es-CO" dirty="0"/>
              <a:t>. Universidad de Trento, Italia)</a:t>
            </a:r>
          </a:p>
        </p:txBody>
      </p:sp>
      <p:pic>
        <p:nvPicPr>
          <p:cNvPr id="1026" name="Picture 2" descr="Universidad del Quindío - YouTube">
            <a:extLst>
              <a:ext uri="{FF2B5EF4-FFF2-40B4-BE49-F238E27FC236}">
                <a16:creationId xmlns:a16="http://schemas.microsoft.com/office/drawing/2014/main" id="{EF86FD76-BE56-F566-C121-F2E22DC9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52629-7B25-C93F-2E69-246CD45B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GIN – Graph </a:t>
            </a:r>
            <a:r>
              <a:rPr lang="es-CO" dirty="0" err="1">
                <a:solidFill>
                  <a:srgbClr val="0070C0"/>
                </a:solidFill>
              </a:rPr>
              <a:t>Isomorphis</a:t>
            </a:r>
            <a:r>
              <a:rPr lang="es-CO" dirty="0">
                <a:solidFill>
                  <a:srgbClr val="0070C0"/>
                </a:solidFill>
              </a:rPr>
              <a:t> Network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8AADA5B-8444-3162-FFE4-A1D28B7BB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964" y="1728950"/>
            <a:ext cx="6740071" cy="476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19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8EED1-6826-C245-4651-255D042F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GIN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44A03-0A5D-BC43-2F9D-69D38BBA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767"/>
            <a:ext cx="10515600" cy="3727678"/>
          </a:xfrm>
        </p:spPr>
        <p:txBody>
          <a:bodyPr/>
          <a:lstStyle/>
          <a:p>
            <a:r>
              <a:rPr lang="es-CO" dirty="0"/>
              <a:t>Es puramente una comparación topológica, no se fija en las características de nodos.</a:t>
            </a:r>
          </a:p>
          <a:p>
            <a:r>
              <a:rPr lang="es-CO" dirty="0"/>
              <a:t>El test WL decide si son no isomórficos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342DF8-FA8F-D4B3-1321-54403A7F2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22"/>
          <a:stretch/>
        </p:blipFill>
        <p:spPr>
          <a:xfrm>
            <a:off x="1902149" y="3718606"/>
            <a:ext cx="8387699" cy="216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3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8EED1-6826-C245-4651-255D042F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GIN (Sum-</a:t>
            </a:r>
            <a:r>
              <a:rPr lang="es-CO" dirty="0" err="1">
                <a:solidFill>
                  <a:srgbClr val="0070C0"/>
                </a:solidFill>
              </a:rPr>
              <a:t>descomposition</a:t>
            </a:r>
            <a:r>
              <a:rPr lang="es-CO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44A03-0A5D-BC43-2F9D-69D38BBA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767"/>
            <a:ext cx="10515600" cy="3727678"/>
          </a:xfrm>
        </p:spPr>
        <p:txBody>
          <a:bodyPr/>
          <a:lstStyle/>
          <a:p>
            <a:r>
              <a:rPr lang="es-CO" dirty="0"/>
              <a:t>Una función inyectiva en </a:t>
            </a:r>
            <a:r>
              <a:rPr lang="es-CO" dirty="0" err="1"/>
              <a:t>multisets</a:t>
            </a:r>
            <a:r>
              <a:rPr lang="es-CO" dirty="0"/>
              <a:t> puede ser descompuesta como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1DE7D4-0B82-0BC1-02C5-B1247158F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49" y="2914428"/>
            <a:ext cx="7483902" cy="281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5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8EED1-6826-C245-4651-255D042F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Sum-</a:t>
            </a:r>
            <a:r>
              <a:rPr lang="es-CO" dirty="0" err="1">
                <a:solidFill>
                  <a:srgbClr val="0070C0"/>
                </a:solidFill>
              </a:rPr>
              <a:t>Descomp</a:t>
            </a:r>
            <a:r>
              <a:rPr lang="es-CO" dirty="0">
                <a:solidFill>
                  <a:srgbClr val="0070C0"/>
                </a:solidFill>
              </a:rPr>
              <a:t>. </a:t>
            </a:r>
            <a:r>
              <a:rPr lang="es-CO" dirty="0" err="1">
                <a:solidFill>
                  <a:srgbClr val="0070C0"/>
                </a:solidFill>
              </a:rPr>
              <a:t>On</a:t>
            </a:r>
            <a:r>
              <a:rPr lang="es-CO" dirty="0">
                <a:solidFill>
                  <a:srgbClr val="0070C0"/>
                </a:solidFill>
              </a:rPr>
              <a:t> GIN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44A03-0A5D-BC43-2F9D-69D38BBA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767"/>
            <a:ext cx="10515600" cy="571089"/>
          </a:xfrm>
        </p:spPr>
        <p:txBody>
          <a:bodyPr/>
          <a:lstStyle/>
          <a:p>
            <a:r>
              <a:rPr lang="es-CO" dirty="0"/>
              <a:t>Sobre un MLP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B65E43-66AF-182F-FA25-9EAEE974C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860" y="2507501"/>
            <a:ext cx="8094279" cy="11337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id="{8B2E2F42-8DDC-D0AE-E3B0-ECFD6ED91E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902529"/>
                <a:ext cx="10515600" cy="25903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b="1" dirty="0"/>
                  <a:t>Contras de la descomposición de sumas:</a:t>
                </a:r>
              </a:p>
              <a:p>
                <a:r>
                  <a:rPr lang="es-ES" dirty="0"/>
                  <a:t>Funciones altamente discontinuas</a:t>
                </a:r>
              </a:p>
              <a:p>
                <a:r>
                  <a:rPr lang="es-ES" dirty="0"/>
                  <a:t>Para dominios incontables, la dimensión latente de </a:t>
                </a:r>
                <a14:m>
                  <m:oMath xmlns:m="http://schemas.openxmlformats.org/officeDocument/2006/math">
                    <m:r>
                      <a:rPr lang="es-CO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s-ES" dirty="0"/>
                  <a:t> debe ser mayor que el número de elementos en el conjunto</a:t>
                </a:r>
              </a:p>
              <a:p>
                <a:r>
                  <a:rPr lang="es-ES" dirty="0"/>
                  <a:t>No hay garantía de encontrar la función correcta</a:t>
                </a:r>
                <a:endParaRPr lang="es-CO" dirty="0"/>
              </a:p>
            </p:txBody>
          </p:sp>
        </mc:Choice>
        <mc:Fallback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id="{8B2E2F42-8DDC-D0AE-E3B0-ECFD6ED91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02529"/>
                <a:ext cx="10515600" cy="2590346"/>
              </a:xfrm>
              <a:prstGeom prst="rect">
                <a:avLst/>
              </a:prstGeom>
              <a:blipFill>
                <a:blip r:embed="rId3"/>
                <a:stretch>
                  <a:fillRect l="-1217" t="-3765" r="-46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45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7D046-5DFD-8A51-CA68-D3209D4D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Principal </a:t>
            </a:r>
            <a:r>
              <a:rPr lang="es-CO" dirty="0" err="1">
                <a:solidFill>
                  <a:srgbClr val="0070C0"/>
                </a:solidFill>
              </a:rPr>
              <a:t>Neighborhood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Aggregation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C6159-0C7D-25B2-AA47-DCE3036E2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Selecciona la mejor combinación de agregadores y escalares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9BB7DF-41F4-6E89-20DE-562296CC5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69" y="2433046"/>
            <a:ext cx="9312262" cy="365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8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7D046-5DFD-8A51-CA68-D3209D4D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Principal </a:t>
            </a:r>
            <a:r>
              <a:rPr lang="es-CO" dirty="0" err="1">
                <a:solidFill>
                  <a:srgbClr val="0070C0"/>
                </a:solidFill>
              </a:rPr>
              <a:t>Neighborhood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Aggregation</a:t>
            </a:r>
            <a:endParaRPr lang="es-CO" dirty="0">
              <a:solidFill>
                <a:srgbClr val="0070C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014913D-299F-BEBE-917B-C441EECB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70" y="1687738"/>
            <a:ext cx="9054659" cy="477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25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20206-2C4B-9814-DDCE-243A381B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Aprendiendo Funciones de </a:t>
            </a:r>
            <a:r>
              <a:rPr lang="es-CO" dirty="0" err="1">
                <a:solidFill>
                  <a:srgbClr val="0070C0"/>
                </a:solidFill>
              </a:rPr>
              <a:t>Aggregation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9A4B0-F3D9-C68C-ABE9-717C7A78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CO" dirty="0"/>
              <a:t>No elijas la función de </a:t>
            </a:r>
            <a:r>
              <a:rPr lang="es-CO" dirty="0" err="1"/>
              <a:t>aggregation</a:t>
            </a:r>
            <a:r>
              <a:rPr lang="es-CO" dirty="0"/>
              <a:t> - </a:t>
            </a:r>
            <a:r>
              <a:rPr lang="es-CO" dirty="0" err="1"/>
              <a:t>Aprendela</a:t>
            </a:r>
            <a:r>
              <a:rPr lang="es-CO" dirty="0"/>
              <a:t>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C1A181-A919-0BA0-1043-827337F51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389" y="2474088"/>
            <a:ext cx="7195221" cy="370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5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20206-2C4B-9814-DDCE-243A381B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Aprendiendo Funciones de </a:t>
            </a:r>
            <a:r>
              <a:rPr lang="es-CO" dirty="0" err="1">
                <a:solidFill>
                  <a:srgbClr val="0070C0"/>
                </a:solidFill>
              </a:rPr>
              <a:t>Aggregation</a:t>
            </a:r>
            <a:endParaRPr lang="es-CO" dirty="0">
              <a:solidFill>
                <a:srgbClr val="0070C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233510-967F-5952-BD72-B1A6D5B1C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59" y="1446220"/>
            <a:ext cx="6924481" cy="50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0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0ACCB-A878-323F-D72E-E0147AF4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>
                <a:solidFill>
                  <a:srgbClr val="0070C0"/>
                </a:solidFill>
              </a:rPr>
              <a:t>Aggregation</a:t>
            </a:r>
            <a:r>
              <a:rPr lang="es-CO" dirty="0">
                <a:solidFill>
                  <a:srgbClr val="0070C0"/>
                </a:solidFill>
              </a:rPr>
              <a:t> en </a:t>
            </a:r>
            <a:r>
              <a:rPr lang="es-CO" dirty="0" err="1">
                <a:solidFill>
                  <a:srgbClr val="0070C0"/>
                </a:solidFill>
              </a:rPr>
              <a:t>PyG</a:t>
            </a:r>
            <a:endParaRPr lang="es-CO" dirty="0">
              <a:solidFill>
                <a:srgbClr val="0070C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22B210-5B13-F978-90F6-4A1D76945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36" y="1690688"/>
            <a:ext cx="9951585" cy="44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3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ED667-BA13-D7D4-892C-E4ECA66A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5BCFA1-0CCA-04DA-BF74-A20BAE38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Recordemos</a:t>
            </a:r>
          </a:p>
          <a:p>
            <a:r>
              <a:rPr lang="es-CO" dirty="0"/>
              <a:t>Isomorfismo </a:t>
            </a:r>
          </a:p>
          <a:p>
            <a:r>
              <a:rPr lang="es-CO" dirty="0"/>
              <a:t>GIN</a:t>
            </a:r>
          </a:p>
          <a:p>
            <a:r>
              <a:rPr lang="es-CO" dirty="0"/>
              <a:t>Descomposición por Sum</a:t>
            </a:r>
          </a:p>
          <a:p>
            <a:r>
              <a:rPr lang="es-CO" dirty="0"/>
              <a:t>PNA (principal </a:t>
            </a:r>
            <a:r>
              <a:rPr lang="es-CO" dirty="0" err="1"/>
              <a:t>Neighborhood</a:t>
            </a:r>
            <a:r>
              <a:rPr lang="es-CO" dirty="0"/>
              <a:t> </a:t>
            </a:r>
            <a:r>
              <a:rPr lang="es-CO" dirty="0" err="1"/>
              <a:t>Aggregation</a:t>
            </a:r>
            <a:r>
              <a:rPr lang="es-CO" dirty="0"/>
              <a:t>)</a:t>
            </a:r>
          </a:p>
          <a:p>
            <a:r>
              <a:rPr lang="es-CO" dirty="0" err="1"/>
              <a:t>Learning</a:t>
            </a:r>
            <a:r>
              <a:rPr lang="es-CO" dirty="0"/>
              <a:t> </a:t>
            </a:r>
            <a:r>
              <a:rPr lang="es-CO" dirty="0" err="1"/>
              <a:t>Aggregation</a:t>
            </a:r>
            <a:r>
              <a:rPr lang="es-CO" dirty="0"/>
              <a:t> </a:t>
            </a:r>
            <a:r>
              <a:rPr lang="es-CO" dirty="0" err="1"/>
              <a:t>Functions</a:t>
            </a:r>
            <a:endParaRPr lang="es-CO" dirty="0"/>
          </a:p>
          <a:p>
            <a:r>
              <a:rPr lang="es-CO" dirty="0" err="1"/>
              <a:t>Implentacion</a:t>
            </a:r>
            <a:r>
              <a:rPr lang="es-CO" dirty="0"/>
              <a:t> en </a:t>
            </a:r>
            <a:r>
              <a:rPr lang="es-CO" dirty="0" err="1"/>
              <a:t>PyG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349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2F4D4-87AF-3C4F-64E4-2442E0F8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Recordemos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5A99E-6750-FFF7-04C4-310F01F47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 err="1"/>
              <a:t>Computation</a:t>
            </a:r>
            <a:r>
              <a:rPr lang="es-CO" dirty="0"/>
              <a:t> Graph -&gt; La vecindad del nodo define su </a:t>
            </a:r>
            <a:r>
              <a:rPr lang="es-CO" dirty="0" err="1"/>
              <a:t>computation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5F786A-90E1-C92D-CEDB-389CE3387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25" y="2344848"/>
            <a:ext cx="4440403" cy="17288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B8C810-CDF1-B64A-45FE-8D46D61DE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21" y="2344849"/>
            <a:ext cx="4589774" cy="17288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A2EDBF0-BE3C-E26B-FDC6-63185AB8C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592" y="4378171"/>
            <a:ext cx="5148816" cy="15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2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B50164-25A4-2160-9259-40B63D3899E0}"/>
              </a:ext>
            </a:extLst>
          </p:cNvPr>
          <p:cNvSpPr txBox="1">
            <a:spLocks/>
          </p:cNvSpPr>
          <p:nvPr/>
        </p:nvSpPr>
        <p:spPr>
          <a:xfrm>
            <a:off x="838200" y="3215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>
                <a:solidFill>
                  <a:srgbClr val="0070C0"/>
                </a:solidFill>
              </a:rPr>
              <a:t>Recordemos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31302D-C29B-AE57-AD02-C0467FFE5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49" y="1761445"/>
            <a:ext cx="4830251" cy="40188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22E4BA-12A7-C503-3DD9-2038DB120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882" y="2766218"/>
            <a:ext cx="383836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7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4A20D-B349-91E5-1688-5A606F1F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Problema: Isomorfismo en graph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2D9942-24AF-AC0A-51DF-9CBF537FF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Dos grafos son isomorfos si tienen el </a:t>
            </a:r>
            <a:r>
              <a:rPr lang="es-ES" dirty="0">
                <a:solidFill>
                  <a:srgbClr val="0070C0"/>
                </a:solidFill>
              </a:rPr>
              <a:t>mismo número </a:t>
            </a:r>
            <a:r>
              <a:rPr lang="es-ES" dirty="0"/>
              <a:t>de vértices y aristas, y si los vértices </a:t>
            </a:r>
            <a:r>
              <a:rPr lang="es-ES" dirty="0">
                <a:solidFill>
                  <a:srgbClr val="FFC000"/>
                </a:solidFill>
              </a:rPr>
              <a:t>similares</a:t>
            </a:r>
            <a:r>
              <a:rPr lang="es-ES" dirty="0"/>
              <a:t> estén ligados con las mismas aristas. (siendo grafos diferentes)</a:t>
            </a:r>
            <a:endParaRPr lang="es-CO" dirty="0"/>
          </a:p>
        </p:txBody>
      </p:sp>
      <p:pic>
        <p:nvPicPr>
          <p:cNvPr id="4" name="Picture 2" descr="Graph Matching in Theory and Practice – Communications of the ACM">
            <a:extLst>
              <a:ext uri="{FF2B5EF4-FFF2-40B4-BE49-F238E27FC236}">
                <a16:creationId xmlns:a16="http://schemas.microsoft.com/office/drawing/2014/main" id="{5346F045-6E66-DEAE-EC78-FE76F18D6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4" b="11312"/>
          <a:stretch/>
        </p:blipFill>
        <p:spPr bwMode="auto">
          <a:xfrm>
            <a:off x="3903208" y="2947544"/>
            <a:ext cx="4685620" cy="354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26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4A20D-B349-91E5-1688-5A606F1F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3432"/>
          </a:xfrm>
        </p:spPr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Solución: Isomorfismo en graph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2D9942-24AF-AC0A-51DF-9CBF537FF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929"/>
            <a:ext cx="10515600" cy="4654097"/>
          </a:xfrm>
        </p:spPr>
        <p:txBody>
          <a:bodyPr/>
          <a:lstStyle/>
          <a:p>
            <a:pPr marL="0" indent="0" algn="ctr">
              <a:buNone/>
            </a:pPr>
            <a:r>
              <a:rPr lang="es-ES" sz="3600" dirty="0" err="1">
                <a:solidFill>
                  <a:srgbClr val="00B0F0"/>
                </a:solidFill>
              </a:rPr>
              <a:t>Weisfeiler</a:t>
            </a:r>
            <a:r>
              <a:rPr lang="es-ES" sz="3600" dirty="0">
                <a:solidFill>
                  <a:srgbClr val="00B0F0"/>
                </a:solidFill>
              </a:rPr>
              <a:t>-Lehman </a:t>
            </a:r>
            <a:r>
              <a:rPr lang="es-ES" sz="3600" dirty="0" err="1">
                <a:solidFill>
                  <a:srgbClr val="00B0F0"/>
                </a:solidFill>
              </a:rPr>
              <a:t>Isomorphism</a:t>
            </a:r>
            <a:r>
              <a:rPr lang="es-ES" sz="3600" dirty="0">
                <a:solidFill>
                  <a:srgbClr val="00B0F0"/>
                </a:solidFill>
              </a:rPr>
              <a:t> test</a:t>
            </a:r>
          </a:p>
          <a:p>
            <a:pPr marL="0" indent="0" algn="just">
              <a:buNone/>
            </a:pPr>
            <a:r>
              <a:rPr lang="es-ES" dirty="0"/>
              <a:t>Prueba heurística desarrollada en 1968 que determina </a:t>
            </a:r>
            <a:r>
              <a:rPr lang="es-ES" dirty="0">
                <a:solidFill>
                  <a:srgbClr val="0070C0"/>
                </a:solidFill>
              </a:rPr>
              <a:t>si dos grafos son isomorfos:</a:t>
            </a:r>
          </a:p>
          <a:p>
            <a:pPr marL="0" indent="0" algn="just">
              <a:buNone/>
            </a:pPr>
            <a:r>
              <a:rPr lang="es-ES" dirty="0"/>
              <a:t>Se pueden reorganizar los grafos de tal manera que sean iguales en estructura, es decir, correspondencia entre vértices y aristas?.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Se basa en la idea de etiquetar vértices en cada iteración con información de la vecindad local, luego comparar la información de etiquetado de los grafos.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8496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9D247-3568-5DAB-6D63-2C5F7EAD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>
                <a:solidFill>
                  <a:srgbClr val="00B0F0"/>
                </a:solidFill>
              </a:rPr>
              <a:t>Weisfeiler</a:t>
            </a:r>
            <a:r>
              <a:rPr lang="es-ES" sz="4400" dirty="0">
                <a:solidFill>
                  <a:srgbClr val="00B0F0"/>
                </a:solidFill>
              </a:rPr>
              <a:t>-Lehman </a:t>
            </a:r>
            <a:r>
              <a:rPr lang="es-ES" sz="4400" dirty="0" err="1">
                <a:solidFill>
                  <a:srgbClr val="00B0F0"/>
                </a:solidFill>
              </a:rPr>
              <a:t>Isomorphism</a:t>
            </a:r>
            <a:r>
              <a:rPr lang="es-ES" sz="4400" dirty="0">
                <a:solidFill>
                  <a:srgbClr val="00B0F0"/>
                </a:solidFill>
              </a:rPr>
              <a:t> test</a:t>
            </a:r>
            <a:br>
              <a:rPr lang="es-ES" sz="4400" dirty="0">
                <a:solidFill>
                  <a:srgbClr val="00B0F0"/>
                </a:solidFill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8F0F1-6DAB-FAF9-AC3C-4CBBB6DC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013"/>
            <a:ext cx="3668486" cy="596675"/>
          </a:xfrm>
        </p:spPr>
        <p:txBody>
          <a:bodyPr/>
          <a:lstStyle/>
          <a:p>
            <a:r>
              <a:rPr lang="es-CO" dirty="0"/>
              <a:t>Paso 0: Dos grafos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89BDFB6-B4FE-9A4D-B04D-1D5BC7408386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3799114" cy="1992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Paso 1:  Darles Etiquetas según el numero de vecinos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684BED-2412-B2A0-280E-1809A240B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02" y="1309400"/>
            <a:ext cx="2133665" cy="17630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4BF5C9D-F365-C833-059D-529C4A532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825" y="1309400"/>
            <a:ext cx="2033421" cy="176308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E8206E2-6986-6AAB-5854-1ECCBA039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14" y="3552850"/>
            <a:ext cx="6591649" cy="2940025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1555AFD-0CEB-99EC-8F1C-FBD5F4436382}"/>
              </a:ext>
            </a:extLst>
          </p:cNvPr>
          <p:cNvSpPr txBox="1">
            <a:spLocks/>
          </p:cNvSpPr>
          <p:nvPr/>
        </p:nvSpPr>
        <p:spPr>
          <a:xfrm>
            <a:off x="642258" y="4932816"/>
            <a:ext cx="3608963" cy="1560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/>
              <a:t>Después de cada paso verificamos si la distribución de colores es la misma, si lo son continuamos refinando hasta N paso o sea diferente.</a:t>
            </a:r>
          </a:p>
        </p:txBody>
      </p:sp>
    </p:spTree>
    <p:extLst>
      <p:ext uri="{BB962C8B-B14F-4D97-AF65-F5344CB8AC3E}">
        <p14:creationId xmlns:p14="http://schemas.microsoft.com/office/powerpoint/2010/main" val="428534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9D247-3568-5DAB-6D63-2C5F7EAD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>
                <a:solidFill>
                  <a:srgbClr val="00B0F0"/>
                </a:solidFill>
              </a:rPr>
              <a:t>Weisfeiler</a:t>
            </a:r>
            <a:r>
              <a:rPr lang="es-ES" sz="4400" dirty="0">
                <a:solidFill>
                  <a:srgbClr val="00B0F0"/>
                </a:solidFill>
              </a:rPr>
              <a:t>-Lehman </a:t>
            </a:r>
            <a:r>
              <a:rPr lang="es-ES" sz="4400" dirty="0" err="1">
                <a:solidFill>
                  <a:srgbClr val="00B0F0"/>
                </a:solidFill>
              </a:rPr>
              <a:t>Isomorphism</a:t>
            </a:r>
            <a:r>
              <a:rPr lang="es-ES" sz="4400" dirty="0">
                <a:solidFill>
                  <a:srgbClr val="00B0F0"/>
                </a:solidFill>
              </a:rPr>
              <a:t> test</a:t>
            </a:r>
            <a:br>
              <a:rPr lang="es-ES" sz="4400" dirty="0">
                <a:solidFill>
                  <a:srgbClr val="00B0F0"/>
                </a:solidFill>
              </a:rPr>
            </a:br>
            <a:endParaRPr lang="es-CO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89BDFB6-B4FE-9A4D-B04D-1D5BC7408386}"/>
              </a:ext>
            </a:extLst>
          </p:cNvPr>
          <p:cNvSpPr txBox="1">
            <a:spLocks/>
          </p:cNvSpPr>
          <p:nvPr/>
        </p:nvSpPr>
        <p:spPr>
          <a:xfrm>
            <a:off x="838200" y="2530928"/>
            <a:ext cx="3913414" cy="2465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Paso 2:  Darles etiquetas con otra estrategia, en este caso si el vecino del rojo es x, pone y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C29DFA5-F44B-A8E9-F3B2-99E6F7084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222" y="2251608"/>
            <a:ext cx="6975532" cy="300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7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9D247-3568-5DAB-6D63-2C5F7EAD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>
                <a:solidFill>
                  <a:srgbClr val="00B0F0"/>
                </a:solidFill>
              </a:rPr>
              <a:t>Weisfeiler</a:t>
            </a:r>
            <a:r>
              <a:rPr lang="es-ES" sz="4400" dirty="0">
                <a:solidFill>
                  <a:srgbClr val="00B0F0"/>
                </a:solidFill>
              </a:rPr>
              <a:t>-Lehman </a:t>
            </a:r>
            <a:r>
              <a:rPr lang="es-ES" sz="4400" dirty="0" err="1">
                <a:solidFill>
                  <a:srgbClr val="00B0F0"/>
                </a:solidFill>
              </a:rPr>
              <a:t>Isomorphism</a:t>
            </a:r>
            <a:r>
              <a:rPr lang="es-ES" sz="4400" dirty="0">
                <a:solidFill>
                  <a:srgbClr val="00B0F0"/>
                </a:solidFill>
              </a:rPr>
              <a:t> test</a:t>
            </a:r>
            <a:br>
              <a:rPr lang="es-ES" sz="4400" dirty="0">
                <a:solidFill>
                  <a:srgbClr val="00B0F0"/>
                </a:solidFill>
              </a:rPr>
            </a:b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FF0F90-FE60-485E-CFF1-D01C18F20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86" y="1321818"/>
            <a:ext cx="8161128" cy="1911238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99CAE22-C7C3-0748-0A34-D46DEFB8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2"/>
          </a:xfrm>
        </p:spPr>
        <p:txBody>
          <a:bodyPr/>
          <a:lstStyle/>
          <a:p>
            <a:r>
              <a:rPr lang="es-CO" dirty="0"/>
              <a:t>Eficiente heurísticamente</a:t>
            </a:r>
          </a:p>
          <a:p>
            <a:r>
              <a:rPr lang="es-CO" dirty="0"/>
              <a:t>Grafos isomorfos -&gt; Etiquetado Igual</a:t>
            </a:r>
          </a:p>
          <a:p>
            <a:r>
              <a:rPr lang="es-CO" dirty="0"/>
              <a:t>Se colorean únicamente los nodos</a:t>
            </a:r>
          </a:p>
          <a:p>
            <a:r>
              <a:rPr lang="es-CO" dirty="0"/>
              <a:t>Distingue muchos Grafos</a:t>
            </a:r>
          </a:p>
          <a:p>
            <a:r>
              <a:rPr lang="es-CO" dirty="0"/>
              <a:t>Limitado en la practica</a:t>
            </a:r>
          </a:p>
        </p:txBody>
      </p:sp>
    </p:spTree>
    <p:extLst>
      <p:ext uri="{BB962C8B-B14F-4D97-AF65-F5344CB8AC3E}">
        <p14:creationId xmlns:p14="http://schemas.microsoft.com/office/powerpoint/2010/main" val="644734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13662</TotalTime>
  <Words>383</Words>
  <Application>Microsoft Office PowerPoint</Application>
  <PresentationFormat>Panorámica</PresentationFormat>
  <Paragraphs>54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Tema de Office</vt:lpstr>
      <vt:lpstr>Graph Isomorphism Network (GIN) + Aggregation</vt:lpstr>
      <vt:lpstr>Índice</vt:lpstr>
      <vt:lpstr>Recordemos</vt:lpstr>
      <vt:lpstr>Presentación de PowerPoint</vt:lpstr>
      <vt:lpstr>Problema: Isomorfismo en graph</vt:lpstr>
      <vt:lpstr>Solución: Isomorfismo en graph</vt:lpstr>
      <vt:lpstr>Weisfeiler-Lehman Isomorphism test </vt:lpstr>
      <vt:lpstr>Weisfeiler-Lehman Isomorphism test </vt:lpstr>
      <vt:lpstr>Weisfeiler-Lehman Isomorphism test </vt:lpstr>
      <vt:lpstr>GIN – Graph Isomorphis Network</vt:lpstr>
      <vt:lpstr>GIN</vt:lpstr>
      <vt:lpstr>GIN (Sum-descomposition)</vt:lpstr>
      <vt:lpstr>Sum-Descomp. On GIN</vt:lpstr>
      <vt:lpstr>Principal Neighborhood Aggregation</vt:lpstr>
      <vt:lpstr>Principal Neighborhood Aggregation</vt:lpstr>
      <vt:lpstr>Aprendiendo Funciones de Aggregation</vt:lpstr>
      <vt:lpstr>Aprendiendo Funciones de Aggregation</vt:lpstr>
      <vt:lpstr>Aggregation en PyG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156</cp:revision>
  <dcterms:created xsi:type="dcterms:W3CDTF">2024-02-07T18:58:22Z</dcterms:created>
  <dcterms:modified xsi:type="dcterms:W3CDTF">2024-05-02T22:09:47Z</dcterms:modified>
</cp:coreProperties>
</file>