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2" r:id="rId17"/>
    <p:sldId id="273" r:id="rId18"/>
    <p:sldId id="271"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57"/>
            <p14:sldId id="258"/>
            <p14:sldId id="259"/>
            <p14:sldId id="260"/>
            <p14:sldId id="261"/>
            <p14:sldId id="262"/>
            <p14:sldId id="263"/>
            <p14:sldId id="264"/>
            <p14:sldId id="266"/>
            <p14:sldId id="267"/>
            <p14:sldId id="265"/>
            <p14:sldId id="268"/>
            <p14:sldId id="269"/>
            <p14:sldId id="270"/>
            <p14:sldId id="272"/>
            <p14:sldId id="273"/>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1" autoAdjust="0"/>
    <p:restoredTop sz="85951" autoAdjust="0"/>
  </p:normalViewPr>
  <p:slideViewPr>
    <p:cSldViewPr snapToGrid="0">
      <p:cViewPr varScale="1">
        <p:scale>
          <a:sx n="48" d="100"/>
          <a:sy n="48" d="100"/>
        </p:scale>
        <p:origin x="48"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2/05/2024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2/05/2024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2/05/2024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26093" y="3657600"/>
            <a:ext cx="11105613" cy="1947488"/>
          </a:xfrm>
        </p:spPr>
        <p:txBody>
          <a:bodyPr>
            <a:normAutofit/>
          </a:bodyPr>
          <a:lstStyle/>
          <a:p>
            <a:r>
              <a:rPr lang="es-CO" sz="4800" dirty="0" err="1">
                <a:solidFill>
                  <a:schemeClr val="accent1">
                    <a:lumMod val="75000"/>
                  </a:schemeClr>
                </a:solidFill>
              </a:rPr>
              <a:t>GraphSAGE</a:t>
            </a:r>
            <a:endParaRPr lang="es-CO" sz="4800" dirty="0">
              <a:solidFill>
                <a:schemeClr val="accent1">
                  <a:lumMod val="75000"/>
                </a:schemeClr>
              </a:solidFill>
            </a:endParaRP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506899" y="5806395"/>
            <a:ext cx="9144000" cy="1655762"/>
          </a:xfrm>
        </p:spPr>
        <p:txBody>
          <a:bodyPr/>
          <a:lstStyle/>
          <a:p>
            <a:r>
              <a:rPr lang="es-CO" dirty="0"/>
              <a:t>Jonnatan Arias Garcia</a:t>
            </a:r>
          </a:p>
        </p:txBody>
      </p:sp>
      <p:pic>
        <p:nvPicPr>
          <p:cNvPr id="6" name="Imagen 5">
            <a:extLst>
              <a:ext uri="{FF2B5EF4-FFF2-40B4-BE49-F238E27FC236}">
                <a16:creationId xmlns:a16="http://schemas.microsoft.com/office/drawing/2014/main" id="{CFEC34AA-F91B-F19B-B930-764A6748ED8D}"/>
              </a:ext>
            </a:extLst>
          </p:cNvPr>
          <p:cNvPicPr>
            <a:picLocks noChangeAspect="1"/>
          </p:cNvPicPr>
          <p:nvPr/>
        </p:nvPicPr>
        <p:blipFill>
          <a:blip r:embed="rId2"/>
          <a:stretch>
            <a:fillRect/>
          </a:stretch>
        </p:blipFill>
        <p:spPr>
          <a:xfrm>
            <a:off x="2085540" y="1252912"/>
            <a:ext cx="8273143" cy="3302363"/>
          </a:xfrm>
          <a:prstGeom prst="rect">
            <a:avLst/>
          </a:prstGeom>
        </p:spPr>
      </p:pic>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BF47-F4EB-DB85-D7C2-DF94CC705AA7}"/>
              </a:ext>
            </a:extLst>
          </p:cNvPr>
          <p:cNvSpPr>
            <a:spLocks noGrp="1"/>
          </p:cNvSpPr>
          <p:nvPr>
            <p:ph type="title"/>
          </p:nvPr>
        </p:nvSpPr>
        <p:spPr>
          <a:xfrm>
            <a:off x="838200" y="0"/>
            <a:ext cx="10515600" cy="1325563"/>
          </a:xfrm>
        </p:spPr>
        <p:txBody>
          <a:bodyPr/>
          <a:lstStyle/>
          <a:p>
            <a:pPr algn="ctr"/>
            <a:r>
              <a:rPr lang="es-CO" dirty="0">
                <a:solidFill>
                  <a:srgbClr val="0070C0"/>
                </a:solidFill>
              </a:rPr>
              <a:t>GCN enfoque</a:t>
            </a:r>
          </a:p>
        </p:txBody>
      </p:sp>
      <p:sp>
        <p:nvSpPr>
          <p:cNvPr id="3" name="Marcador de contenido 2">
            <a:extLst>
              <a:ext uri="{FF2B5EF4-FFF2-40B4-BE49-F238E27FC236}">
                <a16:creationId xmlns:a16="http://schemas.microsoft.com/office/drawing/2014/main" id="{4BB49472-B222-7851-4B64-8C7B6B0E10A4}"/>
              </a:ext>
            </a:extLst>
          </p:cNvPr>
          <p:cNvSpPr>
            <a:spLocks noGrp="1"/>
          </p:cNvSpPr>
          <p:nvPr>
            <p:ph idx="1"/>
          </p:nvPr>
        </p:nvSpPr>
        <p:spPr>
          <a:xfrm>
            <a:off x="838200" y="1083320"/>
            <a:ext cx="10515600" cy="1325562"/>
          </a:xfrm>
        </p:spPr>
        <p:txBody>
          <a:bodyPr>
            <a:normAutofit fontScale="85000" lnSpcReduction="20000"/>
          </a:bodyPr>
          <a:lstStyle/>
          <a:p>
            <a:pPr marL="0" indent="0" algn="just">
              <a:buNone/>
            </a:pPr>
            <a:r>
              <a:rPr lang="es-CO" dirty="0"/>
              <a:t>Para entrenar una GCN, representamos los vecindad K-hop de un nodo objetivo, esto lo tomamos como una etapa de </a:t>
            </a:r>
            <a:r>
              <a:rPr lang="es-CO" dirty="0" err="1"/>
              <a:t>computation</a:t>
            </a:r>
            <a:r>
              <a:rPr lang="es-CO" dirty="0"/>
              <a:t> graph.</a:t>
            </a:r>
          </a:p>
          <a:p>
            <a:pPr marL="0" indent="0" algn="just">
              <a:buNone/>
            </a:pPr>
            <a:r>
              <a:rPr lang="es-CO" dirty="0"/>
              <a:t> y le vamos enviado mini </a:t>
            </a:r>
            <a:r>
              <a:rPr lang="es-CO" dirty="0" err="1"/>
              <a:t>batches</a:t>
            </a:r>
            <a:r>
              <a:rPr lang="es-CO" dirty="0"/>
              <a:t> para lograr conocer los pesos de la red y aplicar (técnicas como el gradiente descendientes… </a:t>
            </a:r>
          </a:p>
          <a:p>
            <a:pPr marL="0" indent="0">
              <a:buNone/>
            </a:pPr>
            <a:endParaRPr lang="es-CO" dirty="0"/>
          </a:p>
        </p:txBody>
      </p:sp>
      <p:sp>
        <p:nvSpPr>
          <p:cNvPr id="4" name="Marcador de contenido 2">
            <a:extLst>
              <a:ext uri="{FF2B5EF4-FFF2-40B4-BE49-F238E27FC236}">
                <a16:creationId xmlns:a16="http://schemas.microsoft.com/office/drawing/2014/main" id="{A8B8A0CE-E2E4-7747-CB9F-258EB1DCC442}"/>
              </a:ext>
            </a:extLst>
          </p:cNvPr>
          <p:cNvSpPr txBox="1">
            <a:spLocks/>
          </p:cNvSpPr>
          <p:nvPr/>
        </p:nvSpPr>
        <p:spPr>
          <a:xfrm>
            <a:off x="404593" y="3252660"/>
            <a:ext cx="4174958" cy="31781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s-CO" b="1" dirty="0"/>
              <a:t>Computacional mente costoso: </a:t>
            </a:r>
            <a:r>
              <a:rPr lang="es-CO" dirty="0"/>
              <a:t>la profundidad aumenta todo exponencialmente</a:t>
            </a:r>
          </a:p>
          <a:p>
            <a:pPr marL="514350" indent="-514350">
              <a:buFont typeface="Arial" panose="020B0604020202020204" pitchFamily="34" charset="0"/>
              <a:buAutoNum type="arabicPeriod"/>
            </a:pPr>
            <a:endParaRPr lang="es-CO" dirty="0"/>
          </a:p>
          <a:p>
            <a:pPr marL="514350" indent="-514350">
              <a:buFont typeface="Arial" panose="020B0604020202020204" pitchFamily="34" charset="0"/>
              <a:buAutoNum type="arabicPeriod"/>
            </a:pPr>
            <a:r>
              <a:rPr lang="es-CO" b="1" dirty="0"/>
              <a:t>Maldición de nodos Hub o nodo celebridad: </a:t>
            </a:r>
            <a:r>
              <a:rPr lang="es-CO" dirty="0"/>
              <a:t>nodos con alto trafico</a:t>
            </a:r>
          </a:p>
        </p:txBody>
      </p:sp>
      <p:pic>
        <p:nvPicPr>
          <p:cNvPr id="6146" name="Picture 2">
            <a:extLst>
              <a:ext uri="{FF2B5EF4-FFF2-40B4-BE49-F238E27FC236}">
                <a16:creationId xmlns:a16="http://schemas.microsoft.com/office/drawing/2014/main" id="{1FDB4CE4-2FCF-8C63-0833-B455CC949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56" y="2578891"/>
            <a:ext cx="7672358" cy="350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BF47-F4EB-DB85-D7C2-DF94CC705AA7}"/>
              </a:ext>
            </a:extLst>
          </p:cNvPr>
          <p:cNvSpPr>
            <a:spLocks noGrp="1"/>
          </p:cNvSpPr>
          <p:nvPr>
            <p:ph type="title"/>
          </p:nvPr>
        </p:nvSpPr>
        <p:spPr>
          <a:xfrm>
            <a:off x="838200" y="0"/>
            <a:ext cx="10515600" cy="1325563"/>
          </a:xfrm>
        </p:spPr>
        <p:txBody>
          <a:bodyPr/>
          <a:lstStyle/>
          <a:p>
            <a:pPr algn="ctr"/>
            <a:r>
              <a:rPr lang="es-CO" dirty="0">
                <a:solidFill>
                  <a:srgbClr val="0070C0"/>
                </a:solidFill>
              </a:rPr>
              <a:t>GCN + </a:t>
            </a: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4BB49472-B222-7851-4B64-8C7B6B0E10A4}"/>
              </a:ext>
            </a:extLst>
          </p:cNvPr>
          <p:cNvSpPr>
            <a:spLocks noGrp="1"/>
          </p:cNvSpPr>
          <p:nvPr>
            <p:ph idx="1"/>
          </p:nvPr>
        </p:nvSpPr>
        <p:spPr>
          <a:xfrm>
            <a:off x="838200" y="1083320"/>
            <a:ext cx="10515600" cy="1325562"/>
          </a:xfrm>
        </p:spPr>
        <p:txBody>
          <a:bodyPr>
            <a:normAutofit/>
          </a:bodyPr>
          <a:lstStyle/>
          <a:p>
            <a:pPr marL="0" indent="0" algn="just">
              <a:buNone/>
            </a:pPr>
            <a:r>
              <a:rPr lang="es-CO" dirty="0"/>
              <a:t>Para enfrentar los problemas, intentamos solo seleccionar nodos al azar de la vecindad (muestreo de vecindad) y dar a nuestro </a:t>
            </a:r>
            <a:r>
              <a:rPr lang="es-CO" dirty="0" err="1"/>
              <a:t>GraphSage</a:t>
            </a:r>
            <a:endParaRPr lang="es-CO" dirty="0"/>
          </a:p>
          <a:p>
            <a:pPr marL="0" indent="0">
              <a:buNone/>
            </a:pPr>
            <a:endParaRPr lang="es-CO" dirty="0"/>
          </a:p>
        </p:txBody>
      </p:sp>
      <p:pic>
        <p:nvPicPr>
          <p:cNvPr id="7170" name="Picture 2">
            <a:extLst>
              <a:ext uri="{FF2B5EF4-FFF2-40B4-BE49-F238E27FC236}">
                <a16:creationId xmlns:a16="http://schemas.microsoft.com/office/drawing/2014/main" id="{9C73C5FD-3C61-26B3-6E7F-08044DD4E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33" y="2050397"/>
            <a:ext cx="7156533" cy="394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136C7-563E-2C0B-7C84-0D98B514744B}"/>
              </a:ext>
            </a:extLst>
          </p:cNvPr>
          <p:cNvSpPr>
            <a:spLocks noGrp="1"/>
          </p:cNvSpPr>
          <p:nvPr>
            <p:ph type="title"/>
          </p:nvPr>
        </p:nvSpPr>
        <p:spPr/>
        <p:txBody>
          <a:bodyPr/>
          <a:lstStyle/>
          <a:p>
            <a:pPr algn="ctr"/>
            <a:r>
              <a:rPr lang="es-CO" dirty="0" err="1">
                <a:solidFill>
                  <a:srgbClr val="0070C0"/>
                </a:solidFill>
              </a:rPr>
              <a:t>GraphSage</a:t>
            </a:r>
            <a:r>
              <a:rPr lang="es-CO" dirty="0">
                <a:solidFill>
                  <a:srgbClr val="0070C0"/>
                </a:solidFill>
              </a:rPr>
              <a:t> es una representación Inductiva?</a:t>
            </a:r>
          </a:p>
        </p:txBody>
      </p:sp>
      <p:sp>
        <p:nvSpPr>
          <p:cNvPr id="3" name="Marcador de contenido 2">
            <a:extLst>
              <a:ext uri="{FF2B5EF4-FFF2-40B4-BE49-F238E27FC236}">
                <a16:creationId xmlns:a16="http://schemas.microsoft.com/office/drawing/2014/main" id="{127F14E4-796F-1D0D-6A52-04241726A021}"/>
              </a:ext>
            </a:extLst>
          </p:cNvPr>
          <p:cNvSpPr>
            <a:spLocks noGrp="1"/>
          </p:cNvSpPr>
          <p:nvPr>
            <p:ph idx="1"/>
          </p:nvPr>
        </p:nvSpPr>
        <p:spPr/>
        <p:txBody>
          <a:bodyPr/>
          <a:lstStyle/>
          <a:p>
            <a:r>
              <a:rPr lang="es-CO" dirty="0"/>
              <a:t>Es una versión inductiva de GCN, por ende no requiere tola la estructura del graph.</a:t>
            </a:r>
          </a:p>
          <a:p>
            <a:pPr marL="0" indent="0">
              <a:buNone/>
            </a:pPr>
            <a:endParaRPr lang="es-CO" dirty="0"/>
          </a:p>
          <a:p>
            <a:pPr marL="0" indent="0">
              <a:buNone/>
            </a:pPr>
            <a:r>
              <a:rPr lang="es-CO" dirty="0"/>
              <a:t>Diferencias GCN-</a:t>
            </a:r>
            <a:r>
              <a:rPr lang="es-CO" dirty="0" err="1"/>
              <a:t>GraphSage</a:t>
            </a:r>
            <a:r>
              <a:rPr lang="es-CO" dirty="0"/>
              <a:t>:</a:t>
            </a:r>
          </a:p>
          <a:p>
            <a:pPr marL="0" indent="0">
              <a:buNone/>
            </a:pPr>
            <a:r>
              <a:rPr lang="es-CO" dirty="0"/>
              <a:t>1. No toma toda la vecindad como GCN, solo hace muestreo por 	k-Hop</a:t>
            </a:r>
          </a:p>
          <a:p>
            <a:pPr marL="0" indent="0">
              <a:buNone/>
            </a:pPr>
            <a:r>
              <a:rPr lang="es-CO" dirty="0"/>
              <a:t>2. Aprende la función de </a:t>
            </a:r>
            <a:r>
              <a:rPr lang="es-CO" dirty="0" err="1"/>
              <a:t>Aggregation</a:t>
            </a:r>
            <a:r>
              <a:rPr lang="es-CO" dirty="0"/>
              <a:t>, </a:t>
            </a:r>
            <a:r>
              <a:rPr lang="es-CO" dirty="0" err="1"/>
              <a:t>miestras</a:t>
            </a:r>
            <a:r>
              <a:rPr lang="es-CO" dirty="0"/>
              <a:t> los GCN usan el laplaciano normalizado en grafos</a:t>
            </a:r>
          </a:p>
        </p:txBody>
      </p:sp>
    </p:spTree>
    <p:extLst>
      <p:ext uri="{BB962C8B-B14F-4D97-AF65-F5344CB8AC3E}">
        <p14:creationId xmlns:p14="http://schemas.microsoft.com/office/powerpoint/2010/main" val="164134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AF337-BEB4-420E-E3E4-30A98505C345}"/>
              </a:ext>
            </a:extLst>
          </p:cNvPr>
          <p:cNvSpPr>
            <a:spLocks noGrp="1"/>
          </p:cNvSpPr>
          <p:nvPr>
            <p:ph type="title"/>
          </p:nvPr>
        </p:nvSpPr>
        <p:spPr/>
        <p:txBody>
          <a:bodyPr/>
          <a:lstStyle/>
          <a:p>
            <a:pPr algn="ct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AE96217C-9CF4-726B-FE68-85C738FFC600}"/>
              </a:ext>
            </a:extLst>
          </p:cNvPr>
          <p:cNvSpPr>
            <a:spLocks noGrp="1"/>
          </p:cNvSpPr>
          <p:nvPr>
            <p:ph idx="1"/>
          </p:nvPr>
        </p:nvSpPr>
        <p:spPr>
          <a:xfrm>
            <a:off x="838200" y="4547184"/>
            <a:ext cx="10663989" cy="2310816"/>
          </a:xfrm>
        </p:spPr>
        <p:txBody>
          <a:bodyPr>
            <a:normAutofit fontScale="55000" lnSpcReduction="20000"/>
          </a:bodyPr>
          <a:lstStyle/>
          <a:p>
            <a:pPr algn="l"/>
            <a:r>
              <a:rPr lang="en-US" b="0" i="0" dirty="0">
                <a:effectLst/>
                <a:highlight>
                  <a:srgbClr val="FFFFFF"/>
                </a:highlight>
                <a:latin typeface="system-ui"/>
              </a:rPr>
              <a:t>x</a:t>
            </a:r>
            <a:r>
              <a:rPr lang="en-US" b="0" i="0" baseline="-25000" dirty="0">
                <a:effectLst/>
                <a:highlight>
                  <a:srgbClr val="FFFFFF"/>
                </a:highlight>
                <a:latin typeface="system-ui"/>
              </a:rPr>
              <a:t>v</a:t>
            </a:r>
            <a:r>
              <a:rPr lang="en-US" b="0" i="0" dirty="0">
                <a:effectLst/>
                <a:highlight>
                  <a:srgbClr val="FFFFFF"/>
                </a:highlight>
                <a:latin typeface="system-ui"/>
              </a:rPr>
              <a:t> = Feature vector of a node </a:t>
            </a:r>
            <a:r>
              <a:rPr lang="en-US" b="1" i="0" dirty="0">
                <a:effectLst/>
                <a:highlight>
                  <a:srgbClr val="FFFFFF"/>
                </a:highlight>
                <a:latin typeface="system-ui"/>
              </a:rPr>
              <a:t>v</a:t>
            </a:r>
            <a:endParaRPr lang="en-US" b="0" i="0" dirty="0">
              <a:effectLst/>
              <a:highlight>
                <a:srgbClr val="FFFFFF"/>
              </a:highlight>
              <a:latin typeface="system-ui"/>
            </a:endParaRPr>
          </a:p>
          <a:p>
            <a:pPr algn="l"/>
            <a:r>
              <a:rPr lang="en-US" b="0" i="0" dirty="0">
                <a:effectLst/>
                <a:highlight>
                  <a:srgbClr val="FFFFFF"/>
                </a:highlight>
                <a:latin typeface="system-ui"/>
              </a:rPr>
              <a:t>h</a:t>
            </a:r>
            <a:r>
              <a:rPr lang="en-US" b="0" i="0" baseline="-25000" dirty="0">
                <a:effectLst/>
                <a:highlight>
                  <a:srgbClr val="FFFFFF"/>
                </a:highlight>
                <a:latin typeface="system-ui"/>
              </a:rPr>
              <a:t>v</a:t>
            </a:r>
            <a:r>
              <a:rPr lang="en-US" b="0" i="0" baseline="30000" dirty="0">
                <a:effectLst/>
                <a:highlight>
                  <a:srgbClr val="FFFFFF"/>
                </a:highlight>
                <a:latin typeface="system-ui"/>
              </a:rPr>
              <a:t>0</a:t>
            </a:r>
            <a:r>
              <a:rPr lang="en-US" b="0" i="0" dirty="0">
                <a:effectLst/>
                <a:highlight>
                  <a:srgbClr val="FFFFFF"/>
                </a:highlight>
                <a:latin typeface="system-ui"/>
              </a:rPr>
              <a:t> = Initial node embeddings representation for a node </a:t>
            </a:r>
            <a:r>
              <a:rPr lang="en-US" b="1" i="0" dirty="0">
                <a:effectLst/>
                <a:highlight>
                  <a:srgbClr val="FFFFFF"/>
                </a:highlight>
                <a:latin typeface="system-ui"/>
              </a:rPr>
              <a:t>v</a:t>
            </a:r>
            <a:r>
              <a:rPr lang="en-US" b="0" i="0" dirty="0">
                <a:effectLst/>
                <a:highlight>
                  <a:srgbClr val="FFFFFF"/>
                </a:highlight>
                <a:latin typeface="system-ui"/>
              </a:rPr>
              <a:t> (original feature </a:t>
            </a:r>
            <a:r>
              <a:rPr lang="en-US" b="0" i="0" dirty="0" err="1">
                <a:effectLst/>
                <a:highlight>
                  <a:srgbClr val="FFFFFF"/>
                </a:highlight>
                <a:latin typeface="system-ui"/>
              </a:rPr>
              <a:t>vectore</a:t>
            </a:r>
            <a:r>
              <a:rPr lang="en-US" b="0" i="0" dirty="0">
                <a:effectLst/>
                <a:highlight>
                  <a:srgbClr val="FFFFFF"/>
                </a:highlight>
                <a:latin typeface="system-ui"/>
              </a:rPr>
              <a:t> e.g. text or image embeddings)</a:t>
            </a:r>
          </a:p>
          <a:p>
            <a:pPr algn="l"/>
            <a:r>
              <a:rPr lang="en-US" b="0" i="0" dirty="0" err="1">
                <a:effectLst/>
                <a:highlight>
                  <a:srgbClr val="FFFFFF"/>
                </a:highlight>
                <a:latin typeface="system-ui"/>
              </a:rPr>
              <a:t>h</a:t>
            </a:r>
            <a:r>
              <a:rPr lang="en-US" b="0" i="0" baseline="-25000" dirty="0" err="1">
                <a:effectLst/>
                <a:highlight>
                  <a:srgbClr val="FFFFFF"/>
                </a:highlight>
                <a:latin typeface="system-ui"/>
              </a:rPr>
              <a:t>v</a:t>
            </a:r>
            <a:r>
              <a:rPr lang="en-US" b="0" i="0" baseline="30000" dirty="0" err="1">
                <a:effectLst/>
                <a:highlight>
                  <a:srgbClr val="FFFFFF"/>
                </a:highlight>
                <a:latin typeface="system-ui"/>
              </a:rPr>
              <a:t>k</a:t>
            </a:r>
            <a:r>
              <a:rPr lang="en-US" b="0" i="0" dirty="0">
                <a:effectLst/>
                <a:highlight>
                  <a:srgbClr val="FFFFFF"/>
                </a:highlight>
                <a:latin typeface="system-ui"/>
              </a:rPr>
              <a:t> = Node embedding representation for a node </a:t>
            </a:r>
            <a:r>
              <a:rPr lang="en-US" b="1" i="0" dirty="0">
                <a:effectLst/>
                <a:highlight>
                  <a:srgbClr val="FFFFFF"/>
                </a:highlight>
                <a:latin typeface="system-ui"/>
              </a:rPr>
              <a:t>v</a:t>
            </a:r>
            <a:r>
              <a:rPr lang="en-US" b="0" i="0" dirty="0">
                <a:effectLst/>
                <a:highlight>
                  <a:srgbClr val="FFFFFF"/>
                </a:highlight>
                <a:latin typeface="system-ui"/>
              </a:rPr>
              <a:t> at the K-</a:t>
            </a:r>
            <a:r>
              <a:rPr lang="en-US" b="0" i="0" dirty="0" err="1">
                <a:effectLst/>
                <a:highlight>
                  <a:srgbClr val="FFFFFF"/>
                </a:highlight>
                <a:latin typeface="system-ui"/>
              </a:rPr>
              <a:t>th</a:t>
            </a:r>
            <a:r>
              <a:rPr lang="en-US" b="0" i="0" dirty="0">
                <a:effectLst/>
                <a:highlight>
                  <a:srgbClr val="FFFFFF"/>
                </a:highlight>
                <a:latin typeface="system-ui"/>
              </a:rPr>
              <a:t> layer or search depth</a:t>
            </a:r>
          </a:p>
          <a:p>
            <a:pPr algn="l"/>
            <a:r>
              <a:rPr lang="en-US" b="0" i="0" dirty="0" err="1">
                <a:effectLst/>
                <a:highlight>
                  <a:srgbClr val="FFFFFF"/>
                </a:highlight>
                <a:latin typeface="system-ui"/>
              </a:rPr>
              <a:t>z</a:t>
            </a:r>
            <a:r>
              <a:rPr lang="en-US" b="0" i="0" baseline="-25000" dirty="0" err="1">
                <a:effectLst/>
                <a:highlight>
                  <a:srgbClr val="FFFFFF"/>
                </a:highlight>
                <a:latin typeface="system-ui"/>
              </a:rPr>
              <a:t>v</a:t>
            </a:r>
            <a:r>
              <a:rPr lang="en-US" b="0" i="0" dirty="0">
                <a:effectLst/>
                <a:highlight>
                  <a:srgbClr val="FFFFFF"/>
                </a:highlight>
                <a:latin typeface="system-ui"/>
              </a:rPr>
              <a:t> = Final representation of a node </a:t>
            </a:r>
            <a:r>
              <a:rPr lang="en-US" b="1" i="0" dirty="0">
                <a:effectLst/>
                <a:highlight>
                  <a:srgbClr val="FFFFFF"/>
                </a:highlight>
                <a:latin typeface="system-ui"/>
              </a:rPr>
              <a:t>v</a:t>
            </a:r>
            <a:r>
              <a:rPr lang="en-US" b="0" i="0" dirty="0">
                <a:effectLst/>
                <a:highlight>
                  <a:srgbClr val="FFFFFF"/>
                </a:highlight>
                <a:latin typeface="system-ui"/>
              </a:rPr>
              <a:t> after K layers</a:t>
            </a:r>
          </a:p>
          <a:p>
            <a:pPr algn="l"/>
            <a:r>
              <a:rPr lang="en-US" b="0" i="0" dirty="0">
                <a:effectLst/>
                <a:highlight>
                  <a:srgbClr val="FFFFFF"/>
                </a:highlight>
                <a:latin typeface="system-ui"/>
              </a:rPr>
              <a:t>V = Set of nodes in the graph</a:t>
            </a:r>
          </a:p>
          <a:p>
            <a:pPr algn="l"/>
            <a:r>
              <a:rPr lang="en-US" b="0" i="0" dirty="0">
                <a:effectLst/>
                <a:highlight>
                  <a:srgbClr val="FFFFFF"/>
                </a:highlight>
                <a:latin typeface="system-ui"/>
              </a:rPr>
              <a:t>W</a:t>
            </a:r>
            <a:r>
              <a:rPr lang="en-US" b="0" i="0" baseline="30000" dirty="0">
                <a:effectLst/>
                <a:highlight>
                  <a:srgbClr val="FFFFFF"/>
                </a:highlight>
                <a:latin typeface="system-ui"/>
              </a:rPr>
              <a:t>K</a:t>
            </a:r>
            <a:r>
              <a:rPr lang="en-US" b="0" i="0" dirty="0">
                <a:effectLst/>
                <a:highlight>
                  <a:srgbClr val="FFFFFF"/>
                </a:highlight>
                <a:latin typeface="system-ui"/>
              </a:rPr>
              <a:t> = Weight matrix at the K-</a:t>
            </a:r>
            <a:r>
              <a:rPr lang="en-US" b="0" i="0" dirty="0" err="1">
                <a:effectLst/>
                <a:highlight>
                  <a:srgbClr val="FFFFFF"/>
                </a:highlight>
                <a:latin typeface="system-ui"/>
              </a:rPr>
              <a:t>th</a:t>
            </a:r>
            <a:r>
              <a:rPr lang="en-US" b="0" i="0" dirty="0">
                <a:effectLst/>
                <a:highlight>
                  <a:srgbClr val="FFFFFF"/>
                </a:highlight>
                <a:latin typeface="system-ui"/>
              </a:rPr>
              <a:t> layer</a:t>
            </a:r>
          </a:p>
          <a:p>
            <a:pPr algn="l"/>
            <a:r>
              <a:rPr lang="en-US" b="0" i="1" dirty="0">
                <a:effectLst/>
                <a:highlight>
                  <a:srgbClr val="FFFFFF"/>
                </a:highlight>
                <a:latin typeface="system-ui"/>
              </a:rPr>
              <a:t>N</a:t>
            </a:r>
            <a:r>
              <a:rPr lang="en-US" b="0" i="0" dirty="0">
                <a:effectLst/>
                <a:highlight>
                  <a:srgbClr val="FFFFFF"/>
                </a:highlight>
                <a:latin typeface="system-ui"/>
              </a:rPr>
              <a:t> : v → 2</a:t>
            </a:r>
            <a:r>
              <a:rPr lang="en-US" b="0" i="0" baseline="30000" dirty="0">
                <a:effectLst/>
                <a:highlight>
                  <a:srgbClr val="FFFFFF"/>
                </a:highlight>
                <a:latin typeface="system-ui"/>
              </a:rPr>
              <a:t>v</a:t>
            </a:r>
            <a:r>
              <a:rPr lang="en-US" b="0" i="0" dirty="0">
                <a:effectLst/>
                <a:highlight>
                  <a:srgbClr val="FFFFFF"/>
                </a:highlight>
                <a:latin typeface="system-ui"/>
              </a:rPr>
              <a:t> = Neighborhood function</a:t>
            </a:r>
          </a:p>
          <a:p>
            <a:pPr marL="0" indent="0">
              <a:buNone/>
            </a:pPr>
            <a:endParaRPr lang="es-CO" dirty="0"/>
          </a:p>
        </p:txBody>
      </p:sp>
      <p:pic>
        <p:nvPicPr>
          <p:cNvPr id="8194" name="Picture 2">
            <a:extLst>
              <a:ext uri="{FF2B5EF4-FFF2-40B4-BE49-F238E27FC236}">
                <a16:creationId xmlns:a16="http://schemas.microsoft.com/office/drawing/2014/main" id="{C54FEC94-8A16-AF86-1976-15F18318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79" y="1379406"/>
            <a:ext cx="5406189" cy="292764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B008F02-CE42-E3FF-FF6D-CD5A31A7BD7C}"/>
              </a:ext>
            </a:extLst>
          </p:cNvPr>
          <p:cNvPicPr>
            <a:picLocks noChangeAspect="1"/>
          </p:cNvPicPr>
          <p:nvPr/>
        </p:nvPicPr>
        <p:blipFill>
          <a:blip r:embed="rId3"/>
          <a:stretch>
            <a:fillRect/>
          </a:stretch>
        </p:blipFill>
        <p:spPr>
          <a:xfrm>
            <a:off x="7699110" y="2354932"/>
            <a:ext cx="2248095" cy="769687"/>
          </a:xfrm>
          <a:prstGeom prst="rect">
            <a:avLst/>
          </a:prstGeom>
        </p:spPr>
      </p:pic>
    </p:spTree>
    <p:extLst>
      <p:ext uri="{BB962C8B-B14F-4D97-AF65-F5344CB8AC3E}">
        <p14:creationId xmlns:p14="http://schemas.microsoft.com/office/powerpoint/2010/main" val="30710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AF337-BEB4-420E-E3E4-30A98505C345}"/>
              </a:ext>
            </a:extLst>
          </p:cNvPr>
          <p:cNvSpPr>
            <a:spLocks noGrp="1"/>
          </p:cNvSpPr>
          <p:nvPr>
            <p:ph type="title"/>
          </p:nvPr>
        </p:nvSpPr>
        <p:spPr/>
        <p:txBody>
          <a:bodyPr/>
          <a:lstStyle/>
          <a:p>
            <a:pPr algn="ct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AE96217C-9CF4-726B-FE68-85C738FFC600}"/>
              </a:ext>
            </a:extLst>
          </p:cNvPr>
          <p:cNvSpPr>
            <a:spLocks noGrp="1"/>
          </p:cNvSpPr>
          <p:nvPr>
            <p:ph idx="1"/>
          </p:nvPr>
        </p:nvSpPr>
        <p:spPr>
          <a:xfrm>
            <a:off x="838200" y="4222900"/>
            <a:ext cx="10663989" cy="2635100"/>
          </a:xfrm>
        </p:spPr>
        <p:txBody>
          <a:bodyPr>
            <a:normAutofit lnSpcReduction="10000"/>
          </a:bodyPr>
          <a:lstStyle/>
          <a:p>
            <a:pPr marL="0" indent="0" algn="just">
              <a:buNone/>
            </a:pPr>
            <a:r>
              <a:rPr lang="es-CO" b="1" dirty="0"/>
              <a:t>Agregando vecindad (K=1)</a:t>
            </a:r>
          </a:p>
          <a:p>
            <a:pPr marL="0" indent="0" algn="just">
              <a:buNone/>
            </a:pPr>
            <a:r>
              <a:rPr lang="es-CO" dirty="0"/>
              <a:t>Agregamos representación de para nodos 2 y 3 </a:t>
            </a:r>
            <a:r>
              <a:rPr lang="es-CO" b="0" i="0" dirty="0">
                <a:effectLst/>
                <a:highlight>
                  <a:srgbClr val="FFFFFF"/>
                </a:highlight>
                <a:latin typeface="system-ui"/>
              </a:rPr>
              <a:t>(h</a:t>
            </a:r>
            <a:r>
              <a:rPr lang="es-CO" b="0" i="0" baseline="-25000" dirty="0">
                <a:effectLst/>
                <a:highlight>
                  <a:srgbClr val="FFFFFF"/>
                </a:highlight>
                <a:latin typeface="system-ui"/>
              </a:rPr>
              <a:t>2</a:t>
            </a:r>
            <a:r>
              <a:rPr lang="es-CO" b="0" i="0" baseline="30000" dirty="0">
                <a:effectLst/>
                <a:highlight>
                  <a:srgbClr val="FFFFFF"/>
                </a:highlight>
                <a:latin typeface="system-ui"/>
              </a:rPr>
              <a:t>K-1</a:t>
            </a:r>
            <a:r>
              <a:rPr lang="es-CO" b="0" i="0" dirty="0">
                <a:effectLst/>
                <a:highlight>
                  <a:srgbClr val="FFFFFF"/>
                </a:highlight>
                <a:latin typeface="system-ui"/>
              </a:rPr>
              <a:t> and h</a:t>
            </a:r>
            <a:r>
              <a:rPr lang="es-CO" b="0" i="0" baseline="-25000" dirty="0">
                <a:effectLst/>
                <a:highlight>
                  <a:srgbClr val="FFFFFF"/>
                </a:highlight>
                <a:latin typeface="system-ui"/>
              </a:rPr>
              <a:t>3</a:t>
            </a:r>
            <a:r>
              <a:rPr lang="es-CO" b="0" i="0" baseline="30000" dirty="0">
                <a:effectLst/>
                <a:highlight>
                  <a:srgbClr val="FFFFFF"/>
                </a:highlight>
                <a:latin typeface="system-ui"/>
              </a:rPr>
              <a:t>K-1</a:t>
            </a:r>
            <a:r>
              <a:rPr lang="es-CO" b="0" i="0" dirty="0">
                <a:effectLst/>
                <a:highlight>
                  <a:srgbClr val="FFFFFF"/>
                </a:highlight>
                <a:latin typeface="system-ui"/>
              </a:rPr>
              <a:t>) </a:t>
            </a:r>
            <a:r>
              <a:rPr lang="es-CO" dirty="0"/>
              <a:t>de K=1 en un solo vector </a:t>
            </a:r>
            <a:r>
              <a:rPr lang="es-CO" b="0" i="0" dirty="0">
                <a:effectLst/>
                <a:highlight>
                  <a:srgbClr val="FFFFFF"/>
                </a:highlight>
                <a:latin typeface="system-ui"/>
              </a:rPr>
              <a:t>(h</a:t>
            </a:r>
            <a:r>
              <a:rPr lang="es-CO" b="0" i="0" baseline="-25000" dirty="0">
                <a:effectLst/>
                <a:highlight>
                  <a:srgbClr val="FFFFFF"/>
                </a:highlight>
                <a:latin typeface="system-ui"/>
              </a:rPr>
              <a:t>0</a:t>
            </a:r>
            <a:r>
              <a:rPr lang="es-CO" b="0" i="0" baseline="30000" dirty="0">
                <a:effectLst/>
                <a:highlight>
                  <a:srgbClr val="FFFFFF"/>
                </a:highlight>
                <a:latin typeface="system-ui"/>
              </a:rPr>
              <a:t>1</a:t>
            </a:r>
            <a:r>
              <a:rPr lang="es-CO" b="0" i="0" dirty="0">
                <a:effectLst/>
                <a:highlight>
                  <a:srgbClr val="FFFFFF"/>
                </a:highlight>
                <a:latin typeface="system-ui"/>
              </a:rPr>
              <a:t>),</a:t>
            </a:r>
            <a:r>
              <a:rPr lang="es-CO" dirty="0"/>
              <a:t>.</a:t>
            </a:r>
          </a:p>
          <a:p>
            <a:pPr marL="0" indent="0" algn="just">
              <a:buNone/>
            </a:pPr>
            <a:r>
              <a:rPr lang="es-CO" dirty="0"/>
              <a:t>A la vez los nodos 2,3,9 agregaran los vectores de características de sus vecindades locales a un salto de distancia. (cada nodo sabe la información de su entorno inmediato)</a:t>
            </a:r>
          </a:p>
        </p:txBody>
      </p:sp>
      <p:pic>
        <p:nvPicPr>
          <p:cNvPr id="8194" name="Picture 2">
            <a:extLst>
              <a:ext uri="{FF2B5EF4-FFF2-40B4-BE49-F238E27FC236}">
                <a16:creationId xmlns:a16="http://schemas.microsoft.com/office/drawing/2014/main" id="{C54FEC94-8A16-AF86-1976-15F18318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329" y="1295251"/>
            <a:ext cx="5406189" cy="292764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B008F02-CE42-E3FF-FF6D-CD5A31A7BD7C}"/>
              </a:ext>
            </a:extLst>
          </p:cNvPr>
          <p:cNvPicPr>
            <a:picLocks noChangeAspect="1"/>
          </p:cNvPicPr>
          <p:nvPr/>
        </p:nvPicPr>
        <p:blipFill>
          <a:blip r:embed="rId3"/>
          <a:stretch>
            <a:fillRect/>
          </a:stretch>
        </p:blipFill>
        <p:spPr>
          <a:xfrm>
            <a:off x="8242536" y="1690688"/>
            <a:ext cx="2248095" cy="769687"/>
          </a:xfrm>
          <a:prstGeom prst="rect">
            <a:avLst/>
          </a:prstGeom>
        </p:spPr>
      </p:pic>
      <p:pic>
        <p:nvPicPr>
          <p:cNvPr id="9218" name="Picture 2">
            <a:extLst>
              <a:ext uri="{FF2B5EF4-FFF2-40B4-BE49-F238E27FC236}">
                <a16:creationId xmlns:a16="http://schemas.microsoft.com/office/drawing/2014/main" id="{F6827164-26CB-8C63-0028-D43FBA855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518" y="2620814"/>
            <a:ext cx="4847765" cy="39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5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E2A46C6-CC8E-6D0C-0988-AC2F0694E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8282"/>
            <a:ext cx="6897804" cy="382971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D4AF337-BEB4-420E-E3E4-30A98505C345}"/>
              </a:ext>
            </a:extLst>
          </p:cNvPr>
          <p:cNvSpPr>
            <a:spLocks noGrp="1"/>
          </p:cNvSpPr>
          <p:nvPr>
            <p:ph type="title"/>
          </p:nvPr>
        </p:nvSpPr>
        <p:spPr>
          <a:xfrm>
            <a:off x="838200" y="0"/>
            <a:ext cx="10515600" cy="1325563"/>
          </a:xfrm>
        </p:spPr>
        <p:txBody>
          <a:bodyPr/>
          <a:lstStyle/>
          <a:p>
            <a:pPr algn="ctr"/>
            <a:r>
              <a:rPr lang="es-CO" dirty="0" err="1">
                <a:solidFill>
                  <a:srgbClr val="0070C0"/>
                </a:solidFill>
              </a:rPr>
              <a:t>GraphSage</a:t>
            </a:r>
            <a:endParaRPr lang="es-CO" dirty="0">
              <a:solidFill>
                <a:srgbClr val="0070C0"/>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E96217C-9CF4-726B-FE68-85C738FFC600}"/>
                  </a:ext>
                </a:extLst>
              </p:cNvPr>
              <p:cNvSpPr>
                <a:spLocks noGrp="1"/>
              </p:cNvSpPr>
              <p:nvPr>
                <p:ph idx="1"/>
              </p:nvPr>
            </p:nvSpPr>
            <p:spPr>
              <a:xfrm>
                <a:off x="764005" y="1021515"/>
                <a:ext cx="10663989" cy="2310816"/>
              </a:xfrm>
            </p:spPr>
            <p:txBody>
              <a:bodyPr>
                <a:normAutofit lnSpcReduction="10000"/>
              </a:bodyPr>
              <a:lstStyle/>
              <a:p>
                <a:pPr marL="0" indent="0">
                  <a:buNone/>
                </a:pPr>
                <a:r>
                  <a:rPr lang="es-CO" b="1" dirty="0"/>
                  <a:t>Update</a:t>
                </a:r>
              </a:p>
              <a:p>
                <a:pPr marL="0" indent="0">
                  <a:buNone/>
                </a:pPr>
                <a:r>
                  <a:rPr lang="es-CO" dirty="0"/>
                  <a:t>Una vez tengamos la agregación </a:t>
                </a:r>
                <a:r>
                  <a:rPr lang="es-CO" b="0" i="0" dirty="0">
                    <a:effectLst/>
                    <a:highlight>
                      <a:srgbClr val="FFFFFF"/>
                    </a:highlight>
                    <a:latin typeface="system-ui"/>
                  </a:rPr>
                  <a:t>h</a:t>
                </a:r>
                <a:r>
                  <a:rPr lang="es-CO" b="0" i="0" baseline="-25000" dirty="0">
                    <a:effectLst/>
                    <a:highlight>
                      <a:srgbClr val="FFFFFF"/>
                    </a:highlight>
                    <a:latin typeface="system-ui"/>
                  </a:rPr>
                  <a:t>0</a:t>
                </a:r>
                <a:r>
                  <a:rPr lang="es-CO" b="0" i="0" baseline="30000" dirty="0">
                    <a:effectLst/>
                    <a:highlight>
                      <a:srgbClr val="FFFFFF"/>
                    </a:highlight>
                    <a:latin typeface="system-ui"/>
                  </a:rPr>
                  <a:t>1</a:t>
                </a:r>
                <a:r>
                  <a:rPr lang="es-CO" dirty="0"/>
                  <a:t> , concatenamos o combinamos la representación de agregación del la capa previa </a:t>
                </a:r>
                <a:r>
                  <a:rPr lang="es-CO" b="0" i="0" dirty="0">
                    <a:effectLst/>
                    <a:highlight>
                      <a:srgbClr val="FFFFFF"/>
                    </a:highlight>
                    <a:latin typeface="system-ui"/>
                  </a:rPr>
                  <a:t>h</a:t>
                </a:r>
                <a:r>
                  <a:rPr lang="es-CO" b="0" i="0" baseline="-25000" dirty="0">
                    <a:effectLst/>
                    <a:highlight>
                      <a:srgbClr val="FFFFFF"/>
                    </a:highlight>
                    <a:latin typeface="system-ui"/>
                  </a:rPr>
                  <a:t>0</a:t>
                </a:r>
                <a:r>
                  <a:rPr lang="es-CO" b="0" i="0" baseline="30000" dirty="0">
                    <a:effectLst/>
                    <a:highlight>
                      <a:srgbClr val="FFFFFF"/>
                    </a:highlight>
                    <a:latin typeface="system-ui"/>
                  </a:rPr>
                  <a:t>0.</a:t>
                </a:r>
              </a:p>
              <a:p>
                <a:pPr marL="0" indent="0">
                  <a:buNone/>
                </a:pPr>
                <a:r>
                  <a:rPr lang="es-CO" dirty="0"/>
                  <a:t>Luego aplicamos una multiplicación por la matriz </a:t>
                </a:r>
                <a14:m>
                  <m:oMath xmlns:m="http://schemas.openxmlformats.org/officeDocument/2006/math">
                    <m:sSub>
                      <m:sSubPr>
                        <m:ctrlPr>
                          <a:rPr lang="es-CO" b="1" i="1" baseline="30000" smtClean="0">
                            <a:highlight>
                              <a:srgbClr val="FFFFFF"/>
                            </a:highlight>
                            <a:latin typeface="Cambria Math" panose="02040503050406030204" pitchFamily="18" charset="0"/>
                          </a:rPr>
                        </m:ctrlPr>
                      </m:sSubPr>
                      <m:e>
                        <m:r>
                          <a:rPr lang="es-CO" b="1" i="1" baseline="30000" smtClean="0">
                            <a:highlight>
                              <a:srgbClr val="FFFFFF"/>
                            </a:highlight>
                            <a:latin typeface="Cambria Math" panose="02040503050406030204" pitchFamily="18" charset="0"/>
                          </a:rPr>
                          <m:t>𝑾</m:t>
                        </m:r>
                      </m:e>
                      <m:sub>
                        <m:r>
                          <a:rPr lang="es-CO" b="1" i="1" baseline="30000" smtClean="0">
                            <a:highlight>
                              <a:srgbClr val="FFFFFF"/>
                            </a:highlight>
                            <a:latin typeface="Cambria Math" panose="02040503050406030204" pitchFamily="18" charset="0"/>
                          </a:rPr>
                          <m:t>𝒌</m:t>
                        </m:r>
                      </m:sub>
                    </m:sSub>
                  </m:oMath>
                </a14:m>
                <a:endParaRPr lang="es-CO" b="1" dirty="0"/>
              </a:p>
              <a:p>
                <a:pPr marL="0" indent="0">
                  <a:buNone/>
                </a:pPr>
                <a:r>
                  <a:rPr lang="es-CO" b="1" dirty="0"/>
                  <a:t>Nota: </a:t>
                </a:r>
                <a:r>
                  <a:rPr lang="es-CO" dirty="0" err="1"/>
                  <a:t>graphSage</a:t>
                </a:r>
                <a:r>
                  <a:rPr lang="es-CO" dirty="0"/>
                  <a:t> aprende los pesos individualmente </a:t>
                </a:r>
              </a:p>
            </p:txBody>
          </p:sp>
        </mc:Choice>
        <mc:Fallback>
          <p:sp>
            <p:nvSpPr>
              <p:cNvPr id="3" name="Marcador de contenido 2">
                <a:extLst>
                  <a:ext uri="{FF2B5EF4-FFF2-40B4-BE49-F238E27FC236}">
                    <a16:creationId xmlns:a16="http://schemas.microsoft.com/office/drawing/2014/main" id="{AE96217C-9CF4-726B-FE68-85C738FFC600}"/>
                  </a:ext>
                </a:extLst>
              </p:cNvPr>
              <p:cNvSpPr>
                <a:spLocks noGrp="1" noRot="1" noChangeAspect="1" noMove="1" noResize="1" noEditPoints="1" noAdjustHandles="1" noChangeArrowheads="1" noChangeShapeType="1" noTextEdit="1"/>
              </p:cNvSpPr>
              <p:nvPr>
                <p:ph idx="1"/>
              </p:nvPr>
            </p:nvSpPr>
            <p:spPr>
              <a:xfrm>
                <a:off x="764005" y="1021515"/>
                <a:ext cx="10663989" cy="2310816"/>
              </a:xfrm>
              <a:blipFill>
                <a:blip r:embed="rId3"/>
                <a:stretch>
                  <a:fillRect l="-1143" t="-6069" b="-2375"/>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EB008F02-CE42-E3FF-FF6D-CD5A31A7BD7C}"/>
              </a:ext>
            </a:extLst>
          </p:cNvPr>
          <p:cNvPicPr>
            <a:picLocks noChangeAspect="1"/>
          </p:cNvPicPr>
          <p:nvPr/>
        </p:nvPicPr>
        <p:blipFill>
          <a:blip r:embed="rId4"/>
          <a:stretch>
            <a:fillRect/>
          </a:stretch>
        </p:blipFill>
        <p:spPr>
          <a:xfrm>
            <a:off x="8242536" y="3777497"/>
            <a:ext cx="2248095" cy="769687"/>
          </a:xfrm>
          <a:prstGeom prst="rect">
            <a:avLst/>
          </a:prstGeom>
        </p:spPr>
      </p:pic>
      <p:pic>
        <p:nvPicPr>
          <p:cNvPr id="9218" name="Picture 2">
            <a:extLst>
              <a:ext uri="{FF2B5EF4-FFF2-40B4-BE49-F238E27FC236}">
                <a16:creationId xmlns:a16="http://schemas.microsoft.com/office/drawing/2014/main" id="{F6827164-26CB-8C63-0028-D43FBA855F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1686" y="4765993"/>
            <a:ext cx="4847765" cy="39543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49898CB-89B3-B42B-62C9-C3130EBC2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8541" y="5605312"/>
            <a:ext cx="5876084" cy="55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80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AF337-BEB4-420E-E3E4-30A98505C345}"/>
              </a:ext>
            </a:extLst>
          </p:cNvPr>
          <p:cNvSpPr>
            <a:spLocks noGrp="1"/>
          </p:cNvSpPr>
          <p:nvPr>
            <p:ph type="title"/>
          </p:nvPr>
        </p:nvSpPr>
        <p:spPr>
          <a:xfrm>
            <a:off x="838200" y="0"/>
            <a:ext cx="10515600" cy="1325563"/>
          </a:xfrm>
        </p:spPr>
        <p:txBody>
          <a:bodyPr/>
          <a:lstStyle/>
          <a:p>
            <a:pPr algn="ct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AE96217C-9CF4-726B-FE68-85C738FFC600}"/>
              </a:ext>
            </a:extLst>
          </p:cNvPr>
          <p:cNvSpPr>
            <a:spLocks noGrp="1"/>
          </p:cNvSpPr>
          <p:nvPr>
            <p:ph idx="1"/>
          </p:nvPr>
        </p:nvSpPr>
        <p:spPr>
          <a:xfrm>
            <a:off x="764005" y="1021515"/>
            <a:ext cx="10663989" cy="2310816"/>
          </a:xfrm>
        </p:spPr>
        <p:txBody>
          <a:bodyPr>
            <a:normAutofit/>
          </a:bodyPr>
          <a:lstStyle/>
          <a:p>
            <a:pPr marL="0" indent="0">
              <a:buNone/>
            </a:pPr>
            <a:r>
              <a:rPr lang="es-ES" b="1" dirty="0"/>
              <a:t>Normalización de incrustaciones de nodos </a:t>
            </a:r>
          </a:p>
          <a:p>
            <a:pPr marL="0" indent="0">
              <a:buNone/>
            </a:pPr>
            <a:r>
              <a:rPr lang="es-ES" dirty="0"/>
              <a:t>Posteriormente, se aplica la normalización en la representación del nodo</a:t>
            </a:r>
            <a:r>
              <a:rPr lang="en-US" b="0" i="0" dirty="0">
                <a:effectLst/>
                <a:highlight>
                  <a:srgbClr val="FFFFFF"/>
                </a:highlight>
                <a:latin typeface="system-ui"/>
              </a:rPr>
              <a:t> </a:t>
            </a:r>
            <a:r>
              <a:rPr lang="en-US" b="0" i="0" dirty="0" err="1">
                <a:effectLst/>
                <a:highlight>
                  <a:srgbClr val="FFFFFF"/>
                </a:highlight>
                <a:latin typeface="system-ui"/>
              </a:rPr>
              <a:t>h</a:t>
            </a:r>
            <a:r>
              <a:rPr lang="en-US" b="0" i="0" baseline="-25000" dirty="0" err="1">
                <a:effectLst/>
                <a:highlight>
                  <a:srgbClr val="FFFFFF"/>
                </a:highlight>
                <a:latin typeface="system-ui"/>
              </a:rPr>
              <a:t>v</a:t>
            </a:r>
            <a:r>
              <a:rPr lang="en-US" b="0" i="0" baseline="30000" dirty="0" err="1">
                <a:effectLst/>
                <a:highlight>
                  <a:srgbClr val="FFFFFF"/>
                </a:highlight>
                <a:latin typeface="system-ui"/>
              </a:rPr>
              <a:t>k</a:t>
            </a:r>
            <a:r>
              <a:rPr lang="en-US" b="0" i="0" dirty="0">
                <a:effectLst/>
                <a:highlight>
                  <a:srgbClr val="FFFFFF"/>
                </a:highlight>
                <a:latin typeface="system-ui"/>
              </a:rPr>
              <a:t> (or at this time step h</a:t>
            </a:r>
            <a:r>
              <a:rPr lang="en-US" b="0" i="0" baseline="-25000" dirty="0">
                <a:effectLst/>
                <a:highlight>
                  <a:srgbClr val="FFFFFF"/>
                </a:highlight>
                <a:latin typeface="system-ui"/>
              </a:rPr>
              <a:t>0</a:t>
            </a:r>
            <a:r>
              <a:rPr lang="en-US" b="0" i="0" baseline="30000" dirty="0">
                <a:effectLst/>
                <a:highlight>
                  <a:srgbClr val="FFFFFF"/>
                </a:highlight>
                <a:latin typeface="system-ui"/>
              </a:rPr>
              <a:t>1</a:t>
            </a:r>
            <a:r>
              <a:rPr lang="en-US" b="0" i="0" dirty="0">
                <a:effectLst/>
                <a:highlight>
                  <a:srgbClr val="FFFFFF"/>
                </a:highlight>
                <a:latin typeface="system-ui"/>
              </a:rPr>
              <a:t>)</a:t>
            </a:r>
            <a:r>
              <a:rPr lang="es-ES" dirty="0"/>
              <a:t>, lo que ayuda al algoritmo a mantener la distribución general de las incrustaciones de nodos. </a:t>
            </a:r>
          </a:p>
        </p:txBody>
      </p:sp>
      <p:pic>
        <p:nvPicPr>
          <p:cNvPr id="5" name="Imagen 4">
            <a:extLst>
              <a:ext uri="{FF2B5EF4-FFF2-40B4-BE49-F238E27FC236}">
                <a16:creationId xmlns:a16="http://schemas.microsoft.com/office/drawing/2014/main" id="{EB008F02-CE42-E3FF-FF6D-CD5A31A7BD7C}"/>
              </a:ext>
            </a:extLst>
          </p:cNvPr>
          <p:cNvPicPr>
            <a:picLocks noChangeAspect="1"/>
          </p:cNvPicPr>
          <p:nvPr/>
        </p:nvPicPr>
        <p:blipFill>
          <a:blip r:embed="rId2"/>
          <a:stretch>
            <a:fillRect/>
          </a:stretch>
        </p:blipFill>
        <p:spPr>
          <a:xfrm>
            <a:off x="2033911" y="3378032"/>
            <a:ext cx="2248095" cy="769687"/>
          </a:xfrm>
          <a:prstGeom prst="rect">
            <a:avLst/>
          </a:prstGeom>
        </p:spPr>
      </p:pic>
      <p:pic>
        <p:nvPicPr>
          <p:cNvPr id="9218" name="Picture 2">
            <a:extLst>
              <a:ext uri="{FF2B5EF4-FFF2-40B4-BE49-F238E27FC236}">
                <a16:creationId xmlns:a16="http://schemas.microsoft.com/office/drawing/2014/main" id="{F6827164-26CB-8C63-0028-D43FBA855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 y="4366528"/>
            <a:ext cx="4847765" cy="39543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49898CB-89B3-B42B-62C9-C3130EBC2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16" y="5205847"/>
            <a:ext cx="5876084" cy="55773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A90CFB67-4069-8CDE-269C-0785884A65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7519" y="4047039"/>
            <a:ext cx="4677319" cy="6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0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AF337-BEB4-420E-E3E4-30A98505C345}"/>
              </a:ext>
            </a:extLst>
          </p:cNvPr>
          <p:cNvSpPr>
            <a:spLocks noGrp="1"/>
          </p:cNvSpPr>
          <p:nvPr>
            <p:ph type="title"/>
          </p:nvPr>
        </p:nvSpPr>
        <p:spPr/>
        <p:txBody>
          <a:bodyPr/>
          <a:lstStyle/>
          <a:p>
            <a:pPr algn="ct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AE96217C-9CF4-726B-FE68-85C738FFC600}"/>
              </a:ext>
            </a:extLst>
          </p:cNvPr>
          <p:cNvSpPr>
            <a:spLocks noGrp="1"/>
          </p:cNvSpPr>
          <p:nvPr>
            <p:ph idx="1"/>
          </p:nvPr>
        </p:nvSpPr>
        <p:spPr>
          <a:xfrm>
            <a:off x="689811" y="1239068"/>
            <a:ext cx="10663989" cy="2635100"/>
          </a:xfrm>
        </p:spPr>
        <p:txBody>
          <a:bodyPr>
            <a:normAutofit/>
          </a:bodyPr>
          <a:lstStyle/>
          <a:p>
            <a:pPr marL="0" indent="0" algn="just">
              <a:buNone/>
            </a:pPr>
            <a:r>
              <a:rPr lang="es-CO" b="1" dirty="0"/>
              <a:t>Agregando vecindad (K=2)</a:t>
            </a:r>
          </a:p>
          <a:p>
            <a:pPr marL="0" indent="0" algn="just">
              <a:buNone/>
            </a:pPr>
            <a:r>
              <a:rPr lang="es-CO" dirty="0"/>
              <a:t>Los nodos van mas allá de su inmediatez (salto 2). Realizamos la agregación pero esta vez el nodo 0 tendrá información de sus vecinos a 1 salto.</a:t>
            </a:r>
          </a:p>
          <a:p>
            <a:pPr marL="0" indent="0" algn="just">
              <a:buNone/>
            </a:pPr>
            <a:r>
              <a:rPr lang="es-CO" dirty="0"/>
              <a:t>Nuevamente actualizamos y normalizamos.</a:t>
            </a:r>
          </a:p>
        </p:txBody>
      </p:sp>
      <p:pic>
        <p:nvPicPr>
          <p:cNvPr id="12290" name="Picture 2">
            <a:extLst>
              <a:ext uri="{FF2B5EF4-FFF2-40B4-BE49-F238E27FC236}">
                <a16:creationId xmlns:a16="http://schemas.microsoft.com/office/drawing/2014/main" id="{1CE1DC0D-8727-3CBB-3E29-4301F6B6C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1" y="3645590"/>
            <a:ext cx="5184608" cy="284728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86B84A5-025A-1AB3-5C91-A9D2A8763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235" y="3464259"/>
            <a:ext cx="69818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8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3D4BA-7C9A-F865-0BE5-1E7A58848690}"/>
              </a:ext>
            </a:extLst>
          </p:cNvPr>
          <p:cNvSpPr>
            <a:spLocks noGrp="1"/>
          </p:cNvSpPr>
          <p:nvPr>
            <p:ph type="title"/>
          </p:nvPr>
        </p:nvSpPr>
        <p:spPr/>
        <p:txBody>
          <a:bodyPr/>
          <a:lstStyle/>
          <a:p>
            <a:r>
              <a:rPr lang="es-CO" b="1" dirty="0"/>
              <a:t>Loss </a:t>
            </a:r>
            <a:r>
              <a:rPr lang="es-CO" b="1" dirty="0" err="1"/>
              <a:t>Function</a:t>
            </a:r>
            <a:r>
              <a:rPr lang="es-CO" b="1" dirty="0"/>
              <a:t>:</a:t>
            </a:r>
          </a:p>
        </p:txBody>
      </p:sp>
      <p:sp>
        <p:nvSpPr>
          <p:cNvPr id="3" name="Marcador de contenido 2">
            <a:extLst>
              <a:ext uri="{FF2B5EF4-FFF2-40B4-BE49-F238E27FC236}">
                <a16:creationId xmlns:a16="http://schemas.microsoft.com/office/drawing/2014/main" id="{6B70FBE5-F6B0-2A0A-86A6-95C763F208ED}"/>
              </a:ext>
            </a:extLst>
          </p:cNvPr>
          <p:cNvSpPr>
            <a:spLocks noGrp="1"/>
          </p:cNvSpPr>
          <p:nvPr>
            <p:ph idx="1"/>
          </p:nvPr>
        </p:nvSpPr>
        <p:spPr>
          <a:xfrm>
            <a:off x="838200" y="1513306"/>
            <a:ext cx="10515600" cy="3275764"/>
          </a:xfrm>
        </p:spPr>
        <p:txBody>
          <a:bodyPr>
            <a:normAutofit/>
          </a:bodyPr>
          <a:lstStyle/>
          <a:p>
            <a:r>
              <a:rPr lang="es-ES" dirty="0"/>
              <a:t>Caso no supervisado: el objetivo es optimizar el mapeo para que los nodos que están cerca en la red original también permanezcan cerca entre sí en el espacio embebido (espacio vectorial), mientras se separan los nodos no conectados. .</a:t>
            </a:r>
          </a:p>
          <a:p>
            <a:endParaRPr lang="es-ES" dirty="0"/>
          </a:p>
          <a:p>
            <a:r>
              <a:rPr lang="es-ES" dirty="0"/>
              <a:t>Caso supervisado: la pérdida de entropía cruzada regular para realizar la tarea de clasificación de nodos.</a:t>
            </a:r>
            <a:endParaRPr lang="es-CO" dirty="0"/>
          </a:p>
        </p:txBody>
      </p:sp>
      <p:pic>
        <p:nvPicPr>
          <p:cNvPr id="13314" name="Picture 2">
            <a:extLst>
              <a:ext uri="{FF2B5EF4-FFF2-40B4-BE49-F238E27FC236}">
                <a16:creationId xmlns:a16="http://schemas.microsoft.com/office/drawing/2014/main" id="{32F42CB4-F81D-39AA-9A75-C60307C09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55" y="5238082"/>
            <a:ext cx="9923689" cy="69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22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5B8E5-2358-DAEF-3397-9210B6E89F69}"/>
              </a:ext>
            </a:extLst>
          </p:cNvPr>
          <p:cNvSpPr>
            <a:spLocks noGrp="1"/>
          </p:cNvSpPr>
          <p:nvPr>
            <p:ph type="title"/>
          </p:nvPr>
        </p:nvSpPr>
        <p:spPr/>
        <p:txBody>
          <a:bodyPr/>
          <a:lstStyle/>
          <a:p>
            <a:pPr algn="ctr"/>
            <a:r>
              <a:rPr lang="es-CO" b="1" dirty="0" err="1">
                <a:solidFill>
                  <a:srgbClr val="0070C0"/>
                </a:solidFill>
              </a:rPr>
              <a:t>GraphSAGE</a:t>
            </a:r>
            <a:endParaRPr lang="es-CO" b="1" dirty="0">
              <a:solidFill>
                <a:srgbClr val="0070C0"/>
              </a:solidFill>
            </a:endParaRPr>
          </a:p>
        </p:txBody>
      </p:sp>
      <p:sp>
        <p:nvSpPr>
          <p:cNvPr id="3" name="Marcador de contenido 2">
            <a:extLst>
              <a:ext uri="{FF2B5EF4-FFF2-40B4-BE49-F238E27FC236}">
                <a16:creationId xmlns:a16="http://schemas.microsoft.com/office/drawing/2014/main" id="{FDB8AD7D-1826-AC45-63EC-31D18EEE0F4B}"/>
              </a:ext>
            </a:extLst>
          </p:cNvPr>
          <p:cNvSpPr>
            <a:spLocks noGrp="1"/>
          </p:cNvSpPr>
          <p:nvPr>
            <p:ph idx="1"/>
          </p:nvPr>
        </p:nvSpPr>
        <p:spPr>
          <a:xfrm>
            <a:off x="838200" y="1502229"/>
            <a:ext cx="10515600" cy="4674734"/>
          </a:xfrm>
        </p:spPr>
        <p:txBody>
          <a:bodyPr/>
          <a:lstStyle/>
          <a:p>
            <a:pPr marL="0" indent="0" algn="just">
              <a:buNone/>
            </a:pPr>
            <a:r>
              <a:rPr lang="es-ES" dirty="0"/>
              <a:t>se utiliza para generar representaciones vectoriales de baja dimensión para nodos y es especialmente útil para gráficos que tienen información rica sobre atributos de nodos.</a:t>
            </a:r>
            <a:endParaRPr lang="es-CO" dirty="0"/>
          </a:p>
        </p:txBody>
      </p:sp>
    </p:spTree>
    <p:extLst>
      <p:ext uri="{BB962C8B-B14F-4D97-AF65-F5344CB8AC3E}">
        <p14:creationId xmlns:p14="http://schemas.microsoft.com/office/powerpoint/2010/main" val="123416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5B8E5-2358-DAEF-3397-9210B6E89F69}"/>
              </a:ext>
            </a:extLst>
          </p:cNvPr>
          <p:cNvSpPr>
            <a:spLocks noGrp="1"/>
          </p:cNvSpPr>
          <p:nvPr>
            <p:ph type="title"/>
          </p:nvPr>
        </p:nvSpPr>
        <p:spPr/>
        <p:txBody>
          <a:bodyPr/>
          <a:lstStyle/>
          <a:p>
            <a:pPr algn="ctr"/>
            <a:r>
              <a:rPr lang="es-CO" b="1" dirty="0">
                <a:solidFill>
                  <a:srgbClr val="0070C0"/>
                </a:solidFill>
              </a:rPr>
              <a:t>Graph </a:t>
            </a:r>
            <a:r>
              <a:rPr lang="es-CO" b="1" dirty="0" err="1">
                <a:solidFill>
                  <a:srgbClr val="0070C0"/>
                </a:solidFill>
              </a:rPr>
              <a:t>Learning</a:t>
            </a:r>
            <a:endParaRPr lang="es-CO" b="1" dirty="0">
              <a:solidFill>
                <a:srgbClr val="0070C0"/>
              </a:solidFill>
            </a:endParaRPr>
          </a:p>
        </p:txBody>
      </p:sp>
      <p:sp>
        <p:nvSpPr>
          <p:cNvPr id="3" name="Marcador de contenido 2">
            <a:extLst>
              <a:ext uri="{FF2B5EF4-FFF2-40B4-BE49-F238E27FC236}">
                <a16:creationId xmlns:a16="http://schemas.microsoft.com/office/drawing/2014/main" id="{FDB8AD7D-1826-AC45-63EC-31D18EEE0F4B}"/>
              </a:ext>
            </a:extLst>
          </p:cNvPr>
          <p:cNvSpPr>
            <a:spLocks noGrp="1"/>
          </p:cNvSpPr>
          <p:nvPr>
            <p:ph idx="1"/>
          </p:nvPr>
        </p:nvSpPr>
        <p:spPr>
          <a:xfrm>
            <a:off x="838200" y="1502229"/>
            <a:ext cx="10515600" cy="4674734"/>
          </a:xfrm>
        </p:spPr>
        <p:txBody>
          <a:bodyPr/>
          <a:lstStyle/>
          <a:p>
            <a:pPr marL="0" indent="0" algn="just">
              <a:buNone/>
            </a:pPr>
            <a:r>
              <a:rPr lang="es-ES" dirty="0"/>
              <a:t>Un grafo puede incorporar relaciones significativas (bordes) entre diferentes entidades (nodos).</a:t>
            </a:r>
          </a:p>
          <a:p>
            <a:pPr marL="0" indent="0" algn="just">
              <a:buNone/>
            </a:pPr>
            <a:r>
              <a:rPr lang="es-ES" dirty="0"/>
              <a:t>La pregunta ahora es como encontrar una forma para integrar información sobre la estructura del grafo?</a:t>
            </a:r>
          </a:p>
          <a:p>
            <a:pPr marL="0" indent="0" algn="just">
              <a:buNone/>
            </a:pPr>
            <a:r>
              <a:rPr lang="es-ES" dirty="0"/>
              <a:t>	Algunas formas pueden ser usando grado de nodo (cantidad de vecinos), coeficientes de </a:t>
            </a:r>
            <a:r>
              <a:rPr lang="es-ES" dirty="0" err="1"/>
              <a:t>clustering</a:t>
            </a:r>
            <a:r>
              <a:rPr lang="es-ES" dirty="0"/>
              <a:t>, funciones </a:t>
            </a:r>
            <a:r>
              <a:rPr lang="es-ES" dirty="0" err="1"/>
              <a:t>kernel</a:t>
            </a:r>
            <a:r>
              <a:rPr lang="es-ES" dirty="0"/>
              <a:t> o características diseñadas para </a:t>
            </a:r>
            <a:r>
              <a:rPr lang="es-ES" dirty="0" err="1"/>
              <a:t>manilupar</a:t>
            </a:r>
            <a:r>
              <a:rPr lang="es-ES" dirty="0"/>
              <a:t> la vecindad local. Sin embargo, con estos métodos no podemos realizar  aprendizaje de extremo a extremo, es decir, las características no se pueden aprender con la ayuda de la función de perdida durante el proceso de entrenamiento. </a:t>
            </a:r>
            <a:endParaRPr lang="es-CO" dirty="0"/>
          </a:p>
        </p:txBody>
      </p:sp>
    </p:spTree>
    <p:extLst>
      <p:ext uri="{BB962C8B-B14F-4D97-AF65-F5344CB8AC3E}">
        <p14:creationId xmlns:p14="http://schemas.microsoft.com/office/powerpoint/2010/main" val="137293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5B8E5-2358-DAEF-3397-9210B6E89F69}"/>
              </a:ext>
            </a:extLst>
          </p:cNvPr>
          <p:cNvSpPr>
            <a:spLocks noGrp="1"/>
          </p:cNvSpPr>
          <p:nvPr>
            <p:ph type="title"/>
          </p:nvPr>
        </p:nvSpPr>
        <p:spPr/>
        <p:txBody>
          <a:bodyPr/>
          <a:lstStyle/>
          <a:p>
            <a:pPr algn="ctr"/>
            <a:r>
              <a:rPr lang="es-CO" b="1" dirty="0">
                <a:solidFill>
                  <a:srgbClr val="0070C0"/>
                </a:solidFill>
              </a:rPr>
              <a:t>Graph </a:t>
            </a:r>
            <a:r>
              <a:rPr lang="es-CO" b="1" dirty="0" err="1">
                <a:solidFill>
                  <a:srgbClr val="0070C0"/>
                </a:solidFill>
              </a:rPr>
              <a:t>Learning</a:t>
            </a:r>
            <a:endParaRPr lang="es-CO" b="1" dirty="0">
              <a:solidFill>
                <a:srgbClr val="0070C0"/>
              </a:solidFill>
            </a:endParaRPr>
          </a:p>
        </p:txBody>
      </p:sp>
      <p:sp>
        <p:nvSpPr>
          <p:cNvPr id="3" name="Marcador de contenido 2">
            <a:extLst>
              <a:ext uri="{FF2B5EF4-FFF2-40B4-BE49-F238E27FC236}">
                <a16:creationId xmlns:a16="http://schemas.microsoft.com/office/drawing/2014/main" id="{FDB8AD7D-1826-AC45-63EC-31D18EEE0F4B}"/>
              </a:ext>
            </a:extLst>
          </p:cNvPr>
          <p:cNvSpPr>
            <a:spLocks noGrp="1"/>
          </p:cNvSpPr>
          <p:nvPr>
            <p:ph idx="1"/>
          </p:nvPr>
        </p:nvSpPr>
        <p:spPr>
          <a:xfrm>
            <a:off x="838200" y="1502229"/>
            <a:ext cx="10515600" cy="4674734"/>
          </a:xfrm>
        </p:spPr>
        <p:txBody>
          <a:bodyPr/>
          <a:lstStyle/>
          <a:p>
            <a:pPr marL="0" indent="0" algn="just">
              <a:buNone/>
            </a:pPr>
            <a:r>
              <a:rPr lang="es-CO" dirty="0"/>
              <a:t>Para solucionar el enfoque general se han usando técnicas de </a:t>
            </a:r>
            <a:r>
              <a:rPr lang="es-CO" dirty="0">
                <a:solidFill>
                  <a:srgbClr val="0070C0"/>
                </a:solidFill>
              </a:rPr>
              <a:t>codificación</a:t>
            </a:r>
            <a:r>
              <a:rPr lang="es-CO" dirty="0"/>
              <a:t> estructural de grafos en </a:t>
            </a:r>
            <a:r>
              <a:rPr lang="es-CO" dirty="0">
                <a:solidFill>
                  <a:srgbClr val="0070C0"/>
                </a:solidFill>
              </a:rPr>
              <a:t>espacios embebidos</a:t>
            </a:r>
            <a:r>
              <a:rPr lang="es-CO" dirty="0"/>
              <a:t>. Allí, la idea es aprender a mapear una buena representación del grafo.</a:t>
            </a:r>
          </a:p>
          <a:p>
            <a:pPr marL="0" indent="0" algn="just">
              <a:buNone/>
            </a:pPr>
            <a:r>
              <a:rPr lang="es-CO" dirty="0"/>
              <a:t>Posteriormente, buscamos optimizar este mapeo par que los nodos que estén cerca en la red original permanezcan cerca entre si mientras se separan los no conectados. Al hacer esto, preservamos relaciones geométricas.</a:t>
            </a:r>
          </a:p>
        </p:txBody>
      </p:sp>
      <p:pic>
        <p:nvPicPr>
          <p:cNvPr id="2050" name="Picture 2">
            <a:extLst>
              <a:ext uri="{FF2B5EF4-FFF2-40B4-BE49-F238E27FC236}">
                <a16:creationId xmlns:a16="http://schemas.microsoft.com/office/drawing/2014/main" id="{3E96D953-EC20-B5CD-3009-C15CC5B09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535" y="4313984"/>
            <a:ext cx="4816929" cy="20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5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E1A1E-356D-973D-0E2B-BBFD57E41D72}"/>
              </a:ext>
            </a:extLst>
          </p:cNvPr>
          <p:cNvSpPr>
            <a:spLocks noGrp="1"/>
          </p:cNvSpPr>
          <p:nvPr>
            <p:ph type="title"/>
          </p:nvPr>
        </p:nvSpPr>
        <p:spPr/>
        <p:txBody>
          <a:bodyPr/>
          <a:lstStyle/>
          <a:p>
            <a:pPr algn="ctr"/>
            <a:r>
              <a:rPr lang="es-CO" b="1" dirty="0" err="1">
                <a:solidFill>
                  <a:srgbClr val="0070C0"/>
                </a:solidFill>
              </a:rPr>
              <a:t>DeepWalk</a:t>
            </a:r>
            <a:endParaRPr lang="es-CO" b="1" dirty="0">
              <a:solidFill>
                <a:srgbClr val="0070C0"/>
              </a:solidFill>
            </a:endParaRPr>
          </a:p>
        </p:txBody>
      </p:sp>
      <p:sp>
        <p:nvSpPr>
          <p:cNvPr id="3" name="Marcador de contenido 2">
            <a:extLst>
              <a:ext uri="{FF2B5EF4-FFF2-40B4-BE49-F238E27FC236}">
                <a16:creationId xmlns:a16="http://schemas.microsoft.com/office/drawing/2014/main" id="{4781A45E-3191-7E8D-E128-BCEABD0BAEDC}"/>
              </a:ext>
            </a:extLst>
          </p:cNvPr>
          <p:cNvSpPr>
            <a:spLocks noGrp="1"/>
          </p:cNvSpPr>
          <p:nvPr>
            <p:ph idx="1"/>
          </p:nvPr>
        </p:nvSpPr>
        <p:spPr/>
        <p:txBody>
          <a:bodyPr/>
          <a:lstStyle/>
          <a:p>
            <a:pPr marL="0" indent="0" algn="just">
              <a:buNone/>
            </a:pPr>
            <a:r>
              <a:rPr lang="es-CO" dirty="0"/>
              <a:t>Anteriormente se usaba </a:t>
            </a:r>
            <a:r>
              <a:rPr lang="es-CO" dirty="0" err="1"/>
              <a:t>DeepWalk</a:t>
            </a:r>
            <a:r>
              <a:rPr lang="es-CO" dirty="0"/>
              <a:t>, el cual Aprende una representación latente de la matriz de adyacencia usando técnicas de Deep </a:t>
            </a:r>
            <a:r>
              <a:rPr lang="es-CO" dirty="0" err="1"/>
              <a:t>learning</a:t>
            </a:r>
            <a:r>
              <a:rPr lang="es-CO" dirty="0"/>
              <a:t>.</a:t>
            </a:r>
          </a:p>
        </p:txBody>
      </p:sp>
      <p:pic>
        <p:nvPicPr>
          <p:cNvPr id="5" name="Imagen 4">
            <a:extLst>
              <a:ext uri="{FF2B5EF4-FFF2-40B4-BE49-F238E27FC236}">
                <a16:creationId xmlns:a16="http://schemas.microsoft.com/office/drawing/2014/main" id="{6DEB9AE9-341B-B783-5200-B7277D5AC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70" y="3084942"/>
            <a:ext cx="7779059" cy="2025899"/>
          </a:xfrm>
          <a:prstGeom prst="rect">
            <a:avLst/>
          </a:prstGeom>
        </p:spPr>
      </p:pic>
    </p:spTree>
    <p:extLst>
      <p:ext uri="{BB962C8B-B14F-4D97-AF65-F5344CB8AC3E}">
        <p14:creationId xmlns:p14="http://schemas.microsoft.com/office/powerpoint/2010/main" val="101410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64337-DD58-B628-E193-4E93BE1C434D}"/>
              </a:ext>
            </a:extLst>
          </p:cNvPr>
          <p:cNvSpPr>
            <a:spLocks noGrp="1"/>
          </p:cNvSpPr>
          <p:nvPr>
            <p:ph type="title"/>
          </p:nvPr>
        </p:nvSpPr>
        <p:spPr/>
        <p:txBody>
          <a:bodyPr/>
          <a:lstStyle/>
          <a:p>
            <a:pPr algn="ctr"/>
            <a:r>
              <a:rPr lang="es-CO" dirty="0" err="1">
                <a:solidFill>
                  <a:srgbClr val="0070C0"/>
                </a:solidFill>
              </a:rPr>
              <a:t>Embedding</a:t>
            </a:r>
            <a:r>
              <a:rPr lang="es-CO" dirty="0">
                <a:solidFill>
                  <a:srgbClr val="0070C0"/>
                </a:solidFill>
              </a:rPr>
              <a:t> de nodos</a:t>
            </a:r>
          </a:p>
        </p:txBody>
      </p:sp>
      <p:sp>
        <p:nvSpPr>
          <p:cNvPr id="3" name="Marcador de contenido 2">
            <a:extLst>
              <a:ext uri="{FF2B5EF4-FFF2-40B4-BE49-F238E27FC236}">
                <a16:creationId xmlns:a16="http://schemas.microsoft.com/office/drawing/2014/main" id="{3F0BF342-FA3B-7B57-BD57-70F9679F7EAB}"/>
              </a:ext>
            </a:extLst>
          </p:cNvPr>
          <p:cNvSpPr>
            <a:spLocks noGrp="1"/>
          </p:cNvSpPr>
          <p:nvPr>
            <p:ph idx="1"/>
          </p:nvPr>
        </p:nvSpPr>
        <p:spPr>
          <a:xfrm>
            <a:off x="838200" y="1253331"/>
            <a:ext cx="10515600" cy="4351338"/>
          </a:xfrm>
        </p:spPr>
        <p:txBody>
          <a:bodyPr/>
          <a:lstStyle/>
          <a:p>
            <a:r>
              <a:rPr lang="es-CO" dirty="0"/>
              <a:t>Se puede usar como entrada para tareas de ML</a:t>
            </a:r>
          </a:p>
          <a:p>
            <a:r>
              <a:rPr lang="es-CO" dirty="0" err="1"/>
              <a:t>Podriamos</a:t>
            </a:r>
            <a:r>
              <a:rPr lang="es-CO" dirty="0"/>
              <a:t> construir un graph de </a:t>
            </a:r>
            <a:r>
              <a:rPr lang="es-CO" dirty="0" err="1"/>
              <a:t>similaridad</a:t>
            </a:r>
            <a:r>
              <a:rPr lang="es-CO" dirty="0"/>
              <a:t> KNN/</a:t>
            </a:r>
            <a:r>
              <a:rPr lang="es-CO" dirty="0" err="1"/>
              <a:t>Cosine</a:t>
            </a:r>
            <a:r>
              <a:rPr lang="es-CO" dirty="0"/>
              <a:t> a partir del </a:t>
            </a:r>
            <a:r>
              <a:rPr lang="es-CO" dirty="0" err="1"/>
              <a:t>embedding</a:t>
            </a:r>
            <a:endParaRPr lang="es-CO" dirty="0"/>
          </a:p>
          <a:p>
            <a:r>
              <a:rPr lang="es-CO" dirty="0" err="1"/>
              <a:t>Exploracion</a:t>
            </a:r>
            <a:r>
              <a:rPr lang="es-CO" dirty="0"/>
              <a:t> visual de datos por reducción de dimensiona (por </a:t>
            </a:r>
            <a:r>
              <a:rPr lang="es-CO" dirty="0" err="1"/>
              <a:t>tSNE</a:t>
            </a:r>
            <a:r>
              <a:rPr lang="es-CO" dirty="0"/>
              <a:t>, </a:t>
            </a:r>
            <a:r>
              <a:rPr lang="es-CO" dirty="0" err="1"/>
              <a:t>Umap</a:t>
            </a:r>
            <a:r>
              <a:rPr lang="es-CO" dirty="0"/>
              <a:t>…)</a:t>
            </a:r>
          </a:p>
          <a:p>
            <a:r>
              <a:rPr lang="es-CO" dirty="0"/>
              <a:t>Comparaciones de conjunto de datos</a:t>
            </a:r>
          </a:p>
          <a:p>
            <a:r>
              <a:rPr lang="es-CO" dirty="0"/>
              <a:t>Transfer </a:t>
            </a:r>
            <a:r>
              <a:rPr lang="es-CO" dirty="0" err="1"/>
              <a:t>learning</a:t>
            </a:r>
            <a:endParaRPr lang="es-CO" dirty="0"/>
          </a:p>
        </p:txBody>
      </p:sp>
      <p:pic>
        <p:nvPicPr>
          <p:cNvPr id="3074" name="Picture 2">
            <a:extLst>
              <a:ext uri="{FF2B5EF4-FFF2-40B4-BE49-F238E27FC236}">
                <a16:creationId xmlns:a16="http://schemas.microsoft.com/office/drawing/2014/main" id="{5BAF5ADC-A1A1-037D-9FFB-B2EAAB1F5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092575"/>
            <a:ext cx="68580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56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82C2-0AEF-61BF-239B-214B37ED21EB}"/>
              </a:ext>
            </a:extLst>
          </p:cNvPr>
          <p:cNvSpPr>
            <a:spLocks noGrp="1"/>
          </p:cNvSpPr>
          <p:nvPr>
            <p:ph type="title"/>
          </p:nvPr>
        </p:nvSpPr>
        <p:spPr/>
        <p:txBody>
          <a:bodyPr/>
          <a:lstStyle/>
          <a:p>
            <a:pPr algn="ctr"/>
            <a:r>
              <a:rPr lang="es-CO" dirty="0">
                <a:solidFill>
                  <a:srgbClr val="0070C0"/>
                </a:solidFill>
              </a:rPr>
              <a:t>Motivación del </a:t>
            </a:r>
            <a:r>
              <a:rPr lang="es-CO" dirty="0" err="1">
                <a:solidFill>
                  <a:srgbClr val="0070C0"/>
                </a:solidFill>
              </a:rPr>
              <a:t>GraphSAGE</a:t>
            </a:r>
            <a:endParaRPr lang="es-CO" dirty="0">
              <a:solidFill>
                <a:srgbClr val="0070C0"/>
              </a:solidFill>
            </a:endParaRPr>
          </a:p>
        </p:txBody>
      </p:sp>
      <p:sp>
        <p:nvSpPr>
          <p:cNvPr id="3" name="Marcador de contenido 2">
            <a:extLst>
              <a:ext uri="{FF2B5EF4-FFF2-40B4-BE49-F238E27FC236}">
                <a16:creationId xmlns:a16="http://schemas.microsoft.com/office/drawing/2014/main" id="{A3938F2F-0830-9C4E-ED16-E3C243060AC2}"/>
              </a:ext>
            </a:extLst>
          </p:cNvPr>
          <p:cNvSpPr>
            <a:spLocks noGrp="1"/>
          </p:cNvSpPr>
          <p:nvPr>
            <p:ph idx="1"/>
          </p:nvPr>
        </p:nvSpPr>
        <p:spPr/>
        <p:txBody>
          <a:bodyPr/>
          <a:lstStyle/>
          <a:p>
            <a:r>
              <a:rPr lang="es-CO" dirty="0"/>
              <a:t>Mejora </a:t>
            </a:r>
            <a:r>
              <a:rPr lang="es-CO" dirty="0" err="1"/>
              <a:t>Conv.Graph</a:t>
            </a:r>
            <a:r>
              <a:rPr lang="es-CO" dirty="0"/>
              <a:t> y </a:t>
            </a:r>
            <a:r>
              <a:rPr lang="es-CO" dirty="0" err="1"/>
              <a:t>DeepWalk</a:t>
            </a:r>
            <a:r>
              <a:rPr lang="es-CO" dirty="0"/>
              <a:t> los cuales solo generaban </a:t>
            </a:r>
            <a:r>
              <a:rPr lang="es-CO" dirty="0" err="1"/>
              <a:t>embedding</a:t>
            </a:r>
            <a:r>
              <a:rPr lang="es-CO" dirty="0"/>
              <a:t> para nodos presentes durante el entrenamiento, y además no podrían tener características de nodo.</a:t>
            </a:r>
          </a:p>
        </p:txBody>
      </p:sp>
    </p:spTree>
    <p:extLst>
      <p:ext uri="{BB962C8B-B14F-4D97-AF65-F5344CB8AC3E}">
        <p14:creationId xmlns:p14="http://schemas.microsoft.com/office/powerpoint/2010/main" val="12375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1EF33-99D9-6E9B-AD2C-2CCADC8B379C}"/>
              </a:ext>
            </a:extLst>
          </p:cNvPr>
          <p:cNvSpPr>
            <a:spLocks noGrp="1"/>
          </p:cNvSpPr>
          <p:nvPr>
            <p:ph type="title"/>
          </p:nvPr>
        </p:nvSpPr>
        <p:spPr/>
        <p:txBody>
          <a:bodyPr/>
          <a:lstStyle/>
          <a:p>
            <a:pPr algn="ctr"/>
            <a:r>
              <a:rPr lang="es-CO" dirty="0" err="1">
                <a:solidFill>
                  <a:srgbClr val="0070C0"/>
                </a:solidFill>
              </a:rPr>
              <a:t>GraphSAGE</a:t>
            </a:r>
            <a:r>
              <a:rPr lang="es-CO" dirty="0">
                <a:solidFill>
                  <a:srgbClr val="0070C0"/>
                </a:solidFill>
              </a:rPr>
              <a:t> - Pasos</a:t>
            </a:r>
          </a:p>
        </p:txBody>
      </p:sp>
      <p:sp>
        <p:nvSpPr>
          <p:cNvPr id="3" name="Marcador de contenido 2">
            <a:extLst>
              <a:ext uri="{FF2B5EF4-FFF2-40B4-BE49-F238E27FC236}">
                <a16:creationId xmlns:a16="http://schemas.microsoft.com/office/drawing/2014/main" id="{172CF265-07F6-6413-17B9-E0CA24665122}"/>
              </a:ext>
            </a:extLst>
          </p:cNvPr>
          <p:cNvSpPr>
            <a:spLocks noGrp="1"/>
          </p:cNvSpPr>
          <p:nvPr>
            <p:ph idx="1"/>
          </p:nvPr>
        </p:nvSpPr>
        <p:spPr/>
        <p:txBody>
          <a:bodyPr/>
          <a:lstStyle/>
          <a:p>
            <a:pPr marL="514350" indent="-514350">
              <a:buAutoNum type="arabicPeriod"/>
            </a:pPr>
            <a:r>
              <a:rPr lang="es-CO" dirty="0"/>
              <a:t>Realizamos muestre de la vecindad de un grafo de entrada </a:t>
            </a:r>
          </a:p>
          <a:p>
            <a:pPr marL="514350" indent="-514350">
              <a:buAutoNum type="arabicPeriod"/>
            </a:pPr>
            <a:r>
              <a:rPr lang="es-CO" dirty="0"/>
              <a:t>Aprender funciones de </a:t>
            </a:r>
            <a:r>
              <a:rPr lang="es-CO" dirty="0" err="1"/>
              <a:t>aggregation</a:t>
            </a:r>
            <a:r>
              <a:rPr lang="es-CO" dirty="0"/>
              <a:t> en cada profundidad de búsqueda.</a:t>
            </a:r>
          </a:p>
          <a:p>
            <a:pPr marL="514350" indent="-514350">
              <a:buAutoNum type="arabicPeriod"/>
            </a:pPr>
            <a:r>
              <a:rPr lang="es-CO" dirty="0"/>
              <a:t>Predecir Graph </a:t>
            </a:r>
            <a:r>
              <a:rPr lang="es-CO" dirty="0" err="1"/>
              <a:t>Context</a:t>
            </a:r>
            <a:endParaRPr lang="es-CO" dirty="0"/>
          </a:p>
        </p:txBody>
      </p:sp>
      <p:pic>
        <p:nvPicPr>
          <p:cNvPr id="4098" name="Picture 2">
            <a:extLst>
              <a:ext uri="{FF2B5EF4-FFF2-40B4-BE49-F238E27FC236}">
                <a16:creationId xmlns:a16="http://schemas.microsoft.com/office/drawing/2014/main" id="{A86ACB1D-1CAF-BA07-81D0-D76FE3420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848" y="3633370"/>
            <a:ext cx="8056646" cy="301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9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BF47-F4EB-DB85-D7C2-DF94CC705AA7}"/>
              </a:ext>
            </a:extLst>
          </p:cNvPr>
          <p:cNvSpPr>
            <a:spLocks noGrp="1"/>
          </p:cNvSpPr>
          <p:nvPr>
            <p:ph type="title"/>
          </p:nvPr>
        </p:nvSpPr>
        <p:spPr>
          <a:xfrm>
            <a:off x="838200" y="0"/>
            <a:ext cx="10515600" cy="1325563"/>
          </a:xfrm>
        </p:spPr>
        <p:txBody>
          <a:bodyPr/>
          <a:lstStyle/>
          <a:p>
            <a:pPr algn="ctr"/>
            <a:r>
              <a:rPr lang="es-CO" dirty="0">
                <a:solidFill>
                  <a:srgbClr val="0070C0"/>
                </a:solidFill>
              </a:rPr>
              <a:t>Graph Convolución</a:t>
            </a:r>
          </a:p>
        </p:txBody>
      </p:sp>
      <p:sp>
        <p:nvSpPr>
          <p:cNvPr id="3" name="Marcador de contenido 2">
            <a:extLst>
              <a:ext uri="{FF2B5EF4-FFF2-40B4-BE49-F238E27FC236}">
                <a16:creationId xmlns:a16="http://schemas.microsoft.com/office/drawing/2014/main" id="{4BB49472-B222-7851-4B64-8C7B6B0E10A4}"/>
              </a:ext>
            </a:extLst>
          </p:cNvPr>
          <p:cNvSpPr>
            <a:spLocks noGrp="1"/>
          </p:cNvSpPr>
          <p:nvPr>
            <p:ph idx="1"/>
          </p:nvPr>
        </p:nvSpPr>
        <p:spPr>
          <a:xfrm>
            <a:off x="838200" y="1083320"/>
            <a:ext cx="10515600" cy="793606"/>
          </a:xfrm>
        </p:spPr>
        <p:txBody>
          <a:bodyPr>
            <a:normAutofit lnSpcReduction="10000"/>
          </a:bodyPr>
          <a:lstStyle/>
          <a:p>
            <a:pPr marL="0" indent="0" algn="just">
              <a:buNone/>
            </a:pPr>
            <a:r>
              <a:rPr lang="es-CO" dirty="0"/>
              <a:t>GCN aprovecha la información topológica de vecindad y las características de nodo para generar un </a:t>
            </a:r>
            <a:r>
              <a:rPr lang="es-CO" dirty="0" err="1"/>
              <a:t>embedding</a:t>
            </a:r>
            <a:r>
              <a:rPr lang="es-CO" dirty="0"/>
              <a:t> denso.</a:t>
            </a:r>
          </a:p>
          <a:p>
            <a:pPr marL="0" indent="0">
              <a:buNone/>
            </a:pPr>
            <a:endParaRPr lang="es-CO" dirty="0"/>
          </a:p>
        </p:txBody>
      </p:sp>
      <p:pic>
        <p:nvPicPr>
          <p:cNvPr id="5122" name="Picture 2">
            <a:extLst>
              <a:ext uri="{FF2B5EF4-FFF2-40B4-BE49-F238E27FC236}">
                <a16:creationId xmlns:a16="http://schemas.microsoft.com/office/drawing/2014/main" id="{C36ABD87-FD9E-01CF-45A4-AB4F4C82B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196" y="2017807"/>
            <a:ext cx="7592428" cy="395968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8B8A0CE-E2E4-7747-CB9F-258EB1DCC442}"/>
              </a:ext>
            </a:extLst>
          </p:cNvPr>
          <p:cNvSpPr txBox="1">
            <a:spLocks/>
          </p:cNvSpPr>
          <p:nvPr/>
        </p:nvSpPr>
        <p:spPr>
          <a:xfrm>
            <a:off x="292298" y="2578891"/>
            <a:ext cx="4174958" cy="31781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El lado Izq. Muestra nados con características (grado del nodo, texto…)</a:t>
            </a:r>
          </a:p>
          <a:p>
            <a:pPr marL="0" indent="0" algn="just">
              <a:buFont typeface="Arial" panose="020B0604020202020204" pitchFamily="34" charset="0"/>
              <a:buNone/>
            </a:pPr>
            <a:r>
              <a:rPr lang="es-CO" dirty="0"/>
              <a:t>Iniciamos definiendo la profundidad K (hasta donde recopilar </a:t>
            </a:r>
            <a:r>
              <a:rPr lang="es-CO" dirty="0" err="1"/>
              <a:t>info</a:t>
            </a:r>
            <a:r>
              <a:rPr lang="es-CO" dirty="0"/>
              <a:t> de la vecindad, ligado a las capaz a usar)</a:t>
            </a:r>
          </a:p>
          <a:p>
            <a:pPr marL="0" indent="0" algn="just">
              <a:buFont typeface="Arial" panose="020B0604020202020204" pitchFamily="34" charset="0"/>
              <a:buNone/>
            </a:pPr>
            <a:r>
              <a:rPr lang="es-CO" dirty="0"/>
              <a:t>GCN para en nodo cero usa un </a:t>
            </a:r>
            <a:r>
              <a:rPr lang="es-CO" dirty="0" err="1"/>
              <a:t>aggregador</a:t>
            </a:r>
            <a:r>
              <a:rPr lang="es-CO" dirty="0"/>
              <a:t> de media (captura características medias de su vecindario K=1) y </a:t>
            </a:r>
            <a:r>
              <a:rPr lang="es-CO" dirty="0" err="1"/>
              <a:t>asi</a:t>
            </a:r>
            <a:r>
              <a:rPr lang="es-CO" dirty="0"/>
              <a:t> sucesivamente para K=N</a:t>
            </a:r>
          </a:p>
          <a:p>
            <a:pPr marL="0" indent="0">
              <a:buFont typeface="Arial" panose="020B0604020202020204" pitchFamily="34" charset="0"/>
              <a:buNone/>
            </a:pPr>
            <a:endParaRPr lang="es-CO" dirty="0"/>
          </a:p>
          <a:p>
            <a:pPr marL="0" indent="0">
              <a:buFont typeface="Arial" panose="020B0604020202020204" pitchFamily="34" charset="0"/>
              <a:buNone/>
            </a:pPr>
            <a:endParaRPr lang="es-CO" dirty="0"/>
          </a:p>
        </p:txBody>
      </p:sp>
    </p:spTree>
    <p:extLst>
      <p:ext uri="{BB962C8B-B14F-4D97-AF65-F5344CB8AC3E}">
        <p14:creationId xmlns:p14="http://schemas.microsoft.com/office/powerpoint/2010/main" val="29828514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13360</TotalTime>
  <Words>902</Words>
  <Application>Microsoft Office PowerPoint</Application>
  <PresentationFormat>Panorámica</PresentationFormat>
  <Paragraphs>72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Cambria Math</vt:lpstr>
      <vt:lpstr>system-ui</vt:lpstr>
      <vt:lpstr>Tema de Office</vt:lpstr>
      <vt:lpstr>GraphSAGE</vt:lpstr>
      <vt:lpstr>GraphSAGE</vt:lpstr>
      <vt:lpstr>Graph Learning</vt:lpstr>
      <vt:lpstr>Graph Learning</vt:lpstr>
      <vt:lpstr>DeepWalk</vt:lpstr>
      <vt:lpstr>Embedding de nodos</vt:lpstr>
      <vt:lpstr>Motivación del GraphSAGE</vt:lpstr>
      <vt:lpstr>GraphSAGE - Pasos</vt:lpstr>
      <vt:lpstr>Graph Convolución</vt:lpstr>
      <vt:lpstr>GCN enfoque</vt:lpstr>
      <vt:lpstr>GCN + GraphSAGE</vt:lpstr>
      <vt:lpstr>GraphSage es una representación Inductiva?</vt:lpstr>
      <vt:lpstr>GraphSage</vt:lpstr>
      <vt:lpstr>GraphSage</vt:lpstr>
      <vt:lpstr>GraphSage</vt:lpstr>
      <vt:lpstr>GraphSage</vt:lpstr>
      <vt:lpstr>GraphSage</vt:lpstr>
      <vt:lpstr>Loss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143</cp:revision>
  <dcterms:created xsi:type="dcterms:W3CDTF">2024-02-07T18:58:22Z</dcterms:created>
  <dcterms:modified xsi:type="dcterms:W3CDTF">2024-05-03T14:04:35Z</dcterms:modified>
</cp:coreProperties>
</file>