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60" r:id="rId5"/>
    <p:sldId id="264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61"/>
            <p14:sldId id="262"/>
            <p14:sldId id="260"/>
            <p14:sldId id="264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5" autoAdjust="0"/>
    <p:restoredTop sz="85951" autoAdjust="0"/>
  </p:normalViewPr>
  <p:slideViewPr>
    <p:cSldViewPr snapToGrid="0">
      <p:cViewPr varScale="1">
        <p:scale>
          <a:sx n="66" d="100"/>
          <a:sy n="66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03.665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Deepwalk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&amp; Node2Vec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899" y="5806395"/>
            <a:ext cx="9144000" cy="626489"/>
          </a:xfrm>
        </p:spPr>
        <p:txBody>
          <a:bodyPr/>
          <a:lstStyle/>
          <a:p>
            <a:r>
              <a:rPr lang="es-CO" dirty="0"/>
              <a:t>Jonnatan Arias Garcia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E8A4B6-DE42-87ED-A649-A121277E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30794"/>
            <a:ext cx="93345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5EB5-1749-F09C-86AB-8207FFB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Secuencial-graph </a:t>
            </a:r>
            <a:r>
              <a:rPr lang="es-CO" dirty="0" err="1">
                <a:solidFill>
                  <a:srgbClr val="0070C0"/>
                </a:solidFill>
              </a:rPr>
              <a:t>via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DeepWalks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978F3-2029-ADFF-40E3-BFEFB86C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53" y="1507957"/>
            <a:ext cx="5123447" cy="468504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O" b="1" dirty="0"/>
              <a:t>Estrategias de muestreo comunes:</a:t>
            </a:r>
          </a:p>
          <a:p>
            <a:pPr marL="0" indent="0" algn="just">
              <a:buNone/>
            </a:pPr>
            <a:r>
              <a:rPr lang="es-CO" dirty="0" err="1">
                <a:solidFill>
                  <a:srgbClr val="FF0000"/>
                </a:solidFill>
              </a:rPr>
              <a:t>Breadth-first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Samplig</a:t>
            </a:r>
            <a:r>
              <a:rPr lang="es-CO" dirty="0">
                <a:solidFill>
                  <a:srgbClr val="FF0000"/>
                </a:solidFill>
              </a:rPr>
              <a:t> (BFS)</a:t>
            </a:r>
          </a:p>
          <a:p>
            <a:pPr algn="just"/>
            <a:r>
              <a:rPr lang="es-CO" dirty="0"/>
              <a:t>Bueno: para equivalencia estructural (propiedad local)</a:t>
            </a:r>
          </a:p>
          <a:p>
            <a:pPr algn="just"/>
            <a:r>
              <a:rPr lang="es-CO" dirty="0"/>
              <a:t>Malo: Exploración muy pequeña</a:t>
            </a:r>
          </a:p>
          <a:p>
            <a:pPr marL="0" indent="0" algn="just">
              <a:buNone/>
            </a:pPr>
            <a:r>
              <a:rPr lang="es-CO" dirty="0">
                <a:solidFill>
                  <a:srgbClr val="0070C0"/>
                </a:solidFill>
              </a:rPr>
              <a:t>Depth-</a:t>
            </a:r>
            <a:r>
              <a:rPr lang="es-CO" dirty="0" err="1">
                <a:solidFill>
                  <a:srgbClr val="0070C0"/>
                </a:solidFill>
              </a:rPr>
              <a:t>first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Sampling</a:t>
            </a:r>
            <a:r>
              <a:rPr lang="es-CO" dirty="0">
                <a:solidFill>
                  <a:srgbClr val="0070C0"/>
                </a:solidFill>
              </a:rPr>
              <a:t> (DFS)</a:t>
            </a:r>
          </a:p>
          <a:p>
            <a:pPr algn="just"/>
            <a:r>
              <a:rPr lang="es-CO" dirty="0"/>
              <a:t>Bueno: para comunidades/</a:t>
            </a:r>
            <a:r>
              <a:rPr lang="es-CO" dirty="0" err="1"/>
              <a:t>homofilia</a:t>
            </a:r>
            <a:r>
              <a:rPr lang="es-CO" dirty="0"/>
              <a:t>, gran exploración</a:t>
            </a:r>
          </a:p>
          <a:p>
            <a:pPr algn="just"/>
            <a:r>
              <a:rPr lang="es-CO" dirty="0"/>
              <a:t>Malo: Posible distancia excesiva</a:t>
            </a:r>
          </a:p>
          <a:p>
            <a:pPr algn="just"/>
            <a:endParaRPr lang="es-CO" dirty="0"/>
          </a:p>
          <a:p>
            <a:pPr marL="0" indent="0" algn="ctr">
              <a:buNone/>
            </a:pPr>
            <a:r>
              <a:rPr lang="es-CO" b="1" dirty="0"/>
              <a:t>Ambos requieren gran memoria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586F26-E9C3-36F0-80E7-F544A173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87" y="2432757"/>
            <a:ext cx="5598825" cy="20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5EB5-1749-F09C-86AB-8207FFB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Secuencial-graph </a:t>
            </a:r>
            <a:r>
              <a:rPr lang="es-CO" dirty="0" err="1">
                <a:solidFill>
                  <a:srgbClr val="0070C0"/>
                </a:solidFill>
              </a:rPr>
              <a:t>via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DeepWalks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978F3-2029-ADFF-40E3-BFEFB86C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52" y="1507958"/>
            <a:ext cx="5331995" cy="19210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b="1" dirty="0" err="1"/>
              <a:t>Unbiased</a:t>
            </a:r>
            <a:r>
              <a:rPr lang="es-CO" sz="2400" b="1" dirty="0"/>
              <a:t> </a:t>
            </a:r>
            <a:r>
              <a:rPr lang="es-CO" sz="2400" b="1" dirty="0" err="1"/>
              <a:t>random</a:t>
            </a:r>
            <a:r>
              <a:rPr lang="es-CO" sz="2400" b="1" dirty="0"/>
              <a:t> </a:t>
            </a:r>
            <a:r>
              <a:rPr lang="es-CO" sz="2400" b="1" dirty="0" err="1"/>
              <a:t>walk</a:t>
            </a:r>
            <a:r>
              <a:rPr lang="es-CO" sz="2400" b="1" dirty="0"/>
              <a:t>:</a:t>
            </a:r>
          </a:p>
          <a:p>
            <a:pPr marL="514350" indent="-514350" algn="just">
              <a:buAutoNum type="arabicPeriod"/>
            </a:pPr>
            <a:r>
              <a:rPr lang="es-CO" sz="2400" dirty="0"/>
              <a:t>Comienza desde un nodo aleatorio u</a:t>
            </a:r>
          </a:p>
          <a:p>
            <a:pPr marL="514350" indent="-514350" algn="just">
              <a:buAutoNum type="arabicPeriod"/>
            </a:pPr>
            <a:r>
              <a:rPr lang="es-CO" sz="2400" dirty="0"/>
              <a:t>Se mueve a v con probabilidad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5FB9120-4BBC-3122-02C6-3EF53461C04A}"/>
              </a:ext>
            </a:extLst>
          </p:cNvPr>
          <p:cNvSpPr txBox="1">
            <a:spLocks/>
          </p:cNvSpPr>
          <p:nvPr/>
        </p:nvSpPr>
        <p:spPr>
          <a:xfrm>
            <a:off x="7367337" y="3234571"/>
            <a:ext cx="4355432" cy="1596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/>
              <a:t>Node2Vec: </a:t>
            </a:r>
            <a:r>
              <a:rPr lang="es-CO" sz="2400" b="1" dirty="0" err="1"/>
              <a:t>Biased</a:t>
            </a:r>
            <a:r>
              <a:rPr lang="es-CO" sz="2400" b="1" dirty="0"/>
              <a:t> </a:t>
            </a:r>
            <a:r>
              <a:rPr lang="es-CO" sz="2400" b="1" dirty="0" err="1"/>
              <a:t>random</a:t>
            </a:r>
            <a:r>
              <a:rPr lang="es-CO" sz="2400" b="1" dirty="0"/>
              <a:t> </a:t>
            </a:r>
            <a:r>
              <a:rPr lang="es-CO" sz="2400" b="1" dirty="0" err="1"/>
              <a:t>walks</a:t>
            </a:r>
            <a:endParaRPr lang="es-CO" sz="2400" b="1" dirty="0"/>
          </a:p>
          <a:p>
            <a:pPr algn="just"/>
            <a:r>
              <a:rPr lang="es-CO" sz="2400" dirty="0"/>
              <a:t>Parametriza BFS vs. DFS</a:t>
            </a:r>
          </a:p>
          <a:p>
            <a:pPr algn="just"/>
            <a:r>
              <a:rPr lang="es-CO" sz="2400" dirty="0"/>
              <a:t>Parametriza “localidad” vs “explorar”</a:t>
            </a:r>
          </a:p>
          <a:p>
            <a:pPr algn="just"/>
            <a:r>
              <a:rPr lang="es-CO" sz="2400" dirty="0" err="1"/>
              <a:t>Random</a:t>
            </a:r>
            <a:r>
              <a:rPr lang="es-CO" sz="2400" dirty="0"/>
              <a:t> </a:t>
            </a:r>
            <a:r>
              <a:rPr lang="es-CO" sz="2400" dirty="0" err="1"/>
              <a:t>walk</a:t>
            </a:r>
            <a:r>
              <a:rPr lang="es-CO" sz="2400" dirty="0"/>
              <a:t> de segundo orden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0C3873-D051-725C-0EA9-6CC01357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3521"/>
            <a:ext cx="6140116" cy="39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5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5EB5-1749-F09C-86AB-8207FFB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Secuencial-graph </a:t>
            </a:r>
            <a:r>
              <a:rPr lang="es-CO" dirty="0" err="1">
                <a:solidFill>
                  <a:srgbClr val="0070C0"/>
                </a:solidFill>
              </a:rPr>
              <a:t>via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DeepWalks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978F3-2029-ADFF-40E3-BFEFB86C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52" y="1507958"/>
            <a:ext cx="5331995" cy="19210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400" b="1" dirty="0" err="1"/>
              <a:t>Biased</a:t>
            </a:r>
            <a:r>
              <a:rPr lang="es-CO" sz="2400" b="1" dirty="0"/>
              <a:t> </a:t>
            </a:r>
            <a:r>
              <a:rPr lang="es-CO" sz="2400" b="1" dirty="0" err="1"/>
              <a:t>random</a:t>
            </a:r>
            <a:r>
              <a:rPr lang="es-CO" sz="2400" b="1" dirty="0"/>
              <a:t> </a:t>
            </a:r>
            <a:r>
              <a:rPr lang="es-CO" sz="2400" b="1" dirty="0" err="1"/>
              <a:t>walk</a:t>
            </a:r>
            <a:r>
              <a:rPr lang="es-CO" sz="2400" b="1" dirty="0"/>
              <a:t>:</a:t>
            </a:r>
          </a:p>
          <a:p>
            <a:pPr marL="0" indent="0" algn="just">
              <a:buNone/>
            </a:pPr>
            <a:r>
              <a:rPr lang="es-ES" sz="2400" dirty="0"/>
              <a:t>Suponga que la caminata es en t, se mueve a v y decide el </a:t>
            </a:r>
            <a:r>
              <a:rPr lang="es-ES" sz="2400" b="1" dirty="0"/>
              <a:t>siguiente movimiento:</a:t>
            </a:r>
          </a:p>
          <a:p>
            <a:pPr marL="0" indent="0" algn="just">
              <a:buNone/>
            </a:pPr>
            <a:r>
              <a:rPr lang="es-ES" sz="2400" dirty="0"/>
              <a:t>Definir el </a:t>
            </a:r>
            <a:r>
              <a:rPr lang="es-ES" sz="2400" b="1" dirty="0"/>
              <a:t>sesgo de búsqueda</a:t>
            </a:r>
            <a:endParaRPr lang="es-CO" sz="2400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5FB9120-4BBC-3122-02C6-3EF53461C04A}"/>
              </a:ext>
            </a:extLst>
          </p:cNvPr>
          <p:cNvSpPr txBox="1">
            <a:spLocks/>
          </p:cNvSpPr>
          <p:nvPr/>
        </p:nvSpPr>
        <p:spPr>
          <a:xfrm>
            <a:off x="7367338" y="4036677"/>
            <a:ext cx="4355432" cy="282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err="1"/>
              <a:t>Retun</a:t>
            </a:r>
            <a:r>
              <a:rPr lang="es-CO" sz="2400" b="1" dirty="0"/>
              <a:t> parámetro p:</a:t>
            </a:r>
          </a:p>
          <a:p>
            <a:pPr algn="just"/>
            <a:r>
              <a:rPr lang="es-CO" sz="2400" dirty="0" err="1"/>
              <a:t>Large</a:t>
            </a:r>
            <a:r>
              <a:rPr lang="es-CO" sz="2400" dirty="0"/>
              <a:t>-&gt; </a:t>
            </a:r>
            <a:r>
              <a:rPr lang="es-CO" sz="2400" dirty="0" err="1"/>
              <a:t>exploration</a:t>
            </a:r>
            <a:endParaRPr lang="es-CO" sz="2400" dirty="0"/>
          </a:p>
          <a:p>
            <a:pPr algn="just"/>
            <a:r>
              <a:rPr lang="es-CO" sz="2400" dirty="0"/>
              <a:t>Small-&gt; </a:t>
            </a:r>
            <a:r>
              <a:rPr lang="es-CO" sz="2400" dirty="0" err="1"/>
              <a:t>backtrack</a:t>
            </a:r>
            <a:r>
              <a:rPr lang="es-CO" sz="2400" dirty="0"/>
              <a:t>, local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/>
              <a:t>In-</a:t>
            </a:r>
            <a:r>
              <a:rPr lang="es-CO" sz="2400" b="1" dirty="0" err="1"/>
              <a:t>Out</a:t>
            </a:r>
            <a:r>
              <a:rPr lang="es-CO" sz="2400" b="1" dirty="0"/>
              <a:t> parámetro q:</a:t>
            </a:r>
          </a:p>
          <a:p>
            <a:pPr algn="just"/>
            <a:r>
              <a:rPr lang="es-CO" sz="2400" dirty="0" err="1"/>
              <a:t>Large</a:t>
            </a:r>
            <a:r>
              <a:rPr lang="es-CO" sz="2400" dirty="0"/>
              <a:t>-&gt; cerca a t</a:t>
            </a:r>
          </a:p>
          <a:p>
            <a:pPr algn="just"/>
            <a:r>
              <a:rPr lang="es-CO" sz="2400" dirty="0"/>
              <a:t>Small-&gt; exploración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ABA237-2FA9-7050-B0B2-78BB8F41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66" y="1507958"/>
            <a:ext cx="3725491" cy="24618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C4C99B-2B21-9214-D299-94ABB7DC6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31" y="3652859"/>
            <a:ext cx="4882816" cy="26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6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5EB5-1749-F09C-86AB-8207FFB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Secuencial-graph </a:t>
            </a:r>
            <a:r>
              <a:rPr lang="es-CO" dirty="0" err="1">
                <a:solidFill>
                  <a:srgbClr val="0070C0"/>
                </a:solidFill>
              </a:rPr>
              <a:t>via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DeepWalks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978F3-2029-ADFF-40E3-BFEFB86C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52" y="1507958"/>
            <a:ext cx="5331995" cy="192104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2400" b="1" dirty="0"/>
              <a:t>Detalles:</a:t>
            </a:r>
          </a:p>
          <a:p>
            <a:pPr algn="just"/>
            <a:r>
              <a:rPr lang="es-ES" sz="2400" dirty="0"/>
              <a:t>2nd orden </a:t>
            </a:r>
            <a:r>
              <a:rPr lang="es-ES" sz="2400" dirty="0" err="1"/>
              <a:t>markoviano</a:t>
            </a:r>
            <a:r>
              <a:rPr lang="es-ES" sz="2400" dirty="0"/>
              <a:t>: requiere poca memoria</a:t>
            </a:r>
          </a:p>
          <a:p>
            <a:pPr algn="just"/>
            <a:r>
              <a:rPr lang="es-ES" sz="2400" dirty="0"/>
              <a:t>Longitud de muestro I, extrae I-k </a:t>
            </a:r>
            <a:r>
              <a:rPr lang="es-ES" sz="2400" dirty="0" err="1"/>
              <a:t>walks</a:t>
            </a:r>
            <a:endParaRPr lang="es-ES" sz="2400" dirty="0"/>
          </a:p>
          <a:p>
            <a:pPr algn="just"/>
            <a:r>
              <a:rPr lang="es-ES" sz="2400" dirty="0"/>
              <a:t>Deep </a:t>
            </a:r>
            <a:r>
              <a:rPr lang="es-ES" sz="2400" dirty="0" err="1"/>
              <a:t>walk</a:t>
            </a:r>
            <a:r>
              <a:rPr lang="es-ES" sz="2400" dirty="0"/>
              <a:t>: p=1, q=1</a:t>
            </a:r>
            <a:endParaRPr lang="es-CO" sz="2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5FB9120-4BBC-3122-02C6-3EF53461C04A}"/>
              </a:ext>
            </a:extLst>
          </p:cNvPr>
          <p:cNvSpPr txBox="1">
            <a:spLocks/>
          </p:cNvSpPr>
          <p:nvPr/>
        </p:nvSpPr>
        <p:spPr>
          <a:xfrm>
            <a:off x="2935705" y="4261266"/>
            <a:ext cx="7535781" cy="282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3200" dirty="0" err="1"/>
              <a:t>Sample</a:t>
            </a:r>
            <a:r>
              <a:rPr lang="es-CO" sz="3200" dirty="0"/>
              <a:t> </a:t>
            </a:r>
            <a:r>
              <a:rPr lang="es-CO" sz="3200" b="1" dirty="0"/>
              <a:t>l=6, k=3</a:t>
            </a:r>
            <a:r>
              <a:rPr lang="es-CO" sz="3200" dirty="0"/>
              <a:t>: {u, s4, s5, s6, s8, s9} 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CO" sz="3200" b="1" dirty="0"/>
              <a:t> u: </a:t>
            </a:r>
            <a:r>
              <a:rPr lang="es-CO" sz="3200" dirty="0"/>
              <a:t>s4,s5,s6 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CO" sz="3200" b="1" dirty="0"/>
              <a:t> s4: </a:t>
            </a:r>
            <a:r>
              <a:rPr lang="es-CO" sz="3200" dirty="0"/>
              <a:t>s5,s6,s8 </a:t>
            </a:r>
            <a:endParaRPr lang="es-CO" sz="3200" b="1" dirty="0"/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CO" sz="3200" b="1" dirty="0"/>
              <a:t> s5: </a:t>
            </a:r>
            <a:r>
              <a:rPr lang="es-CO" sz="3200" dirty="0"/>
              <a:t>s6,s8,s9</a:t>
            </a:r>
            <a:endParaRPr lang="es-CO" sz="4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C0071C-09EB-DAD5-6B84-0E46CF05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99" y="1507958"/>
            <a:ext cx="5245926" cy="24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5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C93-138F-CDCB-CDE6-FDF2F05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El problema de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B772D-6473-A491-09A1-555F3FC5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Dada una </a:t>
            </a:r>
            <a:r>
              <a:rPr lang="es-CO" b="1" dirty="0"/>
              <a:t>función embebida</a:t>
            </a:r>
          </a:p>
          <a:p>
            <a:r>
              <a:rPr lang="es-CO" dirty="0"/>
              <a:t>Define la </a:t>
            </a:r>
            <a:r>
              <a:rPr lang="es-CO" b="1" dirty="0"/>
              <a:t>similitud</a:t>
            </a:r>
            <a:r>
              <a:rPr lang="es-CO" dirty="0"/>
              <a:t> entre v y u: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0DB797-CA7A-7826-3BDA-E0FE8D51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7" y="1825625"/>
            <a:ext cx="6088251" cy="7280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DFDAA0-F68D-FFCA-D0C5-BF930A6E3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0"/>
          <a:stretch/>
        </p:blipFill>
        <p:spPr>
          <a:xfrm>
            <a:off x="683715" y="3706994"/>
            <a:ext cx="10182883" cy="25144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572274-A0A1-1AC8-4E91-C61351EE4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6"/>
          <a:stretch/>
        </p:blipFill>
        <p:spPr>
          <a:xfrm>
            <a:off x="7499683" y="2874496"/>
            <a:ext cx="3366915" cy="33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7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C93-138F-CDCB-CDE6-FDF2F05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El problema de aprendizaje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584A962-22A6-FD17-CEBA-F2BA81BE2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3" y="1690688"/>
            <a:ext cx="10347212" cy="45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0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C93-138F-CDCB-CDE6-FDF2F05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El problema de aprendizaje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B0A1BD-D201-0732-53AE-10227301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74" y="2148949"/>
            <a:ext cx="7480451" cy="35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7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C93-138F-CDCB-CDE6-FDF2F05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El problema de aprendizaje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BBDC4C-BFC6-B027-AECE-897379A42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33" y="1808092"/>
            <a:ext cx="7820333" cy="37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8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C93-138F-CDCB-CDE6-FDF2F05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El problema de aprendizaje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584A962-22A6-FD17-CEBA-F2BA81BE2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3" y="1690688"/>
            <a:ext cx="10347212" cy="45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C93-138F-CDCB-CDE6-FDF2F05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El problema de aprendizaje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16F377-E039-747A-01DD-82EB40068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31" y="1690688"/>
            <a:ext cx="6598538" cy="20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>
                <a:solidFill>
                  <a:srgbClr val="0070C0"/>
                </a:solidFill>
              </a:rPr>
              <a:t>Learning</a:t>
            </a:r>
            <a:r>
              <a:rPr lang="es-CO" dirty="0">
                <a:solidFill>
                  <a:srgbClr val="0070C0"/>
                </a:solidFill>
              </a:rPr>
              <a:t> Graph </a:t>
            </a:r>
            <a:r>
              <a:rPr lang="es-CO" dirty="0" err="1">
                <a:solidFill>
                  <a:srgbClr val="0070C0"/>
                </a:solidFill>
              </a:rPr>
              <a:t>Representation</a:t>
            </a:r>
            <a:r>
              <a:rPr lang="es-CO" dirty="0">
                <a:solidFill>
                  <a:srgbClr val="0070C0"/>
                </a:solidFill>
              </a:rPr>
              <a:t>: Objetivo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74F7E2-D881-93A4-A4B7-BAF603E6B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663"/>
                <a:ext cx="10515600" cy="47813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Encontrar una buena representación de un graph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74F7E2-D881-93A4-A4B7-BAF603E6B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663"/>
                <a:ext cx="10515600" cy="4781300"/>
              </a:xfrm>
              <a:blipFill>
                <a:blip r:embed="rId2"/>
                <a:stretch>
                  <a:fillRect l="-1217" t="-21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C35C205-BA62-6FC6-F2B5-D921504D7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7" y="2174659"/>
            <a:ext cx="10936646" cy="35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7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C93-138F-CDCB-CDE6-FDF2F05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El problema de aprendizaje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08ED3B-0DEC-3313-6F90-2D76ECF3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9635"/>
            <a:ext cx="1049459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C93-138F-CDCB-CDE6-FDF2F05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El problema de aprendizaje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DA530B-CB47-9BB8-5917-CDCD0EF33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21" y="1507626"/>
            <a:ext cx="6248158" cy="51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5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7383FA-D002-74B6-3D3A-7599DD17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6" y="258392"/>
            <a:ext cx="11250148" cy="63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7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8C508-8C31-96A3-3163-EF3DA022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¿Donde usar Graph </a:t>
            </a:r>
            <a:r>
              <a:rPr lang="es-CO" dirty="0" err="1">
                <a:solidFill>
                  <a:srgbClr val="0070C0"/>
                </a:solidFill>
              </a:rPr>
              <a:t>Embeddings</a:t>
            </a:r>
            <a:r>
              <a:rPr lang="es-CO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A0E74-A336-0BE8-7E0D-C0998A2F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/>
              <a:t>Imaginemos que necesitas resolver un escenario como el siguiente:</a:t>
            </a:r>
          </a:p>
          <a:p>
            <a:pPr algn="just"/>
            <a:r>
              <a:rPr lang="es-ES" dirty="0"/>
              <a:t>Tenemos la interacción de los usuarios en una red social y necesitamos predecir cuando dos usuarios están conectados. Los nodos representan a los usuarios y los bordes representan cuando dos usuarios son "amigos". (Tarea de predicción de enlaces)</a:t>
            </a:r>
          </a:p>
          <a:p>
            <a:pPr algn="just"/>
            <a:r>
              <a:rPr lang="es-ES" dirty="0"/>
              <a:t>Tenemos una red de citas de publicaciones de investigación y necesitamos predecir el tema de cada publicación. Los nodos representan las publicaciones y los bordes son citas de una publicación a otra. (Tarea de predicción de nodos)</a:t>
            </a:r>
          </a:p>
          <a:p>
            <a:pPr algn="just"/>
            <a:r>
              <a:rPr lang="es-ES" dirty="0"/>
              <a:t>Disponemos de un conjunto de proteínas que se clasifican como enzimas o no enzimas. Los nodos representan los aminoácidos y dos nodos están conectados por un borde si están separados por menos de 6 Angstroms. (Tarea de clasificación de gráficos)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57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990EC-224A-6EC2-47C6-FC7895D3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>
                <a:solidFill>
                  <a:srgbClr val="0070C0"/>
                </a:solidFill>
              </a:rPr>
              <a:t>Learning</a:t>
            </a:r>
            <a:r>
              <a:rPr lang="es-CO" dirty="0">
                <a:solidFill>
                  <a:srgbClr val="0070C0"/>
                </a:solidFill>
              </a:rPr>
              <a:t> Graph </a:t>
            </a:r>
            <a:r>
              <a:rPr lang="es-CO" dirty="0" err="1">
                <a:solidFill>
                  <a:srgbClr val="0070C0"/>
                </a:solidFill>
              </a:rPr>
              <a:t>Representation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03E3A-0F29-D58D-D93D-CA7607EA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Uso de características: G=(V, E) con características de nodo X</a:t>
            </a:r>
          </a:p>
          <a:p>
            <a:r>
              <a:rPr lang="es-CO" dirty="0"/>
              <a:t>Características f(V) que se pueden combinar con las existentes.</a:t>
            </a:r>
          </a:p>
          <a:p>
            <a:r>
              <a:rPr lang="es-CO" dirty="0"/>
              <a:t>Cualquier algoritmo de aprendizaje de [X, f(V)] -&gt; características estructurales + original</a:t>
            </a:r>
          </a:p>
          <a:p>
            <a:r>
              <a:rPr lang="es-CO" dirty="0"/>
              <a:t>(de manera similar para los bordes)</a:t>
            </a:r>
          </a:p>
          <a:p>
            <a:r>
              <a:rPr lang="es-CO" dirty="0"/>
              <a:t>Funciones independientes de la tarea (Vs. a GNN)</a:t>
            </a:r>
          </a:p>
        </p:txBody>
      </p:sp>
    </p:spTree>
    <p:extLst>
      <p:ext uri="{BB962C8B-B14F-4D97-AF65-F5344CB8AC3E}">
        <p14:creationId xmlns:p14="http://schemas.microsoft.com/office/powerpoint/2010/main" val="37171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990EC-224A-6EC2-47C6-FC7895D3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>
                <a:solidFill>
                  <a:srgbClr val="0070C0"/>
                </a:solidFill>
              </a:rPr>
              <a:t>DeepWalk</a:t>
            </a:r>
            <a:r>
              <a:rPr lang="es-CO" dirty="0">
                <a:solidFill>
                  <a:srgbClr val="0070C0"/>
                </a:solidFill>
              </a:rPr>
              <a:t> y Node2Vec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03E3A-0F29-D58D-D93D-CA7607EA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buen </a:t>
            </a:r>
            <a:r>
              <a:rPr lang="es-ES" dirty="0" err="1"/>
              <a:t>embedding</a:t>
            </a:r>
            <a:r>
              <a:rPr lang="es-ES" dirty="0"/>
              <a:t> conserva la </a:t>
            </a:r>
            <a:r>
              <a:rPr lang="es-ES" dirty="0">
                <a:solidFill>
                  <a:srgbClr val="0070C0"/>
                </a:solidFill>
              </a:rPr>
              <a:t>similitud</a:t>
            </a:r>
            <a:r>
              <a:rPr lang="es-ES" dirty="0"/>
              <a:t> entre los nodos (bordes).</a:t>
            </a:r>
          </a:p>
          <a:p>
            <a:r>
              <a:rPr lang="es-ES" dirty="0"/>
              <a:t>El </a:t>
            </a:r>
            <a:r>
              <a:rPr lang="es-ES" dirty="0" err="1"/>
              <a:t>embedding</a:t>
            </a:r>
            <a:r>
              <a:rPr lang="es-ES" dirty="0"/>
              <a:t> </a:t>
            </a:r>
            <a:r>
              <a:rPr lang="es-ES" dirty="0">
                <a:solidFill>
                  <a:srgbClr val="0070C0"/>
                </a:solidFill>
              </a:rPr>
              <a:t>depende del grafo</a:t>
            </a:r>
            <a:r>
              <a:rPr lang="es-ES" dirty="0"/>
              <a:t>.</a:t>
            </a:r>
          </a:p>
          <a:p>
            <a:r>
              <a:rPr lang="es-ES" dirty="0"/>
              <a:t>Se basado en un objetivo de preservación del vecindario.</a:t>
            </a:r>
          </a:p>
          <a:p>
            <a:r>
              <a:rPr lang="es-ES" dirty="0"/>
              <a:t>Se enfoca principalmente como un modelo de lenguaje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27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5EB5-1749-F09C-86AB-8207FFB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>
                <a:solidFill>
                  <a:srgbClr val="0070C0"/>
                </a:solidFill>
              </a:rPr>
              <a:t>DeepWalk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978F3-2029-ADFF-40E3-BFEFB86C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DeepWalk</a:t>
            </a:r>
            <a:r>
              <a:rPr lang="es-ES" dirty="0"/>
              <a:t> fue presentado por investigadores de la Universidad de </a:t>
            </a:r>
            <a:r>
              <a:rPr lang="es-ES" dirty="0" err="1"/>
              <a:t>Stony</a:t>
            </a:r>
            <a:r>
              <a:rPr lang="es-ES" dirty="0"/>
              <a:t> Brook en el artículo “ </a:t>
            </a:r>
            <a:r>
              <a:rPr lang="es-ES" dirty="0" err="1"/>
              <a:t>DeepWalk</a:t>
            </a:r>
            <a:r>
              <a:rPr lang="es-ES" dirty="0"/>
              <a:t>: Online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Social </a:t>
            </a:r>
            <a:r>
              <a:rPr lang="es-ES" dirty="0" err="1"/>
              <a:t>Representations</a:t>
            </a:r>
            <a:r>
              <a:rPr lang="es-ES" dirty="0"/>
              <a:t> ” (2014). </a:t>
            </a:r>
            <a:r>
              <a:rPr lang="en-US" dirty="0">
                <a:hlinkClick r:id="rId2"/>
              </a:rPr>
              <a:t>https://arxiv.org/pdf/1403.6652.pdf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DW convierte un grafo en una secuencia de nodos, para luego entrenar un modelo Word2Vec. Básicamente, para cada nodo del grafo, el modelo genera una ruta aleatoria de nodos conectados. </a:t>
            </a:r>
          </a:p>
          <a:p>
            <a:pPr marL="0" indent="0" algn="just">
              <a:buNone/>
            </a:pPr>
            <a:r>
              <a:rPr lang="es-ES" dirty="0"/>
              <a:t>Una vez que tenemos estas rutas aleatorias de nodos, entrena un modelo Word2Vec (</a:t>
            </a:r>
            <a:r>
              <a:rPr lang="es-ES" dirty="0" err="1"/>
              <a:t>skip-gram</a:t>
            </a:r>
            <a:r>
              <a:rPr lang="es-ES" dirty="0"/>
              <a:t>) para obtener las incrustaciones de nodos.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016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5EB5-1749-F09C-86AB-8207FFB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>
                <a:solidFill>
                  <a:srgbClr val="0070C0"/>
                </a:solidFill>
              </a:rPr>
              <a:t>DeepWalk</a:t>
            </a:r>
            <a:r>
              <a:rPr lang="es-CO" dirty="0">
                <a:solidFill>
                  <a:srgbClr val="0070C0"/>
                </a:solidFill>
              </a:rPr>
              <a:t> &amp; Word2Vec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3978F3-2029-ADFF-40E3-BFEFB86CA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916"/>
                <a:ext cx="7680158" cy="468504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O" b="1" dirty="0"/>
                  <a:t>Idea: </a:t>
                </a:r>
                <a:r>
                  <a:rPr lang="es-CO" dirty="0" err="1"/>
                  <a:t>Neighborhood</a:t>
                </a:r>
                <a:r>
                  <a:rPr lang="es-CO" dirty="0"/>
                  <a:t> </a:t>
                </a:r>
                <a:r>
                  <a:rPr lang="es-CO" dirty="0" err="1"/>
                  <a:t>preserving</a:t>
                </a:r>
                <a:r>
                  <a:rPr lang="es-CO" dirty="0"/>
                  <a:t> </a:t>
                </a:r>
                <a:r>
                  <a:rPr lang="es-CO" dirty="0" err="1"/>
                  <a:t>likelihood</a:t>
                </a:r>
                <a:r>
                  <a:rPr lang="es-CO" dirty="0"/>
                  <a:t> </a:t>
                </a:r>
                <a:r>
                  <a:rPr lang="es-CO" dirty="0" err="1"/>
                  <a:t>objective</a:t>
                </a:r>
                <a:endParaRPr lang="es-CO" b="1" dirty="0"/>
              </a:p>
              <a:p>
                <a:pPr algn="just"/>
                <a:r>
                  <a:rPr lang="es-CO" sz="2400" dirty="0"/>
                  <a:t>Vocabulario V (conjunto de palabreas v)</a:t>
                </a:r>
              </a:p>
              <a:p>
                <a:pPr algn="just"/>
                <a:r>
                  <a:rPr lang="es-CO" sz="2400" dirty="0"/>
                  <a:t>Secuencia de palabras de longitud fija </a:t>
                </a:r>
                <a14:m>
                  <m:oMath xmlns:m="http://schemas.openxmlformats.org/officeDocument/2006/math">
                    <m:r>
                      <a:rPr lang="es-CO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O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dirty="0" err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CO" sz="2400" dirty="0"/>
                  <a:t>desde el corpus</a:t>
                </a:r>
              </a:p>
              <a:p>
                <a:pPr algn="just"/>
                <a:r>
                  <a:rPr lang="es-CO" sz="2400" dirty="0"/>
                  <a:t>Aprende funciones para maximizar </a:t>
                </a:r>
                <a14:m>
                  <m:oMath xmlns:m="http://schemas.openxmlformats.org/officeDocument/2006/math">
                    <m:r>
                      <a:rPr lang="es-CO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O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sz="2400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s-CO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O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CO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O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s-CO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b="1" dirty="0"/>
              </a:p>
              <a:p>
                <a:pPr marL="0" indent="0" algn="just">
                  <a:buNone/>
                </a:pPr>
                <a:r>
                  <a:rPr lang="es-CO" b="1" dirty="0"/>
                  <a:t>Mas eficiente: </a:t>
                </a:r>
                <a:r>
                  <a:rPr lang="es-CO" dirty="0"/>
                  <a:t>Usar una palabra para predecir el contexto, (olvida el orden)</a:t>
                </a:r>
              </a:p>
              <a:p>
                <a:pPr algn="just"/>
                <a:r>
                  <a:rPr lang="es-CO" sz="2400" dirty="0"/>
                  <a:t>Tamaño de ventana w</a:t>
                </a:r>
              </a:p>
              <a:p>
                <a:pPr algn="just"/>
                <a:r>
                  <a:rPr lang="es-CO" sz="2400" dirty="0" err="1"/>
                  <a:t>Predic</a:t>
                </a:r>
                <a:r>
                  <a:rPr lang="es-CO" sz="2400" dirty="0"/>
                  <a:t>t</a:t>
                </a:r>
                <a14:m>
                  <m:oMath xmlns:m="http://schemas.openxmlformats.org/officeDocument/2006/math">
                    <m:r>
                      <a:rPr lang="pl-PL" sz="2400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400" dirty="0">
                        <a:latin typeface="Cambria Math" panose="02040503050406030204" pitchFamily="18" charset="0"/>
                      </a:rPr>
                      <m:t>({</m:t>
                    </m:r>
                    <m:sSub>
                      <m:sSubPr>
                        <m:ctrlPr>
                          <a:rPr lang="es-CO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sz="24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l-PL" sz="2400" dirty="0"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pl-PL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sz="240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sz="240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sz="24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l-PL" sz="2400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l-PL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sz="24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2400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l-PL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2400" dirty="0">
                        <a:latin typeface="Cambria Math" panose="02040503050406030204" pitchFamily="18" charset="0"/>
                      </a:rPr>
                      <m:t>}}| </m:t>
                    </m:r>
                    <m:sSub>
                      <m:sSubPr>
                        <m:ctrlPr>
                          <a:rPr lang="pl-PL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24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2400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s-CO" sz="2400" dirty="0"/>
              </a:p>
              <a:p>
                <a:pPr algn="just"/>
                <a:r>
                  <a:rPr lang="es-CO" sz="2400" dirty="0" err="1"/>
                  <a:t>SkipGram</a:t>
                </a:r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3978F3-2029-ADFF-40E3-BFEFB86CA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916"/>
                <a:ext cx="7680158" cy="4685047"/>
              </a:xfrm>
              <a:blipFill>
                <a:blip r:embed="rId2"/>
                <a:stretch>
                  <a:fillRect l="-1668" t="-2214" r="-16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B834B0EE-1A79-B778-F53E-9700AC4A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623" y="1690688"/>
            <a:ext cx="2460757" cy="19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5EB5-1749-F09C-86AB-8207FFB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>
                <a:solidFill>
                  <a:srgbClr val="0070C0"/>
                </a:solidFill>
              </a:rPr>
              <a:t>DeepWalk</a:t>
            </a:r>
            <a:r>
              <a:rPr lang="es-CO" dirty="0">
                <a:solidFill>
                  <a:srgbClr val="0070C0"/>
                </a:solidFill>
              </a:rPr>
              <a:t> &amp; Word2Vec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3978F3-2029-ADFF-40E3-BFEFB86CA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5921" y="1459831"/>
                <a:ext cx="7680158" cy="468504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O" b="1" dirty="0"/>
                  <a:t>Problemas: </a:t>
                </a:r>
                <a:r>
                  <a:rPr lang="es-CO" dirty="0"/>
                  <a:t>Graph no son secuenciales</a:t>
                </a:r>
                <a:endParaRPr lang="es-CO" b="1" dirty="0"/>
              </a:p>
              <a:p>
                <a:pPr marL="0" indent="0" algn="just">
                  <a:buNone/>
                </a:pPr>
                <a:r>
                  <a:rPr lang="es-CO" b="1" dirty="0"/>
                  <a:t>Idea: usar </a:t>
                </a:r>
                <a:r>
                  <a:rPr lang="es-CO" b="1" dirty="0" err="1"/>
                  <a:t>random</a:t>
                </a:r>
                <a:r>
                  <a:rPr lang="es-CO" b="1" dirty="0"/>
                  <a:t> </a:t>
                </a:r>
                <a:r>
                  <a:rPr lang="es-CO" b="1" dirty="0" err="1"/>
                  <a:t>walks</a:t>
                </a:r>
                <a:endParaRPr lang="es-CO" b="1" dirty="0"/>
              </a:p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endParaRPr lang="es-CO" dirty="0"/>
              </a:p>
              <a:p>
                <a:pPr algn="just"/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CO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O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dirty="0" err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400" dirty="0"/>
              </a:p>
              <a:p>
                <a:pPr algn="just"/>
                <a:r>
                  <a:rPr lang="es-CO" sz="2400" dirty="0"/>
                  <a:t>El conjunto de palabreas (contexto) son la vecindad</a:t>
                </a:r>
              </a:p>
              <a:p>
                <a:pPr algn="just"/>
                <a:r>
                  <a:rPr lang="es-CO" sz="2400" dirty="0"/>
                  <a:t>Trabaja en un </a:t>
                </a:r>
                <a:r>
                  <a:rPr lang="es-CO" sz="2400" dirty="0" err="1"/>
                  <a:t>vertice</a:t>
                </a:r>
                <a:r>
                  <a:rPr lang="es-CO" sz="2400" dirty="0"/>
                  <a:t> al tiempo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3978F3-2029-ADFF-40E3-BFEFB86CA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5921" y="1459831"/>
                <a:ext cx="7680158" cy="4685047"/>
              </a:xfrm>
              <a:blipFill>
                <a:blip r:embed="rId2"/>
                <a:stretch>
                  <a:fillRect l="-1587" t="-208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5EB5-1749-F09C-86AB-8207FFB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Secuencial-graph </a:t>
            </a:r>
            <a:r>
              <a:rPr lang="es-CO" dirty="0" err="1">
                <a:solidFill>
                  <a:srgbClr val="0070C0"/>
                </a:solidFill>
              </a:rPr>
              <a:t>via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DeepWalks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978F3-2029-ADFF-40E3-BFEFB86C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53" y="1507957"/>
            <a:ext cx="6454942" cy="46850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/>
              <a:t>Ventajas de </a:t>
            </a:r>
            <a:r>
              <a:rPr lang="es-CO" b="1" dirty="0" err="1"/>
              <a:t>random</a:t>
            </a:r>
            <a:r>
              <a:rPr lang="es-CO" b="1" dirty="0"/>
              <a:t> </a:t>
            </a:r>
            <a:r>
              <a:rPr lang="es-CO" b="1" dirty="0" err="1"/>
              <a:t>walks</a:t>
            </a:r>
            <a:r>
              <a:rPr lang="es-CO" b="1" dirty="0"/>
              <a:t>: </a:t>
            </a:r>
          </a:p>
          <a:p>
            <a:pPr marL="0" indent="0" algn="just">
              <a:buNone/>
            </a:pPr>
            <a:r>
              <a:rPr lang="es-CO" dirty="0"/>
              <a:t>Alta paralelización</a:t>
            </a:r>
          </a:p>
          <a:p>
            <a:pPr marL="0" indent="0" algn="just">
              <a:buNone/>
            </a:pPr>
            <a:r>
              <a:rPr lang="es-CO" dirty="0"/>
              <a:t>Fácil de calcular para visión local</a:t>
            </a:r>
          </a:p>
          <a:p>
            <a:pPr marL="0" indent="0" algn="just">
              <a:buNone/>
            </a:pPr>
            <a:r>
              <a:rPr lang="es-CO" b="1" dirty="0"/>
              <a:t>¿Qué similitudes deben preservarse?</a:t>
            </a:r>
          </a:p>
          <a:p>
            <a:pPr marL="0" indent="0" algn="just">
              <a:buNone/>
            </a:pPr>
            <a:r>
              <a:rPr lang="es-CO" dirty="0"/>
              <a:t>Diferentes nociones de similitud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5FB9120-4BBC-3122-02C6-3EF53461C04A}"/>
              </a:ext>
            </a:extLst>
          </p:cNvPr>
          <p:cNvSpPr txBox="1">
            <a:spLocks/>
          </p:cNvSpPr>
          <p:nvPr/>
        </p:nvSpPr>
        <p:spPr>
          <a:xfrm>
            <a:off x="6998368" y="4551947"/>
            <a:ext cx="4355432" cy="1596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b="1" dirty="0"/>
              <a:t>Muestreo de los </a:t>
            </a:r>
            <a:r>
              <a:rPr lang="es-CO" b="1" dirty="0" err="1"/>
              <a:t>Random</a:t>
            </a:r>
            <a:r>
              <a:rPr lang="es-CO" b="1" dirty="0"/>
              <a:t> </a:t>
            </a:r>
            <a:r>
              <a:rPr lang="es-CO" b="1" dirty="0" err="1"/>
              <a:t>Wlaks</a:t>
            </a:r>
            <a:endParaRPr lang="es-CO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 err="1"/>
              <a:t>DeepWalk</a:t>
            </a:r>
            <a:r>
              <a:rPr lang="es-CO" dirty="0"/>
              <a:t>, usa una estrategia de muestras fijas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/>
              <a:t>Node2Vec, usa muestreo paramétrico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A3C72D-F5E2-024B-B7AD-BA11D472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51947"/>
            <a:ext cx="5398881" cy="15961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422345-D04C-5092-30D7-ADD3CC2A0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20" y="1721411"/>
            <a:ext cx="4591654" cy="21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8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13714</TotalTime>
  <Words>796</Words>
  <Application>Microsoft Office PowerPoint</Application>
  <PresentationFormat>Panorámica</PresentationFormat>
  <Paragraphs>98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de Office</vt:lpstr>
      <vt:lpstr>Deepwalk &amp; Node2Vec</vt:lpstr>
      <vt:lpstr>Learning Graph Representation: Objetivo</vt:lpstr>
      <vt:lpstr>¿Donde usar Graph Embeddings?</vt:lpstr>
      <vt:lpstr>Learning Graph Representation</vt:lpstr>
      <vt:lpstr>DeepWalk y Node2Vec</vt:lpstr>
      <vt:lpstr>DeepWalk</vt:lpstr>
      <vt:lpstr>DeepWalk &amp; Word2Vec</vt:lpstr>
      <vt:lpstr>DeepWalk &amp; Word2Vec</vt:lpstr>
      <vt:lpstr>Secuencial-graph via DeepWalks</vt:lpstr>
      <vt:lpstr>Secuencial-graph via DeepWalks</vt:lpstr>
      <vt:lpstr>Secuencial-graph via DeepWalks</vt:lpstr>
      <vt:lpstr>Secuencial-graph via DeepWalks</vt:lpstr>
      <vt:lpstr>Secuencial-graph via DeepWalks</vt:lpstr>
      <vt:lpstr>El problema de aprendizaje</vt:lpstr>
      <vt:lpstr>El problema de aprendizaje</vt:lpstr>
      <vt:lpstr>El problema de aprendizaje</vt:lpstr>
      <vt:lpstr>El problema de aprendizaje</vt:lpstr>
      <vt:lpstr>El problema de aprendizaje</vt:lpstr>
      <vt:lpstr>El problema de aprendizaje</vt:lpstr>
      <vt:lpstr>El problema de aprendizaje</vt:lpstr>
      <vt:lpstr>El problema de aprendizaje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158</cp:revision>
  <dcterms:created xsi:type="dcterms:W3CDTF">2024-02-07T18:58:22Z</dcterms:created>
  <dcterms:modified xsi:type="dcterms:W3CDTF">2024-05-24T16:59:36Z</dcterms:modified>
</cp:coreProperties>
</file>