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59" r:id="rId5"/>
    <p:sldId id="258" r:id="rId6"/>
    <p:sldId id="261" r:id="rId7"/>
    <p:sldId id="267" r:id="rId8"/>
    <p:sldId id="268" r:id="rId9"/>
    <p:sldId id="262" r:id="rId10"/>
    <p:sldId id="264" r:id="rId11"/>
    <p:sldId id="265" r:id="rId12"/>
    <p:sldId id="269" r:id="rId13"/>
    <p:sldId id="266" r:id="rId14"/>
    <p:sldId id="270" r:id="rId15"/>
    <p:sldId id="263" r:id="rId16"/>
    <p:sldId id="271" r:id="rId17"/>
    <p:sldId id="273" r:id="rId18"/>
    <p:sldId id="272" r:id="rId19"/>
    <p:sldId id="274" r:id="rId20"/>
    <p:sldId id="276" r:id="rId21"/>
    <p:sldId id="277" r:id="rId22"/>
    <p:sldId id="278" r:id="rId23"/>
    <p:sldId id="275" r:id="rId24"/>
    <p:sldId id="279" r:id="rId25"/>
    <p:sldId id="280" r:id="rId26"/>
    <p:sldId id="281"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A4EA-D54C-43CD-A697-3947917CD7EB}">
          <p14:sldIdLst>
            <p14:sldId id="256"/>
            <p14:sldId id="257"/>
            <p14:sldId id="260"/>
            <p14:sldId id="259"/>
            <p14:sldId id="258"/>
            <p14:sldId id="261"/>
            <p14:sldId id="267"/>
            <p14:sldId id="268"/>
          </p14:sldIdLst>
        </p14:section>
        <p14:section name="mds" id="{9C83449D-F531-4EDE-A87A-E6DD9CE9EB59}">
          <p14:sldIdLst>
            <p14:sldId id="262"/>
            <p14:sldId id="264"/>
            <p14:sldId id="265"/>
            <p14:sldId id="269"/>
            <p14:sldId id="266"/>
            <p14:sldId id="270"/>
            <p14:sldId id="263"/>
            <p14:sldId id="271"/>
            <p14:sldId id="273"/>
          </p14:sldIdLst>
        </p14:section>
        <p14:section name="LLE" id="{ACC0F892-D1D9-4EE3-847E-ADBEB0271F7A}">
          <p14:sldIdLst>
            <p14:sldId id="272"/>
            <p14:sldId id="274"/>
            <p14:sldId id="276"/>
            <p14:sldId id="277"/>
            <p14:sldId id="278"/>
          </p14:sldIdLst>
        </p14:section>
        <p14:section name="IsoMap" id="{07A5A185-7D8E-4727-B8B2-797F365FFD65}">
          <p14:sldIdLst>
            <p14:sldId id="275"/>
            <p14:sldId id="279"/>
            <p14:sldId id="280"/>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natan arias garcia" initials="ja" lastIdx="2" clrIdx="0">
    <p:extLst>
      <p:ext uri="{19B8F6BF-5375-455C-9EA6-DF929625EA0E}">
        <p15:presenceInfo xmlns:p15="http://schemas.microsoft.com/office/powerpoint/2012/main" userId="a49012081746b4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0" autoAdjust="0"/>
    <p:restoredTop sz="85967" autoAdjust="0"/>
  </p:normalViewPr>
  <p:slideViewPr>
    <p:cSldViewPr snapToGrid="0">
      <p:cViewPr varScale="1">
        <p:scale>
          <a:sx n="43" d="100"/>
          <a:sy n="43" d="100"/>
        </p:scale>
        <p:origin x="58" y="9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A4115-B433-4874-A7E6-74914FACEB88}" type="datetimeFigureOut">
              <a:rPr lang="es-CO" smtClean="0"/>
              <a:t>26/04/2024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E20-ECEB-46D0-9C8F-8968493B62B8}" type="slidenum">
              <a:rPr lang="es-CO" smtClean="0"/>
              <a:t>‹Nº›</a:t>
            </a:fld>
            <a:endParaRPr lang="es-CO"/>
          </a:p>
        </p:txBody>
      </p:sp>
    </p:spTree>
    <p:extLst>
      <p:ext uri="{BB962C8B-B14F-4D97-AF65-F5344CB8AC3E}">
        <p14:creationId xmlns:p14="http://schemas.microsoft.com/office/powerpoint/2010/main" val="104377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D9B11-F9B2-BF14-DBF3-34242E293A1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31A7C44-C121-15B1-7D02-95E480C9C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9EDA34A-AE54-52D9-2A23-336EDB0E78EB}"/>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A76DB7D5-1983-F312-57DB-1AA96393D1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E40D27-0E94-FB23-547A-95E44569737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97730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9D5F0-8A95-161B-AEE2-0DBF65E579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87C1AA6-7E13-3127-0E19-F517124767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0BBE57-3E69-BAA8-5AD0-12B6856950B0}"/>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9C1E0D62-6E5E-6FC7-7ED2-0C63A61215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4F62-C712-431D-CB2E-E92E6709EA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4200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25C7B-41B8-9540-3ABF-5BA8232A16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3A287E-4186-BEBF-F216-661EC535A2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D6BB3F6-EB04-B60D-9EE6-01CE5EBE18B7}"/>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E9FF6448-A063-9026-29E3-2E7AC3C3D6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AFF164-D295-194C-3BE4-F98CC925057A}"/>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7578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F7246-0B19-B662-F340-3310D1C678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B95C0E-0190-360F-3C45-6E0E9525E9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39F8675-97F5-35D2-B12A-816572EF4984}"/>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7A3E5AA0-3B5D-6DE1-B370-AFFDC2B82DE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F1DC41-144F-3775-8120-9AE6D2BEEAF3}"/>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1688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2760-3E2A-AEB8-E4EE-453E23B261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7844A2F-A955-D66C-0E8F-0BF771024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AA763-BAD8-13CC-6EAE-7720C64775A9}"/>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71E6D4AD-9FDC-BA80-C957-43066DC83E7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5F0B18-A5FA-FD86-4E86-CE432AD68600}"/>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9754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41AB-E727-1594-5E19-5E262AFFDA2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D7699B-D75F-D53B-A183-FF0E4BB31B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7C58CED-46D9-50FC-EFD6-8AFAA0D348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3C6F89E-6D3B-BEB6-8CB1-B3532414041B}"/>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2F2F9EAB-EF8B-D88F-96FD-8D0447D5BD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6F05F8-701D-16DE-7F2C-976312DFEFFE}"/>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8829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880CE-C431-45E2-181C-73E4763AA9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934BE0-E2C4-E216-553A-8D7ACC228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D2D11E9-6A88-926B-6F13-0B6FC7BB56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6C031F-C885-60B2-6925-BCDCBF7D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13C311-50EA-9F11-3ADE-92F3B3A4643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1207731-79D3-FEB6-BC21-FE29041D5683}"/>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8" name="Marcador de pie de página 7">
            <a:extLst>
              <a:ext uri="{FF2B5EF4-FFF2-40B4-BE49-F238E27FC236}">
                <a16:creationId xmlns:a16="http://schemas.microsoft.com/office/drawing/2014/main" id="{69E6C985-3334-94F8-7019-C40BEA5970F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D9D08E8-F761-7807-41CB-84F68BDD869D}"/>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8072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F9998-0D18-42CF-0DC7-7815DA2A1E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E865007-A787-2F2D-F272-BDCF75CB9D1F}"/>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4" name="Marcador de pie de página 3">
            <a:extLst>
              <a:ext uri="{FF2B5EF4-FFF2-40B4-BE49-F238E27FC236}">
                <a16:creationId xmlns:a16="http://schemas.microsoft.com/office/drawing/2014/main" id="{E5E6CEE7-5D5B-B216-388C-C35890C8EEE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924F078-6D0B-D811-7543-D46336A576C6}"/>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30084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41DF14B-CF30-9C25-A68C-95DC892190E0}"/>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3" name="Marcador de pie de página 2">
            <a:extLst>
              <a:ext uri="{FF2B5EF4-FFF2-40B4-BE49-F238E27FC236}">
                <a16:creationId xmlns:a16="http://schemas.microsoft.com/office/drawing/2014/main" id="{10290F78-F84E-7FA9-5BE3-52B11ACB1D0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F90D132-527D-C93E-45CB-31BB3718272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19319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816CE-3E35-2C15-0AB8-7831D8168A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1AFEB9B-FBCB-D08F-B496-3B00C0B03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34AF9A-CBAB-4720-9E9E-98764CC57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16EDB-CCA4-5ABE-4B06-8309840C0108}"/>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500E58B5-354B-5B47-9202-6C2D3C9823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A6106D7-5BEA-65D4-E6DF-BF6CFED99769}"/>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26942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D40D-8F41-7EEA-0056-5581408845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B411822-286F-DDA0-BB1B-27F5BBAD9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FDDC4B6-4185-4F54-1A26-8F570490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80CC53-E779-D8ED-A776-3918FBB24709}"/>
              </a:ext>
            </a:extLst>
          </p:cNvPr>
          <p:cNvSpPr>
            <a:spLocks noGrp="1"/>
          </p:cNvSpPr>
          <p:nvPr>
            <p:ph type="dt" sz="half" idx="10"/>
          </p:nvPr>
        </p:nvSpPr>
        <p:spPr/>
        <p:txBody>
          <a:bodyPr/>
          <a:lstStyle/>
          <a:p>
            <a:fld id="{80272390-E4B2-4A0D-8460-33D170166DE2}" type="datetimeFigureOut">
              <a:rPr lang="es-CO" smtClean="0"/>
              <a:t>26/04/2024</a:t>
            </a:fld>
            <a:endParaRPr lang="es-CO"/>
          </a:p>
        </p:txBody>
      </p:sp>
      <p:sp>
        <p:nvSpPr>
          <p:cNvPr id="6" name="Marcador de pie de página 5">
            <a:extLst>
              <a:ext uri="{FF2B5EF4-FFF2-40B4-BE49-F238E27FC236}">
                <a16:creationId xmlns:a16="http://schemas.microsoft.com/office/drawing/2014/main" id="{762CFE68-5509-34C5-C757-12901DFB37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E1E20C9-1C6C-48EA-75BB-FCD99F945162}"/>
              </a:ext>
            </a:extLst>
          </p:cNvPr>
          <p:cNvSpPr>
            <a:spLocks noGrp="1"/>
          </p:cNvSpPr>
          <p:nvPr>
            <p:ph type="sldNum" sz="quarter" idx="12"/>
          </p:nvPr>
        </p:nvSpPr>
        <p:spPr/>
        <p:txBody>
          <a:bodyPr/>
          <a:lstStyle/>
          <a:p>
            <a:fld id="{DD2D99A6-AB3E-47AC-8FB1-38EFAC3FC3E4}" type="slidenum">
              <a:rPr lang="es-CO" smtClean="0"/>
              <a:t>‹Nº›</a:t>
            </a:fld>
            <a:endParaRPr lang="es-CO"/>
          </a:p>
        </p:txBody>
      </p:sp>
    </p:spTree>
    <p:extLst>
      <p:ext uri="{BB962C8B-B14F-4D97-AF65-F5344CB8AC3E}">
        <p14:creationId xmlns:p14="http://schemas.microsoft.com/office/powerpoint/2010/main" val="16220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6601EB-DE75-A283-3D01-0B99DD63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A01138-944E-4DAA-DF17-B125910BB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1EB54C-0EF0-D612-9DD4-9CB9BC4F6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72390-E4B2-4A0D-8460-33D170166DE2}" type="datetimeFigureOut">
              <a:rPr lang="es-CO" smtClean="0"/>
              <a:t>26/04/2024</a:t>
            </a:fld>
            <a:endParaRPr lang="es-CO"/>
          </a:p>
        </p:txBody>
      </p:sp>
      <p:sp>
        <p:nvSpPr>
          <p:cNvPr id="5" name="Marcador de pie de página 4">
            <a:extLst>
              <a:ext uri="{FF2B5EF4-FFF2-40B4-BE49-F238E27FC236}">
                <a16:creationId xmlns:a16="http://schemas.microsoft.com/office/drawing/2014/main" id="{ECC8202E-D23A-03CD-B65F-B339AC157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4912DE4-2A3E-EAE2-9351-A0E4D88D3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D99A6-AB3E-47AC-8FB1-38EFAC3FC3E4}" type="slidenum">
              <a:rPr lang="es-CO" smtClean="0"/>
              <a:t>‹Nº›</a:t>
            </a:fld>
            <a:endParaRPr lang="es-CO"/>
          </a:p>
        </p:txBody>
      </p:sp>
    </p:spTree>
    <p:extLst>
      <p:ext uri="{BB962C8B-B14F-4D97-AF65-F5344CB8AC3E}">
        <p14:creationId xmlns:p14="http://schemas.microsoft.com/office/powerpoint/2010/main" val="8604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4EE2-7CC8-1FB9-B50D-50BE09AB0ECE}"/>
              </a:ext>
            </a:extLst>
          </p:cNvPr>
          <p:cNvSpPr>
            <a:spLocks noGrp="1"/>
          </p:cNvSpPr>
          <p:nvPr>
            <p:ph type="ctrTitle"/>
          </p:nvPr>
        </p:nvSpPr>
        <p:spPr>
          <a:xfrm>
            <a:off x="526093" y="3657600"/>
            <a:ext cx="11105613" cy="1947488"/>
          </a:xfrm>
        </p:spPr>
        <p:txBody>
          <a:bodyPr>
            <a:normAutofit/>
          </a:bodyPr>
          <a:lstStyle/>
          <a:p>
            <a:r>
              <a:rPr lang="es-CO" sz="4800" dirty="0">
                <a:solidFill>
                  <a:schemeClr val="accent1">
                    <a:lumMod val="75000"/>
                  </a:schemeClr>
                </a:solidFill>
              </a:rPr>
              <a:t>Manifold </a:t>
            </a:r>
            <a:r>
              <a:rPr lang="es-CO" sz="4800" dirty="0" err="1">
                <a:solidFill>
                  <a:schemeClr val="accent1">
                    <a:lumMod val="75000"/>
                  </a:schemeClr>
                </a:solidFill>
              </a:rPr>
              <a:t>Learning</a:t>
            </a:r>
            <a:endParaRPr lang="es-CO" sz="4800" dirty="0">
              <a:solidFill>
                <a:schemeClr val="accent1">
                  <a:lumMod val="75000"/>
                </a:schemeClr>
              </a:solidFill>
            </a:endParaRPr>
          </a:p>
        </p:txBody>
      </p:sp>
      <p:sp>
        <p:nvSpPr>
          <p:cNvPr id="3" name="Subtítulo 2">
            <a:extLst>
              <a:ext uri="{FF2B5EF4-FFF2-40B4-BE49-F238E27FC236}">
                <a16:creationId xmlns:a16="http://schemas.microsoft.com/office/drawing/2014/main" id="{6990167A-F844-9F94-DD27-83345C4FAC47}"/>
              </a:ext>
            </a:extLst>
          </p:cNvPr>
          <p:cNvSpPr>
            <a:spLocks noGrp="1"/>
          </p:cNvSpPr>
          <p:nvPr>
            <p:ph type="subTitle" idx="1"/>
          </p:nvPr>
        </p:nvSpPr>
        <p:spPr>
          <a:xfrm>
            <a:off x="1650112" y="5888038"/>
            <a:ext cx="9144000" cy="1655762"/>
          </a:xfrm>
        </p:spPr>
        <p:txBody>
          <a:bodyPr/>
          <a:lstStyle/>
          <a:p>
            <a:r>
              <a:rPr lang="es-CO" dirty="0"/>
              <a:t>PhD(e). </a:t>
            </a:r>
            <a:r>
              <a:rPr lang="es-CO" dirty="0" err="1"/>
              <a:t>MsC</a:t>
            </a:r>
            <a:r>
              <a:rPr lang="es-CO" dirty="0"/>
              <a:t>. Ing. Jonnatan Arias Garcia</a:t>
            </a:r>
          </a:p>
        </p:txBody>
      </p:sp>
      <p:pic>
        <p:nvPicPr>
          <p:cNvPr id="1026" name="Picture 2" descr="Universidad del Quindío - YouTube">
            <a:extLst>
              <a:ext uri="{FF2B5EF4-FFF2-40B4-BE49-F238E27FC236}">
                <a16:creationId xmlns:a16="http://schemas.microsoft.com/office/drawing/2014/main" id="{EF86FD76-BE56-F566-C121-F2E22DC9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385482"/>
            <a:ext cx="963706" cy="96370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416C8D1-10FB-13AD-9FFD-146EAC42DC8A}"/>
              </a:ext>
            </a:extLst>
          </p:cNvPr>
          <p:cNvPicPr>
            <a:picLocks noChangeAspect="1"/>
          </p:cNvPicPr>
          <p:nvPr/>
        </p:nvPicPr>
        <p:blipFill>
          <a:blip r:embed="rId3"/>
          <a:stretch>
            <a:fillRect/>
          </a:stretch>
        </p:blipFill>
        <p:spPr>
          <a:xfrm>
            <a:off x="600409" y="1605502"/>
            <a:ext cx="2099406" cy="1594898"/>
          </a:xfrm>
          <a:prstGeom prst="rect">
            <a:avLst/>
          </a:prstGeom>
        </p:spPr>
      </p:pic>
      <p:pic>
        <p:nvPicPr>
          <p:cNvPr id="1028" name="Picture 4" descr="Comparative Study of Dimensionality Reduction Techniques for Data  Visualization">
            <a:extLst>
              <a:ext uri="{FF2B5EF4-FFF2-40B4-BE49-F238E27FC236}">
                <a16:creationId xmlns:a16="http://schemas.microsoft.com/office/drawing/2014/main" id="{60115EB4-2480-6831-58B6-B64F084DB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449" y="627636"/>
            <a:ext cx="5800900" cy="36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r>
              <a:rPr lang="es-CO" dirty="0"/>
              <a:t>MDS es una familia de algoritmos, cada uno diseñado para llegar a una configuración optima </a:t>
            </a:r>
            <a:r>
              <a:rPr lang="es-CO" dirty="0" err="1"/>
              <a:t>low</a:t>
            </a:r>
            <a:r>
              <a:rPr lang="es-CO" dirty="0"/>
              <a:t>-dimensional </a:t>
            </a:r>
          </a:p>
          <a:p>
            <a:endParaRPr lang="es-CO" dirty="0"/>
          </a:p>
          <a:p>
            <a:pPr lvl="1"/>
            <a:r>
              <a:rPr lang="es-CO" dirty="0" err="1"/>
              <a:t>Classical</a:t>
            </a:r>
            <a:r>
              <a:rPr lang="es-CO" dirty="0"/>
              <a:t> MDS</a:t>
            </a:r>
          </a:p>
          <a:p>
            <a:pPr lvl="1"/>
            <a:r>
              <a:rPr lang="es-CO" dirty="0" err="1"/>
              <a:t>Metric</a:t>
            </a:r>
            <a:r>
              <a:rPr lang="es-CO" dirty="0"/>
              <a:t> MDS</a:t>
            </a:r>
          </a:p>
          <a:p>
            <a:pPr lvl="1"/>
            <a:r>
              <a:rPr lang="es-CO" dirty="0"/>
              <a:t>Non-</a:t>
            </a:r>
            <a:r>
              <a:rPr lang="es-CO" dirty="0" err="1"/>
              <a:t>metric</a:t>
            </a:r>
            <a:r>
              <a:rPr lang="es-CO" dirty="0"/>
              <a:t> MDS</a:t>
            </a:r>
          </a:p>
        </p:txBody>
      </p:sp>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Escalamiento Multidimensional MDS</a:t>
            </a:r>
          </a:p>
        </p:txBody>
      </p:sp>
    </p:spTree>
    <p:extLst>
      <p:ext uri="{BB962C8B-B14F-4D97-AF65-F5344CB8AC3E}">
        <p14:creationId xmlns:p14="http://schemas.microsoft.com/office/powerpoint/2010/main" val="365045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a:xfrm>
            <a:off x="838200" y="1452282"/>
            <a:ext cx="10515600" cy="4724681"/>
          </a:xfrm>
        </p:spPr>
        <p:txBody>
          <a:bodyPr>
            <a:normAutofit/>
          </a:bodyPr>
          <a:lstStyle/>
          <a:p>
            <a:pPr marL="0" indent="0">
              <a:buNone/>
            </a:pPr>
            <a:r>
              <a:rPr lang="es-ES" dirty="0"/>
              <a:t>Se asume que las distancias originales entre los objetos son métricas que se pueden representar de manera exacta en baja dimensión. </a:t>
            </a:r>
          </a:p>
          <a:p>
            <a:pPr marL="0" indent="0">
              <a:buNone/>
            </a:pPr>
            <a:r>
              <a:rPr lang="es-ES" dirty="0"/>
              <a:t>Por ende busca preservar las relaciones de distancias exactas. </a:t>
            </a:r>
          </a:p>
          <a:p>
            <a:pPr marL="0" indent="0">
              <a:buNone/>
            </a:pPr>
            <a:endParaRPr lang="es-ES" dirty="0"/>
          </a:p>
          <a:p>
            <a:pPr marL="0" indent="0">
              <a:buNone/>
            </a:pPr>
            <a:r>
              <a:rPr lang="es-ES" dirty="0"/>
              <a:t>Esto se hace con el uso de SVD (descomposición de valores singulares para calcular las coordenadas de los objetos en baja dimensión.</a:t>
            </a:r>
          </a:p>
          <a:p>
            <a:pPr marL="0" indent="0">
              <a:buNone/>
            </a:pPr>
            <a:endParaRPr lang="es-ES" dirty="0"/>
          </a:p>
          <a:p>
            <a:pPr marL="0" indent="0">
              <a:buNone/>
            </a:pPr>
            <a:r>
              <a:rPr lang="es-ES" dirty="0"/>
              <a:t>Es computacionalmente eficiente, y adecuado cuando las distancias originales son confiables y se deben preservar de manera precisa.</a:t>
            </a:r>
          </a:p>
        </p:txBody>
      </p:sp>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Clásico</a:t>
            </a:r>
          </a:p>
        </p:txBody>
      </p:sp>
    </p:spTree>
    <p:extLst>
      <p:ext uri="{BB962C8B-B14F-4D97-AF65-F5344CB8AC3E}">
        <p14:creationId xmlns:p14="http://schemas.microsoft.com/office/powerpoint/2010/main" val="123769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a:xfrm>
                <a:off x="838200" y="1452282"/>
                <a:ext cx="10515600" cy="4724681"/>
              </a:xfrm>
            </p:spPr>
            <p:txBody>
              <a:bodyPr>
                <a:normAutofit/>
              </a:bodyPr>
              <a:lstStyle/>
              <a:p>
                <a:pPr marL="0" indent="0" algn="just">
                  <a:buNone/>
                </a:pPr>
                <a:r>
                  <a:rPr lang="es-ES" dirty="0"/>
                  <a:t>Dada una matriz de proximidad D de tamaño </a:t>
                </a:r>
                <a:r>
                  <a:rPr lang="es-ES" i="1" dirty="0" err="1"/>
                  <a:t>nxn</a:t>
                </a:r>
                <a:r>
                  <a:rPr lang="es-ES" dirty="0"/>
                  <a:t>, donde n es el numero de objetos, la representación del espacio de baja dimensión </a:t>
                </a:r>
                <a:r>
                  <a:rPr lang="es-ES" i="1" dirty="0"/>
                  <a:t>X </a:t>
                </a:r>
                <a:r>
                  <a:rPr lang="es-ES" dirty="0"/>
                  <a:t>se calcula:</a:t>
                </a:r>
              </a:p>
              <a:p>
                <a:pPr marL="0" indent="0" algn="just">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𝑋</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𝑘</m:t>
                          </m:r>
                        </m:sub>
                      </m:sSub>
                      <m:sSubSup>
                        <m:sSubSupPr>
                          <m:ctrlPr>
                            <a:rPr lang="es-CO" b="0" i="1" smtClean="0">
                              <a:latin typeface="Cambria Math" panose="02040503050406030204" pitchFamily="18" charset="0"/>
                            </a:rPr>
                          </m:ctrlPr>
                        </m:sSubSupPr>
                        <m:e>
                          <m:r>
                            <m:rPr>
                              <m:sty m:val="p"/>
                            </m:rPr>
                            <a:rPr lang="es-CO" b="0" i="0" smtClean="0">
                              <a:latin typeface="Cambria Math" panose="02040503050406030204" pitchFamily="18" charset="0"/>
                            </a:rPr>
                            <m:t>Λ</m:t>
                          </m:r>
                        </m:e>
                        <m:sub>
                          <m:r>
                            <a:rPr lang="es-CO" b="0" i="1" smtClean="0">
                              <a:latin typeface="Cambria Math" panose="02040503050406030204" pitchFamily="18" charset="0"/>
                            </a:rPr>
                            <m:t>𝑘</m:t>
                          </m:r>
                        </m:sub>
                        <m:sup>
                          <m:r>
                            <a:rPr lang="es-CO" b="0" i="1" smtClean="0">
                              <a:latin typeface="Cambria Math" panose="02040503050406030204" pitchFamily="18" charset="0"/>
                            </a:rPr>
                            <m:t>1/2</m:t>
                          </m:r>
                        </m:sup>
                      </m:sSubSup>
                    </m:oMath>
                  </m:oMathPara>
                </a14:m>
                <a:endParaRPr lang="es-ES" dirty="0"/>
              </a:p>
              <a:p>
                <a:pPr marL="0" indent="0" algn="just">
                  <a:buNone/>
                </a:pPr>
                <a:r>
                  <a:rPr lang="es-ES" dirty="0"/>
                  <a:t>Donde:</a:t>
                </a:r>
              </a:p>
              <a:p>
                <a:pPr marL="0" indent="0" algn="just">
                  <a:buNone/>
                </a:pPr>
                <a:r>
                  <a:rPr lang="es-CO" dirty="0"/>
                  <a:t>*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𝑈</m:t>
                        </m:r>
                      </m:e>
                      <m:sub>
                        <m:r>
                          <a:rPr lang="es-CO" b="0" i="1" smtClean="0">
                            <a:latin typeface="Cambria Math" panose="02040503050406030204" pitchFamily="18" charset="0"/>
                          </a:rPr>
                          <m:t>𝑘</m:t>
                        </m:r>
                      </m:sub>
                    </m:sSub>
                  </m:oMath>
                </a14:m>
                <a:r>
                  <a:rPr lang="es-ES" dirty="0"/>
                  <a:t>es una matriz </a:t>
                </a:r>
                <a:r>
                  <a:rPr lang="es-ES" i="1" dirty="0" err="1"/>
                  <a:t>nxk</a:t>
                </a:r>
                <a:r>
                  <a:rPr lang="es-ES" dirty="0"/>
                  <a:t> de vectores singulares izquierdos correspondientes a los valores k singulares mas grandes de </a:t>
                </a:r>
                <a:r>
                  <a:rPr lang="es-ES" i="1" dirty="0"/>
                  <a:t>D</a:t>
                </a:r>
              </a:p>
              <a:p>
                <a:pPr marL="0" indent="0" algn="just">
                  <a:buNone/>
                </a:pPr>
                <a:r>
                  <a:rPr lang="es-ES" dirty="0"/>
                  <a:t>*	</a:t>
                </a:r>
                <a14:m>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Λ</m:t>
                        </m:r>
                      </m:e>
                      <m:sub>
                        <m:r>
                          <a:rPr lang="es-CO" b="0" i="1" smtClean="0">
                            <a:latin typeface="Cambria Math" panose="02040503050406030204" pitchFamily="18" charset="0"/>
                          </a:rPr>
                          <m:t>𝑘</m:t>
                        </m:r>
                      </m:sub>
                    </m:sSub>
                  </m:oMath>
                </a14:m>
                <a:r>
                  <a:rPr lang="es-ES" dirty="0"/>
                  <a:t>es una matriz diagonal </a:t>
                </a:r>
                <a:r>
                  <a:rPr lang="es-ES" i="1" dirty="0" err="1"/>
                  <a:t>kxk</a:t>
                </a:r>
                <a:r>
                  <a:rPr lang="es-ES" dirty="0"/>
                  <a:t> de los </a:t>
                </a:r>
                <a:r>
                  <a:rPr lang="es-ES" i="1" dirty="0"/>
                  <a:t>k</a:t>
                </a:r>
                <a:r>
                  <a:rPr lang="es-ES" dirty="0"/>
                  <a:t> valores singulares mas grandes de D</a:t>
                </a:r>
              </a:p>
            </p:txBody>
          </p:sp>
        </mc:Choice>
        <mc:Fallback>
          <p:sp>
            <p:nvSpPr>
              <p:cNvPr id="3" name="Marcador de contenido 2">
                <a:extLst>
                  <a:ext uri="{FF2B5EF4-FFF2-40B4-BE49-F238E27FC236}">
                    <a16:creationId xmlns:a16="http://schemas.microsoft.com/office/drawing/2014/main" id="{D6924E84-A2DE-7BF0-77E9-40469939F20E}"/>
                  </a:ext>
                </a:extLst>
              </p:cNvPr>
              <p:cNvSpPr>
                <a:spLocks noGrp="1" noRot="1" noChangeAspect="1" noMove="1" noResize="1" noEditPoints="1" noAdjustHandles="1" noChangeArrowheads="1" noChangeShapeType="1" noTextEdit="1"/>
              </p:cNvSpPr>
              <p:nvPr>
                <p:ph idx="1"/>
              </p:nvPr>
            </p:nvSpPr>
            <p:spPr>
              <a:xfrm>
                <a:off x="838200" y="1452282"/>
                <a:ext cx="10515600" cy="4724681"/>
              </a:xfrm>
              <a:blipFill>
                <a:blip r:embed="rId2"/>
                <a:stretch>
                  <a:fillRect l="-1217" t="-2065" r="-1159"/>
                </a:stretch>
              </a:blipFill>
            </p:spPr>
            <p:txBody>
              <a:bodyPr/>
              <a:lstStyle/>
              <a:p>
                <a:r>
                  <a:rPr lang="es-CO">
                    <a:noFill/>
                  </a:rPr>
                  <a:t> </a:t>
                </a:r>
              </a:p>
            </p:txBody>
          </p:sp>
        </mc:Fallback>
      </mc:AlternateContent>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Clásico</a:t>
            </a:r>
          </a:p>
        </p:txBody>
      </p:sp>
    </p:spTree>
    <p:extLst>
      <p:ext uri="{BB962C8B-B14F-4D97-AF65-F5344CB8AC3E}">
        <p14:creationId xmlns:p14="http://schemas.microsoft.com/office/powerpoint/2010/main" val="423631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pPr marL="0" indent="0">
              <a:buNone/>
            </a:pPr>
            <a:r>
              <a:rPr lang="es-CO" dirty="0"/>
              <a:t>A comparación del clásico, se relajan las restricciones de preservación exacta y se permiten cierto margen. Usa técnicas de optimización para minimizar una función de costo que mide las distancias originales y las del espacio de baja dimensión.</a:t>
            </a:r>
          </a:p>
          <a:p>
            <a:pPr marL="0" indent="0">
              <a:buNone/>
            </a:pPr>
            <a:endParaRPr lang="es-CO" dirty="0"/>
          </a:p>
          <a:p>
            <a:pPr marL="0" indent="0">
              <a:buNone/>
            </a:pPr>
            <a:r>
              <a:rPr lang="es-CO" dirty="0" err="1"/>
              <a:t>Suese</a:t>
            </a:r>
            <a:r>
              <a:rPr lang="es-CO" dirty="0"/>
              <a:t> ser mas flexible que el clásico y manejar situaciones donde las distancias originales no son confiables o ruidosas.</a:t>
            </a:r>
          </a:p>
          <a:p>
            <a:pPr marL="0" indent="0">
              <a:buNone/>
            </a:pPr>
            <a:endParaRPr lang="es-CO" dirty="0"/>
          </a:p>
        </p:txBody>
      </p:sp>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Métrico</a:t>
            </a:r>
          </a:p>
        </p:txBody>
      </p:sp>
    </p:spTree>
    <p:extLst>
      <p:ext uri="{BB962C8B-B14F-4D97-AF65-F5344CB8AC3E}">
        <p14:creationId xmlns:p14="http://schemas.microsoft.com/office/powerpoint/2010/main" val="282791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pPr marL="0" indent="0">
                  <a:buNone/>
                </a:pPr>
                <a:r>
                  <a:rPr lang="es-CO" dirty="0"/>
                  <a:t>El espacio de baja dimensión </a:t>
                </a:r>
                <a:r>
                  <a:rPr lang="es-CO" i="1" dirty="0"/>
                  <a:t>X </a:t>
                </a:r>
                <a:r>
                  <a:rPr lang="es-CO" dirty="0"/>
                  <a:t>se calcula:</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func>
                        <m:funcPr>
                          <m:ctrlPr>
                            <a:rPr lang="es-CO" b="0" i="1" smtClean="0">
                              <a:latin typeface="Cambria Math" panose="02040503050406030204" pitchFamily="18" charset="0"/>
                            </a:rPr>
                          </m:ctrlPr>
                        </m:funcPr>
                        <m:fName>
                          <m:limLow>
                            <m:limLowPr>
                              <m:ctrlPr>
                                <a:rPr lang="es-CO" b="0" i="1" smtClean="0">
                                  <a:latin typeface="Cambria Math" panose="02040503050406030204" pitchFamily="18" charset="0"/>
                                </a:rPr>
                              </m:ctrlPr>
                            </m:limLowPr>
                            <m:e>
                              <m:r>
                                <m:rPr>
                                  <m:sty m:val="p"/>
                                </m:rPr>
                                <a:rPr lang="es-CO" b="0" i="0" smtClean="0">
                                  <a:latin typeface="Cambria Math" panose="02040503050406030204" pitchFamily="18" charset="0"/>
                                </a:rPr>
                                <m:t>min</m:t>
                              </m:r>
                            </m:e>
                            <m:lim>
                              <m:r>
                                <a:rPr lang="es-CO" b="0" i="1" smtClean="0">
                                  <a:latin typeface="Cambria Math" panose="02040503050406030204" pitchFamily="18" charset="0"/>
                                </a:rPr>
                                <m:t>𝑥</m:t>
                              </m:r>
                            </m:lim>
                          </m:limLow>
                        </m:fName>
                        <m:e>
                          <m:nary>
                            <m:naryPr>
                              <m:chr m:val="∑"/>
                              <m:supHide m:val="on"/>
                              <m:ctrlPr>
                                <a:rPr lang="es-CO" b="0" i="1" smtClean="0">
                                  <a:latin typeface="Cambria Math" panose="02040503050406030204" pitchFamily="18" charset="0"/>
                                </a:rPr>
                              </m:ctrlPr>
                            </m:naryPr>
                            <m:sub>
                              <m:r>
                                <a:rPr lang="es-CO" b="0" i="1" smtClean="0">
                                  <a:latin typeface="Cambria Math" panose="02040503050406030204" pitchFamily="18" charset="0"/>
                                </a:rPr>
                                <m:t>𝑖</m:t>
                              </m:r>
                              <m:r>
                                <a:rPr lang="es-CO" b="0" i="1" smtClean="0">
                                  <a:latin typeface="Cambria Math" panose="02040503050406030204" pitchFamily="18" charset="0"/>
                                </a:rPr>
                                <m:t>&lt;</m:t>
                              </m:r>
                              <m:r>
                                <a:rPr lang="es-CO" b="0" i="1" smtClean="0">
                                  <a:latin typeface="Cambria Math" panose="02040503050406030204" pitchFamily="18" charset="0"/>
                                </a:rPr>
                                <m:t>𝑗</m:t>
                              </m: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𝑑</m:t>
                                          </m:r>
                                        </m:e>
                                        <m:sub>
                                          <m:r>
                                            <a:rPr lang="es-CO" b="0" i="1" smtClean="0">
                                              <a:latin typeface="Cambria Math" panose="02040503050406030204" pitchFamily="18" charset="0"/>
                                            </a:rPr>
                                            <m:t>𝑖𝑗</m:t>
                                          </m:r>
                                        </m:sub>
                                      </m:sSub>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𝑗</m:t>
                                                  </m:r>
                                                </m:sub>
                                              </m:sSub>
                                            </m:e>
                                          </m:d>
                                        </m:e>
                                      </m:d>
                                    </m:e>
                                  </m:d>
                                </m:e>
                                <m:sup>
                                  <m:r>
                                    <a:rPr lang="es-CO" b="0" i="1" smtClean="0">
                                      <a:latin typeface="Cambria Math" panose="02040503050406030204" pitchFamily="18" charset="0"/>
                                    </a:rPr>
                                    <m:t>2</m:t>
                                  </m:r>
                                </m:sup>
                              </m:sSup>
                            </m:e>
                          </m:nary>
                        </m:e>
                      </m:func>
                    </m:oMath>
                  </m:oMathPara>
                </a14:m>
                <a:endParaRPr lang="es-CO" dirty="0"/>
              </a:p>
              <a:p>
                <a:pPr marL="0" indent="0">
                  <a:buNone/>
                </a:pPr>
                <a:endParaRPr lang="es-CO" dirty="0"/>
              </a:p>
              <a:p>
                <a:pPr marL="0" indent="0">
                  <a:buNone/>
                </a:pPr>
                <a:r>
                  <a:rPr lang="es-CO" dirty="0"/>
                  <a:t>Donde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𝑑</m:t>
                        </m:r>
                      </m:e>
                      <m:sub>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sub>
                    </m:sSub>
                  </m:oMath>
                </a14:m>
                <a:r>
                  <a:rPr lang="es-CO" dirty="0"/>
                  <a:t>es la distancia original entre los objetos </a:t>
                </a:r>
                <a14:m>
                  <m:oMath xmlns:m="http://schemas.openxmlformats.org/officeDocument/2006/math">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r>
                      <a:rPr lang="es-CO" b="0" i="1" smtClean="0">
                        <a:latin typeface="Cambria Math" panose="02040503050406030204" pitchFamily="18" charset="0"/>
                      </a:rPr>
                      <m:t> </m:t>
                    </m:r>
                  </m:oMath>
                </a14:m>
                <a:r>
                  <a:rPr lang="es-CO" dirty="0"/>
                  <a:t>y </a:t>
                </a:r>
                <a14:m>
                  <m:oMath xmlns:m="http://schemas.openxmlformats.org/officeDocument/2006/math">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𝑗</m:t>
                            </m:r>
                          </m:sub>
                        </m:sSub>
                      </m:e>
                    </m:d>
                    <m:r>
                      <a:rPr lang="es-CO" b="0" i="1" smtClean="0">
                        <a:latin typeface="Cambria Math" panose="02040503050406030204" pitchFamily="18" charset="0"/>
                      </a:rPr>
                      <m:t>|</m:t>
                    </m:r>
                  </m:oMath>
                </a14:m>
                <a:r>
                  <a:rPr lang="es-CO" dirty="0"/>
                  <a:t>es la distancia euclidiana entre las representaciones de los objetos </a:t>
                </a:r>
                <a14:m>
                  <m:oMath xmlns:m="http://schemas.openxmlformats.org/officeDocument/2006/math">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oMath>
                </a14:m>
                <a:r>
                  <a:rPr lang="es-CO" dirty="0"/>
                  <a:t>en el espacio </a:t>
                </a:r>
                <a:r>
                  <a:rPr lang="es-CO" i="1" dirty="0"/>
                  <a:t>X</a:t>
                </a:r>
                <a:endParaRPr lang="es-CO" dirty="0"/>
              </a:p>
            </p:txBody>
          </p:sp>
        </mc:Choice>
        <mc:Fallback>
          <p:sp>
            <p:nvSpPr>
              <p:cNvPr id="3" name="Marcador de contenido 2">
                <a:extLst>
                  <a:ext uri="{FF2B5EF4-FFF2-40B4-BE49-F238E27FC236}">
                    <a16:creationId xmlns:a16="http://schemas.microsoft.com/office/drawing/2014/main" id="{D6924E84-A2DE-7BF0-77E9-40469939F2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s-CO">
                    <a:noFill/>
                  </a:rPr>
                  <a:t> </a:t>
                </a:r>
              </a:p>
            </p:txBody>
          </p:sp>
        </mc:Fallback>
      </mc:AlternateContent>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Métrico</a:t>
            </a:r>
          </a:p>
        </p:txBody>
      </p:sp>
    </p:spTree>
    <p:extLst>
      <p:ext uri="{BB962C8B-B14F-4D97-AF65-F5344CB8AC3E}">
        <p14:creationId xmlns:p14="http://schemas.microsoft.com/office/powerpoint/2010/main" val="253882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pPr marL="0" indent="0">
              <a:buNone/>
            </a:pPr>
            <a:r>
              <a:rPr lang="es-CO" dirty="0"/>
              <a:t>Permite que las relaciones de orden entre las distancias sean aun mas relajadas. Suele utilizar técnicas de optimización.</a:t>
            </a:r>
          </a:p>
          <a:p>
            <a:pPr marL="0" indent="0">
              <a:buNone/>
            </a:pPr>
            <a:r>
              <a:rPr lang="es-CO" dirty="0"/>
              <a:t>Sirve cuando la matriz de proximidad solo proporciona información cualitativa sobre las relaciones de los objetos, como rankings, juicios de preferencia..</a:t>
            </a:r>
          </a:p>
        </p:txBody>
      </p:sp>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No-métrico</a:t>
            </a:r>
          </a:p>
        </p:txBody>
      </p:sp>
    </p:spTree>
    <p:extLst>
      <p:ext uri="{BB962C8B-B14F-4D97-AF65-F5344CB8AC3E}">
        <p14:creationId xmlns:p14="http://schemas.microsoft.com/office/powerpoint/2010/main" val="328039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pPr marL="0" indent="0">
                  <a:buNone/>
                </a:pPr>
                <a:r>
                  <a:rPr lang="es-CO" dirty="0"/>
                  <a:t>El espacio de baja dimensión </a:t>
                </a:r>
                <a:r>
                  <a:rPr lang="es-CO" i="1" dirty="0"/>
                  <a:t>X </a:t>
                </a:r>
                <a:r>
                  <a:rPr lang="es-CO" dirty="0"/>
                  <a:t>se calcula:</a:t>
                </a:r>
              </a:p>
              <a:p>
                <a:pPr marL="0" indent="0">
                  <a:buNone/>
                </a:pPr>
                <a:endParaRPr lang="es-CO" dirty="0"/>
              </a:p>
              <a:p>
                <a:pPr marL="0" indent="0">
                  <a:buNone/>
                </a:pPr>
                <a14:m>
                  <m:oMathPara xmlns:m="http://schemas.openxmlformats.org/officeDocument/2006/math">
                    <m:oMathParaPr>
                      <m:jc m:val="centerGroup"/>
                    </m:oMathParaPr>
                    <m:oMath xmlns:m="http://schemas.openxmlformats.org/officeDocument/2006/math">
                      <m:func>
                        <m:funcPr>
                          <m:ctrlPr>
                            <a:rPr lang="es-CO" b="0" i="1" smtClean="0">
                              <a:latin typeface="Cambria Math" panose="02040503050406030204" pitchFamily="18" charset="0"/>
                            </a:rPr>
                          </m:ctrlPr>
                        </m:funcPr>
                        <m:fName>
                          <m:limLow>
                            <m:limLowPr>
                              <m:ctrlPr>
                                <a:rPr lang="es-CO" b="0" i="1" smtClean="0">
                                  <a:latin typeface="Cambria Math" panose="02040503050406030204" pitchFamily="18" charset="0"/>
                                </a:rPr>
                              </m:ctrlPr>
                            </m:limLowPr>
                            <m:e>
                              <m:r>
                                <m:rPr>
                                  <m:sty m:val="p"/>
                                </m:rPr>
                                <a:rPr lang="es-CO" b="0" i="0" smtClean="0">
                                  <a:latin typeface="Cambria Math" panose="02040503050406030204" pitchFamily="18" charset="0"/>
                                </a:rPr>
                                <m:t>min</m:t>
                              </m:r>
                            </m:e>
                            <m:lim>
                              <m:r>
                                <a:rPr lang="es-CO" b="0" i="1" smtClean="0">
                                  <a:latin typeface="Cambria Math" panose="02040503050406030204" pitchFamily="18" charset="0"/>
                                </a:rPr>
                                <m:t>𝑥</m:t>
                              </m:r>
                            </m:lim>
                          </m:limLow>
                        </m:fName>
                        <m:e>
                          <m:nary>
                            <m:naryPr>
                              <m:chr m:val="∑"/>
                              <m:supHide m:val="on"/>
                              <m:ctrlPr>
                                <a:rPr lang="es-CO" b="0" i="1" smtClean="0">
                                  <a:latin typeface="Cambria Math" panose="02040503050406030204" pitchFamily="18" charset="0"/>
                                </a:rPr>
                              </m:ctrlPr>
                            </m:naryPr>
                            <m:sub>
                              <m:r>
                                <a:rPr lang="es-CO" b="0" i="1" smtClean="0">
                                  <a:latin typeface="Cambria Math" panose="02040503050406030204" pitchFamily="18" charset="0"/>
                                </a:rPr>
                                <m:t>𝑖</m:t>
                              </m:r>
                              <m:r>
                                <a:rPr lang="es-CO" b="0" i="1" smtClean="0">
                                  <a:latin typeface="Cambria Math" panose="02040503050406030204" pitchFamily="18" charset="0"/>
                                </a:rPr>
                                <m:t>&lt;</m:t>
                              </m:r>
                              <m:r>
                                <a:rPr lang="es-CO" b="0" i="1" smtClean="0">
                                  <a:latin typeface="Cambria Math" panose="02040503050406030204" pitchFamily="18" charset="0"/>
                                </a:rPr>
                                <m:t>𝑗</m:t>
                              </m:r>
                            </m:sub>
                            <m:sup/>
                            <m:e>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𝐷</m:t>
                                          </m:r>
                                        </m:e>
                                        <m:sub>
                                          <m:r>
                                            <a:rPr lang="es-CO" b="0" i="1" smtClean="0">
                                              <a:latin typeface="Cambria Math" panose="02040503050406030204" pitchFamily="18" charset="0"/>
                                            </a:rPr>
                                            <m:t>𝑖𝑗</m:t>
                                          </m:r>
                                        </m:sub>
                                      </m:sSub>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𝑗</m:t>
                                                  </m:r>
                                                </m:sub>
                                              </m:sSub>
                                            </m:e>
                                          </m:d>
                                        </m:e>
                                      </m:d>
                                    </m:e>
                                  </m:d>
                                </m:e>
                                <m:sup>
                                  <m:r>
                                    <a:rPr lang="es-CO" b="0" i="1" smtClean="0">
                                      <a:latin typeface="Cambria Math" panose="02040503050406030204" pitchFamily="18" charset="0"/>
                                    </a:rPr>
                                    <m:t>2</m:t>
                                  </m:r>
                                </m:sup>
                              </m:sSup>
                            </m:e>
                          </m:nary>
                        </m:e>
                      </m:func>
                    </m:oMath>
                  </m:oMathPara>
                </a14:m>
                <a:endParaRPr lang="es-CO" dirty="0"/>
              </a:p>
              <a:p>
                <a:pPr marL="0" indent="0">
                  <a:buNone/>
                </a:pPr>
                <a:endParaRPr lang="es-CO" dirty="0"/>
              </a:p>
              <a:p>
                <a:pPr marL="0" indent="0">
                  <a:buNone/>
                </a:pPr>
                <a:r>
                  <a:rPr lang="es-CO" dirty="0"/>
                  <a:t>Donde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𝐷</m:t>
                        </m:r>
                      </m:e>
                      <m:sub>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sub>
                    </m:sSub>
                  </m:oMath>
                </a14:m>
                <a:r>
                  <a:rPr lang="es-CO" dirty="0"/>
                  <a:t> son las medidas de similitud/</a:t>
                </a:r>
                <a:r>
                  <a:rPr lang="es-CO" dirty="0" err="1"/>
                  <a:t>desimilitud</a:t>
                </a:r>
                <a:r>
                  <a:rPr lang="es-CO" dirty="0"/>
                  <a:t> originales entre los objetos </a:t>
                </a:r>
                <a14:m>
                  <m:oMath xmlns:m="http://schemas.openxmlformats.org/officeDocument/2006/math">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r>
                      <a:rPr lang="es-CO" b="0" i="1" smtClean="0">
                        <a:latin typeface="Cambria Math" panose="02040503050406030204" pitchFamily="18" charset="0"/>
                      </a:rPr>
                      <m:t> </m:t>
                    </m:r>
                  </m:oMath>
                </a14:m>
                <a:r>
                  <a:rPr lang="es-CO" dirty="0"/>
                  <a:t>y </a:t>
                </a:r>
                <a14:m>
                  <m:oMath xmlns:m="http://schemas.openxmlformats.org/officeDocument/2006/math">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𝑗</m:t>
                            </m:r>
                          </m:sub>
                        </m:sSub>
                      </m:e>
                    </m:d>
                    <m:r>
                      <a:rPr lang="es-CO" b="0" i="1" smtClean="0">
                        <a:latin typeface="Cambria Math" panose="02040503050406030204" pitchFamily="18" charset="0"/>
                      </a:rPr>
                      <m:t>|</m:t>
                    </m:r>
                  </m:oMath>
                </a14:m>
                <a:r>
                  <a:rPr lang="es-CO" dirty="0"/>
                  <a:t>es la distancia euclidiana entre las representaciones de los objetos </a:t>
                </a:r>
                <a14:m>
                  <m:oMath xmlns:m="http://schemas.openxmlformats.org/officeDocument/2006/math">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oMath>
                </a14:m>
                <a:r>
                  <a:rPr lang="es-CO" dirty="0"/>
                  <a:t>en el espacio </a:t>
                </a:r>
                <a:r>
                  <a:rPr lang="es-CO" i="1" dirty="0"/>
                  <a:t>X</a:t>
                </a:r>
                <a:endParaRPr lang="es-CO" dirty="0"/>
              </a:p>
            </p:txBody>
          </p:sp>
        </mc:Choice>
        <mc:Fallback>
          <p:sp>
            <p:nvSpPr>
              <p:cNvPr id="3" name="Marcador de contenido 2">
                <a:extLst>
                  <a:ext uri="{FF2B5EF4-FFF2-40B4-BE49-F238E27FC236}">
                    <a16:creationId xmlns:a16="http://schemas.microsoft.com/office/drawing/2014/main" id="{D6924E84-A2DE-7BF0-77E9-40469939F20E}"/>
                  </a:ext>
                </a:extLst>
              </p:cNvPr>
              <p:cNvSpPr>
                <a:spLocks noGrp="1" noRot="1" noChangeAspect="1" noMove="1" noResize="1" noEditPoints="1" noAdjustHandles="1" noChangeArrowheads="1" noChangeShapeType="1" noTextEdit="1"/>
              </p:cNvSpPr>
              <p:nvPr>
                <p:ph idx="1"/>
              </p:nvPr>
            </p:nvSpPr>
            <p:spPr>
              <a:blipFill>
                <a:blip r:embed="rId2"/>
                <a:stretch>
                  <a:fillRect l="-1217" t="-2241" r="-1275"/>
                </a:stretch>
              </a:blipFill>
            </p:spPr>
            <p:txBody>
              <a:bodyPr/>
              <a:lstStyle/>
              <a:p>
                <a:r>
                  <a:rPr lang="es-CO">
                    <a:noFill/>
                  </a:rPr>
                  <a:t> </a:t>
                </a:r>
              </a:p>
            </p:txBody>
          </p:sp>
        </mc:Fallback>
      </mc:AlternateContent>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No-métrico</a:t>
            </a:r>
          </a:p>
        </p:txBody>
      </p:sp>
    </p:spTree>
    <p:extLst>
      <p:ext uri="{BB962C8B-B14F-4D97-AF65-F5344CB8AC3E}">
        <p14:creationId xmlns:p14="http://schemas.microsoft.com/office/powerpoint/2010/main" val="250779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924E84-A2DE-7BF0-77E9-40469939F20E}"/>
              </a:ext>
            </a:extLst>
          </p:cNvPr>
          <p:cNvSpPr>
            <a:spLocks noGrp="1"/>
          </p:cNvSpPr>
          <p:nvPr>
            <p:ph idx="1"/>
          </p:nvPr>
        </p:nvSpPr>
        <p:spPr/>
        <p:txBody>
          <a:bodyPr/>
          <a:lstStyle/>
          <a:p>
            <a:pPr marL="0" indent="0" algn="just">
              <a:buNone/>
            </a:pPr>
            <a:r>
              <a:rPr lang="es-ES" b="0" i="0" dirty="0">
                <a:solidFill>
                  <a:srgbClr val="000000"/>
                </a:solidFill>
                <a:effectLst/>
                <a:highlight>
                  <a:srgbClr val="FFFFFF"/>
                </a:highlight>
                <a:latin typeface="Source Sans Pro" panose="020B0503030403020204" pitchFamily="34" charset="0"/>
              </a:rPr>
              <a:t>Nuestra discusión ha considerado </a:t>
            </a:r>
            <a:r>
              <a:rPr lang="es-ES" b="0" i="0" dirty="0" err="1">
                <a:solidFill>
                  <a:srgbClr val="000000"/>
                </a:solidFill>
                <a:effectLst/>
                <a:highlight>
                  <a:srgbClr val="FFFFFF"/>
                </a:highlight>
                <a:latin typeface="Source Sans Pro" panose="020B0503030403020204" pitchFamily="34" charset="0"/>
              </a:rPr>
              <a:t>embeddings</a:t>
            </a:r>
            <a:r>
              <a:rPr lang="es-ES" b="0" i="0" dirty="0">
                <a:solidFill>
                  <a:srgbClr val="000000"/>
                </a:solidFill>
                <a:effectLst/>
                <a:highlight>
                  <a:srgbClr val="FFFFFF"/>
                </a:highlight>
                <a:latin typeface="Source Sans Pro" panose="020B0503030403020204" pitchFamily="34" charset="0"/>
              </a:rPr>
              <a:t> </a:t>
            </a:r>
            <a:r>
              <a:rPr lang="es-ES" b="0" i="1" dirty="0">
                <a:solidFill>
                  <a:srgbClr val="000000"/>
                </a:solidFill>
                <a:effectLst/>
                <a:highlight>
                  <a:srgbClr val="FFFFFF"/>
                </a:highlight>
                <a:latin typeface="Source Sans Pro" panose="020B0503030403020204" pitchFamily="34" charset="0"/>
              </a:rPr>
              <a:t>lineales</a:t>
            </a:r>
            <a:r>
              <a:rPr lang="es-ES" b="0" i="0" dirty="0">
                <a:solidFill>
                  <a:srgbClr val="000000"/>
                </a:solidFill>
                <a:effectLst/>
                <a:highlight>
                  <a:srgbClr val="FFFFFF"/>
                </a:highlight>
                <a:latin typeface="Source Sans Pro" panose="020B0503030403020204" pitchFamily="34" charset="0"/>
              </a:rPr>
              <a:t> , que esencialmente consisten en </a:t>
            </a:r>
            <a:r>
              <a:rPr lang="es-ES" b="0" i="0" dirty="0">
                <a:solidFill>
                  <a:schemeClr val="accent1"/>
                </a:solidFill>
                <a:effectLst/>
                <a:highlight>
                  <a:srgbClr val="FFFFFF"/>
                </a:highlight>
                <a:latin typeface="Source Sans Pro" panose="020B0503030403020204" pitchFamily="34" charset="0"/>
              </a:rPr>
              <a:t>rotaciones, traslaciones y escalamientos </a:t>
            </a:r>
            <a:r>
              <a:rPr lang="es-ES" b="0" i="0" dirty="0">
                <a:solidFill>
                  <a:srgbClr val="000000"/>
                </a:solidFill>
                <a:effectLst/>
                <a:highlight>
                  <a:srgbClr val="FFFFFF"/>
                </a:highlight>
                <a:latin typeface="Source Sans Pro" panose="020B0503030403020204" pitchFamily="34" charset="0"/>
              </a:rPr>
              <a:t>en espacios de dimensiones superiores. </a:t>
            </a:r>
          </a:p>
          <a:p>
            <a:pPr marL="0" indent="0" algn="just">
              <a:buNone/>
            </a:pPr>
            <a:r>
              <a:rPr lang="es-ES" b="0" i="0" dirty="0">
                <a:solidFill>
                  <a:srgbClr val="000000"/>
                </a:solidFill>
                <a:effectLst/>
                <a:highlight>
                  <a:srgbClr val="FFFFFF"/>
                </a:highlight>
                <a:latin typeface="Source Sans Pro" panose="020B0503030403020204" pitchFamily="34" charset="0"/>
              </a:rPr>
              <a:t>Cuando MDS falla es cuando la incorporación no es lineal, es decir, cuando va más allá de este simple conjunto de operaciones. </a:t>
            </a:r>
            <a:endParaRPr lang="es-CO" dirty="0"/>
          </a:p>
        </p:txBody>
      </p:sp>
      <p:sp>
        <p:nvSpPr>
          <p:cNvPr id="4" name="Título 1">
            <a:extLst>
              <a:ext uri="{FF2B5EF4-FFF2-40B4-BE49-F238E27FC236}">
                <a16:creationId xmlns:a16="http://schemas.microsoft.com/office/drawing/2014/main" id="{6A646D13-C2FB-6725-1DD4-1E5608DAFB90}"/>
              </a:ext>
            </a:extLst>
          </p:cNvPr>
          <p:cNvSpPr txBox="1">
            <a:spLocks/>
          </p:cNvSpPr>
          <p:nvPr/>
        </p:nvSpPr>
        <p:spPr>
          <a:xfrm>
            <a:off x="838200" y="2531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dirty="0"/>
              <a:t>MDS consideraciones</a:t>
            </a:r>
          </a:p>
        </p:txBody>
      </p:sp>
    </p:spTree>
    <p:extLst>
      <p:ext uri="{BB962C8B-B14F-4D97-AF65-F5344CB8AC3E}">
        <p14:creationId xmlns:p14="http://schemas.microsoft.com/office/powerpoint/2010/main" val="122585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5DBA4-0B0F-C57C-F788-4043C73C6E3E}"/>
              </a:ext>
            </a:extLst>
          </p:cNvPr>
          <p:cNvSpPr>
            <a:spLocks noGrp="1"/>
          </p:cNvSpPr>
          <p:nvPr>
            <p:ph type="title"/>
          </p:nvPr>
        </p:nvSpPr>
        <p:spPr/>
        <p:txBody>
          <a:bodyPr/>
          <a:lstStyle/>
          <a:p>
            <a:pPr algn="ctr"/>
            <a:r>
              <a:rPr lang="es-CO" dirty="0" err="1"/>
              <a:t>Locally</a:t>
            </a:r>
            <a:r>
              <a:rPr lang="es-CO" dirty="0"/>
              <a:t> Linear </a:t>
            </a:r>
            <a:r>
              <a:rPr lang="es-CO" dirty="0" err="1"/>
              <a:t>Embedding</a:t>
            </a:r>
            <a:r>
              <a:rPr lang="es-CO" dirty="0"/>
              <a:t> LLE</a:t>
            </a:r>
          </a:p>
        </p:txBody>
      </p:sp>
      <p:sp>
        <p:nvSpPr>
          <p:cNvPr id="3" name="Marcador de contenido 2">
            <a:extLst>
              <a:ext uri="{FF2B5EF4-FFF2-40B4-BE49-F238E27FC236}">
                <a16:creationId xmlns:a16="http://schemas.microsoft.com/office/drawing/2014/main" id="{2C15A1F0-4421-27C9-A23C-7DC0BDB2B4A4}"/>
              </a:ext>
            </a:extLst>
          </p:cNvPr>
          <p:cNvSpPr>
            <a:spLocks noGrp="1"/>
          </p:cNvSpPr>
          <p:nvPr>
            <p:ph idx="1"/>
          </p:nvPr>
        </p:nvSpPr>
        <p:spPr/>
        <p:txBody>
          <a:bodyPr>
            <a:normAutofit lnSpcReduction="10000"/>
          </a:bodyPr>
          <a:lstStyle/>
          <a:p>
            <a:pPr marL="0" indent="0" algn="just">
              <a:buNone/>
            </a:pPr>
            <a:r>
              <a:rPr lang="es-ES" b="0" i="0" dirty="0">
                <a:solidFill>
                  <a:srgbClr val="0D0D0D"/>
                </a:solidFill>
                <a:effectLst/>
                <a:highlight>
                  <a:srgbClr val="FFFFFF"/>
                </a:highlight>
                <a:latin typeface="Söhne"/>
              </a:rPr>
              <a:t>Si los puntos en un conjunto de alta dimensión se encuentran en una </a:t>
            </a:r>
            <a:r>
              <a:rPr lang="es-ES" b="0" i="0" dirty="0" err="1">
                <a:solidFill>
                  <a:srgbClr val="0D0D0D"/>
                </a:solidFill>
                <a:effectLst/>
                <a:highlight>
                  <a:srgbClr val="FFFFFF"/>
                </a:highlight>
                <a:latin typeface="Söhne"/>
              </a:rPr>
              <a:t>manifold</a:t>
            </a:r>
            <a:r>
              <a:rPr lang="es-ES" b="0" i="0" dirty="0">
                <a:solidFill>
                  <a:srgbClr val="0D0D0D"/>
                </a:solidFill>
                <a:effectLst/>
                <a:highlight>
                  <a:srgbClr val="FFFFFF"/>
                </a:highlight>
                <a:latin typeface="Söhne"/>
              </a:rPr>
              <a:t> de baja dimensión incrustada en el espacio de alta dimensión, entonces las relaciones de vecindad local entre los puntos se mantendrán incluso después de la reducción de dimensionalidad.</a:t>
            </a:r>
          </a:p>
          <a:p>
            <a:pPr marL="0" indent="0" algn="just">
              <a:buNone/>
            </a:pPr>
            <a:endParaRPr lang="es-ES" b="0" i="0" dirty="0">
              <a:solidFill>
                <a:srgbClr val="0D0D0D"/>
              </a:solidFill>
              <a:effectLst/>
              <a:highlight>
                <a:srgbClr val="FFFFFF"/>
              </a:highlight>
              <a:latin typeface="Söhne"/>
            </a:endParaRPr>
          </a:p>
          <a:p>
            <a:pPr algn="l">
              <a:buFont typeface="Arial" panose="020B0604020202020204" pitchFamily="34" charset="0"/>
              <a:buChar char="•"/>
            </a:pPr>
            <a:r>
              <a:rPr lang="es-ES" b="0" i="0" dirty="0">
                <a:solidFill>
                  <a:srgbClr val="0D0D0D"/>
                </a:solidFill>
                <a:effectLst/>
                <a:highlight>
                  <a:srgbClr val="FFFFFF"/>
                </a:highlight>
                <a:latin typeface="Söhne"/>
              </a:rPr>
              <a:t>Puede manejar conjuntos de datos con muchas dimensiones.</a:t>
            </a:r>
          </a:p>
          <a:p>
            <a:pPr algn="l">
              <a:buFont typeface="Arial" panose="020B0604020202020204" pitchFamily="34" charset="0"/>
              <a:buChar char="•"/>
            </a:pPr>
            <a:r>
              <a:rPr lang="es-ES" b="0" i="0" dirty="0">
                <a:solidFill>
                  <a:srgbClr val="0D0D0D"/>
                </a:solidFill>
                <a:effectLst/>
                <a:highlight>
                  <a:srgbClr val="FFFFFF"/>
                </a:highlight>
                <a:latin typeface="Söhne"/>
              </a:rPr>
              <a:t>Útil para descubrir estructuras de </a:t>
            </a:r>
            <a:r>
              <a:rPr lang="es-ES" b="0" i="0" dirty="0" err="1">
                <a:solidFill>
                  <a:srgbClr val="0D0D0D"/>
                </a:solidFill>
                <a:effectLst/>
                <a:highlight>
                  <a:srgbClr val="FFFFFF"/>
                </a:highlight>
                <a:latin typeface="Söhne"/>
              </a:rPr>
              <a:t>manifold</a:t>
            </a:r>
            <a:r>
              <a:rPr lang="es-ES" b="0" i="0" dirty="0">
                <a:solidFill>
                  <a:srgbClr val="0D0D0D"/>
                </a:solidFill>
                <a:effectLst/>
                <a:highlight>
                  <a:srgbClr val="FFFFFF"/>
                </a:highlight>
                <a:latin typeface="Söhne"/>
              </a:rPr>
              <a:t> no lineales y puede capturar formas complejas en los datos.</a:t>
            </a:r>
          </a:p>
          <a:p>
            <a:pPr algn="l">
              <a:buFont typeface="Arial" panose="020B0604020202020204" pitchFamily="34" charset="0"/>
              <a:buChar char="•"/>
            </a:pPr>
            <a:r>
              <a:rPr lang="es-ES" b="0" i="0" dirty="0">
                <a:solidFill>
                  <a:srgbClr val="0D0D0D"/>
                </a:solidFill>
                <a:effectLst/>
                <a:highlight>
                  <a:srgbClr val="FFFFFF"/>
                </a:highlight>
                <a:latin typeface="Söhne"/>
              </a:rPr>
              <a:t>Es computacionalmente eficiente, especialmente en comparación con técnicas más intensivas en cálculos, como el t-SNE.</a:t>
            </a:r>
          </a:p>
          <a:p>
            <a:pPr algn="just"/>
            <a:endParaRPr lang="es-CO" dirty="0"/>
          </a:p>
        </p:txBody>
      </p:sp>
    </p:spTree>
    <p:extLst>
      <p:ext uri="{BB962C8B-B14F-4D97-AF65-F5344CB8AC3E}">
        <p14:creationId xmlns:p14="http://schemas.microsoft.com/office/powerpoint/2010/main" val="179242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5DBA4-0B0F-C57C-F788-4043C73C6E3E}"/>
              </a:ext>
            </a:extLst>
          </p:cNvPr>
          <p:cNvSpPr>
            <a:spLocks noGrp="1"/>
          </p:cNvSpPr>
          <p:nvPr>
            <p:ph type="title"/>
          </p:nvPr>
        </p:nvSpPr>
        <p:spPr/>
        <p:txBody>
          <a:bodyPr/>
          <a:lstStyle/>
          <a:p>
            <a:pPr algn="ctr"/>
            <a:r>
              <a:rPr lang="es-CO" dirty="0" err="1"/>
              <a:t>Locally</a:t>
            </a:r>
            <a:r>
              <a:rPr lang="es-CO" dirty="0"/>
              <a:t> Linear </a:t>
            </a:r>
            <a:r>
              <a:rPr lang="es-CO" dirty="0" err="1"/>
              <a:t>Embedding</a:t>
            </a:r>
            <a:r>
              <a:rPr lang="es-CO" dirty="0"/>
              <a:t> LLE</a:t>
            </a:r>
          </a:p>
        </p:txBody>
      </p:sp>
      <p:sp>
        <p:nvSpPr>
          <p:cNvPr id="3" name="Marcador de contenido 2">
            <a:extLst>
              <a:ext uri="{FF2B5EF4-FFF2-40B4-BE49-F238E27FC236}">
                <a16:creationId xmlns:a16="http://schemas.microsoft.com/office/drawing/2014/main" id="{2C15A1F0-4421-27C9-A23C-7DC0BDB2B4A4}"/>
              </a:ext>
            </a:extLst>
          </p:cNvPr>
          <p:cNvSpPr>
            <a:spLocks noGrp="1"/>
          </p:cNvSpPr>
          <p:nvPr>
            <p:ph idx="1"/>
          </p:nvPr>
        </p:nvSpPr>
        <p:spPr/>
        <p:txBody>
          <a:bodyPr>
            <a:normAutofit fontScale="92500" lnSpcReduction="10000"/>
          </a:bodyPr>
          <a:lstStyle/>
          <a:p>
            <a:pPr marL="0" indent="0" algn="l">
              <a:buNone/>
            </a:pPr>
            <a:r>
              <a:rPr lang="es-ES" b="0" i="0" dirty="0">
                <a:solidFill>
                  <a:srgbClr val="0D0D0D"/>
                </a:solidFill>
                <a:effectLst/>
                <a:highlight>
                  <a:srgbClr val="FFFFFF"/>
                </a:highlight>
                <a:latin typeface="Söhne"/>
              </a:rPr>
              <a:t>El proceso de LLE se puede dividir en los siguientes pasos:</a:t>
            </a:r>
          </a:p>
          <a:p>
            <a:pPr algn="l">
              <a:buFont typeface="+mj-lt"/>
              <a:buAutoNum type="arabicPeriod"/>
            </a:pPr>
            <a:r>
              <a:rPr lang="es-ES" b="1" i="0" dirty="0">
                <a:solidFill>
                  <a:srgbClr val="0D0D0D"/>
                </a:solidFill>
                <a:effectLst/>
                <a:highlight>
                  <a:srgbClr val="FFFFFF"/>
                </a:highlight>
                <a:latin typeface="Söhne"/>
              </a:rPr>
              <a:t>Vecindad local:</a:t>
            </a:r>
            <a:r>
              <a:rPr lang="es-ES" b="0" i="0" dirty="0">
                <a:solidFill>
                  <a:srgbClr val="0D0D0D"/>
                </a:solidFill>
                <a:effectLst/>
                <a:highlight>
                  <a:srgbClr val="FFFFFF"/>
                </a:highlight>
                <a:latin typeface="Söhne"/>
              </a:rPr>
              <a:t> Para cada punto en alta dimensión, se identifican sus vecinos más cercanos. La vecindad puede ser definida por una cantidad fija de vecinos o por un radio de vecindad definido.</a:t>
            </a:r>
          </a:p>
          <a:p>
            <a:pPr marL="0" indent="0" algn="just">
              <a:buNone/>
            </a:pPr>
            <a:endParaRPr lang="es-CO" dirty="0"/>
          </a:p>
          <a:p>
            <a:pPr marL="0" indent="0" algn="just">
              <a:buNone/>
            </a:pPr>
            <a:r>
              <a:rPr lang="es-CO" dirty="0"/>
              <a:t>Teniendo un conjunto de datos de alta dimensión representado </a:t>
            </a:r>
            <a:r>
              <a:rPr lang="es-ES" b="0" i="0" dirty="0">
                <a:solidFill>
                  <a:srgbClr val="0D0D0D"/>
                </a:solidFill>
                <a:effectLst/>
                <a:highlight>
                  <a:srgbClr val="FFFFFF"/>
                </a:highlight>
                <a:latin typeface="Söhne"/>
              </a:rPr>
              <a:t>por una matriz </a:t>
            </a:r>
            <a:r>
              <a:rPr lang="es-ES" b="0" i="0" dirty="0">
                <a:solidFill>
                  <a:srgbClr val="0D0D0D"/>
                </a:solidFill>
                <a:effectLst/>
                <a:highlight>
                  <a:srgbClr val="FFFFFF"/>
                </a:highlight>
                <a:latin typeface="KaTeX_Main"/>
              </a:rPr>
              <a:t>𝑋</a:t>
            </a:r>
            <a:r>
              <a:rPr lang="es-ES" b="0" i="0" dirty="0">
                <a:solidFill>
                  <a:srgbClr val="0D0D0D"/>
                </a:solidFill>
                <a:effectLst/>
                <a:highlight>
                  <a:srgbClr val="FFFFFF"/>
                </a:highlight>
                <a:latin typeface="Söhne"/>
              </a:rPr>
              <a:t> de tamaño </a:t>
            </a:r>
            <a:r>
              <a:rPr lang="es-ES" b="0" i="0" dirty="0">
                <a:solidFill>
                  <a:srgbClr val="0D0D0D"/>
                </a:solidFill>
                <a:effectLst/>
                <a:highlight>
                  <a:srgbClr val="FFFFFF"/>
                </a:highlight>
                <a:latin typeface="KaTeX_Main"/>
              </a:rPr>
              <a:t>𝐷×𝑁</a:t>
            </a:r>
            <a:r>
              <a:rPr lang="es-ES" b="0" i="0" dirty="0">
                <a:solidFill>
                  <a:srgbClr val="0D0D0D"/>
                </a:solidFill>
                <a:effectLst/>
                <a:highlight>
                  <a:srgbClr val="FFFFFF"/>
                </a:highlight>
                <a:latin typeface="Söhne"/>
              </a:rPr>
              <a:t>, donde </a:t>
            </a:r>
            <a:r>
              <a:rPr lang="es-ES" b="0" i="1" dirty="0">
                <a:solidFill>
                  <a:srgbClr val="0D0D0D"/>
                </a:solidFill>
                <a:effectLst/>
                <a:highlight>
                  <a:srgbClr val="FFFFFF"/>
                </a:highlight>
                <a:latin typeface="KaTeX_Math"/>
              </a:rPr>
              <a:t>D</a:t>
            </a:r>
            <a:r>
              <a:rPr lang="es-ES" b="0" i="0" dirty="0">
                <a:solidFill>
                  <a:srgbClr val="0D0D0D"/>
                </a:solidFill>
                <a:effectLst/>
                <a:highlight>
                  <a:srgbClr val="FFFFFF"/>
                </a:highlight>
                <a:latin typeface="Söhne"/>
              </a:rPr>
              <a:t> es la dimensión de los datos originales y </a:t>
            </a:r>
            <a:r>
              <a:rPr lang="es-ES" b="0" i="1" dirty="0">
                <a:solidFill>
                  <a:srgbClr val="0D0D0D"/>
                </a:solidFill>
                <a:effectLst/>
                <a:highlight>
                  <a:srgbClr val="FFFFFF"/>
                </a:highlight>
                <a:latin typeface="KaTeX_Math"/>
              </a:rPr>
              <a:t>N</a:t>
            </a:r>
            <a:r>
              <a:rPr lang="es-ES" b="0" i="0" dirty="0">
                <a:solidFill>
                  <a:srgbClr val="0D0D0D"/>
                </a:solidFill>
                <a:effectLst/>
                <a:highlight>
                  <a:srgbClr val="FFFFFF"/>
                </a:highlight>
                <a:latin typeface="Söhne"/>
              </a:rPr>
              <a:t> es el número de muestras.</a:t>
            </a:r>
            <a:endParaRPr lang="es-CO" dirty="0"/>
          </a:p>
          <a:p>
            <a:pPr marL="0" indent="0" algn="just">
              <a:buNone/>
            </a:pPr>
            <a:endParaRPr lang="es-CO" dirty="0"/>
          </a:p>
          <a:p>
            <a:pPr marL="0" indent="0" algn="just">
              <a:buNone/>
            </a:pPr>
            <a:r>
              <a:rPr lang="es-CO" dirty="0"/>
              <a:t>El punto 1 </a:t>
            </a:r>
            <a:r>
              <a:rPr lang="es-ES" b="0" i="0" dirty="0">
                <a:solidFill>
                  <a:srgbClr val="0D0D0D"/>
                </a:solidFill>
                <a:effectLst/>
                <a:highlight>
                  <a:srgbClr val="FFFFFF"/>
                </a:highlight>
                <a:latin typeface="Söhne"/>
              </a:rPr>
              <a:t>implica encontrar los </a:t>
            </a:r>
            <a:r>
              <a:rPr lang="es-ES" b="0" i="1" dirty="0">
                <a:solidFill>
                  <a:srgbClr val="0D0D0D"/>
                </a:solidFill>
                <a:effectLst/>
                <a:highlight>
                  <a:srgbClr val="FFFFFF"/>
                </a:highlight>
                <a:latin typeface="KaTeX_Math"/>
              </a:rPr>
              <a:t>k</a:t>
            </a:r>
            <a:r>
              <a:rPr lang="es-ES" b="0" i="0" dirty="0">
                <a:solidFill>
                  <a:srgbClr val="0D0D0D"/>
                </a:solidFill>
                <a:effectLst/>
                <a:highlight>
                  <a:srgbClr val="FFFFFF"/>
                </a:highlight>
                <a:latin typeface="Söhne"/>
              </a:rPr>
              <a:t> vecinos más cercanos para cada punto en el espacio de alta dimensión.</a:t>
            </a:r>
            <a:endParaRPr lang="es-CO" dirty="0"/>
          </a:p>
        </p:txBody>
      </p:sp>
    </p:spTree>
    <p:extLst>
      <p:ext uri="{BB962C8B-B14F-4D97-AF65-F5344CB8AC3E}">
        <p14:creationId xmlns:p14="http://schemas.microsoft.com/office/powerpoint/2010/main" val="232376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9EA32-2BAB-EE85-39F0-25C11A48C343}"/>
              </a:ext>
            </a:extLst>
          </p:cNvPr>
          <p:cNvSpPr>
            <a:spLocks noGrp="1"/>
          </p:cNvSpPr>
          <p:nvPr>
            <p:ph type="title"/>
          </p:nvPr>
        </p:nvSpPr>
        <p:spPr/>
        <p:txBody>
          <a:bodyPr/>
          <a:lstStyle/>
          <a:p>
            <a:pPr algn="ctr"/>
            <a:r>
              <a:rPr lang="es-CO" dirty="0">
                <a:solidFill>
                  <a:srgbClr val="0070C0"/>
                </a:solidFill>
              </a:rPr>
              <a:t>La maldición de la dimensionalidad</a:t>
            </a:r>
          </a:p>
        </p:txBody>
      </p:sp>
      <p:sp>
        <p:nvSpPr>
          <p:cNvPr id="3" name="Marcador de contenido 2">
            <a:extLst>
              <a:ext uri="{FF2B5EF4-FFF2-40B4-BE49-F238E27FC236}">
                <a16:creationId xmlns:a16="http://schemas.microsoft.com/office/drawing/2014/main" id="{A2C06753-ED88-152E-3633-73508E90528B}"/>
              </a:ext>
            </a:extLst>
          </p:cNvPr>
          <p:cNvSpPr>
            <a:spLocks noGrp="1"/>
          </p:cNvSpPr>
          <p:nvPr>
            <p:ph idx="1"/>
          </p:nvPr>
        </p:nvSpPr>
        <p:spPr>
          <a:xfrm>
            <a:off x="838200" y="1470212"/>
            <a:ext cx="10515600" cy="4706751"/>
          </a:xfrm>
        </p:spPr>
        <p:txBody>
          <a:bodyPr>
            <a:normAutofit fontScale="92500"/>
          </a:bodyPr>
          <a:lstStyle/>
          <a:p>
            <a:pPr marL="0" indent="0" algn="just">
              <a:buNone/>
            </a:pPr>
            <a:r>
              <a:rPr lang="es-ES" b="0" i="0" dirty="0">
                <a:solidFill>
                  <a:srgbClr val="383838"/>
                </a:solidFill>
                <a:effectLst/>
                <a:highlight>
                  <a:srgbClr val="FFFFFF"/>
                </a:highlight>
                <a:latin typeface="Inter"/>
              </a:rPr>
              <a:t>Una gran cantidad de datos en ML involucran miles/millones de funciones. </a:t>
            </a:r>
          </a:p>
          <a:p>
            <a:pPr marL="0" indent="0" algn="just">
              <a:buNone/>
            </a:pPr>
            <a:r>
              <a:rPr lang="es-ES" b="0" i="0" dirty="0">
                <a:solidFill>
                  <a:srgbClr val="383838"/>
                </a:solidFill>
                <a:effectLst/>
                <a:highlight>
                  <a:srgbClr val="FFFFFF"/>
                </a:highlight>
                <a:latin typeface="Inter"/>
              </a:rPr>
              <a:t>Estas características pueden hacer que el entrenamiento sea muy lento.</a:t>
            </a:r>
          </a:p>
          <a:p>
            <a:pPr marL="0" indent="0" algn="just">
              <a:buNone/>
            </a:pPr>
            <a:r>
              <a:rPr lang="es-ES" b="0" i="0" dirty="0">
                <a:solidFill>
                  <a:srgbClr val="383838"/>
                </a:solidFill>
                <a:effectLst/>
                <a:highlight>
                  <a:srgbClr val="FFFFFF"/>
                </a:highlight>
                <a:latin typeface="Inter"/>
              </a:rPr>
              <a:t>Además, hay mucho espacio en dimensiones altas, lo que hace que los conjuntos de datos de alta dimensión sean escasos, ya que es muy probable que la mayoría de las instancias de entrenamiento estén lejos unas de otras. </a:t>
            </a:r>
          </a:p>
          <a:p>
            <a:pPr marL="0" indent="0" algn="just">
              <a:buNone/>
            </a:pPr>
            <a:r>
              <a:rPr lang="es-ES" b="0" i="0" dirty="0">
                <a:solidFill>
                  <a:srgbClr val="383838"/>
                </a:solidFill>
                <a:effectLst/>
                <a:highlight>
                  <a:srgbClr val="FFFFFF"/>
                </a:highlight>
                <a:latin typeface="Inter"/>
              </a:rPr>
              <a:t>Esto aumenta el riesgo de sobreajuste, ya que las predicciones se basarán en extrapolaciones mucho mayores en comparación con las de datos de baja dimensión. Esto se llama </a:t>
            </a:r>
            <a:r>
              <a:rPr lang="es-ES" b="0" i="1" dirty="0">
                <a:solidFill>
                  <a:srgbClr val="383838"/>
                </a:solidFill>
                <a:effectLst/>
                <a:highlight>
                  <a:srgbClr val="FFFFFF"/>
                </a:highlight>
                <a:latin typeface="Inter"/>
              </a:rPr>
              <a:t>la maldición de la dimensionalidad</a:t>
            </a:r>
            <a:r>
              <a:rPr lang="es-ES" b="0" i="0" dirty="0">
                <a:solidFill>
                  <a:srgbClr val="383838"/>
                </a:solidFill>
                <a:effectLst/>
                <a:highlight>
                  <a:srgbClr val="FFFFFF"/>
                </a:highlight>
                <a:latin typeface="Inter"/>
              </a:rPr>
              <a:t> .</a:t>
            </a:r>
          </a:p>
          <a:p>
            <a:pPr marL="0" indent="0" algn="just">
              <a:buNone/>
            </a:pPr>
            <a:r>
              <a:rPr lang="es-ES" b="0" i="0" dirty="0">
                <a:solidFill>
                  <a:srgbClr val="383838"/>
                </a:solidFill>
                <a:effectLst/>
                <a:highlight>
                  <a:srgbClr val="FFFFFF"/>
                </a:highlight>
                <a:latin typeface="Inter"/>
              </a:rPr>
              <a:t>Tenemos dos enfoques principales para la reducción de dimensionalidad: proyección y </a:t>
            </a:r>
            <a:r>
              <a:rPr lang="es-ES" b="0" i="0" dirty="0" err="1">
                <a:solidFill>
                  <a:srgbClr val="FF0000"/>
                </a:solidFill>
                <a:effectLst/>
                <a:highlight>
                  <a:srgbClr val="FFFFFF"/>
                </a:highlight>
                <a:latin typeface="Inter"/>
              </a:rPr>
              <a:t>manifold</a:t>
            </a:r>
            <a:r>
              <a:rPr lang="es-ES" b="0" i="0" dirty="0">
                <a:solidFill>
                  <a:srgbClr val="FF0000"/>
                </a:solidFill>
                <a:effectLst/>
                <a:highlight>
                  <a:srgbClr val="FFFFFF"/>
                </a:highlight>
                <a:latin typeface="Inter"/>
              </a:rPr>
              <a:t> </a:t>
            </a:r>
            <a:r>
              <a:rPr lang="es-ES" b="0" i="0" dirty="0" err="1">
                <a:solidFill>
                  <a:srgbClr val="FF0000"/>
                </a:solidFill>
                <a:effectLst/>
                <a:highlight>
                  <a:srgbClr val="FFFFFF"/>
                </a:highlight>
                <a:latin typeface="Inter"/>
              </a:rPr>
              <a:t>learning</a:t>
            </a:r>
            <a:r>
              <a:rPr lang="es-ES" b="0" i="0" dirty="0">
                <a:solidFill>
                  <a:srgbClr val="FF0000"/>
                </a:solidFill>
                <a:effectLst/>
                <a:highlight>
                  <a:srgbClr val="FFFFFF"/>
                </a:highlight>
                <a:latin typeface="Inter"/>
              </a:rPr>
              <a:t>.</a:t>
            </a:r>
          </a:p>
          <a:p>
            <a:endParaRPr lang="es-CO" dirty="0"/>
          </a:p>
        </p:txBody>
      </p:sp>
    </p:spTree>
    <p:extLst>
      <p:ext uri="{BB962C8B-B14F-4D97-AF65-F5344CB8AC3E}">
        <p14:creationId xmlns:p14="http://schemas.microsoft.com/office/powerpoint/2010/main" val="104988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5DBA4-0B0F-C57C-F788-4043C73C6E3E}"/>
              </a:ext>
            </a:extLst>
          </p:cNvPr>
          <p:cNvSpPr>
            <a:spLocks noGrp="1"/>
          </p:cNvSpPr>
          <p:nvPr>
            <p:ph type="title"/>
          </p:nvPr>
        </p:nvSpPr>
        <p:spPr/>
        <p:txBody>
          <a:bodyPr/>
          <a:lstStyle/>
          <a:p>
            <a:pPr algn="ctr"/>
            <a:r>
              <a:rPr lang="es-CO" dirty="0" err="1"/>
              <a:t>Locally</a:t>
            </a:r>
            <a:r>
              <a:rPr lang="es-CO" dirty="0"/>
              <a:t> Linear </a:t>
            </a:r>
            <a:r>
              <a:rPr lang="es-CO" dirty="0" err="1"/>
              <a:t>Embedding</a:t>
            </a:r>
            <a:r>
              <a:rPr lang="es-CO" dirty="0"/>
              <a:t> LLE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C15A1F0-4421-27C9-A23C-7DC0BDB2B4A4}"/>
                  </a:ext>
                </a:extLst>
              </p:cNvPr>
              <p:cNvSpPr>
                <a:spLocks noGrp="1"/>
              </p:cNvSpPr>
              <p:nvPr>
                <p:ph idx="1"/>
              </p:nvPr>
            </p:nvSpPr>
            <p:spPr/>
            <p:txBody>
              <a:bodyPr>
                <a:normAutofit fontScale="92500"/>
              </a:bodyPr>
              <a:lstStyle/>
              <a:p>
                <a:pPr marL="0" indent="0" algn="just">
                  <a:buNone/>
                </a:pPr>
                <a:r>
                  <a:rPr lang="es-ES" b="1" i="0" dirty="0">
                    <a:solidFill>
                      <a:srgbClr val="0D0D0D"/>
                    </a:solidFill>
                    <a:effectLst/>
                    <a:highlight>
                      <a:srgbClr val="FFFFFF"/>
                    </a:highlight>
                    <a:latin typeface="Söhne"/>
                  </a:rPr>
                  <a:t>2. Reconstrucción local:</a:t>
                </a:r>
                <a:r>
                  <a:rPr lang="es-ES" b="0" i="0" dirty="0">
                    <a:solidFill>
                      <a:srgbClr val="0D0D0D"/>
                    </a:solidFill>
                    <a:effectLst/>
                    <a:highlight>
                      <a:srgbClr val="FFFFFF"/>
                    </a:highlight>
                    <a:latin typeface="Söhne"/>
                  </a:rPr>
                  <a:t> Para cada punto, se encuentra una representación lineal de él mismo basada en sus vecinos. Esto implica encontrar los pesos (coeficientes) que mejor reconstruyen el punto como una combinación lineal de sus vecinos.</a:t>
                </a:r>
                <a:endParaRPr lang="es-ES" dirty="0">
                  <a:solidFill>
                    <a:srgbClr val="0D0D0D"/>
                  </a:solidFill>
                  <a:highlight>
                    <a:srgbClr val="FFFFFF"/>
                  </a:highlight>
                  <a:latin typeface="Söhne"/>
                </a:endParaRPr>
              </a:p>
              <a:p>
                <a:pPr marL="0" indent="0">
                  <a:buNone/>
                </a:pPr>
                <a14:m>
                  <m:oMathPara xmlns:m="http://schemas.openxmlformats.org/officeDocument/2006/math">
                    <m:oMathParaPr>
                      <m:jc m:val="centerGroup"/>
                    </m:oMathParaPr>
                    <m:oMath xmlns:m="http://schemas.openxmlformats.org/officeDocument/2006/math">
                      <m:func>
                        <m:funcPr>
                          <m:ctrlPr>
                            <a:rPr lang="es-CO" b="0" i="1" smtClean="0">
                              <a:latin typeface="Cambria Math" panose="02040503050406030204" pitchFamily="18" charset="0"/>
                            </a:rPr>
                          </m:ctrlPr>
                        </m:funcPr>
                        <m:fName>
                          <m:limLow>
                            <m:limLowPr>
                              <m:ctrlPr>
                                <a:rPr lang="es-CO" b="0" i="1" smtClean="0">
                                  <a:latin typeface="Cambria Math" panose="02040503050406030204" pitchFamily="18" charset="0"/>
                                </a:rPr>
                              </m:ctrlPr>
                            </m:limLowPr>
                            <m:e>
                              <m:r>
                                <m:rPr>
                                  <m:sty m:val="p"/>
                                </m:rPr>
                                <a:rPr lang="es-CO" b="0" i="0" smtClean="0">
                                  <a:latin typeface="Cambria Math" panose="02040503050406030204" pitchFamily="18" charset="0"/>
                                </a:rPr>
                                <m:t>min</m:t>
                              </m:r>
                            </m:e>
                            <m:lim>
                              <m:sSub>
                                <m:sSubPr>
                                  <m:ctrlPr>
                                    <a:rPr lang="es-CO" b="0" i="1" smtClean="0">
                                      <a:latin typeface="Cambria Math" panose="02040503050406030204" pitchFamily="18" charset="0"/>
                                    </a:rPr>
                                  </m:ctrlPr>
                                </m:sSubPr>
                                <m:e>
                                  <m:r>
                                    <a:rPr lang="es-CO" b="0" i="1" smtClean="0">
                                      <a:latin typeface="Cambria Math" panose="02040503050406030204" pitchFamily="18" charset="0"/>
                                    </a:rPr>
                                    <m:t>𝑊</m:t>
                                  </m:r>
                                </m:e>
                                <m:sub>
                                  <m:r>
                                    <a:rPr lang="es-CO" b="0" i="1" smtClean="0">
                                      <a:latin typeface="Cambria Math" panose="02040503050406030204" pitchFamily="18" charset="0"/>
                                    </a:rPr>
                                    <m:t>𝑖</m:t>
                                  </m:r>
                                </m:sub>
                              </m:sSub>
                            </m:lim>
                          </m:limLow>
                        </m:fName>
                        <m:e>
                          <m:sSup>
                            <m:sSupPr>
                              <m:ctrlPr>
                                <a:rPr lang="es-CO" b="0" i="1" smtClean="0">
                                  <a:latin typeface="Cambria Math" panose="02040503050406030204" pitchFamily="18" charset="0"/>
                                </a:rPr>
                              </m:ctrlPr>
                            </m:sSupPr>
                            <m:e>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1" smtClean="0">
                                          <a:latin typeface="Cambria Math" panose="02040503050406030204" pitchFamily="18" charset="0"/>
                                        </a:rPr>
                                        <m:t>−</m:t>
                                      </m:r>
                                      <m:nary>
                                        <m:naryPr>
                                          <m:chr m:val="∑"/>
                                          <m:supHide m:val="on"/>
                                          <m:ctrlPr>
                                            <a:rPr lang="es-CO" b="0" i="1" smtClean="0">
                                              <a:latin typeface="Cambria Math" panose="02040503050406030204" pitchFamily="18" charset="0"/>
                                            </a:rPr>
                                          </m:ctrlPr>
                                        </m:naryPr>
                                        <m:sub>
                                          <m:r>
                                            <a:rPr lang="es-CO" b="0" i="1" smtClean="0">
                                              <a:latin typeface="Cambria Math" panose="02040503050406030204" pitchFamily="18" charset="0"/>
                                            </a:rPr>
                                            <m:t>𝑗</m:t>
                                          </m:r>
                                          <m:r>
                                            <a:rPr lang="es-CO" b="0" i="1" smtClean="0">
                                              <a:latin typeface="Cambria Math" panose="02040503050406030204" pitchFamily="18" charset="0"/>
                                            </a:rPr>
                                            <m:t>∈</m:t>
                                          </m:r>
                                          <m:r>
                                            <a:rPr lang="es-CO" b="0" i="1" smtClean="0">
                                              <a:latin typeface="Cambria Math" panose="02040503050406030204" pitchFamily="18" charset="0"/>
                                            </a:rPr>
                                            <m:t>𝑁</m:t>
                                          </m:r>
                                          <m:d>
                                            <m:dPr>
                                              <m:ctrlPr>
                                                <a:rPr lang="es-CO" b="0" i="1" smtClean="0">
                                                  <a:latin typeface="Cambria Math" panose="02040503050406030204" pitchFamily="18" charset="0"/>
                                                </a:rPr>
                                              </m:ctrlPr>
                                            </m:dPr>
                                            <m:e>
                                              <m:r>
                                                <a:rPr lang="es-CO" b="0" i="1" smtClean="0">
                                                  <a:latin typeface="Cambria Math" panose="02040503050406030204" pitchFamily="18" charset="0"/>
                                                </a:rPr>
                                                <m:t>𝑖</m:t>
                                              </m:r>
                                            </m:e>
                                          </m:d>
                                        </m:sub>
                                        <m:sup/>
                                        <m:e>
                                          <m:sSub>
                                            <m:sSubPr>
                                              <m:ctrlPr>
                                                <a:rPr lang="es-CO" b="0" i="1" smtClean="0">
                                                  <a:latin typeface="Cambria Math" panose="02040503050406030204" pitchFamily="18" charset="0"/>
                                                </a:rPr>
                                              </m:ctrlPr>
                                            </m:sSubPr>
                                            <m:e>
                                              <m:r>
                                                <a:rPr lang="es-CO" b="0" i="1" smtClean="0">
                                                  <a:latin typeface="Cambria Math" panose="02040503050406030204" pitchFamily="18" charset="0"/>
                                                </a:rPr>
                                                <m:t>𝑤</m:t>
                                              </m:r>
                                            </m:e>
                                            <m:sub>
                                              <m:r>
                                                <a:rPr lang="es-CO" b="0" i="1" smtClean="0">
                                                  <a:latin typeface="Cambria Math" panose="02040503050406030204" pitchFamily="18" charset="0"/>
                                                </a:rPr>
                                                <m:t>𝑖𝑗</m:t>
                                              </m:r>
                                            </m:sub>
                                          </m:sSub>
                                          <m:sSub>
                                            <m:sSubPr>
                                              <m:ctrlPr>
                                                <a:rPr lang="es-CO" b="0" i="1" smtClean="0">
                                                  <a:latin typeface="Cambria Math" panose="02040503050406030204" pitchFamily="18" charset="0"/>
                                                </a:rPr>
                                              </m:ctrlPr>
                                            </m:sSubPr>
                                            <m:e>
                                              <m:r>
                                                <a:rPr lang="es-CO" b="0" i="1" smtClean="0">
                                                  <a:latin typeface="Cambria Math" panose="02040503050406030204" pitchFamily="18" charset="0"/>
                                                </a:rPr>
                                                <m:t>𝑠</m:t>
                                              </m:r>
                                            </m:e>
                                            <m:sub>
                                              <m:r>
                                                <a:rPr lang="es-CO" b="0" i="1" smtClean="0">
                                                  <a:latin typeface="Cambria Math" panose="02040503050406030204" pitchFamily="18" charset="0"/>
                                                </a:rPr>
                                                <m:t>𝑗</m:t>
                                              </m:r>
                                            </m:sub>
                                          </m:sSub>
                                        </m:e>
                                      </m:nary>
                                    </m:e>
                                  </m:d>
                                </m:e>
                              </m:d>
                            </m:e>
                            <m:sup>
                              <m:r>
                                <a:rPr lang="es-CO" b="0" i="1" smtClean="0">
                                  <a:latin typeface="Cambria Math" panose="02040503050406030204" pitchFamily="18" charset="0"/>
                                </a:rPr>
                                <m:t>2</m:t>
                              </m:r>
                            </m:sup>
                          </m:sSup>
                        </m:e>
                      </m:func>
                    </m:oMath>
                  </m:oMathPara>
                </a14:m>
                <a:endParaRPr lang="es-CO" dirty="0"/>
              </a:p>
              <a:p>
                <a:pPr marL="0" indent="0">
                  <a:buNone/>
                </a:pPr>
                <a:r>
                  <a:rPr lang="es-CO" dirty="0"/>
                  <a:t>Donde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oMath>
                </a14:m>
                <a:r>
                  <a:rPr lang="es-CO" dirty="0"/>
                  <a:t>es el punto de interés</a:t>
                </a:r>
              </a:p>
              <a:p>
                <a:pPr marL="0" indent="0">
                  <a:buNone/>
                </a:pPr>
                <a14:m>
                  <m:oMath xmlns:m="http://schemas.openxmlformats.org/officeDocument/2006/math">
                    <m:r>
                      <a:rPr lang="es-CO" b="0" i="1" smtClean="0">
                        <a:latin typeface="Cambria Math" panose="02040503050406030204" pitchFamily="18" charset="0"/>
                      </a:rPr>
                      <m:t>𝑁</m:t>
                    </m:r>
                    <m:r>
                      <a:rPr lang="es-CO" b="0" i="1" smtClean="0">
                        <a:latin typeface="Cambria Math" panose="02040503050406030204" pitchFamily="18" charset="0"/>
                      </a:rPr>
                      <m:t>(</m:t>
                    </m:r>
                    <m:r>
                      <a:rPr lang="es-CO" b="0" i="1" smtClean="0">
                        <a:latin typeface="Cambria Math" panose="02040503050406030204" pitchFamily="18" charset="0"/>
                      </a:rPr>
                      <m:t>𝑖</m:t>
                    </m:r>
                    <m:r>
                      <a:rPr lang="es-CO" b="0" i="1" smtClean="0">
                        <a:latin typeface="Cambria Math" panose="02040503050406030204" pitchFamily="18" charset="0"/>
                      </a:rPr>
                      <m:t>)</m:t>
                    </m:r>
                  </m:oMath>
                </a14:m>
                <a:r>
                  <a:rPr lang="es-CO" dirty="0"/>
                  <a:t> es el conjunto de vecinos mas cercanos de i</a:t>
                </a:r>
              </a:p>
              <a:p>
                <a:pPr marL="0" indent="0" algn="l">
                  <a:buNone/>
                </a:pPr>
                <a14:m>
                  <m:oMath xmlns:m="http://schemas.openxmlformats.org/officeDocument/2006/math">
                    <m:sSub>
                      <m:sSubPr>
                        <m:ctrlPr>
                          <a:rPr lang="es-CO" b="0" i="1" smtClean="0">
                            <a:solidFill>
                              <a:srgbClr val="0D0D0D"/>
                            </a:solidFill>
                            <a:effectLst/>
                            <a:highlight>
                              <a:srgbClr val="FFFFFF"/>
                            </a:highlight>
                            <a:latin typeface="Cambria Math" panose="02040503050406030204" pitchFamily="18" charset="0"/>
                          </a:rPr>
                        </m:ctrlPr>
                      </m:sSubPr>
                      <m:e>
                        <m:r>
                          <a:rPr lang="es-CO" b="0" i="1" smtClean="0">
                            <a:solidFill>
                              <a:srgbClr val="0D0D0D"/>
                            </a:solidFill>
                            <a:effectLst/>
                            <a:highlight>
                              <a:srgbClr val="FFFFFF"/>
                            </a:highlight>
                            <a:latin typeface="Cambria Math" panose="02040503050406030204" pitchFamily="18" charset="0"/>
                          </a:rPr>
                          <m:t>𝑤</m:t>
                        </m:r>
                      </m:e>
                      <m:sub>
                        <m:r>
                          <a:rPr lang="es-CO" b="0" i="1" smtClean="0">
                            <a:solidFill>
                              <a:srgbClr val="0D0D0D"/>
                            </a:solidFill>
                            <a:effectLst/>
                            <a:highlight>
                              <a:srgbClr val="FFFFFF"/>
                            </a:highlight>
                            <a:latin typeface="Cambria Math" panose="02040503050406030204" pitchFamily="18" charset="0"/>
                          </a:rPr>
                          <m:t>𝑖𝑗</m:t>
                        </m:r>
                      </m:sub>
                    </m:sSub>
                  </m:oMath>
                </a14:m>
                <a:r>
                  <a:rPr lang="es-ES" b="0" i="0" dirty="0">
                    <a:solidFill>
                      <a:srgbClr val="0D0D0D"/>
                    </a:solidFill>
                    <a:effectLst/>
                    <a:highlight>
                      <a:srgbClr val="FFFFFF"/>
                    </a:highlight>
                    <a:latin typeface="Söhne"/>
                  </a:rPr>
                  <a:t>son los pesos que se asignan a cada vecino para reconstruir el punto i</a:t>
                </a:r>
              </a:p>
              <a:p>
                <a:pPr algn="just"/>
                <a:endParaRPr lang="es-CO" dirty="0"/>
              </a:p>
            </p:txBody>
          </p:sp>
        </mc:Choice>
        <mc:Fallback>
          <p:sp>
            <p:nvSpPr>
              <p:cNvPr id="3" name="Marcador de contenido 2">
                <a:extLst>
                  <a:ext uri="{FF2B5EF4-FFF2-40B4-BE49-F238E27FC236}">
                    <a16:creationId xmlns:a16="http://schemas.microsoft.com/office/drawing/2014/main" id="{2C15A1F0-4421-27C9-A23C-7DC0BDB2B4A4}"/>
                  </a:ext>
                </a:extLst>
              </p:cNvPr>
              <p:cNvSpPr>
                <a:spLocks noGrp="1" noRot="1" noChangeAspect="1" noMove="1" noResize="1" noEditPoints="1" noAdjustHandles="1" noChangeArrowheads="1" noChangeShapeType="1" noTextEdit="1"/>
              </p:cNvSpPr>
              <p:nvPr>
                <p:ph idx="1"/>
              </p:nvPr>
            </p:nvSpPr>
            <p:spPr>
              <a:blipFill>
                <a:blip r:embed="rId2"/>
                <a:stretch>
                  <a:fillRect l="-1043" t="-2101" r="-1739"/>
                </a:stretch>
              </a:blipFill>
            </p:spPr>
            <p:txBody>
              <a:bodyPr/>
              <a:lstStyle/>
              <a:p>
                <a:r>
                  <a:rPr lang="es-CO">
                    <a:noFill/>
                  </a:rPr>
                  <a:t> </a:t>
                </a:r>
              </a:p>
            </p:txBody>
          </p:sp>
        </mc:Fallback>
      </mc:AlternateContent>
    </p:spTree>
    <p:extLst>
      <p:ext uri="{BB962C8B-B14F-4D97-AF65-F5344CB8AC3E}">
        <p14:creationId xmlns:p14="http://schemas.microsoft.com/office/powerpoint/2010/main" val="363663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5DBA4-0B0F-C57C-F788-4043C73C6E3E}"/>
              </a:ext>
            </a:extLst>
          </p:cNvPr>
          <p:cNvSpPr>
            <a:spLocks noGrp="1"/>
          </p:cNvSpPr>
          <p:nvPr>
            <p:ph type="title"/>
          </p:nvPr>
        </p:nvSpPr>
        <p:spPr>
          <a:xfrm>
            <a:off x="838200" y="0"/>
            <a:ext cx="10515600" cy="1325563"/>
          </a:xfrm>
        </p:spPr>
        <p:txBody>
          <a:bodyPr/>
          <a:lstStyle/>
          <a:p>
            <a:pPr algn="ctr"/>
            <a:r>
              <a:rPr lang="es-CO" dirty="0" err="1"/>
              <a:t>Locally</a:t>
            </a:r>
            <a:r>
              <a:rPr lang="es-CO" dirty="0"/>
              <a:t> Linear </a:t>
            </a:r>
            <a:r>
              <a:rPr lang="es-CO" dirty="0" err="1"/>
              <a:t>Embedding</a:t>
            </a:r>
            <a:r>
              <a:rPr lang="es-CO" dirty="0"/>
              <a:t> LLE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C15A1F0-4421-27C9-A23C-7DC0BDB2B4A4}"/>
                  </a:ext>
                </a:extLst>
              </p:cNvPr>
              <p:cNvSpPr>
                <a:spLocks noGrp="1"/>
              </p:cNvSpPr>
              <p:nvPr>
                <p:ph idx="1"/>
              </p:nvPr>
            </p:nvSpPr>
            <p:spPr>
              <a:xfrm>
                <a:off x="838200" y="1183341"/>
                <a:ext cx="10515600" cy="4993622"/>
              </a:xfrm>
            </p:spPr>
            <p:txBody>
              <a:bodyPr>
                <a:normAutofit fontScale="92500" lnSpcReduction="20000"/>
              </a:bodyPr>
              <a:lstStyle/>
              <a:p>
                <a:pPr marL="0" indent="0" algn="just">
                  <a:buNone/>
                </a:pPr>
                <a:r>
                  <a:rPr lang="es-ES" b="1" i="0" dirty="0">
                    <a:solidFill>
                      <a:srgbClr val="0D0D0D"/>
                    </a:solidFill>
                    <a:effectLst/>
                    <a:highlight>
                      <a:srgbClr val="FFFFFF"/>
                    </a:highlight>
                    <a:latin typeface="Söhne"/>
                  </a:rPr>
                  <a:t>3. </a:t>
                </a:r>
                <a:r>
                  <a:rPr lang="es-ES" b="1" i="0" dirty="0" err="1">
                    <a:solidFill>
                      <a:srgbClr val="0D0D0D"/>
                    </a:solidFill>
                    <a:effectLst/>
                    <a:highlight>
                      <a:srgbClr val="FFFFFF"/>
                    </a:highlight>
                    <a:latin typeface="Söhne"/>
                  </a:rPr>
                  <a:t>Embedding</a:t>
                </a:r>
                <a:r>
                  <a:rPr lang="es-ES" b="1" i="0" dirty="0">
                    <a:solidFill>
                      <a:srgbClr val="0D0D0D"/>
                    </a:solidFill>
                    <a:effectLst/>
                    <a:highlight>
                      <a:srgbClr val="FFFFFF"/>
                    </a:highlight>
                    <a:latin typeface="Söhne"/>
                  </a:rPr>
                  <a:t> global:</a:t>
                </a:r>
                <a:r>
                  <a:rPr lang="es-ES" b="0" i="0" dirty="0">
                    <a:solidFill>
                      <a:srgbClr val="0D0D0D"/>
                    </a:solidFill>
                    <a:effectLst/>
                    <a:highlight>
                      <a:srgbClr val="FFFFFF"/>
                    </a:highlight>
                    <a:latin typeface="Söhne"/>
                  </a:rPr>
                  <a:t> Se encuentra una representación de baja dimensión de los datos que conserva las relaciones de vecindad local. Esto implica encontrar las coordenadas de los puntos en el espacio de baja dimensión de tal manera que las relaciones lineales entre los puntos en el espacio original se conserven lo mejor posible.</a:t>
                </a:r>
              </a:p>
              <a:p>
                <a:pPr marL="0" indent="0" algn="just">
                  <a:buNone/>
                </a:pPr>
                <a14:m>
                  <m:oMathPara xmlns:m="http://schemas.openxmlformats.org/officeDocument/2006/math">
                    <m:oMathParaPr>
                      <m:jc m:val="centerGroup"/>
                    </m:oMathParaPr>
                    <m:oMath xmlns:m="http://schemas.openxmlformats.org/officeDocument/2006/math">
                      <m:func>
                        <m:funcPr>
                          <m:ctrlPr>
                            <a:rPr lang="es-CO" b="0" i="1" smtClean="0">
                              <a:latin typeface="Cambria Math" panose="02040503050406030204" pitchFamily="18" charset="0"/>
                            </a:rPr>
                          </m:ctrlPr>
                        </m:funcPr>
                        <m:fName>
                          <m:limLow>
                            <m:limLowPr>
                              <m:ctrlPr>
                                <a:rPr lang="es-CO" b="0" i="1" smtClean="0">
                                  <a:latin typeface="Cambria Math" panose="02040503050406030204" pitchFamily="18" charset="0"/>
                                </a:rPr>
                              </m:ctrlPr>
                            </m:limLowPr>
                            <m:e>
                              <m:r>
                                <m:rPr>
                                  <m:sty m:val="p"/>
                                </m:rPr>
                                <a:rPr lang="es-CO" b="0" i="0" smtClean="0">
                                  <a:latin typeface="Cambria Math" panose="02040503050406030204" pitchFamily="18" charset="0"/>
                                </a:rPr>
                                <m:t>min</m:t>
                              </m:r>
                            </m:e>
                            <m:lim>
                              <m:r>
                                <a:rPr lang="es-CO" b="0" i="1" smtClean="0">
                                  <a:latin typeface="Cambria Math" panose="02040503050406030204" pitchFamily="18" charset="0"/>
                                </a:rPr>
                                <m:t>𝑌</m:t>
                              </m:r>
                            </m:lim>
                          </m:limLow>
                        </m:fName>
                        <m:e>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=1</m:t>
                              </m:r>
                            </m:sub>
                            <m:sup>
                              <m:r>
                                <a:rPr lang="es-CO" b="0" i="1" smtClean="0">
                                  <a:latin typeface="Cambria Math" panose="02040503050406030204" pitchFamily="18" charset="0"/>
                                </a:rPr>
                                <m:t>𝑁</m:t>
                              </m:r>
                            </m:sup>
                            <m:e>
                              <m:r>
                                <a:rPr lang="es-CO" b="0" i="1" smtClean="0">
                                  <a:latin typeface="Cambria Math" panose="02040503050406030204" pitchFamily="18" charset="0"/>
                                </a:rPr>
                                <m:t>||</m:t>
                              </m:r>
                              <m:sSub>
                                <m:sSubPr>
                                  <m:ctrlPr>
                                    <a:rPr lang="es-CO" i="1">
                                      <a:latin typeface="Cambria Math" panose="02040503050406030204" pitchFamily="18" charset="0"/>
                                    </a:rPr>
                                  </m:ctrlPr>
                                </m:sSubPr>
                                <m:e>
                                  <m:r>
                                    <a:rPr lang="es-CO" b="0" i="1" smtClean="0">
                                      <a:latin typeface="Cambria Math" panose="02040503050406030204" pitchFamily="18" charset="0"/>
                                    </a:rPr>
                                    <m:t>𝑦</m:t>
                                  </m:r>
                                </m:e>
                                <m:sub>
                                  <m:r>
                                    <a:rPr lang="es-CO" i="1">
                                      <a:latin typeface="Cambria Math" panose="02040503050406030204" pitchFamily="18" charset="0"/>
                                    </a:rPr>
                                    <m:t>𝑖</m:t>
                                  </m:r>
                                </m:sub>
                              </m:sSub>
                              <m:r>
                                <a:rPr lang="es-CO" i="1">
                                  <a:latin typeface="Cambria Math" panose="02040503050406030204" pitchFamily="18" charset="0"/>
                                </a:rPr>
                                <m:t>−</m:t>
                              </m:r>
                              <m:nary>
                                <m:naryPr>
                                  <m:chr m:val="∑"/>
                                  <m:supHide m:val="on"/>
                                  <m:ctrlPr>
                                    <a:rPr lang="es-CO" i="1">
                                      <a:latin typeface="Cambria Math" panose="02040503050406030204" pitchFamily="18" charset="0"/>
                                    </a:rPr>
                                  </m:ctrlPr>
                                </m:naryPr>
                                <m:sub>
                                  <m:r>
                                    <a:rPr lang="es-CO" i="1">
                                      <a:latin typeface="Cambria Math" panose="02040503050406030204" pitchFamily="18" charset="0"/>
                                    </a:rPr>
                                    <m:t>𝑗</m:t>
                                  </m:r>
                                  <m:r>
                                    <a:rPr lang="es-CO" i="1">
                                      <a:latin typeface="Cambria Math" panose="02040503050406030204" pitchFamily="18" charset="0"/>
                                    </a:rPr>
                                    <m:t>∈</m:t>
                                  </m:r>
                                  <m:r>
                                    <a:rPr lang="es-CO" i="1">
                                      <a:latin typeface="Cambria Math" panose="02040503050406030204" pitchFamily="18" charset="0"/>
                                    </a:rPr>
                                    <m:t>𝑁</m:t>
                                  </m:r>
                                  <m:d>
                                    <m:dPr>
                                      <m:ctrlPr>
                                        <a:rPr lang="es-CO" i="1">
                                          <a:latin typeface="Cambria Math" panose="02040503050406030204" pitchFamily="18" charset="0"/>
                                        </a:rPr>
                                      </m:ctrlPr>
                                    </m:dPr>
                                    <m:e>
                                      <m:r>
                                        <a:rPr lang="es-CO" i="1">
                                          <a:latin typeface="Cambria Math" panose="02040503050406030204" pitchFamily="18" charset="0"/>
                                        </a:rPr>
                                        <m:t>𝑖</m:t>
                                      </m:r>
                                    </m:e>
                                  </m:d>
                                </m:sub>
                                <m:sup/>
                                <m:e>
                                  <m:sSub>
                                    <m:sSubPr>
                                      <m:ctrlPr>
                                        <a:rPr lang="es-CO" i="1">
                                          <a:latin typeface="Cambria Math" panose="02040503050406030204" pitchFamily="18" charset="0"/>
                                        </a:rPr>
                                      </m:ctrlPr>
                                    </m:sSubPr>
                                    <m:e>
                                      <m:r>
                                        <a:rPr lang="es-CO" i="1">
                                          <a:latin typeface="Cambria Math" panose="02040503050406030204" pitchFamily="18" charset="0"/>
                                        </a:rPr>
                                        <m:t>𝑤</m:t>
                                      </m:r>
                                    </m:e>
                                    <m:sub>
                                      <m:r>
                                        <a:rPr lang="es-CO" i="1">
                                          <a:latin typeface="Cambria Math" panose="02040503050406030204" pitchFamily="18" charset="0"/>
                                        </a:rPr>
                                        <m:t>𝑖𝑗</m:t>
                                      </m:r>
                                    </m:sub>
                                  </m:sSub>
                                  <m:sSub>
                                    <m:sSubPr>
                                      <m:ctrlPr>
                                        <a:rPr lang="es-CO" i="1">
                                          <a:latin typeface="Cambria Math" panose="02040503050406030204" pitchFamily="18" charset="0"/>
                                        </a:rPr>
                                      </m:ctrlPr>
                                    </m:sSubPr>
                                    <m:e>
                                      <m:r>
                                        <a:rPr lang="es-CO" b="0" i="1" smtClean="0">
                                          <a:latin typeface="Cambria Math" panose="02040503050406030204" pitchFamily="18" charset="0"/>
                                        </a:rPr>
                                        <m:t>𝑦</m:t>
                                      </m:r>
                                    </m:e>
                                    <m:sub>
                                      <m:r>
                                        <a:rPr lang="es-CO" i="1">
                                          <a:latin typeface="Cambria Math" panose="02040503050406030204" pitchFamily="18" charset="0"/>
                                        </a:rPr>
                                        <m:t>𝑗</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m:t>
                                      </m:r>
                                    </m:e>
                                    <m:sup>
                                      <m:r>
                                        <a:rPr lang="es-CO" b="0" i="1" smtClean="0">
                                          <a:latin typeface="Cambria Math" panose="02040503050406030204" pitchFamily="18" charset="0"/>
                                        </a:rPr>
                                        <m:t>2</m:t>
                                      </m:r>
                                    </m:sup>
                                  </m:sSup>
                                </m:e>
                              </m:nary>
                            </m:e>
                          </m:nary>
                        </m:e>
                      </m:func>
                    </m:oMath>
                  </m:oMathPara>
                </a14:m>
                <a:endParaRPr lang="es-CO" b="0" dirty="0"/>
              </a:p>
              <a:p>
                <a:pPr marL="0" indent="0" algn="just">
                  <a:buNone/>
                </a:pPr>
                <a:r>
                  <a:rPr lang="es-CO" dirty="0"/>
                  <a:t>Y matriz de tamaño </a:t>
                </a:r>
                <a:r>
                  <a:rPr lang="es-CO" i="1" dirty="0" err="1"/>
                  <a:t>dxN</a:t>
                </a:r>
                <a:r>
                  <a:rPr lang="es-CO" i="1" dirty="0"/>
                  <a:t> </a:t>
                </a:r>
                <a:r>
                  <a:rPr lang="es-CO" dirty="0"/>
                  <a:t>que representa </a:t>
                </a:r>
                <a:r>
                  <a:rPr lang="es-CO" dirty="0" err="1"/>
                  <a:t>coords</a:t>
                </a:r>
                <a:r>
                  <a:rPr lang="es-CO" dirty="0"/>
                  <a:t>. De los puntos de baja </a:t>
                </a:r>
                <a:r>
                  <a:rPr lang="es-CO" dirty="0" err="1"/>
                  <a:t>dim</a:t>
                </a:r>
                <a:r>
                  <a:rPr lang="es-CO" dirty="0"/>
                  <a:t>. (d es la dimensión deseada)</a:t>
                </a:r>
              </a:p>
              <a:p>
                <a:pPr marL="0" indent="0" algn="just">
                  <a:buNone/>
                </a:pP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oMath>
                </a14:m>
                <a:r>
                  <a:rPr lang="es-CO" dirty="0"/>
                  <a:t>es la coord. De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sub>
                    </m:sSub>
                    <m:r>
                      <a:rPr lang="es-CO" b="0" i="0" smtClean="0">
                        <a:latin typeface="Cambria Math" panose="02040503050406030204" pitchFamily="18" charset="0"/>
                      </a:rPr>
                      <m:t> </m:t>
                    </m:r>
                  </m:oMath>
                </a14:m>
                <a:r>
                  <a:rPr lang="es-CO" dirty="0"/>
                  <a:t>en baja </a:t>
                </a:r>
                <a:r>
                  <a:rPr lang="es-CO" dirty="0" err="1"/>
                  <a:t>dim</a:t>
                </a:r>
                <a:r>
                  <a:rPr lang="es-CO" dirty="0"/>
                  <a:t>.</a:t>
                </a:r>
              </a:p>
              <a:p>
                <a:pPr marL="0" indent="0" algn="just">
                  <a:buNone/>
                </a:pP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𝑤</m:t>
                        </m:r>
                      </m:e>
                      <m:sub>
                        <m:r>
                          <a:rPr lang="es-CO" b="0" i="1" smtClean="0">
                            <a:latin typeface="Cambria Math" panose="02040503050406030204" pitchFamily="18" charset="0"/>
                          </a:rPr>
                          <m:t>𝑖𝑗</m:t>
                        </m:r>
                      </m:sub>
                    </m:sSub>
                  </m:oMath>
                </a14:m>
                <a:r>
                  <a:rPr lang="es-CO" dirty="0"/>
                  <a:t>son los pesos obtenidos en la reconstrucción local</a:t>
                </a:r>
              </a:p>
              <a:p>
                <a:pPr marL="0" indent="0" algn="just">
                  <a:buNone/>
                </a:pPr>
                <a:endParaRPr lang="es-CO" dirty="0"/>
              </a:p>
              <a:p>
                <a:pPr marL="0" indent="0" algn="just">
                  <a:buNone/>
                </a:pPr>
                <a14:m>
                  <m:oMath xmlns:m="http://schemas.openxmlformats.org/officeDocument/2006/math">
                    <m:r>
                      <a:rPr lang="es-CO" b="0" i="1" smtClean="0">
                        <a:latin typeface="Cambria Math" panose="02040503050406030204" pitchFamily="18" charset="0"/>
                      </a:rPr>
                      <m:t>𝑊</m:t>
                    </m:r>
                  </m:oMath>
                </a14:m>
                <a:r>
                  <a:rPr lang="es-CO" dirty="0"/>
                  <a:t>se calcula diferentes para LLE estándar, LLE regularizado y demás variantes</a:t>
                </a:r>
              </a:p>
            </p:txBody>
          </p:sp>
        </mc:Choice>
        <mc:Fallback>
          <p:sp>
            <p:nvSpPr>
              <p:cNvPr id="3" name="Marcador de contenido 2">
                <a:extLst>
                  <a:ext uri="{FF2B5EF4-FFF2-40B4-BE49-F238E27FC236}">
                    <a16:creationId xmlns:a16="http://schemas.microsoft.com/office/drawing/2014/main" id="{2C15A1F0-4421-27C9-A23C-7DC0BDB2B4A4}"/>
                  </a:ext>
                </a:extLst>
              </p:cNvPr>
              <p:cNvSpPr>
                <a:spLocks noGrp="1" noRot="1" noChangeAspect="1" noMove="1" noResize="1" noEditPoints="1" noAdjustHandles="1" noChangeArrowheads="1" noChangeShapeType="1" noTextEdit="1"/>
              </p:cNvSpPr>
              <p:nvPr>
                <p:ph idx="1"/>
              </p:nvPr>
            </p:nvSpPr>
            <p:spPr>
              <a:xfrm>
                <a:off x="838200" y="1183341"/>
                <a:ext cx="10515600" cy="4993622"/>
              </a:xfrm>
              <a:blipFill>
                <a:blip r:embed="rId2"/>
                <a:stretch>
                  <a:fillRect l="-1043" t="-3053" r="-1739" b="-611"/>
                </a:stretch>
              </a:blipFill>
            </p:spPr>
            <p:txBody>
              <a:bodyPr/>
              <a:lstStyle/>
              <a:p>
                <a:r>
                  <a:rPr lang="es-CO">
                    <a:noFill/>
                  </a:rPr>
                  <a:t> </a:t>
                </a:r>
              </a:p>
            </p:txBody>
          </p:sp>
        </mc:Fallback>
      </mc:AlternateContent>
    </p:spTree>
    <p:extLst>
      <p:ext uri="{BB962C8B-B14F-4D97-AF65-F5344CB8AC3E}">
        <p14:creationId xmlns:p14="http://schemas.microsoft.com/office/powerpoint/2010/main" val="66471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LE vs MDS linkages)">
            <a:extLst>
              <a:ext uri="{FF2B5EF4-FFF2-40B4-BE49-F238E27FC236}">
                <a16:creationId xmlns:a16="http://schemas.microsoft.com/office/drawing/2014/main" id="{3CB95E8B-AD78-5EC0-9A41-F0BBD0AAA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0534"/>
            <a:ext cx="1219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5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AB54B-E36F-8BC2-D41C-A161234AE1AA}"/>
              </a:ext>
            </a:extLst>
          </p:cNvPr>
          <p:cNvSpPr>
            <a:spLocks noGrp="1"/>
          </p:cNvSpPr>
          <p:nvPr>
            <p:ph type="title"/>
          </p:nvPr>
        </p:nvSpPr>
        <p:spPr>
          <a:xfrm>
            <a:off x="838200" y="18255"/>
            <a:ext cx="10515600" cy="1325563"/>
          </a:xfrm>
        </p:spPr>
        <p:txBody>
          <a:bodyPr/>
          <a:lstStyle/>
          <a:p>
            <a:pPr algn="ctr"/>
            <a:r>
              <a:rPr lang="es-CO" dirty="0"/>
              <a:t>Mapeo Isométrico (</a:t>
            </a:r>
            <a:r>
              <a:rPr lang="es-CO" dirty="0" err="1"/>
              <a:t>IsoMap</a:t>
            </a:r>
            <a:r>
              <a:rPr lang="es-CO" dirty="0"/>
              <a:t>)</a:t>
            </a:r>
          </a:p>
        </p:txBody>
      </p:sp>
      <p:sp>
        <p:nvSpPr>
          <p:cNvPr id="3" name="Marcador de contenido 2">
            <a:extLst>
              <a:ext uri="{FF2B5EF4-FFF2-40B4-BE49-F238E27FC236}">
                <a16:creationId xmlns:a16="http://schemas.microsoft.com/office/drawing/2014/main" id="{7F818D7E-9070-8160-DC73-5BEF5B60D056}"/>
              </a:ext>
            </a:extLst>
          </p:cNvPr>
          <p:cNvSpPr>
            <a:spLocks noGrp="1"/>
          </p:cNvSpPr>
          <p:nvPr>
            <p:ph idx="1"/>
          </p:nvPr>
        </p:nvSpPr>
        <p:spPr>
          <a:xfrm>
            <a:off x="838200" y="1111624"/>
            <a:ext cx="10515600" cy="5065339"/>
          </a:xfrm>
        </p:spPr>
        <p:txBody>
          <a:bodyPr/>
          <a:lstStyle/>
          <a:p>
            <a:pPr marL="0" indent="0" algn="just">
              <a:buNone/>
            </a:pPr>
            <a:r>
              <a:rPr lang="es-ES" b="0" i="0" dirty="0" err="1">
                <a:solidFill>
                  <a:srgbClr val="0D0D0D"/>
                </a:solidFill>
                <a:effectLst/>
                <a:highlight>
                  <a:srgbClr val="FFFFFF"/>
                </a:highlight>
                <a:latin typeface="Söhne"/>
              </a:rPr>
              <a:t>Isomap</a:t>
            </a:r>
            <a:r>
              <a:rPr lang="es-ES" b="0" i="0" dirty="0">
                <a:solidFill>
                  <a:srgbClr val="0D0D0D"/>
                </a:solidFill>
                <a:effectLst/>
                <a:highlight>
                  <a:srgbClr val="FFFFFF"/>
                </a:highlight>
                <a:latin typeface="Söhne"/>
              </a:rPr>
              <a:t> busca capturar esta estructura no lineal al calcular las distancias geodésicas entre los puntos en el espacio de alta dimensión, y luego proyectar estos puntos en un espacio de dimensiones bajas mientras se conservan estas distancias geodésicas lo más fielmente posible.</a:t>
            </a:r>
            <a:endParaRPr lang="es-CO" dirty="0"/>
          </a:p>
        </p:txBody>
      </p:sp>
      <p:pic>
        <p:nvPicPr>
          <p:cNvPr id="5122" name="Picture 2" descr="A) Illustration of Isomap on a Swiss roll data set. The original 3D... |  Download Scientific Diagram">
            <a:extLst>
              <a:ext uri="{FF2B5EF4-FFF2-40B4-BE49-F238E27FC236}">
                <a16:creationId xmlns:a16="http://schemas.microsoft.com/office/drawing/2014/main" id="{DDB95296-F58F-F277-FD6B-1AD3427EC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043" y="2759917"/>
            <a:ext cx="7149913" cy="385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9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AB54B-E36F-8BC2-D41C-A161234AE1AA}"/>
              </a:ext>
            </a:extLst>
          </p:cNvPr>
          <p:cNvSpPr>
            <a:spLocks noGrp="1"/>
          </p:cNvSpPr>
          <p:nvPr>
            <p:ph type="title"/>
          </p:nvPr>
        </p:nvSpPr>
        <p:spPr>
          <a:xfrm>
            <a:off x="838200" y="18255"/>
            <a:ext cx="10515600" cy="1325563"/>
          </a:xfrm>
        </p:spPr>
        <p:txBody>
          <a:bodyPr/>
          <a:lstStyle/>
          <a:p>
            <a:pPr algn="ctr"/>
            <a:r>
              <a:rPr lang="es-CO" dirty="0"/>
              <a:t>Mapeo Isométrico (</a:t>
            </a:r>
            <a:r>
              <a:rPr lang="es-CO" dirty="0" err="1"/>
              <a:t>IsoMap</a:t>
            </a:r>
            <a:r>
              <a:rPr lang="es-CO" dirty="0"/>
              <a:t>)</a:t>
            </a:r>
          </a:p>
        </p:txBody>
      </p:sp>
      <p:sp>
        <p:nvSpPr>
          <p:cNvPr id="3" name="Marcador de contenido 2">
            <a:extLst>
              <a:ext uri="{FF2B5EF4-FFF2-40B4-BE49-F238E27FC236}">
                <a16:creationId xmlns:a16="http://schemas.microsoft.com/office/drawing/2014/main" id="{7F818D7E-9070-8160-DC73-5BEF5B60D056}"/>
              </a:ext>
            </a:extLst>
          </p:cNvPr>
          <p:cNvSpPr>
            <a:spLocks noGrp="1"/>
          </p:cNvSpPr>
          <p:nvPr>
            <p:ph idx="1"/>
          </p:nvPr>
        </p:nvSpPr>
        <p:spPr>
          <a:xfrm>
            <a:off x="838200" y="1111624"/>
            <a:ext cx="10515600" cy="5065339"/>
          </a:xfrm>
        </p:spPr>
        <p:txBody>
          <a:bodyPr>
            <a:normAutofit lnSpcReduction="10000"/>
          </a:bodyPr>
          <a:lstStyle/>
          <a:p>
            <a:pPr marL="0" indent="0" algn="l">
              <a:buNone/>
            </a:pPr>
            <a:r>
              <a:rPr lang="es-ES" b="0" i="0" dirty="0">
                <a:solidFill>
                  <a:srgbClr val="0D0D0D"/>
                </a:solidFill>
                <a:effectLst/>
                <a:highlight>
                  <a:srgbClr val="FFFFFF"/>
                </a:highlight>
                <a:latin typeface="Söhne"/>
              </a:rPr>
              <a:t>El algoritmo de </a:t>
            </a:r>
            <a:r>
              <a:rPr lang="es-ES" b="0" i="0" dirty="0" err="1">
                <a:solidFill>
                  <a:srgbClr val="0D0D0D"/>
                </a:solidFill>
                <a:effectLst/>
                <a:highlight>
                  <a:srgbClr val="FFFFFF"/>
                </a:highlight>
                <a:latin typeface="Söhne"/>
              </a:rPr>
              <a:t>Isomap</a:t>
            </a:r>
            <a:r>
              <a:rPr lang="es-ES" b="0" i="0" dirty="0">
                <a:solidFill>
                  <a:srgbClr val="0D0D0D"/>
                </a:solidFill>
                <a:effectLst/>
                <a:highlight>
                  <a:srgbClr val="FFFFFF"/>
                </a:highlight>
                <a:latin typeface="Söhne"/>
              </a:rPr>
              <a:t> consta de los siguientes pasos:</a:t>
            </a:r>
          </a:p>
          <a:p>
            <a:pPr algn="just">
              <a:buFont typeface="+mj-lt"/>
              <a:buAutoNum type="arabicPeriod"/>
            </a:pPr>
            <a:r>
              <a:rPr lang="es-ES" b="1" i="0" dirty="0">
                <a:solidFill>
                  <a:srgbClr val="0D0D0D"/>
                </a:solidFill>
                <a:effectLst/>
                <a:highlight>
                  <a:srgbClr val="FFFFFF"/>
                </a:highlight>
                <a:latin typeface="Söhne"/>
              </a:rPr>
              <a:t>Construcción del grafo de vecindad:</a:t>
            </a:r>
            <a:r>
              <a:rPr lang="es-ES" b="0" i="0" dirty="0">
                <a:solidFill>
                  <a:srgbClr val="0D0D0D"/>
                </a:solidFill>
                <a:effectLst/>
                <a:highlight>
                  <a:srgbClr val="FFFFFF"/>
                </a:highlight>
                <a:latin typeface="Söhne"/>
              </a:rPr>
              <a:t> Se calculan las distancias euclidianas entre todos los pares de puntos en el conjunto de datos de alta dimensión. Luego, se utiliza un método de vecinos más cercanos para construir un grafo de vecindad, donde los puntos se conectan si son vecinos cercanos entre sí.</a:t>
            </a:r>
            <a:endParaRPr lang="es-ES" dirty="0">
              <a:solidFill>
                <a:srgbClr val="0D0D0D"/>
              </a:solidFill>
              <a:highlight>
                <a:srgbClr val="FFFFFF"/>
              </a:highlight>
              <a:latin typeface="Söhne"/>
            </a:endParaRPr>
          </a:p>
          <a:p>
            <a:pPr algn="just">
              <a:buFont typeface="+mj-lt"/>
              <a:buAutoNum type="arabicPeriod"/>
            </a:pPr>
            <a:r>
              <a:rPr lang="es-ES" b="1" i="0" dirty="0">
                <a:solidFill>
                  <a:srgbClr val="0D0D0D"/>
                </a:solidFill>
                <a:effectLst/>
                <a:highlight>
                  <a:srgbClr val="FFFFFF"/>
                </a:highlight>
                <a:latin typeface="Söhne"/>
              </a:rPr>
              <a:t>Cálculo de las distancias geodésicas:</a:t>
            </a:r>
            <a:r>
              <a:rPr lang="es-ES" b="0" i="0" dirty="0">
                <a:solidFill>
                  <a:srgbClr val="0D0D0D"/>
                </a:solidFill>
                <a:effectLst/>
                <a:highlight>
                  <a:srgbClr val="FFFFFF"/>
                </a:highlight>
                <a:latin typeface="Söhne"/>
              </a:rPr>
              <a:t> Se calculan las distancias geodésicas entre todos los pares de puntos en el grafo de vecindad utilizando un algoritmo como Dijkstra o Floyd-</a:t>
            </a:r>
            <a:r>
              <a:rPr lang="es-ES" b="0" i="0" dirty="0" err="1">
                <a:solidFill>
                  <a:srgbClr val="0D0D0D"/>
                </a:solidFill>
                <a:effectLst/>
                <a:highlight>
                  <a:srgbClr val="FFFFFF"/>
                </a:highlight>
                <a:latin typeface="Söhne"/>
              </a:rPr>
              <a:t>Warshall</a:t>
            </a:r>
            <a:r>
              <a:rPr lang="es-ES" b="0" i="0" dirty="0">
                <a:solidFill>
                  <a:srgbClr val="0D0D0D"/>
                </a:solidFill>
                <a:effectLst/>
                <a:highlight>
                  <a:srgbClr val="FFFFFF"/>
                </a:highlight>
                <a:latin typeface="Söhne"/>
              </a:rPr>
              <a:t>. Estas distancias geodésicas representan las distancias a lo largo de la variedad subyacente y capturan la estructura de los datos de manera más efectiva que las distancias euclidianas en espacios de alta dimensión.</a:t>
            </a:r>
          </a:p>
          <a:p>
            <a:pPr algn="just">
              <a:buFont typeface="+mj-lt"/>
              <a:buAutoNum type="arabicPeriod"/>
            </a:pPr>
            <a:endParaRPr lang="es-E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45439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AB54B-E36F-8BC2-D41C-A161234AE1AA}"/>
              </a:ext>
            </a:extLst>
          </p:cNvPr>
          <p:cNvSpPr>
            <a:spLocks noGrp="1"/>
          </p:cNvSpPr>
          <p:nvPr>
            <p:ph type="title"/>
          </p:nvPr>
        </p:nvSpPr>
        <p:spPr>
          <a:xfrm>
            <a:off x="838200" y="681037"/>
            <a:ext cx="10515600" cy="1325563"/>
          </a:xfrm>
        </p:spPr>
        <p:txBody>
          <a:bodyPr/>
          <a:lstStyle/>
          <a:p>
            <a:pPr algn="ctr"/>
            <a:r>
              <a:rPr lang="es-CO" dirty="0"/>
              <a:t>Mapeo Isométrico (</a:t>
            </a:r>
            <a:r>
              <a:rPr lang="es-CO" dirty="0" err="1"/>
              <a:t>IsoMap</a:t>
            </a:r>
            <a:r>
              <a:rPr lang="es-CO" dirty="0"/>
              <a:t>)</a:t>
            </a:r>
          </a:p>
        </p:txBody>
      </p:sp>
      <p:sp>
        <p:nvSpPr>
          <p:cNvPr id="3" name="Marcador de contenido 2">
            <a:extLst>
              <a:ext uri="{FF2B5EF4-FFF2-40B4-BE49-F238E27FC236}">
                <a16:creationId xmlns:a16="http://schemas.microsoft.com/office/drawing/2014/main" id="{7F818D7E-9070-8160-DC73-5BEF5B60D056}"/>
              </a:ext>
            </a:extLst>
          </p:cNvPr>
          <p:cNvSpPr>
            <a:spLocks noGrp="1"/>
          </p:cNvSpPr>
          <p:nvPr>
            <p:ph idx="1"/>
          </p:nvPr>
        </p:nvSpPr>
        <p:spPr>
          <a:xfrm>
            <a:off x="838200" y="2294965"/>
            <a:ext cx="10515600" cy="3881998"/>
          </a:xfrm>
        </p:spPr>
        <p:txBody>
          <a:bodyPr>
            <a:normAutofit/>
          </a:bodyPr>
          <a:lstStyle/>
          <a:p>
            <a:pPr marL="0" indent="0" algn="just">
              <a:buNone/>
            </a:pPr>
            <a:r>
              <a:rPr lang="es-ES" b="1" i="0" dirty="0">
                <a:solidFill>
                  <a:srgbClr val="0D0D0D"/>
                </a:solidFill>
                <a:effectLst/>
                <a:highlight>
                  <a:srgbClr val="FFFFFF"/>
                </a:highlight>
                <a:latin typeface="Söhne"/>
              </a:rPr>
              <a:t>3. </a:t>
            </a:r>
            <a:r>
              <a:rPr lang="es-ES" b="1" i="0" dirty="0" err="1">
                <a:solidFill>
                  <a:srgbClr val="0D0D0D"/>
                </a:solidFill>
                <a:effectLst/>
                <a:highlight>
                  <a:srgbClr val="FFFFFF"/>
                </a:highlight>
                <a:latin typeface="Söhne"/>
              </a:rPr>
              <a:t>Embedding</a:t>
            </a:r>
            <a:r>
              <a:rPr lang="es-ES" b="1" i="0" dirty="0">
                <a:solidFill>
                  <a:srgbClr val="0D0D0D"/>
                </a:solidFill>
                <a:effectLst/>
                <a:highlight>
                  <a:srgbClr val="FFFFFF"/>
                </a:highlight>
                <a:latin typeface="Söhne"/>
              </a:rPr>
              <a:t> en un espacio de baja dimensión:</a:t>
            </a:r>
            <a:r>
              <a:rPr lang="es-ES" b="0" i="0" dirty="0">
                <a:solidFill>
                  <a:srgbClr val="0D0D0D"/>
                </a:solidFill>
                <a:effectLst/>
                <a:highlight>
                  <a:srgbClr val="FFFFFF"/>
                </a:highlight>
                <a:latin typeface="Söhne"/>
              </a:rPr>
              <a:t> Finalmente, se utiliza un algoritmo de reducción de dimensionalidad, como MDS (Multidimensional </a:t>
            </a:r>
            <a:r>
              <a:rPr lang="es-ES" b="0" i="0" dirty="0" err="1">
                <a:solidFill>
                  <a:srgbClr val="0D0D0D"/>
                </a:solidFill>
                <a:effectLst/>
                <a:highlight>
                  <a:srgbClr val="FFFFFF"/>
                </a:highlight>
                <a:latin typeface="Söhne"/>
              </a:rPr>
              <a:t>Scaling</a:t>
            </a:r>
            <a:r>
              <a:rPr lang="es-ES" b="0" i="0" dirty="0">
                <a:solidFill>
                  <a:srgbClr val="0D0D0D"/>
                </a:solidFill>
                <a:effectLst/>
                <a:highlight>
                  <a:srgbClr val="FFFFFF"/>
                </a:highlight>
                <a:latin typeface="Söhne"/>
              </a:rPr>
              <a:t>), para proyectar los puntos en un espacio de dimensiones bajas mientras se conservan las distancias geodésicas tanto como sea posible. </a:t>
            </a:r>
            <a:endParaRPr lang="es-ES" dirty="0">
              <a:solidFill>
                <a:srgbClr val="0D0D0D"/>
              </a:solidFill>
              <a:highlight>
                <a:srgbClr val="FFFFFF"/>
              </a:highlight>
              <a:latin typeface="Söhne"/>
            </a:endParaRPr>
          </a:p>
          <a:p>
            <a:pPr marL="0" indent="0" algn="just">
              <a:buNone/>
            </a:pPr>
            <a:r>
              <a:rPr lang="es-ES" b="0" i="0" dirty="0">
                <a:solidFill>
                  <a:srgbClr val="0D0D0D"/>
                </a:solidFill>
                <a:effectLst/>
                <a:highlight>
                  <a:srgbClr val="FFFFFF"/>
                </a:highlight>
                <a:latin typeface="Söhne"/>
              </a:rPr>
              <a:t>Esto proporciona una representación de los datos en un espacio de baja dimensión que captura la estructura subyacente de los datos.</a:t>
            </a:r>
          </a:p>
          <a:p>
            <a:pPr algn="just">
              <a:buFont typeface="+mj-lt"/>
              <a:buAutoNum type="arabicPeriod"/>
            </a:pPr>
            <a:endParaRPr lang="es-E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70288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6B35737-B7CC-417A-D24E-EC79F906F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76" y="1116886"/>
            <a:ext cx="11182656" cy="4907395"/>
          </a:xfrm>
          <a:prstGeom prst="rect">
            <a:avLst/>
          </a:prstGeom>
        </p:spPr>
      </p:pic>
      <p:sp>
        <p:nvSpPr>
          <p:cNvPr id="4" name="Título 1">
            <a:extLst>
              <a:ext uri="{FF2B5EF4-FFF2-40B4-BE49-F238E27FC236}">
                <a16:creationId xmlns:a16="http://schemas.microsoft.com/office/drawing/2014/main" id="{C3D7C7D5-5471-331D-5AED-3116E237058D}"/>
              </a:ext>
            </a:extLst>
          </p:cNvPr>
          <p:cNvSpPr>
            <a:spLocks noGrp="1"/>
          </p:cNvSpPr>
          <p:nvPr>
            <p:ph type="title"/>
          </p:nvPr>
        </p:nvSpPr>
        <p:spPr>
          <a:xfrm>
            <a:off x="838200" y="18255"/>
            <a:ext cx="10515600" cy="1325563"/>
          </a:xfrm>
        </p:spPr>
        <p:txBody>
          <a:bodyPr/>
          <a:lstStyle/>
          <a:p>
            <a:pPr algn="ctr"/>
            <a:r>
              <a:rPr lang="es-CO" dirty="0"/>
              <a:t>Mapeo Isométrico (</a:t>
            </a:r>
            <a:r>
              <a:rPr lang="es-CO" dirty="0" err="1"/>
              <a:t>IsoMap</a:t>
            </a:r>
            <a:r>
              <a:rPr lang="es-CO" dirty="0"/>
              <a:t>)</a:t>
            </a:r>
          </a:p>
        </p:txBody>
      </p:sp>
    </p:spTree>
    <p:extLst>
      <p:ext uri="{BB962C8B-B14F-4D97-AF65-F5344CB8AC3E}">
        <p14:creationId xmlns:p14="http://schemas.microsoft.com/office/powerpoint/2010/main" val="199880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E7123-EB03-70B5-6F97-68DB49C23159}"/>
              </a:ext>
            </a:extLst>
          </p:cNvPr>
          <p:cNvSpPr>
            <a:spLocks noGrp="1"/>
          </p:cNvSpPr>
          <p:nvPr>
            <p:ph type="title"/>
          </p:nvPr>
        </p:nvSpPr>
        <p:spPr/>
        <p:txBody>
          <a:bodyPr/>
          <a:lstStyle/>
          <a:p>
            <a:pPr algn="ctr"/>
            <a:r>
              <a:rPr lang="es-CO" b="1" dirty="0"/>
              <a:t>Y PCA?</a:t>
            </a:r>
          </a:p>
        </p:txBody>
      </p:sp>
      <p:sp>
        <p:nvSpPr>
          <p:cNvPr id="3" name="Marcador de contenido 2">
            <a:extLst>
              <a:ext uri="{FF2B5EF4-FFF2-40B4-BE49-F238E27FC236}">
                <a16:creationId xmlns:a16="http://schemas.microsoft.com/office/drawing/2014/main" id="{925CDA09-29D2-7293-50B6-BCCA2613D3CB}"/>
              </a:ext>
            </a:extLst>
          </p:cNvPr>
          <p:cNvSpPr>
            <a:spLocks noGrp="1"/>
          </p:cNvSpPr>
          <p:nvPr>
            <p:ph idx="1"/>
          </p:nvPr>
        </p:nvSpPr>
        <p:spPr>
          <a:xfrm>
            <a:off x="838200" y="1506071"/>
            <a:ext cx="10515600" cy="4670892"/>
          </a:xfrm>
        </p:spPr>
        <p:txBody>
          <a:bodyPr/>
          <a:lstStyle/>
          <a:p>
            <a:pPr marL="0" indent="0" algn="just">
              <a:buNone/>
            </a:pPr>
            <a:r>
              <a:rPr lang="es-ES" b="0" i="0" dirty="0">
                <a:solidFill>
                  <a:srgbClr val="000000"/>
                </a:solidFill>
                <a:effectLst/>
                <a:highlight>
                  <a:srgbClr val="FFFFFF"/>
                </a:highlight>
                <a:latin typeface="Source Sans Pro" panose="020B0503030403020204" pitchFamily="34" charset="0"/>
              </a:rPr>
              <a:t>Se puede utilizar PCA en reducción de dimensionalidad: </a:t>
            </a:r>
          </a:p>
          <a:p>
            <a:pPr marL="0" indent="0" algn="just">
              <a:buNone/>
            </a:pPr>
            <a:r>
              <a:rPr lang="es-ES" dirty="0">
                <a:solidFill>
                  <a:srgbClr val="000000"/>
                </a:solidFill>
                <a:highlight>
                  <a:srgbClr val="FFFFFF"/>
                </a:highlight>
                <a:latin typeface="Source Sans Pro" panose="020B0503030403020204" pitchFamily="34" charset="0"/>
              </a:rPr>
              <a:t>R</a:t>
            </a:r>
            <a:r>
              <a:rPr lang="es-ES" b="0" i="0" dirty="0">
                <a:solidFill>
                  <a:srgbClr val="000000"/>
                </a:solidFill>
                <a:effectLst/>
                <a:highlight>
                  <a:srgbClr val="FFFFFF"/>
                </a:highlight>
                <a:latin typeface="Source Sans Pro" panose="020B0503030403020204" pitchFamily="34" charset="0"/>
              </a:rPr>
              <a:t>educe la cantidad de características de un conjunto de datos mientras se mantienen las relaciones esenciales entre los puntos. </a:t>
            </a:r>
          </a:p>
          <a:p>
            <a:pPr marL="0" indent="0" algn="just">
              <a:buNone/>
            </a:pPr>
            <a:r>
              <a:rPr lang="es-ES" b="0" i="0" dirty="0">
                <a:solidFill>
                  <a:srgbClr val="000000"/>
                </a:solidFill>
                <a:effectLst/>
                <a:highlight>
                  <a:srgbClr val="FFFFFF"/>
                </a:highlight>
                <a:latin typeface="Source Sans Pro" panose="020B0503030403020204" pitchFamily="34" charset="0"/>
              </a:rPr>
              <a:t>PCA es flexible, rápido y fácilmente interpretable, pero, </a:t>
            </a:r>
            <a:r>
              <a:rPr lang="es-ES" b="0" i="0" dirty="0">
                <a:solidFill>
                  <a:srgbClr val="FF0000"/>
                </a:solidFill>
                <a:effectLst/>
                <a:highlight>
                  <a:srgbClr val="FFFFFF"/>
                </a:highlight>
                <a:latin typeface="Source Sans Pro" panose="020B0503030403020204" pitchFamily="34" charset="0"/>
              </a:rPr>
              <a:t>no funciona tan bien cuando existen relaciones </a:t>
            </a:r>
            <a:r>
              <a:rPr lang="es-ES" b="0" i="1" dirty="0">
                <a:solidFill>
                  <a:srgbClr val="FF0000"/>
                </a:solidFill>
                <a:effectLst/>
                <a:highlight>
                  <a:srgbClr val="FFFFFF"/>
                </a:highlight>
                <a:latin typeface="Source Sans Pro" panose="020B0503030403020204" pitchFamily="34" charset="0"/>
              </a:rPr>
              <a:t>no lineales</a:t>
            </a:r>
            <a:r>
              <a:rPr lang="es-ES" b="0" i="0" dirty="0">
                <a:solidFill>
                  <a:srgbClr val="FF0000"/>
                </a:solidFill>
                <a:effectLst/>
                <a:highlight>
                  <a:srgbClr val="FFFFFF"/>
                </a:highlight>
                <a:latin typeface="Source Sans Pro" panose="020B0503030403020204" pitchFamily="34" charset="0"/>
              </a:rPr>
              <a:t> dentro de los datos</a:t>
            </a:r>
          </a:p>
          <a:p>
            <a:pPr marL="0" indent="0" algn="just">
              <a:buNone/>
            </a:pPr>
            <a:endParaRPr lang="es-CO" dirty="0">
              <a:solidFill>
                <a:srgbClr val="FF0000"/>
              </a:solidFill>
              <a:highlight>
                <a:srgbClr val="FFFFFF"/>
              </a:highlight>
              <a:latin typeface="Source Sans Pro" panose="020B0503030403020204" pitchFamily="34" charset="0"/>
            </a:endParaRPr>
          </a:p>
          <a:p>
            <a:pPr marL="0" indent="0" algn="just">
              <a:buNone/>
            </a:pPr>
            <a:r>
              <a:rPr lang="es-CO" dirty="0">
                <a:solidFill>
                  <a:schemeClr val="accent1"/>
                </a:solidFill>
                <a:highlight>
                  <a:srgbClr val="FFFFFF"/>
                </a:highlight>
                <a:latin typeface="Source Sans Pro" panose="020B0503030403020204" pitchFamily="34" charset="0"/>
              </a:rPr>
              <a:t>Esto lo podemos solucionar con unos estimadores no supervisados denominados </a:t>
            </a:r>
            <a:r>
              <a:rPr lang="es-CO" dirty="0" err="1">
                <a:solidFill>
                  <a:schemeClr val="accent1"/>
                </a:solidFill>
                <a:highlight>
                  <a:srgbClr val="FFFFFF"/>
                </a:highlight>
                <a:latin typeface="Source Sans Pro" panose="020B0503030403020204" pitchFamily="34" charset="0"/>
              </a:rPr>
              <a:t>manifold</a:t>
            </a:r>
            <a:r>
              <a:rPr lang="es-CO" dirty="0">
                <a:solidFill>
                  <a:schemeClr val="accent1"/>
                </a:solidFill>
                <a:highlight>
                  <a:srgbClr val="FFFFFF"/>
                </a:highlight>
                <a:latin typeface="Source Sans Pro" panose="020B0503030403020204" pitchFamily="34" charset="0"/>
              </a:rPr>
              <a:t> </a:t>
            </a:r>
            <a:r>
              <a:rPr lang="es-CO" dirty="0" err="1">
                <a:solidFill>
                  <a:schemeClr val="accent1"/>
                </a:solidFill>
                <a:highlight>
                  <a:srgbClr val="FFFFFF"/>
                </a:highlight>
                <a:latin typeface="Source Sans Pro" panose="020B0503030403020204" pitchFamily="34" charset="0"/>
              </a:rPr>
              <a:t>learning</a:t>
            </a:r>
            <a:endParaRPr lang="es-ES" dirty="0">
              <a:solidFill>
                <a:schemeClr val="accent1"/>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227164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7F9A3-DBB4-08D2-3947-CACF916A8F58}"/>
              </a:ext>
            </a:extLst>
          </p:cNvPr>
          <p:cNvSpPr>
            <a:spLocks noGrp="1"/>
          </p:cNvSpPr>
          <p:nvPr>
            <p:ph type="title"/>
          </p:nvPr>
        </p:nvSpPr>
        <p:spPr/>
        <p:txBody>
          <a:bodyPr/>
          <a:lstStyle/>
          <a:p>
            <a:r>
              <a:rPr lang="es-CO" b="1" dirty="0"/>
              <a:t>Manifold</a:t>
            </a:r>
          </a:p>
        </p:txBody>
      </p:sp>
      <p:sp>
        <p:nvSpPr>
          <p:cNvPr id="3" name="Marcador de contenido 2">
            <a:extLst>
              <a:ext uri="{FF2B5EF4-FFF2-40B4-BE49-F238E27FC236}">
                <a16:creationId xmlns:a16="http://schemas.microsoft.com/office/drawing/2014/main" id="{4A6FCB5E-34A8-956B-2B04-5B350A742B36}"/>
              </a:ext>
            </a:extLst>
          </p:cNvPr>
          <p:cNvSpPr>
            <a:spLocks noGrp="1"/>
          </p:cNvSpPr>
          <p:nvPr>
            <p:ph idx="1"/>
          </p:nvPr>
        </p:nvSpPr>
        <p:spPr>
          <a:xfrm>
            <a:off x="838200" y="1413248"/>
            <a:ext cx="10515600" cy="4351338"/>
          </a:xfrm>
        </p:spPr>
        <p:txBody>
          <a:bodyPr/>
          <a:lstStyle/>
          <a:p>
            <a:pPr marL="0" indent="0">
              <a:buNone/>
            </a:pPr>
            <a:r>
              <a:rPr lang="es-ES" b="0" i="0" dirty="0">
                <a:solidFill>
                  <a:srgbClr val="0D0D0D"/>
                </a:solidFill>
                <a:effectLst/>
                <a:highlight>
                  <a:srgbClr val="FFFFFF"/>
                </a:highlight>
                <a:latin typeface="Söhne"/>
              </a:rPr>
              <a:t>Es una generalización de conceptos geométricos familiares como líneas, planos y superficies a espacios de dimensiones superiores.</a:t>
            </a:r>
            <a:endParaRPr lang="es-ES" dirty="0">
              <a:solidFill>
                <a:srgbClr val="0D0D0D"/>
              </a:solidFill>
              <a:highlight>
                <a:srgbClr val="FFFFFF"/>
              </a:highlight>
              <a:latin typeface="Söhne"/>
            </a:endParaRPr>
          </a:p>
          <a:p>
            <a:pPr marL="0" indent="0" algn="l">
              <a:buNone/>
            </a:pPr>
            <a:r>
              <a:rPr lang="es-ES" b="0" i="0" dirty="0">
                <a:solidFill>
                  <a:srgbClr val="0D0D0D"/>
                </a:solidFill>
                <a:effectLst/>
                <a:highlight>
                  <a:srgbClr val="FFFFFF"/>
                </a:highlight>
                <a:latin typeface="Söhne"/>
              </a:rPr>
              <a:t>El objetivo del </a:t>
            </a:r>
            <a:r>
              <a:rPr lang="es-ES" b="0" i="0" dirty="0" err="1">
                <a:solidFill>
                  <a:srgbClr val="0D0D0D"/>
                </a:solidFill>
                <a:effectLst/>
                <a:highlight>
                  <a:srgbClr val="FFFFFF"/>
                </a:highlight>
                <a:latin typeface="Söhne"/>
              </a:rPr>
              <a:t>manifold</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learning</a:t>
            </a:r>
            <a:r>
              <a:rPr lang="es-ES" b="0" i="0" dirty="0">
                <a:solidFill>
                  <a:srgbClr val="0D0D0D"/>
                </a:solidFill>
                <a:effectLst/>
                <a:highlight>
                  <a:srgbClr val="FFFFFF"/>
                </a:highlight>
                <a:latin typeface="Söhne"/>
              </a:rPr>
              <a:t> es encontrar y representar estas estructuras de bajo dimensionales, permitiendo así la visualización, reducción de dimensionalidad y comprensión de datos complejos. </a:t>
            </a:r>
            <a:br>
              <a:rPr lang="es-ES" b="0" i="0" dirty="0">
                <a:solidFill>
                  <a:srgbClr val="0D0D0D"/>
                </a:solidFill>
                <a:effectLst/>
                <a:highlight>
                  <a:srgbClr val="FFFFFF"/>
                </a:highlight>
                <a:latin typeface="Söhne"/>
              </a:rPr>
            </a:br>
            <a:r>
              <a:rPr lang="es-ES" b="0" i="0" dirty="0">
                <a:solidFill>
                  <a:srgbClr val="0D0D0D"/>
                </a:solidFill>
                <a:effectLst/>
                <a:highlight>
                  <a:srgbClr val="FFFFFF"/>
                </a:highlight>
                <a:latin typeface="Söhne"/>
              </a:rPr>
              <a:t> </a:t>
            </a:r>
          </a:p>
        </p:txBody>
      </p:sp>
      <p:pic>
        <p:nvPicPr>
          <p:cNvPr id="3074" name="Picture 2" descr="Manifold learning techniques. MDS, ISOMAP, LLE, t-SNE, and Spectral... |  Download Scientific Diagram">
            <a:extLst>
              <a:ext uri="{FF2B5EF4-FFF2-40B4-BE49-F238E27FC236}">
                <a16:creationId xmlns:a16="http://schemas.microsoft.com/office/drawing/2014/main" id="{4BDDB145-B2CB-A458-29E2-285883633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317" y="3806969"/>
            <a:ext cx="5794468" cy="268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70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35F01-47C2-2B49-8268-CA2601C167A2}"/>
              </a:ext>
            </a:extLst>
          </p:cNvPr>
          <p:cNvSpPr>
            <a:spLocks noGrp="1"/>
          </p:cNvSpPr>
          <p:nvPr>
            <p:ph type="title"/>
          </p:nvPr>
        </p:nvSpPr>
        <p:spPr>
          <a:xfrm>
            <a:off x="838200" y="0"/>
            <a:ext cx="10515600" cy="1325563"/>
          </a:xfrm>
        </p:spPr>
        <p:txBody>
          <a:bodyPr/>
          <a:lstStyle/>
          <a:p>
            <a:r>
              <a:rPr lang="es-CO" b="1" dirty="0"/>
              <a:t>Manifold </a:t>
            </a:r>
            <a:r>
              <a:rPr lang="es-CO" b="1" dirty="0" err="1"/>
              <a:t>Learning</a:t>
            </a:r>
            <a:endParaRPr lang="es-CO" b="1" dirty="0"/>
          </a:p>
        </p:txBody>
      </p:sp>
      <p:sp>
        <p:nvSpPr>
          <p:cNvPr id="3" name="Marcador de contenido 2">
            <a:extLst>
              <a:ext uri="{FF2B5EF4-FFF2-40B4-BE49-F238E27FC236}">
                <a16:creationId xmlns:a16="http://schemas.microsoft.com/office/drawing/2014/main" id="{D24B4A86-E428-1AA3-887D-1792B272C60B}"/>
              </a:ext>
            </a:extLst>
          </p:cNvPr>
          <p:cNvSpPr>
            <a:spLocks noGrp="1"/>
          </p:cNvSpPr>
          <p:nvPr>
            <p:ph idx="1"/>
          </p:nvPr>
        </p:nvSpPr>
        <p:spPr>
          <a:xfrm>
            <a:off x="338417" y="1036729"/>
            <a:ext cx="11515165" cy="3391835"/>
          </a:xfrm>
        </p:spPr>
        <p:txBody>
          <a:bodyPr>
            <a:normAutofit fontScale="85000" lnSpcReduction="20000"/>
          </a:bodyPr>
          <a:lstStyle/>
          <a:p>
            <a:pPr marL="0" indent="0" algn="just">
              <a:buNone/>
            </a:pPr>
            <a:r>
              <a:rPr lang="es-CO" dirty="0"/>
              <a:t>Un </a:t>
            </a:r>
            <a:r>
              <a:rPr lang="es-CO" dirty="0" err="1"/>
              <a:t>manifold</a:t>
            </a:r>
            <a:r>
              <a:rPr lang="es-CO" dirty="0"/>
              <a:t> bidimensional es cualquier forma 2D que puede encajar en espacio de dimensiones superiores girándola o doblándola.</a:t>
            </a:r>
          </a:p>
          <a:p>
            <a:pPr marL="0" indent="0" algn="just">
              <a:buNone/>
            </a:pPr>
            <a:endParaRPr lang="es-CO" dirty="0"/>
          </a:p>
          <a:p>
            <a:pPr marL="0" indent="0" algn="just">
              <a:buNone/>
            </a:pPr>
            <a:r>
              <a:rPr lang="es-CO" b="1" dirty="0" err="1"/>
              <a:t>Hipotesis</a:t>
            </a:r>
            <a:r>
              <a:rPr lang="es-CO" b="1" dirty="0"/>
              <a:t> del Manifold </a:t>
            </a:r>
            <a:r>
              <a:rPr lang="es-CO" b="1" dirty="0" err="1"/>
              <a:t>Learning</a:t>
            </a:r>
            <a:endParaRPr lang="es-CO" b="1" dirty="0"/>
          </a:p>
          <a:p>
            <a:pPr marL="0" indent="0" algn="just">
              <a:buNone/>
            </a:pPr>
            <a:r>
              <a:rPr lang="es-CO" dirty="0"/>
              <a:t>“Los datos de alta dimensión del mundo real se encuentra en variedades de baja dimensión, incrustados dentro de espacios de alta dimensión”</a:t>
            </a:r>
          </a:p>
          <a:p>
            <a:pPr marL="0" indent="0" algn="just">
              <a:buNone/>
            </a:pPr>
            <a:endParaRPr lang="es-CO" dirty="0"/>
          </a:p>
          <a:p>
            <a:pPr marL="0" indent="0" algn="just">
              <a:buNone/>
            </a:pPr>
            <a:r>
              <a:rPr lang="es-CO" dirty="0"/>
              <a:t>En términos simples, los datos de dimensiones superiores se pueden encuentra enmascarados en una variedad de dimensiones inferiores mas cercanas. El proceso de modelar el </a:t>
            </a:r>
            <a:r>
              <a:rPr lang="es-CO" dirty="0" err="1"/>
              <a:t>manifold</a:t>
            </a:r>
            <a:r>
              <a:rPr lang="es-CO" dirty="0"/>
              <a:t> en estas instancias, se llama </a:t>
            </a:r>
            <a:r>
              <a:rPr lang="es-CO" b="1" dirty="0" err="1"/>
              <a:t>manifold</a:t>
            </a:r>
            <a:r>
              <a:rPr lang="es-CO" b="1" dirty="0"/>
              <a:t> </a:t>
            </a:r>
            <a:r>
              <a:rPr lang="es-CO" b="1" dirty="0" err="1"/>
              <a:t>learning</a:t>
            </a:r>
            <a:endParaRPr lang="es-CO" b="1" dirty="0"/>
          </a:p>
        </p:txBody>
      </p:sp>
      <p:pic>
        <p:nvPicPr>
          <p:cNvPr id="2050" name="Picture 2" descr="imagen de aprendizaje múltiple">
            <a:extLst>
              <a:ext uri="{FF2B5EF4-FFF2-40B4-BE49-F238E27FC236}">
                <a16:creationId xmlns:a16="http://schemas.microsoft.com/office/drawing/2014/main" id="{B6344B19-049F-CD38-7EC6-3F5EDBB4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030" y="4270193"/>
            <a:ext cx="6523938" cy="239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4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FC902-C1FC-039A-6621-B5615CDA92C8}"/>
              </a:ext>
            </a:extLst>
          </p:cNvPr>
          <p:cNvSpPr>
            <a:spLocks noGrp="1"/>
          </p:cNvSpPr>
          <p:nvPr>
            <p:ph type="title"/>
          </p:nvPr>
        </p:nvSpPr>
        <p:spPr/>
        <p:txBody>
          <a:bodyPr/>
          <a:lstStyle/>
          <a:p>
            <a:pPr algn="ctr"/>
            <a:r>
              <a:rPr lang="es-CO" dirty="0"/>
              <a:t>Métodos Base en Manifold </a:t>
            </a:r>
            <a:r>
              <a:rPr lang="es-CO" dirty="0" err="1"/>
              <a:t>Learning</a:t>
            </a:r>
            <a:endParaRPr lang="es-CO" dirty="0"/>
          </a:p>
        </p:txBody>
      </p:sp>
      <p:sp>
        <p:nvSpPr>
          <p:cNvPr id="3" name="Marcador de contenido 2">
            <a:extLst>
              <a:ext uri="{FF2B5EF4-FFF2-40B4-BE49-F238E27FC236}">
                <a16:creationId xmlns:a16="http://schemas.microsoft.com/office/drawing/2014/main" id="{F1F68DDF-A406-12CE-AA12-63075A8E2E4C}"/>
              </a:ext>
            </a:extLst>
          </p:cNvPr>
          <p:cNvSpPr>
            <a:spLocks noGrp="1"/>
          </p:cNvSpPr>
          <p:nvPr>
            <p:ph idx="1"/>
          </p:nvPr>
        </p:nvSpPr>
        <p:spPr/>
        <p:txBody>
          <a:bodyPr/>
          <a:lstStyle/>
          <a:p>
            <a:endParaRPr lang="es-CO" dirty="0"/>
          </a:p>
          <a:p>
            <a:endParaRPr lang="es-CO" dirty="0"/>
          </a:p>
          <a:p>
            <a:r>
              <a:rPr lang="es-CO" dirty="0"/>
              <a:t>Escalamiento Multidimensional (MDS)</a:t>
            </a:r>
          </a:p>
          <a:p>
            <a:r>
              <a:rPr lang="es-CO" dirty="0"/>
              <a:t>Mapeo Isométrico (</a:t>
            </a:r>
            <a:r>
              <a:rPr lang="es-CO" dirty="0" err="1"/>
              <a:t>IsoMap</a:t>
            </a:r>
            <a:r>
              <a:rPr lang="es-CO" dirty="0"/>
              <a:t>)</a:t>
            </a:r>
          </a:p>
          <a:p>
            <a:r>
              <a:rPr lang="es-CO" i="0" dirty="0" err="1">
                <a:solidFill>
                  <a:srgbClr val="383838"/>
                </a:solidFill>
                <a:effectLst/>
                <a:highlight>
                  <a:srgbClr val="FFFFFF"/>
                </a:highlight>
                <a:latin typeface="Inter"/>
              </a:rPr>
              <a:t>Locally</a:t>
            </a:r>
            <a:r>
              <a:rPr lang="es-CO" i="0" dirty="0">
                <a:solidFill>
                  <a:srgbClr val="383838"/>
                </a:solidFill>
                <a:effectLst/>
                <a:highlight>
                  <a:srgbClr val="FFFFFF"/>
                </a:highlight>
                <a:latin typeface="Inter"/>
              </a:rPr>
              <a:t> Linear </a:t>
            </a:r>
            <a:r>
              <a:rPr lang="es-CO" i="0" dirty="0" err="1">
                <a:solidFill>
                  <a:srgbClr val="383838"/>
                </a:solidFill>
                <a:effectLst/>
                <a:highlight>
                  <a:srgbClr val="FFFFFF"/>
                </a:highlight>
                <a:latin typeface="Inter"/>
              </a:rPr>
              <a:t>Embedding</a:t>
            </a:r>
            <a:r>
              <a:rPr lang="es-CO" i="0" dirty="0">
                <a:solidFill>
                  <a:srgbClr val="383838"/>
                </a:solidFill>
                <a:effectLst/>
                <a:highlight>
                  <a:srgbClr val="FFFFFF"/>
                </a:highlight>
                <a:latin typeface="Inter"/>
              </a:rPr>
              <a:t> (LLE)</a:t>
            </a:r>
          </a:p>
          <a:p>
            <a:endParaRPr lang="es-CO" dirty="0"/>
          </a:p>
        </p:txBody>
      </p:sp>
    </p:spTree>
    <p:extLst>
      <p:ext uri="{BB962C8B-B14F-4D97-AF65-F5344CB8AC3E}">
        <p14:creationId xmlns:p14="http://schemas.microsoft.com/office/powerpoint/2010/main" val="235672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7CA88-756F-9013-333E-BEC319A5E4D5}"/>
              </a:ext>
            </a:extLst>
          </p:cNvPr>
          <p:cNvSpPr>
            <a:spLocks noGrp="1"/>
          </p:cNvSpPr>
          <p:nvPr>
            <p:ph type="title"/>
          </p:nvPr>
        </p:nvSpPr>
        <p:spPr/>
        <p:txBody>
          <a:bodyPr/>
          <a:lstStyle/>
          <a:p>
            <a:pPr algn="ctr"/>
            <a:r>
              <a:rPr lang="es-CO" dirty="0">
                <a:solidFill>
                  <a:schemeClr val="accent1"/>
                </a:solidFill>
              </a:rPr>
              <a:t>Distancia, disimilitud y similitud</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31494C-F9AA-597E-042F-D08CD759CB20}"/>
                  </a:ext>
                </a:extLst>
              </p:cNvPr>
              <p:cNvSpPr>
                <a:spLocks noGrp="1"/>
              </p:cNvSpPr>
              <p:nvPr>
                <p:ph idx="1"/>
              </p:nvPr>
            </p:nvSpPr>
            <p:spPr/>
            <p:txBody>
              <a:bodyPr/>
              <a:lstStyle/>
              <a:p>
                <a:pPr marL="0" indent="0" algn="just">
                  <a:buNone/>
                </a:pPr>
                <a:r>
                  <a:rPr lang="es-CO" dirty="0"/>
                  <a:t>Son definidas por un par de objetos en un espacio. En matemáticas una función de distancia es también una </a:t>
                </a:r>
                <a:r>
                  <a:rPr lang="es-CO" dirty="0" err="1"/>
                  <a:t>metrica</a:t>
                </a:r>
                <a:r>
                  <a:rPr lang="es-CO" dirty="0"/>
                  <a:t> que satisface:</a:t>
                </a:r>
              </a:p>
              <a:p>
                <a:pPr marL="514350" indent="-514350" algn="just">
                  <a:buAutoNum type="arabicPeriod"/>
                </a:pPr>
                <a14:m>
                  <m:oMath xmlns:m="http://schemas.openxmlformats.org/officeDocument/2006/math">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≥0</m:t>
                    </m:r>
                  </m:oMath>
                </a14:m>
                <a:endParaRPr lang="es-CO" b="0" dirty="0"/>
              </a:p>
              <a:p>
                <a:pPr marL="514350" indent="-514350" algn="just">
                  <a:buAutoNum type="arabicPeriod"/>
                </a:pPr>
                <a14:m>
                  <m:oMath xmlns:m="http://schemas.openxmlformats.org/officeDocument/2006/math">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=0 </m:t>
                    </m:r>
                  </m:oMath>
                </a14:m>
                <a:r>
                  <a:rPr lang="es-CO" dirty="0"/>
                  <a:t>si y solo si </a:t>
                </a:r>
                <a14:m>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oMath>
                </a14:m>
                <a:endParaRPr lang="es-CO" b="0" dirty="0"/>
              </a:p>
              <a:p>
                <a:pPr marL="514350" indent="-514350" algn="just">
                  <a:buAutoNum type="arabicPeriod"/>
                </a:pPr>
                <a14:m>
                  <m:oMath xmlns:m="http://schemas.openxmlformats.org/officeDocument/2006/math">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m:t>
                    </m:r>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𝑥</m:t>
                        </m:r>
                      </m:e>
                    </m:d>
                  </m:oMath>
                </a14:m>
                <a:endParaRPr lang="es-CO" b="0" dirty="0"/>
              </a:p>
              <a:p>
                <a:pPr marL="514350" indent="-514350" algn="just">
                  <a:buAutoNum type="arabicPeriod"/>
                </a:pPr>
                <a14:m>
                  <m:oMath xmlns:m="http://schemas.openxmlformats.org/officeDocument/2006/math">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𝑧</m:t>
                        </m:r>
                      </m:e>
                    </m:d>
                    <m:r>
                      <a:rPr lang="es-CO" b="0" i="1" smtClean="0">
                        <a:latin typeface="Cambria Math" panose="02040503050406030204" pitchFamily="18" charset="0"/>
                      </a:rPr>
                      <m:t>≤</m:t>
                    </m:r>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𝑦</m:t>
                        </m:r>
                      </m:e>
                    </m:d>
                    <m:r>
                      <a:rPr lang="es-CO" b="0" i="1" smtClean="0">
                        <a:latin typeface="Cambria Math" panose="02040503050406030204" pitchFamily="18" charset="0"/>
                      </a:rPr>
                      <m:t>+</m:t>
                    </m:r>
                    <m:r>
                      <a:rPr lang="es-CO" b="0" i="1" smtClean="0">
                        <a:latin typeface="Cambria Math" panose="02040503050406030204" pitchFamily="18" charset="0"/>
                      </a:rPr>
                      <m:t>𝑑</m:t>
                    </m:r>
                    <m:d>
                      <m:dPr>
                        <m:ctrlPr>
                          <a:rPr lang="es-CO" b="0" i="1" smtClean="0">
                            <a:latin typeface="Cambria Math" panose="02040503050406030204" pitchFamily="18" charset="0"/>
                          </a:rPr>
                        </m:ctrlPr>
                      </m:dPr>
                      <m:e>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𝑧</m:t>
                        </m:r>
                      </m:e>
                    </m:d>
                  </m:oMath>
                </a14:m>
                <a:endParaRPr lang="es-CO" b="0" dirty="0"/>
              </a:p>
              <a:p>
                <a:pPr marL="0" indent="0" algn="just">
                  <a:buNone/>
                </a:pPr>
                <a:r>
                  <a:rPr lang="es-CO" dirty="0"/>
                  <a:t>Dado un conjunto de disimilitudes, uno puede preguntarse si estos valores de distancias , se pueden interpretar como distancias euclidianas</a:t>
                </a:r>
              </a:p>
            </p:txBody>
          </p:sp>
        </mc:Choice>
        <mc:Fallback>
          <p:sp>
            <p:nvSpPr>
              <p:cNvPr id="3" name="Marcador de contenido 2">
                <a:extLst>
                  <a:ext uri="{FF2B5EF4-FFF2-40B4-BE49-F238E27FC236}">
                    <a16:creationId xmlns:a16="http://schemas.microsoft.com/office/drawing/2014/main" id="{F831494C-F9AA-597E-042F-D08CD759CB20}"/>
                  </a:ext>
                </a:extLst>
              </p:cNvPr>
              <p:cNvSpPr>
                <a:spLocks noGrp="1" noRot="1" noChangeAspect="1" noMove="1" noResize="1" noEditPoints="1" noAdjustHandles="1" noChangeArrowheads="1" noChangeShapeType="1" noTextEdit="1"/>
              </p:cNvSpPr>
              <p:nvPr>
                <p:ph idx="1"/>
              </p:nvPr>
            </p:nvSpPr>
            <p:spPr>
              <a:blipFill>
                <a:blip r:embed="rId2"/>
                <a:stretch>
                  <a:fillRect l="-1217" t="-2241" r="-1159" b="-140"/>
                </a:stretch>
              </a:blipFill>
            </p:spPr>
            <p:txBody>
              <a:bodyPr/>
              <a:lstStyle/>
              <a:p>
                <a:r>
                  <a:rPr lang="es-CO">
                    <a:noFill/>
                  </a:rPr>
                  <a:t> </a:t>
                </a:r>
              </a:p>
            </p:txBody>
          </p:sp>
        </mc:Fallback>
      </mc:AlternateContent>
    </p:spTree>
    <p:extLst>
      <p:ext uri="{BB962C8B-B14F-4D97-AF65-F5344CB8AC3E}">
        <p14:creationId xmlns:p14="http://schemas.microsoft.com/office/powerpoint/2010/main" val="224090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1E4CF-D7AE-D032-2D28-6416D1BA872E}"/>
              </a:ext>
            </a:extLst>
          </p:cNvPr>
          <p:cNvSpPr>
            <a:spLocks noGrp="1"/>
          </p:cNvSpPr>
          <p:nvPr>
            <p:ph type="title"/>
          </p:nvPr>
        </p:nvSpPr>
        <p:spPr>
          <a:xfrm>
            <a:off x="838200" y="18255"/>
            <a:ext cx="10515600" cy="1325563"/>
          </a:xfrm>
        </p:spPr>
        <p:txBody>
          <a:bodyPr/>
          <a:lstStyle/>
          <a:p>
            <a:pPr algn="ctr"/>
            <a:r>
              <a:rPr lang="es-CO" dirty="0">
                <a:solidFill>
                  <a:schemeClr val="accent1"/>
                </a:solidFill>
              </a:rPr>
              <a:t>Distancia Euclidiana o No-Euclidiana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ECC0EAB-88F8-1EC2-D363-4E1CABABFC10}"/>
                  </a:ext>
                </a:extLst>
              </p:cNvPr>
              <p:cNvSpPr>
                <a:spLocks noGrp="1"/>
              </p:cNvSpPr>
              <p:nvPr>
                <p:ph idx="1"/>
              </p:nvPr>
            </p:nvSpPr>
            <p:spPr>
              <a:xfrm>
                <a:off x="838200" y="1090519"/>
                <a:ext cx="10515600" cy="5292352"/>
              </a:xfrm>
            </p:spPr>
            <p:txBody>
              <a:bodyPr>
                <a:normAutofit/>
              </a:bodyPr>
              <a:lstStyle/>
              <a:p>
                <a:pPr marL="0" indent="0">
                  <a:buNone/>
                </a:pPr>
                <a:r>
                  <a:rPr lang="es-CO" dirty="0"/>
                  <a:t>Dada una matriz de disimilitud (distancia) </a:t>
                </a:r>
                <a14:m>
                  <m:oMath xmlns:m="http://schemas.openxmlformats.org/officeDocument/2006/math">
                    <m:r>
                      <a:rPr lang="es-CO" b="0" i="1" smtClean="0">
                        <a:latin typeface="Cambria Math" panose="02040503050406030204" pitchFamily="18" charset="0"/>
                      </a:rPr>
                      <m:t>𝐷</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𝑑</m:t>
                        </m:r>
                      </m:e>
                      <m:sub>
                        <m:r>
                          <a:rPr lang="es-CO" b="0" i="1" smtClean="0">
                            <a:latin typeface="Cambria Math" panose="02040503050406030204" pitchFamily="18" charset="0"/>
                          </a:rPr>
                          <m:t>𝑖𝑗</m:t>
                        </m:r>
                      </m:sub>
                    </m:sSub>
                    <m:r>
                      <a:rPr lang="es-CO" b="0" i="1" smtClean="0">
                        <a:latin typeface="Cambria Math" panose="02040503050406030204" pitchFamily="18" charset="0"/>
                      </a:rPr>
                      <m:t>)</m:t>
                    </m:r>
                  </m:oMath>
                </a14:m>
                <a:r>
                  <a:rPr lang="es-CO" dirty="0"/>
                  <a:t>, MDS busca encontrar</a:t>
                </a:r>
                <a14:m>
                  <m:oMath xmlns:m="http://schemas.openxmlformats.org/officeDocument/2006/math">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𝟏</m:t>
                        </m:r>
                      </m:sub>
                    </m:sSub>
                    <m:r>
                      <a:rPr lang="es-CO" b="1" i="1" smtClean="0">
                        <a:latin typeface="Cambria Math" panose="02040503050406030204" pitchFamily="18" charset="0"/>
                      </a:rPr>
                      <m:t>,…,</m:t>
                    </m:r>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𝒏</m:t>
                        </m:r>
                      </m:sub>
                    </m:sSub>
                    <m:r>
                      <a:rPr lang="es-CO" b="1" i="1" smtClean="0">
                        <a:latin typeface="Cambria Math" panose="02040503050406030204" pitchFamily="18" charset="0"/>
                      </a:rPr>
                      <m:t>∈</m:t>
                    </m:r>
                    <m:sSup>
                      <m:sSupPr>
                        <m:ctrlPr>
                          <a:rPr lang="es-CO" b="1" i="1" smtClean="0">
                            <a:latin typeface="Cambria Math" panose="02040503050406030204" pitchFamily="18" charset="0"/>
                          </a:rPr>
                        </m:ctrlPr>
                      </m:sSupPr>
                      <m:e>
                        <m:r>
                          <a:rPr lang="es-CO" b="1" i="1" smtClean="0">
                            <a:latin typeface="Cambria Math" panose="02040503050406030204" pitchFamily="18" charset="0"/>
                          </a:rPr>
                          <m:t>ℝ</m:t>
                        </m:r>
                      </m:e>
                      <m:sup>
                        <m:r>
                          <a:rPr lang="es-CO" b="1" i="1" smtClean="0">
                            <a:latin typeface="Cambria Math" panose="02040503050406030204" pitchFamily="18" charset="0"/>
                          </a:rPr>
                          <m:t>𝒑</m:t>
                        </m:r>
                      </m:sup>
                    </m:sSup>
                  </m:oMath>
                </a14:m>
                <a:r>
                  <a:rPr lang="es-CO" dirty="0"/>
                  <a:t> tal que</a:t>
                </a:r>
              </a:p>
              <a:p>
                <a:pPr marL="0" indent="0" algn="ctr">
                  <a:buNone/>
                </a:pP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𝑑</m:t>
                        </m:r>
                      </m:e>
                      <m:sub>
                        <m:r>
                          <a:rPr lang="es-CO" b="0" i="1" smtClean="0">
                            <a:latin typeface="Cambria Math" panose="02040503050406030204" pitchFamily="18" charset="0"/>
                          </a:rPr>
                          <m:t>𝑖𝑗</m:t>
                        </m:r>
                      </m:sub>
                    </m:sSub>
                    <m:r>
                      <a:rPr lang="es-CO" b="0" i="1" smtClean="0">
                        <a:latin typeface="Cambria Math" panose="02040503050406030204" pitchFamily="18" charset="0"/>
                      </a:rPr>
                      <m:t>≈</m:t>
                    </m:r>
                    <m:sSub>
                      <m:sSubPr>
                        <m:ctrlPr>
                          <a:rPr lang="es-CO" b="1" i="1" smtClean="0">
                            <a:latin typeface="Cambria Math" panose="02040503050406030204" pitchFamily="18" charset="0"/>
                          </a:rPr>
                        </m:ctrlPr>
                      </m:sSubPr>
                      <m:e>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𝒊</m:t>
                                    </m:r>
                                  </m:sub>
                                </m:sSub>
                                <m:r>
                                  <a:rPr lang="es-CO" b="1" i="1" smtClean="0">
                                    <a:latin typeface="Cambria Math" panose="02040503050406030204" pitchFamily="18" charset="0"/>
                                  </a:rPr>
                                  <m:t>−</m:t>
                                </m:r>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𝒋</m:t>
                                    </m:r>
                                  </m:sub>
                                </m:sSub>
                              </m:e>
                            </m:d>
                          </m:e>
                        </m:d>
                      </m:e>
                      <m:sub>
                        <m:r>
                          <a:rPr lang="es-CO" b="1" i="1" smtClean="0">
                            <a:latin typeface="Cambria Math" panose="02040503050406030204" pitchFamily="18" charset="0"/>
                          </a:rPr>
                          <m:t>𝟐</m:t>
                        </m:r>
                      </m:sub>
                    </m:sSub>
                  </m:oMath>
                </a14:m>
                <a:r>
                  <a:rPr lang="es-CO" dirty="0"/>
                  <a:t>tan cercano como sea posible.</a:t>
                </a:r>
              </a:p>
              <a:p>
                <a:pPr marL="0" indent="0" algn="just">
                  <a:buNone/>
                </a:pPr>
                <a:r>
                  <a:rPr lang="es-ES" dirty="0"/>
                  <a:t>A menudo, para algunas </a:t>
                </a:r>
                <a14:m>
                  <m:oMath xmlns:m="http://schemas.openxmlformats.org/officeDocument/2006/math">
                    <m:r>
                      <a:rPr lang="es-ES" i="1" dirty="0" smtClean="0">
                        <a:latin typeface="Cambria Math" panose="02040503050406030204" pitchFamily="18" charset="0"/>
                      </a:rPr>
                      <m:t>𝑝</m:t>
                    </m:r>
                  </m:oMath>
                </a14:m>
                <a:r>
                  <a:rPr lang="es-ES" dirty="0"/>
                  <a:t> grandes, existe una configuración </a:t>
                </a:r>
                <a14:m>
                  <m:oMath xmlns:m="http://schemas.openxmlformats.org/officeDocument/2006/math">
                    <m:sSub>
                      <m:sSubPr>
                        <m:ctrlPr>
                          <a:rPr lang="es-CO" b="0"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1</m:t>
                        </m:r>
                      </m:sub>
                    </m:sSub>
                    <m:r>
                      <a:rPr lang="es-ES" i="1" dirty="0" smtClean="0">
                        <a:latin typeface="Cambria Math" panose="02040503050406030204" pitchFamily="18" charset="0"/>
                      </a:rPr>
                      <m:t>,. ..,</m:t>
                    </m:r>
                    <m:sSub>
                      <m:sSubPr>
                        <m:ctrlPr>
                          <a:rPr lang="es-CO" b="0" i="1" dirty="0" smtClean="0">
                            <a:latin typeface="Cambria Math" panose="02040503050406030204" pitchFamily="18" charset="0"/>
                          </a:rPr>
                        </m:ctrlPr>
                      </m:sSubPr>
                      <m:e>
                        <m:r>
                          <a:rPr lang="es-ES" i="1" dirty="0" err="1" smtClean="0">
                            <a:latin typeface="Cambria Math" panose="02040503050406030204" pitchFamily="18" charset="0"/>
                          </a:rPr>
                          <m:t>𝑥</m:t>
                        </m:r>
                      </m:e>
                      <m:sub>
                        <m:r>
                          <a:rPr lang="es-ES" i="1" dirty="0" err="1" smtClean="0">
                            <a:latin typeface="Cambria Math" panose="02040503050406030204" pitchFamily="18" charset="0"/>
                          </a:rPr>
                          <m:t>𝑛</m:t>
                        </m:r>
                      </m:sub>
                    </m:sSub>
                    <m:r>
                      <a:rPr lang="es-ES" i="1" dirty="0" smtClean="0">
                        <a:latin typeface="Cambria Math" panose="02040503050406030204" pitchFamily="18" charset="0"/>
                      </a:rPr>
                      <m:t> </m:t>
                    </m:r>
                  </m:oMath>
                </a14:m>
                <a:r>
                  <a:rPr lang="es-ES" dirty="0"/>
                  <a:t>con una distancia exacta que coincide con </a:t>
                </a:r>
                <a14:m>
                  <m:oMath xmlns:m="http://schemas.openxmlformats.org/officeDocument/2006/math">
                    <m:sSub>
                      <m:sSubPr>
                        <m:ctrlPr>
                          <a:rPr lang="es-CO" b="0" i="1" dirty="0" smtClean="0">
                            <a:latin typeface="Cambria Math" panose="02040503050406030204" pitchFamily="18" charset="0"/>
                          </a:rPr>
                        </m:ctrlPr>
                      </m:sSubPr>
                      <m:e>
                        <m:r>
                          <a:rPr lang="es-ES" i="1" dirty="0" smtClean="0">
                            <a:latin typeface="Cambria Math" panose="02040503050406030204" pitchFamily="18" charset="0"/>
                          </a:rPr>
                          <m:t>𝑑</m:t>
                        </m:r>
                      </m:e>
                      <m:sub>
                        <m:r>
                          <a:rPr lang="es-ES" i="1" dirty="0" smtClean="0">
                            <a:latin typeface="Cambria Math" panose="02040503050406030204" pitchFamily="18" charset="0"/>
                          </a:rPr>
                          <m:t>𝑖</m:t>
                        </m:r>
                        <m:r>
                          <a:rPr lang="es-CO" b="0" i="1" dirty="0" smtClean="0">
                            <a:latin typeface="Cambria Math" panose="02040503050406030204" pitchFamily="18" charset="0"/>
                          </a:rPr>
                          <m:t>𝑗</m:t>
                        </m:r>
                      </m:sub>
                    </m:sSub>
                    <m:r>
                      <a:rPr lang="es-ES" i="1" dirty="0" smtClean="0">
                        <a:latin typeface="Cambria Math" panose="02040503050406030204" pitchFamily="18" charset="0"/>
                      </a:rPr>
                      <m:t> ≡</m:t>
                    </m:r>
                    <m:sSub>
                      <m:sSubPr>
                        <m:ctrlPr>
                          <a:rPr lang="es-CO" b="0" i="1" dirty="0" smtClean="0">
                            <a:latin typeface="Cambria Math" panose="02040503050406030204" pitchFamily="18" charset="0"/>
                          </a:rPr>
                        </m:ctrlPr>
                      </m:sSubPr>
                      <m:e>
                        <m:d>
                          <m:dPr>
                            <m:begChr m:val="|"/>
                            <m:endChr m:val="|"/>
                            <m:ctrlPr>
                              <a:rPr lang="es-CO" b="0" i="1" dirty="0" smtClean="0">
                                <a:latin typeface="Cambria Math" panose="02040503050406030204" pitchFamily="18" charset="0"/>
                              </a:rPr>
                            </m:ctrlPr>
                          </m:dPr>
                          <m:e>
                            <m:d>
                              <m:dPr>
                                <m:begChr m:val="|"/>
                                <m:endChr m:val="|"/>
                                <m:ctrlPr>
                                  <a:rPr lang="es-CO" b="0" i="1" dirty="0" smtClean="0">
                                    <a:latin typeface="Cambria Math" panose="02040503050406030204" pitchFamily="18" charset="0"/>
                                  </a:rPr>
                                </m:ctrlPr>
                              </m:dPr>
                              <m:e>
                                <m:sSub>
                                  <m:sSubPr>
                                    <m:ctrlPr>
                                      <a:rPr lang="es-CO" b="0"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𝑖</m:t>
                                    </m:r>
                                  </m:sub>
                                </m:sSub>
                                <m:r>
                                  <a:rPr lang="es-ES" i="1" dirty="0" smtClean="0">
                                    <a:latin typeface="Cambria Math" panose="02040503050406030204" pitchFamily="18" charset="0"/>
                                  </a:rPr>
                                  <m:t>− </m:t>
                                </m:r>
                                <m:sSub>
                                  <m:sSubPr>
                                    <m:ctrlPr>
                                      <a:rPr lang="es-CO" b="0" i="1" dirty="0" smtClean="0">
                                        <a:latin typeface="Cambria Math" panose="02040503050406030204" pitchFamily="18" charset="0"/>
                                      </a:rPr>
                                    </m:ctrlPr>
                                  </m:sSubPr>
                                  <m:e>
                                    <m:r>
                                      <a:rPr lang="es-ES" i="1" dirty="0" err="1" smtClean="0">
                                        <a:latin typeface="Cambria Math" panose="02040503050406030204" pitchFamily="18" charset="0"/>
                                      </a:rPr>
                                      <m:t>𝑥</m:t>
                                    </m:r>
                                  </m:e>
                                  <m:sub>
                                    <m:r>
                                      <a:rPr lang="es-ES" i="1" dirty="0" err="1" smtClean="0">
                                        <a:latin typeface="Cambria Math" panose="02040503050406030204" pitchFamily="18" charset="0"/>
                                      </a:rPr>
                                      <m:t>𝑗</m:t>
                                    </m:r>
                                  </m:sub>
                                </m:sSub>
                              </m:e>
                            </m:d>
                          </m:e>
                        </m:d>
                      </m:e>
                      <m:sub>
                        <m:r>
                          <a:rPr lang="es-ES" i="1" dirty="0" smtClean="0">
                            <a:latin typeface="Cambria Math" panose="02040503050406030204" pitchFamily="18" charset="0"/>
                          </a:rPr>
                          <m:t>2</m:t>
                        </m:r>
                      </m:sub>
                    </m:sSub>
                  </m:oMath>
                </a14:m>
                <a:r>
                  <a:rPr lang="es-ES" dirty="0"/>
                  <a:t> En tal caso, la distancia </a:t>
                </a:r>
                <a14:m>
                  <m:oMath xmlns:m="http://schemas.openxmlformats.org/officeDocument/2006/math">
                    <m:r>
                      <a:rPr lang="es-CO" b="0" i="1" smtClean="0">
                        <a:latin typeface="Cambria Math" panose="02040503050406030204" pitchFamily="18" charset="0"/>
                      </a:rPr>
                      <m:t>𝑑</m:t>
                    </m:r>
                  </m:oMath>
                </a14:m>
                <a:r>
                  <a:rPr lang="es-ES" dirty="0"/>
                  <a:t> involucrada se llama distancia euclidiana. Sin embargo, hay casos en los que la disimilitud es la distancia, pero no existe ninguna configuración en ningún </a:t>
                </a:r>
                <a14:m>
                  <m:oMath xmlns:m="http://schemas.openxmlformats.org/officeDocument/2006/math">
                    <m:r>
                      <a:rPr lang="es-ES" i="1" dirty="0" smtClean="0">
                        <a:latin typeface="Cambria Math" panose="02040503050406030204" pitchFamily="18" charset="0"/>
                      </a:rPr>
                      <m:t>𝑝</m:t>
                    </m:r>
                  </m:oMath>
                </a14:m>
                <a:r>
                  <a:rPr lang="es-ES" dirty="0"/>
                  <a:t> con coincidencia perfecta.</a:t>
                </a:r>
              </a:p>
              <a:p>
                <a:pPr marL="0" indent="0" algn="ctr">
                  <a:buNone/>
                </a:pP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𝑑</m:t>
                        </m:r>
                      </m:e>
                      <m:sub>
                        <m:r>
                          <a:rPr lang="es-CO" b="0" i="1" smtClean="0">
                            <a:latin typeface="Cambria Math" panose="02040503050406030204" pitchFamily="18" charset="0"/>
                          </a:rPr>
                          <m:t>𝑖𝑗</m:t>
                        </m:r>
                      </m:sub>
                    </m:sSub>
                    <m:r>
                      <a:rPr lang="es-CO" i="1">
                        <a:latin typeface="Cambria Math" panose="02040503050406030204" pitchFamily="18" charset="0"/>
                        <a:ea typeface="Cambria Math" panose="02040503050406030204" pitchFamily="18" charset="0"/>
                      </a:rPr>
                      <m:t>≠</m:t>
                    </m:r>
                    <m:sSub>
                      <m:sSubPr>
                        <m:ctrlPr>
                          <a:rPr lang="es-CO" b="1" i="1" smtClean="0">
                            <a:latin typeface="Cambria Math" panose="02040503050406030204" pitchFamily="18" charset="0"/>
                            <a:ea typeface="Cambria Math" panose="02040503050406030204" pitchFamily="18" charset="0"/>
                          </a:rPr>
                        </m:ctrlPr>
                      </m:sSubPr>
                      <m:e>
                        <m:d>
                          <m:dPr>
                            <m:begChr m:val="|"/>
                            <m:endChr m:val="|"/>
                            <m:ctrlPr>
                              <a:rPr lang="es-CO" b="0" i="1" smtClean="0">
                                <a:latin typeface="Cambria Math" panose="02040503050406030204" pitchFamily="18" charset="0"/>
                                <a:ea typeface="Cambria Math" panose="02040503050406030204" pitchFamily="18" charset="0"/>
                              </a:rPr>
                            </m:ctrlPr>
                          </m:dPr>
                          <m:e>
                            <m:d>
                              <m:dPr>
                                <m:begChr m:val="|"/>
                                <m:endChr m:val="|"/>
                                <m:ctrlPr>
                                  <a:rPr lang="es-CO" b="0" i="1" smtClean="0">
                                    <a:latin typeface="Cambria Math" panose="02040503050406030204" pitchFamily="18" charset="0"/>
                                    <a:ea typeface="Cambria Math" panose="02040503050406030204" pitchFamily="18" charset="0"/>
                                  </a:rPr>
                                </m:ctrlPr>
                              </m:dPr>
                              <m:e>
                                <m:sSub>
                                  <m:sSubPr>
                                    <m:ctrlPr>
                                      <a:rPr lang="es-CO" b="1" i="1" smtClean="0">
                                        <a:latin typeface="Cambria Math" panose="02040503050406030204" pitchFamily="18" charset="0"/>
                                        <a:ea typeface="Cambria Math" panose="02040503050406030204" pitchFamily="18" charset="0"/>
                                      </a:rPr>
                                    </m:ctrlPr>
                                  </m:sSubPr>
                                  <m:e>
                                    <m:r>
                                      <a:rPr lang="es-CO" b="1" i="1" smtClean="0">
                                        <a:latin typeface="Cambria Math" panose="02040503050406030204" pitchFamily="18" charset="0"/>
                                        <a:ea typeface="Cambria Math" panose="02040503050406030204" pitchFamily="18" charset="0"/>
                                      </a:rPr>
                                      <m:t>𝒙</m:t>
                                    </m:r>
                                  </m:e>
                                  <m:sub>
                                    <m:r>
                                      <a:rPr lang="es-CO" b="1" i="1" smtClean="0">
                                        <a:latin typeface="Cambria Math" panose="02040503050406030204" pitchFamily="18" charset="0"/>
                                        <a:ea typeface="Cambria Math" panose="02040503050406030204" pitchFamily="18" charset="0"/>
                                      </a:rPr>
                                      <m:t>𝒊</m:t>
                                    </m:r>
                                  </m:sub>
                                </m:sSub>
                                <m:r>
                                  <a:rPr lang="es-CO" b="1" i="1" smtClean="0">
                                    <a:latin typeface="Cambria Math" panose="02040503050406030204" pitchFamily="18" charset="0"/>
                                    <a:ea typeface="Cambria Math" panose="02040503050406030204" pitchFamily="18" charset="0"/>
                                  </a:rPr>
                                  <m:t>−</m:t>
                                </m:r>
                                <m:sSub>
                                  <m:sSubPr>
                                    <m:ctrlPr>
                                      <a:rPr lang="es-CO" b="1" i="1" smtClean="0">
                                        <a:latin typeface="Cambria Math" panose="02040503050406030204" pitchFamily="18" charset="0"/>
                                        <a:ea typeface="Cambria Math" panose="02040503050406030204" pitchFamily="18" charset="0"/>
                                      </a:rPr>
                                    </m:ctrlPr>
                                  </m:sSubPr>
                                  <m:e>
                                    <m:r>
                                      <a:rPr lang="es-CO" b="1" i="1" smtClean="0">
                                        <a:latin typeface="Cambria Math" panose="02040503050406030204" pitchFamily="18" charset="0"/>
                                        <a:ea typeface="Cambria Math" panose="02040503050406030204" pitchFamily="18" charset="0"/>
                                      </a:rPr>
                                      <m:t>𝒙</m:t>
                                    </m:r>
                                  </m:e>
                                  <m:sub>
                                    <m:r>
                                      <a:rPr lang="es-CO" b="1" i="1" smtClean="0">
                                        <a:latin typeface="Cambria Math" panose="02040503050406030204" pitchFamily="18" charset="0"/>
                                        <a:ea typeface="Cambria Math" panose="02040503050406030204" pitchFamily="18" charset="0"/>
                                      </a:rPr>
                                      <m:t>𝒋</m:t>
                                    </m:r>
                                  </m:sub>
                                </m:sSub>
                              </m:e>
                            </m:d>
                          </m:e>
                        </m:d>
                      </m:e>
                      <m:sub>
                        <m:r>
                          <a:rPr lang="es-CO" b="1" i="1" smtClean="0">
                            <a:latin typeface="Cambria Math" panose="02040503050406030204" pitchFamily="18" charset="0"/>
                            <a:ea typeface="Cambria Math" panose="02040503050406030204" pitchFamily="18" charset="0"/>
                          </a:rPr>
                          <m:t>𝟐</m:t>
                        </m:r>
                      </m:sub>
                    </m:sSub>
                  </m:oMath>
                </a14:m>
                <a:r>
                  <a:rPr lang="es-CO" dirty="0"/>
                  <a:t>para algún </a:t>
                </a:r>
                <a14:m>
                  <m:oMath xmlns:m="http://schemas.openxmlformats.org/officeDocument/2006/math">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𝑗</m:t>
                    </m:r>
                  </m:oMath>
                </a14:m>
                <a:endParaRPr lang="es-CO" dirty="0"/>
              </a:p>
              <a:p>
                <a:pPr marL="0" indent="0" algn="just">
                  <a:buNone/>
                </a:pPr>
                <a:r>
                  <a:rPr lang="es-CO" dirty="0"/>
                  <a:t>Esta distancia se llama distancia no euclidiana.</a:t>
                </a:r>
              </a:p>
            </p:txBody>
          </p:sp>
        </mc:Choice>
        <mc:Fallback>
          <p:sp>
            <p:nvSpPr>
              <p:cNvPr id="3" name="Marcador de contenido 2">
                <a:extLst>
                  <a:ext uri="{FF2B5EF4-FFF2-40B4-BE49-F238E27FC236}">
                    <a16:creationId xmlns:a16="http://schemas.microsoft.com/office/drawing/2014/main" id="{AECC0EAB-88F8-1EC2-D363-4E1CABABFC10}"/>
                  </a:ext>
                </a:extLst>
              </p:cNvPr>
              <p:cNvSpPr>
                <a:spLocks noGrp="1" noRot="1" noChangeAspect="1" noMove="1" noResize="1" noEditPoints="1" noAdjustHandles="1" noChangeArrowheads="1" noChangeShapeType="1" noTextEdit="1"/>
              </p:cNvSpPr>
              <p:nvPr>
                <p:ph idx="1"/>
              </p:nvPr>
            </p:nvSpPr>
            <p:spPr>
              <a:xfrm>
                <a:off x="838200" y="1090519"/>
                <a:ext cx="10515600" cy="5292352"/>
              </a:xfrm>
              <a:blipFill>
                <a:blip r:embed="rId2"/>
                <a:stretch>
                  <a:fillRect l="-1217" t="-1728" r="-1159" b="-1267"/>
                </a:stretch>
              </a:blipFill>
            </p:spPr>
            <p:txBody>
              <a:bodyPr/>
              <a:lstStyle/>
              <a:p>
                <a:r>
                  <a:rPr lang="es-CO">
                    <a:noFill/>
                  </a:rPr>
                  <a:t> </a:t>
                </a:r>
              </a:p>
            </p:txBody>
          </p:sp>
        </mc:Fallback>
      </mc:AlternateContent>
    </p:spTree>
    <p:extLst>
      <p:ext uri="{BB962C8B-B14F-4D97-AF65-F5344CB8AC3E}">
        <p14:creationId xmlns:p14="http://schemas.microsoft.com/office/powerpoint/2010/main" val="231255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5DBA4-0B0F-C57C-F788-4043C73C6E3E}"/>
              </a:ext>
            </a:extLst>
          </p:cNvPr>
          <p:cNvSpPr>
            <a:spLocks noGrp="1"/>
          </p:cNvSpPr>
          <p:nvPr>
            <p:ph type="title"/>
          </p:nvPr>
        </p:nvSpPr>
        <p:spPr/>
        <p:txBody>
          <a:bodyPr/>
          <a:lstStyle/>
          <a:p>
            <a:pPr algn="ctr"/>
            <a:r>
              <a:rPr lang="es-CO" dirty="0"/>
              <a:t>Escalamiento Multidimensional MDS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C15A1F0-4421-27C9-A23C-7DC0BDB2B4A4}"/>
                  </a:ext>
                </a:extLst>
              </p:cNvPr>
              <p:cNvSpPr>
                <a:spLocks noGrp="1"/>
              </p:cNvSpPr>
              <p:nvPr>
                <p:ph idx="1"/>
              </p:nvPr>
            </p:nvSpPr>
            <p:spPr/>
            <p:txBody>
              <a:bodyPr/>
              <a:lstStyle/>
              <a:p>
                <a:r>
                  <a:rPr lang="es-CO" dirty="0"/>
                  <a:t>Dado disimilitudes entre puntos, reconstruir un mapa que preserve las distancias</a:t>
                </a:r>
              </a:p>
              <a:p>
                <a:pPr lvl="1"/>
                <a:r>
                  <a:rPr lang="es-CO" dirty="0"/>
                  <a:t>Cualquier disimilitud (No es necesario que sea una métrica)</a:t>
                </a:r>
              </a:p>
              <a:p>
                <a:pPr lvl="1"/>
                <a:r>
                  <a:rPr lang="es-CO" dirty="0"/>
                  <a:t>El mapa reconstruido tiene coordenadas </a:t>
                </a:r>
                <a14:m>
                  <m:oMath xmlns:m="http://schemas.openxmlformats.org/officeDocument/2006/math">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𝒊</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r>
                          <a:rPr lang="es-CO" b="0" i="1" smtClean="0">
                            <a:latin typeface="Cambria Math" panose="02040503050406030204" pitchFamily="18" charset="0"/>
                          </a:rPr>
                          <m:t>1</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𝑥</m:t>
                        </m:r>
                      </m:e>
                      <m:sub>
                        <m:r>
                          <a:rPr lang="es-CO" b="0" i="1" smtClean="0">
                            <a:latin typeface="Cambria Math" panose="02040503050406030204" pitchFamily="18" charset="0"/>
                          </a:rPr>
                          <m:t>𝑖</m:t>
                        </m:r>
                        <m:r>
                          <a:rPr lang="es-CO" b="0" i="1" smtClean="0">
                            <a:latin typeface="Cambria Math" panose="02040503050406030204" pitchFamily="18" charset="0"/>
                          </a:rPr>
                          <m:t>2</m:t>
                        </m:r>
                      </m:sub>
                    </m:sSub>
                    <m:r>
                      <a:rPr lang="es-CO" b="0" i="1" smtClean="0">
                        <a:latin typeface="Cambria Math" panose="02040503050406030204" pitchFamily="18" charset="0"/>
                      </a:rPr>
                      <m:t>)</m:t>
                    </m:r>
                  </m:oMath>
                </a14:m>
                <a:r>
                  <a:rPr lang="es-CO" dirty="0"/>
                  <a:t> y la distancias </a:t>
                </a:r>
                <a14:m>
                  <m:oMath xmlns:m="http://schemas.openxmlformats.org/officeDocument/2006/math">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d>
                          <m:dPr>
                            <m:begChr m:val="|"/>
                            <m:endChr m:val="|"/>
                            <m:ctrlPr>
                              <a:rPr lang="es-CO" b="0" i="1" smtClean="0">
                                <a:latin typeface="Cambria Math" panose="02040503050406030204" pitchFamily="18" charset="0"/>
                              </a:rPr>
                            </m:ctrlPr>
                          </m:dPr>
                          <m:e>
                            <m:d>
                              <m:dPr>
                                <m:begChr m:val="|"/>
                                <m:endChr m:val="|"/>
                                <m:ctrlPr>
                                  <a:rPr lang="es-CO" b="0" i="1" smtClean="0">
                                    <a:latin typeface="Cambria Math" panose="02040503050406030204" pitchFamily="18" charset="0"/>
                                  </a:rPr>
                                </m:ctrlPr>
                              </m:dPr>
                              <m:e>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𝒊</m:t>
                                    </m:r>
                                  </m:sub>
                                </m:sSub>
                                <m:r>
                                  <a:rPr lang="es-CO" b="1" i="1" smtClean="0">
                                    <a:latin typeface="Cambria Math" panose="02040503050406030204" pitchFamily="18" charset="0"/>
                                  </a:rPr>
                                  <m:t>−</m:t>
                                </m:r>
                                <m:sSub>
                                  <m:sSubPr>
                                    <m:ctrlPr>
                                      <a:rPr lang="es-CO" b="1" i="1" smtClean="0">
                                        <a:latin typeface="Cambria Math" panose="02040503050406030204" pitchFamily="18" charset="0"/>
                                      </a:rPr>
                                    </m:ctrlPr>
                                  </m:sSubPr>
                                  <m:e>
                                    <m:r>
                                      <a:rPr lang="es-CO" b="1" i="1" smtClean="0">
                                        <a:latin typeface="Cambria Math" panose="02040503050406030204" pitchFamily="18" charset="0"/>
                                      </a:rPr>
                                      <m:t>𝒙</m:t>
                                    </m:r>
                                  </m:e>
                                  <m:sub>
                                    <m:r>
                                      <a:rPr lang="es-CO" b="1" i="1" smtClean="0">
                                        <a:latin typeface="Cambria Math" panose="02040503050406030204" pitchFamily="18" charset="0"/>
                                      </a:rPr>
                                      <m:t>𝒋</m:t>
                                    </m:r>
                                  </m:sub>
                                </m:sSub>
                              </m:e>
                            </m:d>
                          </m:e>
                        </m:d>
                      </m:e>
                      <m:sub>
                        <m:r>
                          <a:rPr lang="es-CO" b="0" i="1" smtClean="0">
                            <a:latin typeface="Cambria Math" panose="02040503050406030204" pitchFamily="18" charset="0"/>
                          </a:rPr>
                          <m:t>2</m:t>
                        </m:r>
                      </m:sub>
                    </m:sSub>
                    <m:r>
                      <a:rPr lang="es-CO" b="0" i="1" smtClean="0">
                        <a:latin typeface="Cambria Math" panose="02040503050406030204" pitchFamily="18" charset="0"/>
                      </a:rPr>
                      <m:t>)</m:t>
                    </m:r>
                  </m:oMath>
                </a14:m>
                <a:endParaRPr lang="es-CO" dirty="0"/>
              </a:p>
            </p:txBody>
          </p:sp>
        </mc:Choice>
        <mc:Fallback>
          <p:sp>
            <p:nvSpPr>
              <p:cNvPr id="3" name="Marcador de contenido 2">
                <a:extLst>
                  <a:ext uri="{FF2B5EF4-FFF2-40B4-BE49-F238E27FC236}">
                    <a16:creationId xmlns:a16="http://schemas.microsoft.com/office/drawing/2014/main" id="{2C15A1F0-4421-27C9-A23C-7DC0BDB2B4A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A414D0EF-D51E-10E3-D4C9-00D15EB4A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189" y="3429000"/>
            <a:ext cx="5863622" cy="3063875"/>
          </a:xfrm>
          <a:prstGeom prst="rect">
            <a:avLst/>
          </a:prstGeom>
        </p:spPr>
      </p:pic>
    </p:spTree>
    <p:extLst>
      <p:ext uri="{BB962C8B-B14F-4D97-AF65-F5344CB8AC3E}">
        <p14:creationId xmlns:p14="http://schemas.microsoft.com/office/powerpoint/2010/main" val="1175476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11916</TotalTime>
  <Words>1693</Words>
  <Application>Microsoft Office PowerPoint</Application>
  <PresentationFormat>Panorámica</PresentationFormat>
  <Paragraphs>125</Paragraphs>
  <Slides>26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26</vt:i4>
      </vt:variant>
    </vt:vector>
  </HeadingPairs>
  <TitlesOfParts>
    <vt:vector size="36" baseType="lpstr">
      <vt:lpstr>Arial</vt:lpstr>
      <vt:lpstr>Calibri</vt:lpstr>
      <vt:lpstr>Calibri Light</vt:lpstr>
      <vt:lpstr>Cambria Math</vt:lpstr>
      <vt:lpstr>Inter</vt:lpstr>
      <vt:lpstr>KaTeX_Main</vt:lpstr>
      <vt:lpstr>KaTeX_Math</vt:lpstr>
      <vt:lpstr>Söhne</vt:lpstr>
      <vt:lpstr>Source Sans Pro</vt:lpstr>
      <vt:lpstr>Tema de Office</vt:lpstr>
      <vt:lpstr>Manifold Learning</vt:lpstr>
      <vt:lpstr>La maldición de la dimensionalidad</vt:lpstr>
      <vt:lpstr>Y PCA?</vt:lpstr>
      <vt:lpstr>Manifold</vt:lpstr>
      <vt:lpstr>Manifold Learning</vt:lpstr>
      <vt:lpstr>Métodos Base en Manifold Learning</vt:lpstr>
      <vt:lpstr>Distancia, disimilitud y similitud</vt:lpstr>
      <vt:lpstr>Distancia Euclidiana o No-Euclidiana</vt:lpstr>
      <vt:lpstr>Escalamiento Multidimensional MDS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Locally Linear Embedding LLE</vt:lpstr>
      <vt:lpstr>Locally Linear Embedding LLE</vt:lpstr>
      <vt:lpstr>Locally Linear Embedding LLE</vt:lpstr>
      <vt:lpstr>Locally Linear Embedding LLE</vt:lpstr>
      <vt:lpstr>Presentación de PowerPoint</vt:lpstr>
      <vt:lpstr>Mapeo Isométrico (IsoMap)</vt:lpstr>
      <vt:lpstr>Mapeo Isométrico (IsoMap)</vt:lpstr>
      <vt:lpstr>Mapeo Isométrico (IsoMap)</vt:lpstr>
      <vt:lpstr>Mapeo Isométrico (IsoMap)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Aprendizaje de Maquina</dc:title>
  <dc:creator>jonnatan arias garcia</dc:creator>
  <cp:lastModifiedBy>jonnatan arias garcia</cp:lastModifiedBy>
  <cp:revision>141</cp:revision>
  <dcterms:created xsi:type="dcterms:W3CDTF">2024-02-07T18:58:22Z</dcterms:created>
  <dcterms:modified xsi:type="dcterms:W3CDTF">2024-04-27T05:39:37Z</dcterms:modified>
</cp:coreProperties>
</file>