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59" r:id="rId5"/>
    <p:sldId id="258"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A4EA-D54C-43CD-A697-3947917CD7EB}">
          <p14:sldIdLst>
            <p14:sldId id="256"/>
            <p14:sldId id="257"/>
            <p14:sldId id="260"/>
            <p14:sldId id="259"/>
            <p14:sldId id="258"/>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0" autoAdjust="0"/>
    <p:restoredTop sz="85967" autoAdjust="0"/>
  </p:normalViewPr>
  <p:slideViewPr>
    <p:cSldViewPr snapToGrid="0">
      <p:cViewPr varScale="1">
        <p:scale>
          <a:sx n="43" d="100"/>
          <a:sy n="43" d="100"/>
        </p:scale>
        <p:origin x="58"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26/04/2024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526093" y="3657600"/>
            <a:ext cx="11105613" cy="1947488"/>
          </a:xfrm>
        </p:spPr>
        <p:txBody>
          <a:bodyPr>
            <a:normAutofit/>
          </a:bodyPr>
          <a:lstStyle/>
          <a:p>
            <a:r>
              <a:rPr lang="es-CO" sz="4800" dirty="0">
                <a:solidFill>
                  <a:schemeClr val="accent1">
                    <a:lumMod val="75000"/>
                  </a:schemeClr>
                </a:solidFill>
              </a:rPr>
              <a:t>Manifold </a:t>
            </a:r>
            <a:r>
              <a:rPr lang="es-CO" sz="4800" dirty="0" err="1">
                <a:solidFill>
                  <a:schemeClr val="accent1">
                    <a:lumMod val="75000"/>
                  </a:schemeClr>
                </a:solidFill>
              </a:rPr>
              <a:t>Learning</a:t>
            </a:r>
            <a:endParaRPr lang="es-CO" sz="4800" dirty="0">
              <a:solidFill>
                <a:schemeClr val="accent1">
                  <a:lumMod val="75000"/>
                </a:schemeClr>
              </a:solidFill>
            </a:endParaRP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650112" y="5888038"/>
            <a:ext cx="9144000" cy="1655762"/>
          </a:xfrm>
        </p:spPr>
        <p:txBody>
          <a:bodyPr/>
          <a:lstStyle/>
          <a:p>
            <a:r>
              <a:rPr lang="es-CO" dirty="0"/>
              <a:t>PhD(e). </a:t>
            </a:r>
            <a:r>
              <a:rPr lang="es-CO" dirty="0" err="1"/>
              <a:t>MsC</a:t>
            </a:r>
            <a:r>
              <a:rPr lang="es-CO" dirty="0"/>
              <a:t>. Ing. Jonnatan Arias Garcia</a:t>
            </a:r>
          </a:p>
        </p:txBody>
      </p:sp>
      <p:pic>
        <p:nvPicPr>
          <p:cNvPr id="1026" name="Picture 2" descr="Universidad del Quindío - YouTube">
            <a:extLst>
              <a:ext uri="{FF2B5EF4-FFF2-40B4-BE49-F238E27FC236}">
                <a16:creationId xmlns:a16="http://schemas.microsoft.com/office/drawing/2014/main" id="{EF86FD76-BE56-F566-C121-F2E22DC93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385482"/>
            <a:ext cx="963706" cy="96370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416C8D1-10FB-13AD-9FFD-146EAC42DC8A}"/>
              </a:ext>
            </a:extLst>
          </p:cNvPr>
          <p:cNvPicPr>
            <a:picLocks noChangeAspect="1"/>
          </p:cNvPicPr>
          <p:nvPr/>
        </p:nvPicPr>
        <p:blipFill>
          <a:blip r:embed="rId3"/>
          <a:stretch>
            <a:fillRect/>
          </a:stretch>
        </p:blipFill>
        <p:spPr>
          <a:xfrm>
            <a:off x="600409" y="1605502"/>
            <a:ext cx="2099406" cy="1594898"/>
          </a:xfrm>
          <a:prstGeom prst="rect">
            <a:avLst/>
          </a:prstGeom>
        </p:spPr>
      </p:pic>
      <p:pic>
        <p:nvPicPr>
          <p:cNvPr id="1028" name="Picture 4" descr="Comparative Study of Dimensionality Reduction Techniques for Data  Visualization">
            <a:extLst>
              <a:ext uri="{FF2B5EF4-FFF2-40B4-BE49-F238E27FC236}">
                <a16:creationId xmlns:a16="http://schemas.microsoft.com/office/drawing/2014/main" id="{60115EB4-2480-6831-58B6-B64F084DB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449" y="627636"/>
            <a:ext cx="5800900" cy="369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9EA32-2BAB-EE85-39F0-25C11A48C343}"/>
              </a:ext>
            </a:extLst>
          </p:cNvPr>
          <p:cNvSpPr>
            <a:spLocks noGrp="1"/>
          </p:cNvSpPr>
          <p:nvPr>
            <p:ph type="title"/>
          </p:nvPr>
        </p:nvSpPr>
        <p:spPr/>
        <p:txBody>
          <a:bodyPr/>
          <a:lstStyle/>
          <a:p>
            <a:pPr algn="ctr"/>
            <a:r>
              <a:rPr lang="es-CO" dirty="0">
                <a:solidFill>
                  <a:srgbClr val="0070C0"/>
                </a:solidFill>
              </a:rPr>
              <a:t>La maldición de la dimensionalidad</a:t>
            </a:r>
          </a:p>
        </p:txBody>
      </p:sp>
      <p:sp>
        <p:nvSpPr>
          <p:cNvPr id="3" name="Marcador de contenido 2">
            <a:extLst>
              <a:ext uri="{FF2B5EF4-FFF2-40B4-BE49-F238E27FC236}">
                <a16:creationId xmlns:a16="http://schemas.microsoft.com/office/drawing/2014/main" id="{A2C06753-ED88-152E-3633-73508E90528B}"/>
              </a:ext>
            </a:extLst>
          </p:cNvPr>
          <p:cNvSpPr>
            <a:spLocks noGrp="1"/>
          </p:cNvSpPr>
          <p:nvPr>
            <p:ph idx="1"/>
          </p:nvPr>
        </p:nvSpPr>
        <p:spPr>
          <a:xfrm>
            <a:off x="838200" y="1470212"/>
            <a:ext cx="10515600" cy="4706751"/>
          </a:xfrm>
        </p:spPr>
        <p:txBody>
          <a:bodyPr>
            <a:normAutofit fontScale="92500"/>
          </a:bodyPr>
          <a:lstStyle/>
          <a:p>
            <a:pPr marL="0" indent="0" algn="just">
              <a:buNone/>
            </a:pPr>
            <a:r>
              <a:rPr lang="es-ES" b="0" i="0" dirty="0">
                <a:solidFill>
                  <a:srgbClr val="383838"/>
                </a:solidFill>
                <a:effectLst/>
                <a:highlight>
                  <a:srgbClr val="FFFFFF"/>
                </a:highlight>
                <a:latin typeface="Inter"/>
              </a:rPr>
              <a:t>Una gran cantidad de datos en ML involucran miles/millones de funciones. </a:t>
            </a:r>
          </a:p>
          <a:p>
            <a:pPr marL="0" indent="0" algn="just">
              <a:buNone/>
            </a:pPr>
            <a:r>
              <a:rPr lang="es-ES" b="0" i="0" dirty="0">
                <a:solidFill>
                  <a:srgbClr val="383838"/>
                </a:solidFill>
                <a:effectLst/>
                <a:highlight>
                  <a:srgbClr val="FFFFFF"/>
                </a:highlight>
                <a:latin typeface="Inter"/>
              </a:rPr>
              <a:t>Estas características pueden hacer que el entrenamiento sea muy lento.</a:t>
            </a:r>
          </a:p>
          <a:p>
            <a:pPr marL="0" indent="0" algn="just">
              <a:buNone/>
            </a:pPr>
            <a:r>
              <a:rPr lang="es-ES" b="0" i="0" dirty="0">
                <a:solidFill>
                  <a:srgbClr val="383838"/>
                </a:solidFill>
                <a:effectLst/>
                <a:highlight>
                  <a:srgbClr val="FFFFFF"/>
                </a:highlight>
                <a:latin typeface="Inter"/>
              </a:rPr>
              <a:t>Además, hay mucho espacio en dimensiones altas, lo que hace que los conjuntos de datos de alta dimensión sean escasos, ya que es muy probable que la mayoría de las instancias de entrenamiento estén lejos unas de otras. </a:t>
            </a:r>
          </a:p>
          <a:p>
            <a:pPr marL="0" indent="0" algn="just">
              <a:buNone/>
            </a:pPr>
            <a:r>
              <a:rPr lang="es-ES" b="0" i="0" dirty="0">
                <a:solidFill>
                  <a:srgbClr val="383838"/>
                </a:solidFill>
                <a:effectLst/>
                <a:highlight>
                  <a:srgbClr val="FFFFFF"/>
                </a:highlight>
                <a:latin typeface="Inter"/>
              </a:rPr>
              <a:t>Esto aumenta el riesgo de sobreajuste, ya que las predicciones se basarán en extrapolaciones mucho mayores en comparación con las de datos de baja dimensión. Esto se llama </a:t>
            </a:r>
            <a:r>
              <a:rPr lang="es-ES" b="0" i="1" dirty="0">
                <a:solidFill>
                  <a:srgbClr val="383838"/>
                </a:solidFill>
                <a:effectLst/>
                <a:highlight>
                  <a:srgbClr val="FFFFFF"/>
                </a:highlight>
                <a:latin typeface="Inter"/>
              </a:rPr>
              <a:t>la maldición de la dimensionalidad</a:t>
            </a:r>
            <a:r>
              <a:rPr lang="es-ES" b="0" i="0" dirty="0">
                <a:solidFill>
                  <a:srgbClr val="383838"/>
                </a:solidFill>
                <a:effectLst/>
                <a:highlight>
                  <a:srgbClr val="FFFFFF"/>
                </a:highlight>
                <a:latin typeface="Inter"/>
              </a:rPr>
              <a:t> .</a:t>
            </a:r>
          </a:p>
          <a:p>
            <a:pPr marL="0" indent="0" algn="just">
              <a:buNone/>
            </a:pPr>
            <a:r>
              <a:rPr lang="es-ES" b="0" i="0" dirty="0">
                <a:solidFill>
                  <a:srgbClr val="383838"/>
                </a:solidFill>
                <a:effectLst/>
                <a:highlight>
                  <a:srgbClr val="FFFFFF"/>
                </a:highlight>
                <a:latin typeface="Inter"/>
              </a:rPr>
              <a:t>Tenemos dos enfoques principales para la reducción de dimensionalidad: proyección y </a:t>
            </a:r>
            <a:r>
              <a:rPr lang="es-ES" b="0" i="0" dirty="0" err="1">
                <a:solidFill>
                  <a:srgbClr val="FF0000"/>
                </a:solidFill>
                <a:effectLst/>
                <a:highlight>
                  <a:srgbClr val="FFFFFF"/>
                </a:highlight>
                <a:latin typeface="Inter"/>
              </a:rPr>
              <a:t>manifold</a:t>
            </a:r>
            <a:r>
              <a:rPr lang="es-ES" b="0" i="0" dirty="0">
                <a:solidFill>
                  <a:srgbClr val="FF0000"/>
                </a:solidFill>
                <a:effectLst/>
                <a:highlight>
                  <a:srgbClr val="FFFFFF"/>
                </a:highlight>
                <a:latin typeface="Inter"/>
              </a:rPr>
              <a:t> </a:t>
            </a:r>
            <a:r>
              <a:rPr lang="es-ES" b="0" i="0" dirty="0" err="1">
                <a:solidFill>
                  <a:srgbClr val="FF0000"/>
                </a:solidFill>
                <a:effectLst/>
                <a:highlight>
                  <a:srgbClr val="FFFFFF"/>
                </a:highlight>
                <a:latin typeface="Inter"/>
              </a:rPr>
              <a:t>learning</a:t>
            </a:r>
            <a:r>
              <a:rPr lang="es-ES" b="0" i="0" dirty="0">
                <a:solidFill>
                  <a:srgbClr val="FF0000"/>
                </a:solidFill>
                <a:effectLst/>
                <a:highlight>
                  <a:srgbClr val="FFFFFF"/>
                </a:highlight>
                <a:latin typeface="Inter"/>
              </a:rPr>
              <a:t>.</a:t>
            </a:r>
          </a:p>
          <a:p>
            <a:endParaRPr lang="es-CO" dirty="0"/>
          </a:p>
        </p:txBody>
      </p:sp>
    </p:spTree>
    <p:extLst>
      <p:ext uri="{BB962C8B-B14F-4D97-AF65-F5344CB8AC3E}">
        <p14:creationId xmlns:p14="http://schemas.microsoft.com/office/powerpoint/2010/main" val="104988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E7123-EB03-70B5-6F97-68DB49C23159}"/>
              </a:ext>
            </a:extLst>
          </p:cNvPr>
          <p:cNvSpPr>
            <a:spLocks noGrp="1"/>
          </p:cNvSpPr>
          <p:nvPr>
            <p:ph type="title"/>
          </p:nvPr>
        </p:nvSpPr>
        <p:spPr/>
        <p:txBody>
          <a:bodyPr/>
          <a:lstStyle/>
          <a:p>
            <a:pPr algn="ctr"/>
            <a:r>
              <a:rPr lang="es-CO" b="1" dirty="0"/>
              <a:t>Y PCA?</a:t>
            </a:r>
          </a:p>
        </p:txBody>
      </p:sp>
      <p:sp>
        <p:nvSpPr>
          <p:cNvPr id="3" name="Marcador de contenido 2">
            <a:extLst>
              <a:ext uri="{FF2B5EF4-FFF2-40B4-BE49-F238E27FC236}">
                <a16:creationId xmlns:a16="http://schemas.microsoft.com/office/drawing/2014/main" id="{925CDA09-29D2-7293-50B6-BCCA2613D3CB}"/>
              </a:ext>
            </a:extLst>
          </p:cNvPr>
          <p:cNvSpPr>
            <a:spLocks noGrp="1"/>
          </p:cNvSpPr>
          <p:nvPr>
            <p:ph idx="1"/>
          </p:nvPr>
        </p:nvSpPr>
        <p:spPr>
          <a:xfrm>
            <a:off x="838200" y="1506071"/>
            <a:ext cx="10515600" cy="4670892"/>
          </a:xfrm>
        </p:spPr>
        <p:txBody>
          <a:bodyPr/>
          <a:lstStyle/>
          <a:p>
            <a:pPr marL="0" indent="0" algn="just">
              <a:buNone/>
            </a:pPr>
            <a:r>
              <a:rPr lang="es-ES" b="0" i="0" dirty="0">
                <a:solidFill>
                  <a:srgbClr val="000000"/>
                </a:solidFill>
                <a:effectLst/>
                <a:highlight>
                  <a:srgbClr val="FFFFFF"/>
                </a:highlight>
                <a:latin typeface="Source Sans Pro" panose="020B0503030403020204" pitchFamily="34" charset="0"/>
              </a:rPr>
              <a:t>Se puede utilizar PCA en reducción de dimensionalidad: </a:t>
            </a:r>
          </a:p>
          <a:p>
            <a:pPr marL="0" indent="0" algn="just">
              <a:buNone/>
            </a:pPr>
            <a:r>
              <a:rPr lang="es-ES" dirty="0">
                <a:solidFill>
                  <a:srgbClr val="000000"/>
                </a:solidFill>
                <a:highlight>
                  <a:srgbClr val="FFFFFF"/>
                </a:highlight>
                <a:latin typeface="Source Sans Pro" panose="020B0503030403020204" pitchFamily="34" charset="0"/>
              </a:rPr>
              <a:t>R</a:t>
            </a:r>
            <a:r>
              <a:rPr lang="es-ES" b="0" i="0" dirty="0">
                <a:solidFill>
                  <a:srgbClr val="000000"/>
                </a:solidFill>
                <a:effectLst/>
                <a:highlight>
                  <a:srgbClr val="FFFFFF"/>
                </a:highlight>
                <a:latin typeface="Source Sans Pro" panose="020B0503030403020204" pitchFamily="34" charset="0"/>
              </a:rPr>
              <a:t>educe la cantidad de características de un conjunto de datos mientras se mantienen las relaciones esenciales entre los puntos. </a:t>
            </a:r>
          </a:p>
          <a:p>
            <a:pPr marL="0" indent="0" algn="just">
              <a:buNone/>
            </a:pPr>
            <a:r>
              <a:rPr lang="es-ES" b="0" i="0" dirty="0">
                <a:solidFill>
                  <a:srgbClr val="000000"/>
                </a:solidFill>
                <a:effectLst/>
                <a:highlight>
                  <a:srgbClr val="FFFFFF"/>
                </a:highlight>
                <a:latin typeface="Source Sans Pro" panose="020B0503030403020204" pitchFamily="34" charset="0"/>
              </a:rPr>
              <a:t>PCA es flexible, rápido y fácilmente interpretable, pero, </a:t>
            </a:r>
            <a:r>
              <a:rPr lang="es-ES" b="0" i="0" dirty="0">
                <a:solidFill>
                  <a:srgbClr val="FF0000"/>
                </a:solidFill>
                <a:effectLst/>
                <a:highlight>
                  <a:srgbClr val="FFFFFF"/>
                </a:highlight>
                <a:latin typeface="Source Sans Pro" panose="020B0503030403020204" pitchFamily="34" charset="0"/>
              </a:rPr>
              <a:t>no funciona tan bien cuando existen relaciones </a:t>
            </a:r>
            <a:r>
              <a:rPr lang="es-ES" b="0" i="1" dirty="0">
                <a:solidFill>
                  <a:srgbClr val="FF0000"/>
                </a:solidFill>
                <a:effectLst/>
                <a:highlight>
                  <a:srgbClr val="FFFFFF"/>
                </a:highlight>
                <a:latin typeface="Source Sans Pro" panose="020B0503030403020204" pitchFamily="34" charset="0"/>
              </a:rPr>
              <a:t>no lineales</a:t>
            </a:r>
            <a:r>
              <a:rPr lang="es-ES" b="0" i="0" dirty="0">
                <a:solidFill>
                  <a:srgbClr val="FF0000"/>
                </a:solidFill>
                <a:effectLst/>
                <a:highlight>
                  <a:srgbClr val="FFFFFF"/>
                </a:highlight>
                <a:latin typeface="Source Sans Pro" panose="020B0503030403020204" pitchFamily="34" charset="0"/>
              </a:rPr>
              <a:t> dentro de los datos</a:t>
            </a:r>
          </a:p>
          <a:p>
            <a:pPr marL="0" indent="0" algn="just">
              <a:buNone/>
            </a:pPr>
            <a:endParaRPr lang="es-CO" dirty="0">
              <a:solidFill>
                <a:srgbClr val="FF0000"/>
              </a:solidFill>
              <a:highlight>
                <a:srgbClr val="FFFFFF"/>
              </a:highlight>
              <a:latin typeface="Source Sans Pro" panose="020B0503030403020204" pitchFamily="34" charset="0"/>
            </a:endParaRPr>
          </a:p>
          <a:p>
            <a:pPr marL="0" indent="0" algn="just">
              <a:buNone/>
            </a:pPr>
            <a:r>
              <a:rPr lang="es-CO" dirty="0">
                <a:solidFill>
                  <a:schemeClr val="accent1"/>
                </a:solidFill>
                <a:highlight>
                  <a:srgbClr val="FFFFFF"/>
                </a:highlight>
                <a:latin typeface="Source Sans Pro" panose="020B0503030403020204" pitchFamily="34" charset="0"/>
              </a:rPr>
              <a:t>Esto lo podemos solucionar con unos estimadores no supervisados denominados </a:t>
            </a:r>
            <a:r>
              <a:rPr lang="es-CO" dirty="0" err="1">
                <a:solidFill>
                  <a:schemeClr val="accent1"/>
                </a:solidFill>
                <a:highlight>
                  <a:srgbClr val="FFFFFF"/>
                </a:highlight>
                <a:latin typeface="Source Sans Pro" panose="020B0503030403020204" pitchFamily="34" charset="0"/>
              </a:rPr>
              <a:t>manifold</a:t>
            </a:r>
            <a:r>
              <a:rPr lang="es-CO" dirty="0">
                <a:solidFill>
                  <a:schemeClr val="accent1"/>
                </a:solidFill>
                <a:highlight>
                  <a:srgbClr val="FFFFFF"/>
                </a:highlight>
                <a:latin typeface="Source Sans Pro" panose="020B0503030403020204" pitchFamily="34" charset="0"/>
              </a:rPr>
              <a:t> </a:t>
            </a:r>
            <a:r>
              <a:rPr lang="es-CO" dirty="0" err="1">
                <a:solidFill>
                  <a:schemeClr val="accent1"/>
                </a:solidFill>
                <a:highlight>
                  <a:srgbClr val="FFFFFF"/>
                </a:highlight>
                <a:latin typeface="Source Sans Pro" panose="020B0503030403020204" pitchFamily="34" charset="0"/>
              </a:rPr>
              <a:t>learning</a:t>
            </a:r>
            <a:endParaRPr lang="es-ES" dirty="0">
              <a:solidFill>
                <a:schemeClr val="accent1"/>
              </a:solidFill>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227164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7F9A3-DBB4-08D2-3947-CACF916A8F58}"/>
              </a:ext>
            </a:extLst>
          </p:cNvPr>
          <p:cNvSpPr>
            <a:spLocks noGrp="1"/>
          </p:cNvSpPr>
          <p:nvPr>
            <p:ph type="title"/>
          </p:nvPr>
        </p:nvSpPr>
        <p:spPr/>
        <p:txBody>
          <a:bodyPr/>
          <a:lstStyle/>
          <a:p>
            <a:r>
              <a:rPr lang="es-CO" b="1" dirty="0"/>
              <a:t>Manifold</a:t>
            </a:r>
          </a:p>
        </p:txBody>
      </p:sp>
      <p:sp>
        <p:nvSpPr>
          <p:cNvPr id="3" name="Marcador de contenido 2">
            <a:extLst>
              <a:ext uri="{FF2B5EF4-FFF2-40B4-BE49-F238E27FC236}">
                <a16:creationId xmlns:a16="http://schemas.microsoft.com/office/drawing/2014/main" id="{4A6FCB5E-34A8-956B-2B04-5B350A742B36}"/>
              </a:ext>
            </a:extLst>
          </p:cNvPr>
          <p:cNvSpPr>
            <a:spLocks noGrp="1"/>
          </p:cNvSpPr>
          <p:nvPr>
            <p:ph idx="1"/>
          </p:nvPr>
        </p:nvSpPr>
        <p:spPr>
          <a:xfrm>
            <a:off x="838200" y="1413248"/>
            <a:ext cx="10515600" cy="4351338"/>
          </a:xfrm>
        </p:spPr>
        <p:txBody>
          <a:bodyPr/>
          <a:lstStyle/>
          <a:p>
            <a:pPr marL="0" indent="0">
              <a:buNone/>
            </a:pPr>
            <a:r>
              <a:rPr lang="es-ES" b="0" i="0" dirty="0">
                <a:solidFill>
                  <a:srgbClr val="0D0D0D"/>
                </a:solidFill>
                <a:effectLst/>
                <a:highlight>
                  <a:srgbClr val="FFFFFF"/>
                </a:highlight>
                <a:latin typeface="Söhne"/>
              </a:rPr>
              <a:t>Es una generalización de conceptos geométricos familiares como líneas, planos y superficies a espacios de dimensiones superiores.</a:t>
            </a:r>
            <a:endParaRPr lang="es-ES" dirty="0">
              <a:solidFill>
                <a:srgbClr val="0D0D0D"/>
              </a:solidFill>
              <a:highlight>
                <a:srgbClr val="FFFFFF"/>
              </a:highlight>
              <a:latin typeface="Söhne"/>
            </a:endParaRPr>
          </a:p>
          <a:p>
            <a:pPr marL="0" indent="0" algn="l">
              <a:buNone/>
            </a:pPr>
            <a:r>
              <a:rPr lang="es-ES" b="0" i="0" dirty="0">
                <a:solidFill>
                  <a:srgbClr val="0D0D0D"/>
                </a:solidFill>
                <a:effectLst/>
                <a:highlight>
                  <a:srgbClr val="FFFFFF"/>
                </a:highlight>
                <a:latin typeface="Söhne"/>
              </a:rPr>
              <a:t>El objetivo del </a:t>
            </a:r>
            <a:r>
              <a:rPr lang="es-ES" b="0" i="0" dirty="0" err="1">
                <a:solidFill>
                  <a:srgbClr val="0D0D0D"/>
                </a:solidFill>
                <a:effectLst/>
                <a:highlight>
                  <a:srgbClr val="FFFFFF"/>
                </a:highlight>
                <a:latin typeface="Söhne"/>
              </a:rPr>
              <a:t>manifold</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learning</a:t>
            </a:r>
            <a:r>
              <a:rPr lang="es-ES" b="0" i="0" dirty="0">
                <a:solidFill>
                  <a:srgbClr val="0D0D0D"/>
                </a:solidFill>
                <a:effectLst/>
                <a:highlight>
                  <a:srgbClr val="FFFFFF"/>
                </a:highlight>
                <a:latin typeface="Söhne"/>
              </a:rPr>
              <a:t> es encontrar y representar estas estructuras de bajo dimensionales, permitiendo así la visualización, reducción de dimensionalidad y comprensión de datos complejos. </a:t>
            </a:r>
            <a:br>
              <a:rPr lang="es-ES" b="0" i="0" dirty="0">
                <a:solidFill>
                  <a:srgbClr val="0D0D0D"/>
                </a:solidFill>
                <a:effectLst/>
                <a:highlight>
                  <a:srgbClr val="FFFFFF"/>
                </a:highlight>
                <a:latin typeface="Söhne"/>
              </a:rPr>
            </a:br>
            <a:r>
              <a:rPr lang="es-ES" b="0" i="0" dirty="0">
                <a:solidFill>
                  <a:srgbClr val="0D0D0D"/>
                </a:solidFill>
                <a:effectLst/>
                <a:highlight>
                  <a:srgbClr val="FFFFFF"/>
                </a:highlight>
                <a:latin typeface="Söhne"/>
              </a:rPr>
              <a:t> </a:t>
            </a:r>
          </a:p>
        </p:txBody>
      </p:sp>
      <p:pic>
        <p:nvPicPr>
          <p:cNvPr id="3074" name="Picture 2" descr="Manifold learning techniques. MDS, ISOMAP, LLE, t-SNE, and Spectral... |  Download Scientific Diagram">
            <a:extLst>
              <a:ext uri="{FF2B5EF4-FFF2-40B4-BE49-F238E27FC236}">
                <a16:creationId xmlns:a16="http://schemas.microsoft.com/office/drawing/2014/main" id="{4BDDB145-B2CB-A458-29E2-285883633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317" y="3806969"/>
            <a:ext cx="5794468" cy="268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70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35F01-47C2-2B49-8268-CA2601C167A2}"/>
              </a:ext>
            </a:extLst>
          </p:cNvPr>
          <p:cNvSpPr>
            <a:spLocks noGrp="1"/>
          </p:cNvSpPr>
          <p:nvPr>
            <p:ph type="title"/>
          </p:nvPr>
        </p:nvSpPr>
        <p:spPr>
          <a:xfrm>
            <a:off x="838200" y="0"/>
            <a:ext cx="10515600" cy="1325563"/>
          </a:xfrm>
        </p:spPr>
        <p:txBody>
          <a:bodyPr/>
          <a:lstStyle/>
          <a:p>
            <a:r>
              <a:rPr lang="es-CO" b="1" dirty="0"/>
              <a:t>Manifold </a:t>
            </a:r>
            <a:r>
              <a:rPr lang="es-CO" b="1" dirty="0" err="1"/>
              <a:t>Learning</a:t>
            </a:r>
            <a:endParaRPr lang="es-CO" b="1" dirty="0"/>
          </a:p>
        </p:txBody>
      </p:sp>
      <p:sp>
        <p:nvSpPr>
          <p:cNvPr id="3" name="Marcador de contenido 2">
            <a:extLst>
              <a:ext uri="{FF2B5EF4-FFF2-40B4-BE49-F238E27FC236}">
                <a16:creationId xmlns:a16="http://schemas.microsoft.com/office/drawing/2014/main" id="{D24B4A86-E428-1AA3-887D-1792B272C60B}"/>
              </a:ext>
            </a:extLst>
          </p:cNvPr>
          <p:cNvSpPr>
            <a:spLocks noGrp="1"/>
          </p:cNvSpPr>
          <p:nvPr>
            <p:ph idx="1"/>
          </p:nvPr>
        </p:nvSpPr>
        <p:spPr>
          <a:xfrm>
            <a:off x="338417" y="1036729"/>
            <a:ext cx="11515165" cy="3391835"/>
          </a:xfrm>
        </p:spPr>
        <p:txBody>
          <a:bodyPr>
            <a:normAutofit fontScale="85000" lnSpcReduction="20000"/>
          </a:bodyPr>
          <a:lstStyle/>
          <a:p>
            <a:pPr marL="0" indent="0" algn="just">
              <a:buNone/>
            </a:pPr>
            <a:r>
              <a:rPr lang="es-CO" dirty="0"/>
              <a:t>Un </a:t>
            </a:r>
            <a:r>
              <a:rPr lang="es-CO" dirty="0" err="1"/>
              <a:t>manifold</a:t>
            </a:r>
            <a:r>
              <a:rPr lang="es-CO" dirty="0"/>
              <a:t> bidimensional es cualquier forma 2D que puede encajar en espacio de dimensiones superiores girándola o doblándola.</a:t>
            </a:r>
          </a:p>
          <a:p>
            <a:pPr marL="0" indent="0" algn="just">
              <a:buNone/>
            </a:pPr>
            <a:endParaRPr lang="es-CO" dirty="0"/>
          </a:p>
          <a:p>
            <a:pPr marL="0" indent="0" algn="just">
              <a:buNone/>
            </a:pPr>
            <a:r>
              <a:rPr lang="es-CO" b="1" dirty="0" err="1"/>
              <a:t>Hipotesis</a:t>
            </a:r>
            <a:r>
              <a:rPr lang="es-CO" b="1" dirty="0"/>
              <a:t> del Manifold </a:t>
            </a:r>
            <a:r>
              <a:rPr lang="es-CO" b="1" dirty="0" err="1"/>
              <a:t>Learning</a:t>
            </a:r>
            <a:endParaRPr lang="es-CO" b="1" dirty="0"/>
          </a:p>
          <a:p>
            <a:pPr marL="0" indent="0" algn="just">
              <a:buNone/>
            </a:pPr>
            <a:r>
              <a:rPr lang="es-CO" dirty="0"/>
              <a:t>“Los datos de alta dimensión del mundo real se encuentra en variedades de baja dimensión, incrustados dentro de espacios de alta dimensión”</a:t>
            </a:r>
          </a:p>
          <a:p>
            <a:pPr marL="0" indent="0" algn="just">
              <a:buNone/>
            </a:pPr>
            <a:endParaRPr lang="es-CO" dirty="0"/>
          </a:p>
          <a:p>
            <a:pPr marL="0" indent="0" algn="just">
              <a:buNone/>
            </a:pPr>
            <a:r>
              <a:rPr lang="es-CO" dirty="0"/>
              <a:t>En términos simples, los datos de dimensiones superiores se pueden encuentra enmascarados en una variedad de dimensiones inferiores mas cercanas. El proceso de modelar el </a:t>
            </a:r>
            <a:r>
              <a:rPr lang="es-CO" dirty="0" err="1"/>
              <a:t>manifold</a:t>
            </a:r>
            <a:r>
              <a:rPr lang="es-CO" dirty="0"/>
              <a:t> en estas instancias, se llama </a:t>
            </a:r>
            <a:r>
              <a:rPr lang="es-CO" b="1" dirty="0" err="1"/>
              <a:t>manifold</a:t>
            </a:r>
            <a:r>
              <a:rPr lang="es-CO" b="1" dirty="0"/>
              <a:t> </a:t>
            </a:r>
            <a:r>
              <a:rPr lang="es-CO" b="1" dirty="0" err="1"/>
              <a:t>learning</a:t>
            </a:r>
            <a:endParaRPr lang="es-CO" b="1" dirty="0"/>
          </a:p>
        </p:txBody>
      </p:sp>
      <p:pic>
        <p:nvPicPr>
          <p:cNvPr id="2050" name="Picture 2" descr="imagen de aprendizaje múltiple">
            <a:extLst>
              <a:ext uri="{FF2B5EF4-FFF2-40B4-BE49-F238E27FC236}">
                <a16:creationId xmlns:a16="http://schemas.microsoft.com/office/drawing/2014/main" id="{B6344B19-049F-CD38-7EC6-3F5EDBB4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030" y="4270193"/>
            <a:ext cx="6523938" cy="239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4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FC902-C1FC-039A-6621-B5615CDA92C8}"/>
              </a:ext>
            </a:extLst>
          </p:cNvPr>
          <p:cNvSpPr>
            <a:spLocks noGrp="1"/>
          </p:cNvSpPr>
          <p:nvPr>
            <p:ph type="title"/>
          </p:nvPr>
        </p:nvSpPr>
        <p:spPr/>
        <p:txBody>
          <a:bodyPr/>
          <a:lstStyle/>
          <a:p>
            <a:pPr algn="ctr"/>
            <a:r>
              <a:rPr lang="es-CO" dirty="0"/>
              <a:t>Métodos Base en Manifold </a:t>
            </a:r>
            <a:r>
              <a:rPr lang="es-CO" dirty="0" err="1"/>
              <a:t>Learning</a:t>
            </a:r>
            <a:endParaRPr lang="es-CO" dirty="0"/>
          </a:p>
        </p:txBody>
      </p:sp>
      <p:sp>
        <p:nvSpPr>
          <p:cNvPr id="3" name="Marcador de contenido 2">
            <a:extLst>
              <a:ext uri="{FF2B5EF4-FFF2-40B4-BE49-F238E27FC236}">
                <a16:creationId xmlns:a16="http://schemas.microsoft.com/office/drawing/2014/main" id="{F1F68DDF-A406-12CE-AA12-63075A8E2E4C}"/>
              </a:ext>
            </a:extLst>
          </p:cNvPr>
          <p:cNvSpPr>
            <a:spLocks noGrp="1"/>
          </p:cNvSpPr>
          <p:nvPr>
            <p:ph idx="1"/>
          </p:nvPr>
        </p:nvSpPr>
        <p:spPr/>
        <p:txBody>
          <a:bodyPr/>
          <a:lstStyle/>
          <a:p>
            <a:endParaRPr lang="es-CO" dirty="0"/>
          </a:p>
          <a:p>
            <a:endParaRPr lang="es-CO" dirty="0"/>
          </a:p>
          <a:p>
            <a:r>
              <a:rPr lang="es-CO" dirty="0"/>
              <a:t>Escalamiento Multidimensional (MDS)</a:t>
            </a:r>
          </a:p>
          <a:p>
            <a:r>
              <a:rPr lang="es-CO" dirty="0"/>
              <a:t>Mapeo Isométrico (</a:t>
            </a:r>
            <a:r>
              <a:rPr lang="es-CO" dirty="0" err="1"/>
              <a:t>IsoMap</a:t>
            </a:r>
            <a:r>
              <a:rPr lang="es-CO" dirty="0"/>
              <a:t>)</a:t>
            </a:r>
          </a:p>
          <a:p>
            <a:r>
              <a:rPr lang="es-CO" i="0" dirty="0" err="1">
                <a:solidFill>
                  <a:srgbClr val="383838"/>
                </a:solidFill>
                <a:effectLst/>
                <a:highlight>
                  <a:srgbClr val="FFFFFF"/>
                </a:highlight>
                <a:latin typeface="Inter"/>
              </a:rPr>
              <a:t>Locally</a:t>
            </a:r>
            <a:r>
              <a:rPr lang="es-CO" i="0" dirty="0">
                <a:solidFill>
                  <a:srgbClr val="383838"/>
                </a:solidFill>
                <a:effectLst/>
                <a:highlight>
                  <a:srgbClr val="FFFFFF"/>
                </a:highlight>
                <a:latin typeface="Inter"/>
              </a:rPr>
              <a:t> Linear </a:t>
            </a:r>
            <a:r>
              <a:rPr lang="es-CO" i="0" dirty="0" err="1">
                <a:solidFill>
                  <a:srgbClr val="383838"/>
                </a:solidFill>
                <a:effectLst/>
                <a:highlight>
                  <a:srgbClr val="FFFFFF"/>
                </a:highlight>
                <a:latin typeface="Inter"/>
              </a:rPr>
              <a:t>Embedding</a:t>
            </a:r>
            <a:r>
              <a:rPr lang="es-CO" i="0" dirty="0">
                <a:solidFill>
                  <a:srgbClr val="383838"/>
                </a:solidFill>
                <a:effectLst/>
                <a:highlight>
                  <a:srgbClr val="FFFFFF"/>
                </a:highlight>
                <a:latin typeface="Inter"/>
              </a:rPr>
              <a:t> (LLE)</a:t>
            </a:r>
          </a:p>
          <a:p>
            <a:endParaRPr lang="es-CO" dirty="0"/>
          </a:p>
        </p:txBody>
      </p:sp>
    </p:spTree>
    <p:extLst>
      <p:ext uri="{BB962C8B-B14F-4D97-AF65-F5344CB8AC3E}">
        <p14:creationId xmlns:p14="http://schemas.microsoft.com/office/powerpoint/2010/main" val="23567268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11520</TotalTime>
  <Words>362</Words>
  <Application>Microsoft Office PowerPoint</Application>
  <PresentationFormat>Panorámica</PresentationFormat>
  <Paragraphs>30</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Inter</vt:lpstr>
      <vt:lpstr>Söhne</vt:lpstr>
      <vt:lpstr>Source Sans Pro</vt:lpstr>
      <vt:lpstr>Tema de Office</vt:lpstr>
      <vt:lpstr>Manifold Learning</vt:lpstr>
      <vt:lpstr>La maldición de la dimensionalidad</vt:lpstr>
      <vt:lpstr>Y PCA?</vt:lpstr>
      <vt:lpstr>Manifold</vt:lpstr>
      <vt:lpstr>Manifold Learning</vt:lpstr>
      <vt:lpstr>Métodos Base en Manifold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133</cp:revision>
  <dcterms:created xsi:type="dcterms:W3CDTF">2024-02-07T18:58:22Z</dcterms:created>
  <dcterms:modified xsi:type="dcterms:W3CDTF">2024-04-26T23:02:55Z</dcterms:modified>
</cp:coreProperties>
</file>