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62" r:id="rId3"/>
    <p:sldId id="267" r:id="rId4"/>
    <p:sldId id="268" r:id="rId5"/>
    <p:sldId id="269" r:id="rId6"/>
    <p:sldId id="271" r:id="rId7"/>
    <p:sldId id="272" r:id="rId8"/>
    <p:sldId id="273" r:id="rId9"/>
    <p:sldId id="275" r:id="rId10"/>
    <p:sldId id="276" r:id="rId11"/>
    <p:sldId id="277" r:id="rId12"/>
    <p:sldId id="278" r:id="rId13"/>
    <p:sldId id="279" r:id="rId14"/>
    <p:sldId id="280" r:id="rId15"/>
    <p:sldId id="281" r:id="rId16"/>
    <p:sldId id="282" r:id="rId17"/>
    <p:sldId id="283" r:id="rId18"/>
    <p:sldId id="284" r:id="rId19"/>
    <p:sldId id="285" r:id="rId20"/>
    <p:sldId id="286" r:id="rId21"/>
    <p:sldId id="290" r:id="rId22"/>
    <p:sldId id="291" r:id="rId23"/>
    <p:sldId id="292" r:id="rId24"/>
    <p:sldId id="287" r:id="rId25"/>
    <p:sldId id="288" r:id="rId26"/>
    <p:sldId id="293" r:id="rId27"/>
    <p:sldId id="294" r:id="rId28"/>
    <p:sldId id="295" r:id="rId29"/>
    <p:sldId id="297" r:id="rId30"/>
    <p:sldId id="298" r:id="rId31"/>
    <p:sldId id="300" r:id="rId32"/>
    <p:sldId id="289" r:id="rId33"/>
    <p:sldId id="301" r:id="rId34"/>
    <p:sldId id="302" r:id="rId35"/>
    <p:sldId id="303" r:id="rId36"/>
    <p:sldId id="304" r:id="rId37"/>
    <p:sldId id="308" r:id="rId38"/>
    <p:sldId id="309" r:id="rId39"/>
    <p:sldId id="310" r:id="rId40"/>
    <p:sldId id="311" r:id="rId41"/>
    <p:sldId id="306" r:id="rId42"/>
    <p:sldId id="314" r:id="rId43"/>
    <p:sldId id="312" r:id="rId44"/>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9851A4EA-D54C-43CD-A697-3947917CD7EB}">
          <p14:sldIdLst>
            <p14:sldId id="256"/>
            <p14:sldId id="262"/>
            <p14:sldId id="267"/>
            <p14:sldId id="268"/>
            <p14:sldId id="269"/>
            <p14:sldId id="271"/>
            <p14:sldId id="272"/>
            <p14:sldId id="273"/>
            <p14:sldId id="275"/>
            <p14:sldId id="276"/>
            <p14:sldId id="277"/>
            <p14:sldId id="278"/>
            <p14:sldId id="279"/>
            <p14:sldId id="280"/>
          </p14:sldIdLst>
        </p14:section>
        <p14:section name="tSNE" id="{9D7BBE25-5EE5-4E9B-A959-2D556769A98E}">
          <p14:sldIdLst>
            <p14:sldId id="281"/>
            <p14:sldId id="282"/>
            <p14:sldId id="283"/>
            <p14:sldId id="284"/>
            <p14:sldId id="285"/>
            <p14:sldId id="286"/>
            <p14:sldId id="290"/>
            <p14:sldId id="291"/>
            <p14:sldId id="292"/>
            <p14:sldId id="287"/>
            <p14:sldId id="288"/>
            <p14:sldId id="293"/>
          </p14:sldIdLst>
        </p14:section>
        <p14:section name="UMAP" id="{2DFAF96A-F18D-440D-97B7-6C73EC621174}">
          <p14:sldIdLst>
            <p14:sldId id="294"/>
            <p14:sldId id="295"/>
            <p14:sldId id="297"/>
            <p14:sldId id="298"/>
            <p14:sldId id="300"/>
            <p14:sldId id="289"/>
            <p14:sldId id="301"/>
            <p14:sldId id="302"/>
            <p14:sldId id="303"/>
            <p14:sldId id="304"/>
            <p14:sldId id="308"/>
            <p14:sldId id="309"/>
            <p14:sldId id="310"/>
            <p14:sldId id="311"/>
            <p14:sldId id="306"/>
            <p14:sldId id="314"/>
            <p14:sldId id="31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natan arias garcia" initials="ja" lastIdx="2" clrIdx="0">
    <p:extLst>
      <p:ext uri="{19B8F6BF-5375-455C-9EA6-DF929625EA0E}">
        <p15:presenceInfo xmlns:p15="http://schemas.microsoft.com/office/powerpoint/2012/main" userId="a49012081746b49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824" autoAdjust="0"/>
    <p:restoredTop sz="85967" autoAdjust="0"/>
  </p:normalViewPr>
  <p:slideViewPr>
    <p:cSldViewPr snapToGrid="0">
      <p:cViewPr varScale="1">
        <p:scale>
          <a:sx n="73" d="100"/>
          <a:sy n="73" d="100"/>
        </p:scale>
        <p:origin x="66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0A4115-B433-4874-A7E6-74914FACEB88}" type="datetimeFigureOut">
              <a:rPr lang="es-CO" smtClean="0"/>
              <a:t>28/04/2024</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9B4E20-ECEB-46D0-9C8F-8968493B62B8}" type="slidenum">
              <a:rPr lang="es-CO" smtClean="0"/>
              <a:t>‹Nº›</a:t>
            </a:fld>
            <a:endParaRPr lang="es-CO"/>
          </a:p>
        </p:txBody>
      </p:sp>
    </p:spTree>
    <p:extLst>
      <p:ext uri="{BB962C8B-B14F-4D97-AF65-F5344CB8AC3E}">
        <p14:creationId xmlns:p14="http://schemas.microsoft.com/office/powerpoint/2010/main" val="1043776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FC4B29E-24DA-4A1A-97E1-B9D6540849F6}" type="slidenum">
              <a:rPr lang="en-GB" smtClean="0"/>
              <a:t>13</a:t>
            </a:fld>
            <a:endParaRPr lang="en-GB" dirty="0"/>
          </a:p>
        </p:txBody>
      </p:sp>
    </p:spTree>
    <p:extLst>
      <p:ext uri="{BB962C8B-B14F-4D97-AF65-F5344CB8AC3E}">
        <p14:creationId xmlns:p14="http://schemas.microsoft.com/office/powerpoint/2010/main" val="1379901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FC4B29E-24DA-4A1A-97E1-B9D6540849F6}" type="slidenum">
              <a:rPr lang="en-GB" smtClean="0"/>
              <a:t>14</a:t>
            </a:fld>
            <a:endParaRPr lang="en-GB" dirty="0"/>
          </a:p>
        </p:txBody>
      </p:sp>
    </p:spTree>
    <p:extLst>
      <p:ext uri="{BB962C8B-B14F-4D97-AF65-F5344CB8AC3E}">
        <p14:creationId xmlns:p14="http://schemas.microsoft.com/office/powerpoint/2010/main" val="3582895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9D9B11-F9B2-BF14-DBF3-34242E293A19}"/>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231A7C44-C121-15B1-7D02-95E480C9CC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69EDA34A-AE54-52D9-2A23-336EDB0E78EB}"/>
              </a:ext>
            </a:extLst>
          </p:cNvPr>
          <p:cNvSpPr>
            <a:spLocks noGrp="1"/>
          </p:cNvSpPr>
          <p:nvPr>
            <p:ph type="dt" sz="half" idx="10"/>
          </p:nvPr>
        </p:nvSpPr>
        <p:spPr/>
        <p:txBody>
          <a:bodyPr/>
          <a:lstStyle/>
          <a:p>
            <a:fld id="{80272390-E4B2-4A0D-8460-33D170166DE2}" type="datetimeFigureOut">
              <a:rPr lang="es-CO" smtClean="0"/>
              <a:t>28/04/2024</a:t>
            </a:fld>
            <a:endParaRPr lang="es-CO"/>
          </a:p>
        </p:txBody>
      </p:sp>
      <p:sp>
        <p:nvSpPr>
          <p:cNvPr id="5" name="Marcador de pie de página 4">
            <a:extLst>
              <a:ext uri="{FF2B5EF4-FFF2-40B4-BE49-F238E27FC236}">
                <a16:creationId xmlns:a16="http://schemas.microsoft.com/office/drawing/2014/main" id="{A76DB7D5-1983-F312-57DB-1AA96393D1E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D7E40D27-0E94-FB23-547A-95E44569737E}"/>
              </a:ext>
            </a:extLst>
          </p:cNvPr>
          <p:cNvSpPr>
            <a:spLocks noGrp="1"/>
          </p:cNvSpPr>
          <p:nvPr>
            <p:ph type="sldNum" sz="quarter" idx="12"/>
          </p:nvPr>
        </p:nvSpPr>
        <p:spPr/>
        <p:txBody>
          <a:bodyPr/>
          <a:lstStyle/>
          <a:p>
            <a:fld id="{DD2D99A6-AB3E-47AC-8FB1-38EFAC3FC3E4}" type="slidenum">
              <a:rPr lang="es-CO" smtClean="0"/>
              <a:t>‹Nº›</a:t>
            </a:fld>
            <a:endParaRPr lang="es-CO"/>
          </a:p>
        </p:txBody>
      </p:sp>
    </p:spTree>
    <p:extLst>
      <p:ext uri="{BB962C8B-B14F-4D97-AF65-F5344CB8AC3E}">
        <p14:creationId xmlns:p14="http://schemas.microsoft.com/office/powerpoint/2010/main" val="977307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99D5F0-8A95-161B-AEE2-0DBF65E5799E}"/>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987C1AA6-7E13-3127-0E19-F51712476790}"/>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5F0BBE57-3E69-BAA8-5AD0-12B6856950B0}"/>
              </a:ext>
            </a:extLst>
          </p:cNvPr>
          <p:cNvSpPr>
            <a:spLocks noGrp="1"/>
          </p:cNvSpPr>
          <p:nvPr>
            <p:ph type="dt" sz="half" idx="10"/>
          </p:nvPr>
        </p:nvSpPr>
        <p:spPr/>
        <p:txBody>
          <a:bodyPr/>
          <a:lstStyle/>
          <a:p>
            <a:fld id="{80272390-E4B2-4A0D-8460-33D170166DE2}" type="datetimeFigureOut">
              <a:rPr lang="es-CO" smtClean="0"/>
              <a:t>28/04/2024</a:t>
            </a:fld>
            <a:endParaRPr lang="es-CO"/>
          </a:p>
        </p:txBody>
      </p:sp>
      <p:sp>
        <p:nvSpPr>
          <p:cNvPr id="5" name="Marcador de pie de página 4">
            <a:extLst>
              <a:ext uri="{FF2B5EF4-FFF2-40B4-BE49-F238E27FC236}">
                <a16:creationId xmlns:a16="http://schemas.microsoft.com/office/drawing/2014/main" id="{9C1E0D62-6E5E-6FC7-7ED2-0C63A61215A6}"/>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F1FA4F62-C712-431D-CB2E-E92E6709EA9D}"/>
              </a:ext>
            </a:extLst>
          </p:cNvPr>
          <p:cNvSpPr>
            <a:spLocks noGrp="1"/>
          </p:cNvSpPr>
          <p:nvPr>
            <p:ph type="sldNum" sz="quarter" idx="12"/>
          </p:nvPr>
        </p:nvSpPr>
        <p:spPr/>
        <p:txBody>
          <a:bodyPr/>
          <a:lstStyle/>
          <a:p>
            <a:fld id="{DD2D99A6-AB3E-47AC-8FB1-38EFAC3FC3E4}" type="slidenum">
              <a:rPr lang="es-CO" smtClean="0"/>
              <a:t>‹Nº›</a:t>
            </a:fld>
            <a:endParaRPr lang="es-CO"/>
          </a:p>
        </p:txBody>
      </p:sp>
    </p:spTree>
    <p:extLst>
      <p:ext uri="{BB962C8B-B14F-4D97-AF65-F5344CB8AC3E}">
        <p14:creationId xmlns:p14="http://schemas.microsoft.com/office/powerpoint/2010/main" val="42002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A425C7B-41B8-9540-3ABF-5BA8232A16CD}"/>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143A287E-4186-BEBF-F216-661EC535A20C}"/>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7D6BB3F6-EB04-B60D-9EE6-01CE5EBE18B7}"/>
              </a:ext>
            </a:extLst>
          </p:cNvPr>
          <p:cNvSpPr>
            <a:spLocks noGrp="1"/>
          </p:cNvSpPr>
          <p:nvPr>
            <p:ph type="dt" sz="half" idx="10"/>
          </p:nvPr>
        </p:nvSpPr>
        <p:spPr/>
        <p:txBody>
          <a:bodyPr/>
          <a:lstStyle/>
          <a:p>
            <a:fld id="{80272390-E4B2-4A0D-8460-33D170166DE2}" type="datetimeFigureOut">
              <a:rPr lang="es-CO" smtClean="0"/>
              <a:t>28/04/2024</a:t>
            </a:fld>
            <a:endParaRPr lang="es-CO"/>
          </a:p>
        </p:txBody>
      </p:sp>
      <p:sp>
        <p:nvSpPr>
          <p:cNvPr id="5" name="Marcador de pie de página 4">
            <a:extLst>
              <a:ext uri="{FF2B5EF4-FFF2-40B4-BE49-F238E27FC236}">
                <a16:creationId xmlns:a16="http://schemas.microsoft.com/office/drawing/2014/main" id="{E9FF6448-A063-9026-29E3-2E7AC3C3D65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CAFF164-D295-194C-3BE4-F98CC925057A}"/>
              </a:ext>
            </a:extLst>
          </p:cNvPr>
          <p:cNvSpPr>
            <a:spLocks noGrp="1"/>
          </p:cNvSpPr>
          <p:nvPr>
            <p:ph type="sldNum" sz="quarter" idx="12"/>
          </p:nvPr>
        </p:nvSpPr>
        <p:spPr/>
        <p:txBody>
          <a:bodyPr/>
          <a:lstStyle/>
          <a:p>
            <a:fld id="{DD2D99A6-AB3E-47AC-8FB1-38EFAC3FC3E4}" type="slidenum">
              <a:rPr lang="es-CO" smtClean="0"/>
              <a:t>‹Nº›</a:t>
            </a:fld>
            <a:endParaRPr lang="es-CO"/>
          </a:p>
        </p:txBody>
      </p:sp>
    </p:spTree>
    <p:extLst>
      <p:ext uri="{BB962C8B-B14F-4D97-AF65-F5344CB8AC3E}">
        <p14:creationId xmlns:p14="http://schemas.microsoft.com/office/powerpoint/2010/main" val="757849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7F7246-0B19-B662-F340-3310D1C6785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0EB95C0E-0190-360F-3C45-6E0E9525E9CA}"/>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F39F8675-97F5-35D2-B12A-816572EF4984}"/>
              </a:ext>
            </a:extLst>
          </p:cNvPr>
          <p:cNvSpPr>
            <a:spLocks noGrp="1"/>
          </p:cNvSpPr>
          <p:nvPr>
            <p:ph type="dt" sz="half" idx="10"/>
          </p:nvPr>
        </p:nvSpPr>
        <p:spPr/>
        <p:txBody>
          <a:bodyPr/>
          <a:lstStyle/>
          <a:p>
            <a:fld id="{80272390-E4B2-4A0D-8460-33D170166DE2}" type="datetimeFigureOut">
              <a:rPr lang="es-CO" smtClean="0"/>
              <a:t>28/04/2024</a:t>
            </a:fld>
            <a:endParaRPr lang="es-CO"/>
          </a:p>
        </p:txBody>
      </p:sp>
      <p:sp>
        <p:nvSpPr>
          <p:cNvPr id="5" name="Marcador de pie de página 4">
            <a:extLst>
              <a:ext uri="{FF2B5EF4-FFF2-40B4-BE49-F238E27FC236}">
                <a16:creationId xmlns:a16="http://schemas.microsoft.com/office/drawing/2014/main" id="{7A3E5AA0-3B5D-6DE1-B370-AFFDC2B82DEC}"/>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69F1DC41-144F-3775-8120-9AE6D2BEEAF3}"/>
              </a:ext>
            </a:extLst>
          </p:cNvPr>
          <p:cNvSpPr>
            <a:spLocks noGrp="1"/>
          </p:cNvSpPr>
          <p:nvPr>
            <p:ph type="sldNum" sz="quarter" idx="12"/>
          </p:nvPr>
        </p:nvSpPr>
        <p:spPr/>
        <p:txBody>
          <a:bodyPr/>
          <a:lstStyle/>
          <a:p>
            <a:fld id="{DD2D99A6-AB3E-47AC-8FB1-38EFAC3FC3E4}" type="slidenum">
              <a:rPr lang="es-CO" smtClean="0"/>
              <a:t>‹Nº›</a:t>
            </a:fld>
            <a:endParaRPr lang="es-CO"/>
          </a:p>
        </p:txBody>
      </p:sp>
    </p:spTree>
    <p:extLst>
      <p:ext uri="{BB962C8B-B14F-4D97-AF65-F5344CB8AC3E}">
        <p14:creationId xmlns:p14="http://schemas.microsoft.com/office/powerpoint/2010/main" val="316886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B22760-3E2A-AEB8-E4EE-453E23B26184}"/>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17844A2F-A955-D66C-0E8F-0BF7710246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885AA763-BAD8-13CC-6EAE-7720C64775A9}"/>
              </a:ext>
            </a:extLst>
          </p:cNvPr>
          <p:cNvSpPr>
            <a:spLocks noGrp="1"/>
          </p:cNvSpPr>
          <p:nvPr>
            <p:ph type="dt" sz="half" idx="10"/>
          </p:nvPr>
        </p:nvSpPr>
        <p:spPr/>
        <p:txBody>
          <a:bodyPr/>
          <a:lstStyle/>
          <a:p>
            <a:fld id="{80272390-E4B2-4A0D-8460-33D170166DE2}" type="datetimeFigureOut">
              <a:rPr lang="es-CO" smtClean="0"/>
              <a:t>28/04/2024</a:t>
            </a:fld>
            <a:endParaRPr lang="es-CO"/>
          </a:p>
        </p:txBody>
      </p:sp>
      <p:sp>
        <p:nvSpPr>
          <p:cNvPr id="5" name="Marcador de pie de página 4">
            <a:extLst>
              <a:ext uri="{FF2B5EF4-FFF2-40B4-BE49-F238E27FC236}">
                <a16:creationId xmlns:a16="http://schemas.microsoft.com/office/drawing/2014/main" id="{71E6D4AD-9FDC-BA80-C957-43066DC83E7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025F0B18-A5FA-FD86-4E86-CE432AD68600}"/>
              </a:ext>
            </a:extLst>
          </p:cNvPr>
          <p:cNvSpPr>
            <a:spLocks noGrp="1"/>
          </p:cNvSpPr>
          <p:nvPr>
            <p:ph type="sldNum" sz="quarter" idx="12"/>
          </p:nvPr>
        </p:nvSpPr>
        <p:spPr/>
        <p:txBody>
          <a:bodyPr/>
          <a:lstStyle/>
          <a:p>
            <a:fld id="{DD2D99A6-AB3E-47AC-8FB1-38EFAC3FC3E4}" type="slidenum">
              <a:rPr lang="es-CO" smtClean="0"/>
              <a:t>‹Nº›</a:t>
            </a:fld>
            <a:endParaRPr lang="es-CO"/>
          </a:p>
        </p:txBody>
      </p:sp>
    </p:spTree>
    <p:extLst>
      <p:ext uri="{BB962C8B-B14F-4D97-AF65-F5344CB8AC3E}">
        <p14:creationId xmlns:p14="http://schemas.microsoft.com/office/powerpoint/2010/main" val="2975481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EF41AB-E727-1594-5E19-5E262AFFDA29}"/>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A7D7699B-D75F-D53B-A183-FF0E4BB31BF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87C58CED-46D9-50FC-EFD6-8AFAA0D3487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F3C6F89E-6D3B-BEB6-8CB1-B3532414041B}"/>
              </a:ext>
            </a:extLst>
          </p:cNvPr>
          <p:cNvSpPr>
            <a:spLocks noGrp="1"/>
          </p:cNvSpPr>
          <p:nvPr>
            <p:ph type="dt" sz="half" idx="10"/>
          </p:nvPr>
        </p:nvSpPr>
        <p:spPr/>
        <p:txBody>
          <a:bodyPr/>
          <a:lstStyle/>
          <a:p>
            <a:fld id="{80272390-E4B2-4A0D-8460-33D170166DE2}" type="datetimeFigureOut">
              <a:rPr lang="es-CO" smtClean="0"/>
              <a:t>28/04/2024</a:t>
            </a:fld>
            <a:endParaRPr lang="es-CO"/>
          </a:p>
        </p:txBody>
      </p:sp>
      <p:sp>
        <p:nvSpPr>
          <p:cNvPr id="6" name="Marcador de pie de página 5">
            <a:extLst>
              <a:ext uri="{FF2B5EF4-FFF2-40B4-BE49-F238E27FC236}">
                <a16:creationId xmlns:a16="http://schemas.microsoft.com/office/drawing/2014/main" id="{2F2F9EAB-EF8B-D88F-96FD-8D0447D5BD29}"/>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126F05F8-701D-16DE-7F2C-976312DFEFFE}"/>
              </a:ext>
            </a:extLst>
          </p:cNvPr>
          <p:cNvSpPr>
            <a:spLocks noGrp="1"/>
          </p:cNvSpPr>
          <p:nvPr>
            <p:ph type="sldNum" sz="quarter" idx="12"/>
          </p:nvPr>
        </p:nvSpPr>
        <p:spPr/>
        <p:txBody>
          <a:bodyPr/>
          <a:lstStyle/>
          <a:p>
            <a:fld id="{DD2D99A6-AB3E-47AC-8FB1-38EFAC3FC3E4}" type="slidenum">
              <a:rPr lang="es-CO" smtClean="0"/>
              <a:t>‹Nº›</a:t>
            </a:fld>
            <a:endParaRPr lang="es-CO"/>
          </a:p>
        </p:txBody>
      </p:sp>
    </p:spTree>
    <p:extLst>
      <p:ext uri="{BB962C8B-B14F-4D97-AF65-F5344CB8AC3E}">
        <p14:creationId xmlns:p14="http://schemas.microsoft.com/office/powerpoint/2010/main" val="1882948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B880CE-C431-45E2-181C-73E4763AA9DA}"/>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1934BE0-E2C4-E216-553A-8D7ACC228E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AD2D11E9-6A88-926B-6F13-0B6FC7BB569D}"/>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376C031F-C885-60B2-6925-BCDCBF7D2E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1113C311-50EA-9F11-3ADE-92F3B3A4643F}"/>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61207731-79D3-FEB6-BC21-FE29041D5683}"/>
              </a:ext>
            </a:extLst>
          </p:cNvPr>
          <p:cNvSpPr>
            <a:spLocks noGrp="1"/>
          </p:cNvSpPr>
          <p:nvPr>
            <p:ph type="dt" sz="half" idx="10"/>
          </p:nvPr>
        </p:nvSpPr>
        <p:spPr/>
        <p:txBody>
          <a:bodyPr/>
          <a:lstStyle/>
          <a:p>
            <a:fld id="{80272390-E4B2-4A0D-8460-33D170166DE2}" type="datetimeFigureOut">
              <a:rPr lang="es-CO" smtClean="0"/>
              <a:t>28/04/2024</a:t>
            </a:fld>
            <a:endParaRPr lang="es-CO"/>
          </a:p>
        </p:txBody>
      </p:sp>
      <p:sp>
        <p:nvSpPr>
          <p:cNvPr id="8" name="Marcador de pie de página 7">
            <a:extLst>
              <a:ext uri="{FF2B5EF4-FFF2-40B4-BE49-F238E27FC236}">
                <a16:creationId xmlns:a16="http://schemas.microsoft.com/office/drawing/2014/main" id="{69E6C985-3334-94F8-7019-C40BEA5970FC}"/>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6D9D08E8-F761-7807-41CB-84F68BDD869D}"/>
              </a:ext>
            </a:extLst>
          </p:cNvPr>
          <p:cNvSpPr>
            <a:spLocks noGrp="1"/>
          </p:cNvSpPr>
          <p:nvPr>
            <p:ph type="sldNum" sz="quarter" idx="12"/>
          </p:nvPr>
        </p:nvSpPr>
        <p:spPr/>
        <p:txBody>
          <a:bodyPr/>
          <a:lstStyle/>
          <a:p>
            <a:fld id="{DD2D99A6-AB3E-47AC-8FB1-38EFAC3FC3E4}" type="slidenum">
              <a:rPr lang="es-CO" smtClean="0"/>
              <a:t>‹Nº›</a:t>
            </a:fld>
            <a:endParaRPr lang="es-CO"/>
          </a:p>
        </p:txBody>
      </p:sp>
    </p:spTree>
    <p:extLst>
      <p:ext uri="{BB962C8B-B14F-4D97-AF65-F5344CB8AC3E}">
        <p14:creationId xmlns:p14="http://schemas.microsoft.com/office/powerpoint/2010/main" val="2807253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0F9998-0D18-42CF-0DC7-7815DA2A1E13}"/>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4E865007-A787-2F2D-F272-BDCF75CB9D1F}"/>
              </a:ext>
            </a:extLst>
          </p:cNvPr>
          <p:cNvSpPr>
            <a:spLocks noGrp="1"/>
          </p:cNvSpPr>
          <p:nvPr>
            <p:ph type="dt" sz="half" idx="10"/>
          </p:nvPr>
        </p:nvSpPr>
        <p:spPr/>
        <p:txBody>
          <a:bodyPr/>
          <a:lstStyle/>
          <a:p>
            <a:fld id="{80272390-E4B2-4A0D-8460-33D170166DE2}" type="datetimeFigureOut">
              <a:rPr lang="es-CO" smtClean="0"/>
              <a:t>28/04/2024</a:t>
            </a:fld>
            <a:endParaRPr lang="es-CO"/>
          </a:p>
        </p:txBody>
      </p:sp>
      <p:sp>
        <p:nvSpPr>
          <p:cNvPr id="4" name="Marcador de pie de página 3">
            <a:extLst>
              <a:ext uri="{FF2B5EF4-FFF2-40B4-BE49-F238E27FC236}">
                <a16:creationId xmlns:a16="http://schemas.microsoft.com/office/drawing/2014/main" id="{E5E6CEE7-5D5B-B216-388C-C35890C8EEEC}"/>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B924F078-6D0B-D811-7543-D46336A576C6}"/>
              </a:ext>
            </a:extLst>
          </p:cNvPr>
          <p:cNvSpPr>
            <a:spLocks noGrp="1"/>
          </p:cNvSpPr>
          <p:nvPr>
            <p:ph type="sldNum" sz="quarter" idx="12"/>
          </p:nvPr>
        </p:nvSpPr>
        <p:spPr/>
        <p:txBody>
          <a:bodyPr/>
          <a:lstStyle/>
          <a:p>
            <a:fld id="{DD2D99A6-AB3E-47AC-8FB1-38EFAC3FC3E4}" type="slidenum">
              <a:rPr lang="es-CO" smtClean="0"/>
              <a:t>‹Nº›</a:t>
            </a:fld>
            <a:endParaRPr lang="es-CO"/>
          </a:p>
        </p:txBody>
      </p:sp>
    </p:spTree>
    <p:extLst>
      <p:ext uri="{BB962C8B-B14F-4D97-AF65-F5344CB8AC3E}">
        <p14:creationId xmlns:p14="http://schemas.microsoft.com/office/powerpoint/2010/main" val="3008432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41DF14B-CF30-9C25-A68C-95DC892190E0}"/>
              </a:ext>
            </a:extLst>
          </p:cNvPr>
          <p:cNvSpPr>
            <a:spLocks noGrp="1"/>
          </p:cNvSpPr>
          <p:nvPr>
            <p:ph type="dt" sz="half" idx="10"/>
          </p:nvPr>
        </p:nvSpPr>
        <p:spPr/>
        <p:txBody>
          <a:bodyPr/>
          <a:lstStyle/>
          <a:p>
            <a:fld id="{80272390-E4B2-4A0D-8460-33D170166DE2}" type="datetimeFigureOut">
              <a:rPr lang="es-CO" smtClean="0"/>
              <a:t>28/04/2024</a:t>
            </a:fld>
            <a:endParaRPr lang="es-CO"/>
          </a:p>
        </p:txBody>
      </p:sp>
      <p:sp>
        <p:nvSpPr>
          <p:cNvPr id="3" name="Marcador de pie de página 2">
            <a:extLst>
              <a:ext uri="{FF2B5EF4-FFF2-40B4-BE49-F238E27FC236}">
                <a16:creationId xmlns:a16="http://schemas.microsoft.com/office/drawing/2014/main" id="{10290F78-F84E-7FA9-5BE3-52B11ACB1D05}"/>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9F90D132-527D-C93E-45CB-31BB37182729}"/>
              </a:ext>
            </a:extLst>
          </p:cNvPr>
          <p:cNvSpPr>
            <a:spLocks noGrp="1"/>
          </p:cNvSpPr>
          <p:nvPr>
            <p:ph type="sldNum" sz="quarter" idx="12"/>
          </p:nvPr>
        </p:nvSpPr>
        <p:spPr/>
        <p:txBody>
          <a:bodyPr/>
          <a:lstStyle/>
          <a:p>
            <a:fld id="{DD2D99A6-AB3E-47AC-8FB1-38EFAC3FC3E4}" type="slidenum">
              <a:rPr lang="es-CO" smtClean="0"/>
              <a:t>‹Nº›</a:t>
            </a:fld>
            <a:endParaRPr lang="es-CO"/>
          </a:p>
        </p:txBody>
      </p:sp>
    </p:spTree>
    <p:extLst>
      <p:ext uri="{BB962C8B-B14F-4D97-AF65-F5344CB8AC3E}">
        <p14:creationId xmlns:p14="http://schemas.microsoft.com/office/powerpoint/2010/main" val="2193198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3816CE-3E35-2C15-0AB8-7831D8168A5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F1AFEB9B-FBCB-D08F-B496-3B00C0B03F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DD34AF9A-CBAB-4720-9E9E-98764CC57F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0616EDB-CCA4-5ABE-4B06-8309840C0108}"/>
              </a:ext>
            </a:extLst>
          </p:cNvPr>
          <p:cNvSpPr>
            <a:spLocks noGrp="1"/>
          </p:cNvSpPr>
          <p:nvPr>
            <p:ph type="dt" sz="half" idx="10"/>
          </p:nvPr>
        </p:nvSpPr>
        <p:spPr/>
        <p:txBody>
          <a:bodyPr/>
          <a:lstStyle/>
          <a:p>
            <a:fld id="{80272390-E4B2-4A0D-8460-33D170166DE2}" type="datetimeFigureOut">
              <a:rPr lang="es-CO" smtClean="0"/>
              <a:t>28/04/2024</a:t>
            </a:fld>
            <a:endParaRPr lang="es-CO"/>
          </a:p>
        </p:txBody>
      </p:sp>
      <p:sp>
        <p:nvSpPr>
          <p:cNvPr id="6" name="Marcador de pie de página 5">
            <a:extLst>
              <a:ext uri="{FF2B5EF4-FFF2-40B4-BE49-F238E27FC236}">
                <a16:creationId xmlns:a16="http://schemas.microsoft.com/office/drawing/2014/main" id="{500E58B5-354B-5B47-9202-6C2D3C982336}"/>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A6106D7-5BEA-65D4-E6DF-BF6CFED99769}"/>
              </a:ext>
            </a:extLst>
          </p:cNvPr>
          <p:cNvSpPr>
            <a:spLocks noGrp="1"/>
          </p:cNvSpPr>
          <p:nvPr>
            <p:ph type="sldNum" sz="quarter" idx="12"/>
          </p:nvPr>
        </p:nvSpPr>
        <p:spPr/>
        <p:txBody>
          <a:bodyPr/>
          <a:lstStyle/>
          <a:p>
            <a:fld id="{DD2D99A6-AB3E-47AC-8FB1-38EFAC3FC3E4}" type="slidenum">
              <a:rPr lang="es-CO" smtClean="0"/>
              <a:t>‹Nº›</a:t>
            </a:fld>
            <a:endParaRPr lang="es-CO"/>
          </a:p>
        </p:txBody>
      </p:sp>
    </p:spTree>
    <p:extLst>
      <p:ext uri="{BB962C8B-B14F-4D97-AF65-F5344CB8AC3E}">
        <p14:creationId xmlns:p14="http://schemas.microsoft.com/office/powerpoint/2010/main" val="269426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FFD40D-8F41-7EEA-0056-55814088455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EB411822-286F-DDA0-BB1B-27F5BBAD97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9FDDC4B6-4185-4F54-1A26-8F570490CA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280CC53-E779-D8ED-A776-3918FBB24709}"/>
              </a:ext>
            </a:extLst>
          </p:cNvPr>
          <p:cNvSpPr>
            <a:spLocks noGrp="1"/>
          </p:cNvSpPr>
          <p:nvPr>
            <p:ph type="dt" sz="half" idx="10"/>
          </p:nvPr>
        </p:nvSpPr>
        <p:spPr/>
        <p:txBody>
          <a:bodyPr/>
          <a:lstStyle/>
          <a:p>
            <a:fld id="{80272390-E4B2-4A0D-8460-33D170166DE2}" type="datetimeFigureOut">
              <a:rPr lang="es-CO" smtClean="0"/>
              <a:t>28/04/2024</a:t>
            </a:fld>
            <a:endParaRPr lang="es-CO"/>
          </a:p>
        </p:txBody>
      </p:sp>
      <p:sp>
        <p:nvSpPr>
          <p:cNvPr id="6" name="Marcador de pie de página 5">
            <a:extLst>
              <a:ext uri="{FF2B5EF4-FFF2-40B4-BE49-F238E27FC236}">
                <a16:creationId xmlns:a16="http://schemas.microsoft.com/office/drawing/2014/main" id="{762CFE68-5509-34C5-C757-12901DFB3774}"/>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CE1E20C9-1C6C-48EA-75BB-FCD99F945162}"/>
              </a:ext>
            </a:extLst>
          </p:cNvPr>
          <p:cNvSpPr>
            <a:spLocks noGrp="1"/>
          </p:cNvSpPr>
          <p:nvPr>
            <p:ph type="sldNum" sz="quarter" idx="12"/>
          </p:nvPr>
        </p:nvSpPr>
        <p:spPr/>
        <p:txBody>
          <a:bodyPr/>
          <a:lstStyle/>
          <a:p>
            <a:fld id="{DD2D99A6-AB3E-47AC-8FB1-38EFAC3FC3E4}" type="slidenum">
              <a:rPr lang="es-CO" smtClean="0"/>
              <a:t>‹Nº›</a:t>
            </a:fld>
            <a:endParaRPr lang="es-CO"/>
          </a:p>
        </p:txBody>
      </p:sp>
    </p:spTree>
    <p:extLst>
      <p:ext uri="{BB962C8B-B14F-4D97-AF65-F5344CB8AC3E}">
        <p14:creationId xmlns:p14="http://schemas.microsoft.com/office/powerpoint/2010/main" val="1622082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B6601EB-DE75-A283-3D01-0B99DD63D7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91A01138-944E-4DAA-DF17-B125910BB8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51EB54C-0EF0-D612-9DD4-9CB9BC4F61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272390-E4B2-4A0D-8460-33D170166DE2}" type="datetimeFigureOut">
              <a:rPr lang="es-CO" smtClean="0"/>
              <a:t>28/04/2024</a:t>
            </a:fld>
            <a:endParaRPr lang="es-CO"/>
          </a:p>
        </p:txBody>
      </p:sp>
      <p:sp>
        <p:nvSpPr>
          <p:cNvPr id="5" name="Marcador de pie de página 4">
            <a:extLst>
              <a:ext uri="{FF2B5EF4-FFF2-40B4-BE49-F238E27FC236}">
                <a16:creationId xmlns:a16="http://schemas.microsoft.com/office/drawing/2014/main" id="{ECC8202E-D23A-03CD-B65F-B339AC157B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D4912DE4-2A3E-EAE2-9351-A0E4D88D34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2D99A6-AB3E-47AC-8FB1-38EFAC3FC3E4}" type="slidenum">
              <a:rPr lang="es-CO" smtClean="0"/>
              <a:t>‹Nº›</a:t>
            </a:fld>
            <a:endParaRPr lang="es-CO"/>
          </a:p>
        </p:txBody>
      </p:sp>
    </p:spTree>
    <p:extLst>
      <p:ext uri="{BB962C8B-B14F-4D97-AF65-F5344CB8AC3E}">
        <p14:creationId xmlns:p14="http://schemas.microsoft.com/office/powerpoint/2010/main" val="860480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114EE2-7CC8-1FB9-B50D-50BE09AB0ECE}"/>
              </a:ext>
            </a:extLst>
          </p:cNvPr>
          <p:cNvSpPr>
            <a:spLocks noGrp="1"/>
          </p:cNvSpPr>
          <p:nvPr>
            <p:ph type="ctrTitle"/>
          </p:nvPr>
        </p:nvSpPr>
        <p:spPr>
          <a:xfrm>
            <a:off x="526093" y="3657600"/>
            <a:ext cx="11105613" cy="1947488"/>
          </a:xfrm>
        </p:spPr>
        <p:txBody>
          <a:bodyPr>
            <a:normAutofit/>
          </a:bodyPr>
          <a:lstStyle/>
          <a:p>
            <a:r>
              <a:rPr lang="es-CO" sz="4800" dirty="0" err="1">
                <a:solidFill>
                  <a:schemeClr val="accent1">
                    <a:lumMod val="75000"/>
                  </a:schemeClr>
                </a:solidFill>
              </a:rPr>
              <a:t>Dimension</a:t>
            </a:r>
            <a:r>
              <a:rPr lang="es-CO" sz="4800" dirty="0">
                <a:solidFill>
                  <a:schemeClr val="accent1">
                    <a:lumMod val="75000"/>
                  </a:schemeClr>
                </a:solidFill>
              </a:rPr>
              <a:t> </a:t>
            </a:r>
            <a:r>
              <a:rPr lang="es-CO" sz="4800" dirty="0" err="1">
                <a:solidFill>
                  <a:schemeClr val="accent1">
                    <a:lumMod val="75000"/>
                  </a:schemeClr>
                </a:solidFill>
              </a:rPr>
              <a:t>Reduction</a:t>
            </a:r>
            <a:r>
              <a:rPr lang="es-CO" sz="4800" dirty="0">
                <a:solidFill>
                  <a:schemeClr val="accent1">
                    <a:lumMod val="75000"/>
                  </a:schemeClr>
                </a:solidFill>
              </a:rPr>
              <a:t>:</a:t>
            </a:r>
            <a:br>
              <a:rPr lang="es-CO" sz="4800" dirty="0">
                <a:solidFill>
                  <a:schemeClr val="accent1">
                    <a:lumMod val="75000"/>
                  </a:schemeClr>
                </a:solidFill>
              </a:rPr>
            </a:br>
            <a:r>
              <a:rPr lang="es-CO" sz="4800" dirty="0">
                <a:solidFill>
                  <a:schemeClr val="accent1">
                    <a:lumMod val="75000"/>
                  </a:schemeClr>
                </a:solidFill>
              </a:rPr>
              <a:t>PCA, </a:t>
            </a:r>
            <a:r>
              <a:rPr lang="es-CO" sz="4800" dirty="0" err="1">
                <a:solidFill>
                  <a:schemeClr val="accent1">
                    <a:lumMod val="75000"/>
                  </a:schemeClr>
                </a:solidFill>
              </a:rPr>
              <a:t>tSNE</a:t>
            </a:r>
            <a:r>
              <a:rPr lang="es-CO" sz="4800" dirty="0">
                <a:solidFill>
                  <a:schemeClr val="accent1">
                    <a:lumMod val="75000"/>
                  </a:schemeClr>
                </a:solidFill>
              </a:rPr>
              <a:t>, UMAP</a:t>
            </a:r>
          </a:p>
        </p:txBody>
      </p:sp>
      <p:sp>
        <p:nvSpPr>
          <p:cNvPr id="3" name="Subtítulo 2">
            <a:extLst>
              <a:ext uri="{FF2B5EF4-FFF2-40B4-BE49-F238E27FC236}">
                <a16:creationId xmlns:a16="http://schemas.microsoft.com/office/drawing/2014/main" id="{6990167A-F844-9F94-DD27-83345C4FAC47}"/>
              </a:ext>
            </a:extLst>
          </p:cNvPr>
          <p:cNvSpPr>
            <a:spLocks noGrp="1"/>
          </p:cNvSpPr>
          <p:nvPr>
            <p:ph type="subTitle" idx="1"/>
          </p:nvPr>
        </p:nvSpPr>
        <p:spPr>
          <a:xfrm>
            <a:off x="1650112" y="5888038"/>
            <a:ext cx="9144000" cy="1655762"/>
          </a:xfrm>
        </p:spPr>
        <p:txBody>
          <a:bodyPr/>
          <a:lstStyle/>
          <a:p>
            <a:r>
              <a:rPr lang="es-CO" dirty="0"/>
              <a:t>PhD(e). </a:t>
            </a:r>
            <a:r>
              <a:rPr lang="es-CO" dirty="0" err="1"/>
              <a:t>MsC</a:t>
            </a:r>
            <a:r>
              <a:rPr lang="es-CO" dirty="0"/>
              <a:t>. Ing. Jonnatan Arias Garcia</a:t>
            </a:r>
          </a:p>
        </p:txBody>
      </p:sp>
      <p:pic>
        <p:nvPicPr>
          <p:cNvPr id="4" name="Picture 2" descr="SNE vs. t-SNE vs. UMAP: An Evolutionary Guide - Arize AI">
            <a:extLst>
              <a:ext uri="{FF2B5EF4-FFF2-40B4-BE49-F238E27FC236}">
                <a16:creationId xmlns:a16="http://schemas.microsoft.com/office/drawing/2014/main" id="{577B1ACF-54E1-6A29-9501-CB6E00830D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9022" y="237565"/>
            <a:ext cx="6539753" cy="3836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1374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solidFill>
                  <a:srgbClr val="0070C0"/>
                </a:solidFill>
              </a:rPr>
              <a:t>Explicación</a:t>
            </a:r>
            <a:r>
              <a:rPr lang="en-GB" dirty="0">
                <a:solidFill>
                  <a:srgbClr val="0070C0"/>
                </a:solidFill>
              </a:rPr>
              <a:t> de la </a:t>
            </a:r>
            <a:r>
              <a:rPr lang="en-GB" dirty="0" err="1">
                <a:solidFill>
                  <a:srgbClr val="0070C0"/>
                </a:solidFill>
              </a:rPr>
              <a:t>varianza</a:t>
            </a:r>
            <a:endParaRPr lang="en-GB" dirty="0">
              <a:solidFill>
                <a:srgbClr val="0070C0"/>
              </a:solidFill>
            </a:endParaRPr>
          </a:p>
        </p:txBody>
      </p:sp>
      <p:sp>
        <p:nvSpPr>
          <p:cNvPr id="3" name="Content Placeholder 2"/>
          <p:cNvSpPr>
            <a:spLocks noGrp="1"/>
          </p:cNvSpPr>
          <p:nvPr>
            <p:ph idx="1"/>
          </p:nvPr>
        </p:nvSpPr>
        <p:spPr/>
        <p:txBody>
          <a:bodyPr>
            <a:normAutofit/>
          </a:bodyPr>
          <a:lstStyle/>
          <a:p>
            <a:r>
              <a:rPr lang="es-ES" dirty="0"/>
              <a:t>Cada PC siempre explica una proporción de la varianza total de los datos. Entre los dos se explican todo</a:t>
            </a:r>
          </a:p>
          <a:p>
            <a:pPr lvl="1"/>
            <a:r>
              <a:rPr lang="es-ES" dirty="0"/>
              <a:t>PC1 siempre explica más
PC2 es el siguiente más alto, etc., etc.</a:t>
            </a:r>
          </a:p>
          <a:p>
            <a:r>
              <a:rPr lang="es-ES" dirty="0"/>
              <a:t>Dado que solo trazamos 2 dimensiones, nos gustaría saber que estas son una buena explicación
¿Cómo calculamos esto?</a:t>
            </a:r>
            <a:endParaRPr lang="en-GB" dirty="0"/>
          </a:p>
        </p:txBody>
      </p:sp>
    </p:spTree>
    <p:extLst>
      <p:ext uri="{BB962C8B-B14F-4D97-AF65-F5344CB8AC3E}">
        <p14:creationId xmlns:p14="http://schemas.microsoft.com/office/powerpoint/2010/main" val="3129576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solidFill>
                  <a:srgbClr val="0070C0"/>
                </a:solidFill>
              </a:rPr>
              <a:t>Explicación</a:t>
            </a:r>
            <a:r>
              <a:rPr lang="en-GB" dirty="0">
                <a:solidFill>
                  <a:srgbClr val="0070C0"/>
                </a:solidFill>
              </a:rPr>
              <a:t> de la </a:t>
            </a:r>
            <a:r>
              <a:rPr lang="en-GB" dirty="0" err="1">
                <a:solidFill>
                  <a:srgbClr val="0070C0"/>
                </a:solidFill>
              </a:rPr>
              <a:t>varianza</a:t>
            </a:r>
            <a:endParaRPr lang="en-GB" dirty="0">
              <a:solidFill>
                <a:srgbClr val="0070C0"/>
              </a:solidFill>
            </a:endParaRPr>
          </a:p>
        </p:txBody>
      </p:sp>
      <p:pic>
        <p:nvPicPr>
          <p:cNvPr id="5" name="Picture 4"/>
          <p:cNvPicPr>
            <a:picLocks noChangeAspect="1"/>
          </p:cNvPicPr>
          <p:nvPr/>
        </p:nvPicPr>
        <p:blipFill>
          <a:blip r:embed="rId2"/>
          <a:stretch>
            <a:fillRect/>
          </a:stretch>
        </p:blipFill>
        <p:spPr>
          <a:xfrm>
            <a:off x="335200" y="1556740"/>
            <a:ext cx="4981575" cy="4886325"/>
          </a:xfrm>
          <a:prstGeom prst="rect">
            <a:avLst/>
          </a:prstGeom>
        </p:spPr>
      </p:pic>
      <p:sp>
        <p:nvSpPr>
          <p:cNvPr id="6" name="Content Placeholder 5"/>
          <p:cNvSpPr>
            <a:spLocks noGrp="1"/>
          </p:cNvSpPr>
          <p:nvPr>
            <p:ph idx="1"/>
          </p:nvPr>
        </p:nvSpPr>
        <p:spPr>
          <a:xfrm>
            <a:off x="5663940" y="1600201"/>
            <a:ext cx="5918460" cy="4525963"/>
          </a:xfrm>
        </p:spPr>
        <p:txBody>
          <a:bodyPr>
            <a:normAutofit/>
          </a:bodyPr>
          <a:lstStyle/>
          <a:p>
            <a:r>
              <a:rPr lang="en-GB" dirty="0" err="1"/>
              <a:t>Proyectar</a:t>
            </a:r>
            <a:r>
              <a:rPr lang="en-GB" dirty="0"/>
              <a:t> </a:t>
            </a:r>
            <a:r>
              <a:rPr lang="en-GB" dirty="0" err="1"/>
              <a:t>en</a:t>
            </a:r>
            <a:r>
              <a:rPr lang="en-GB" dirty="0"/>
              <a:t> PC</a:t>
            </a:r>
          </a:p>
          <a:p>
            <a:r>
              <a:rPr lang="es-ES" dirty="0"/>
              <a:t>Calcular la distancia al origen</a:t>
            </a:r>
            <a:endParaRPr lang="en-GB" dirty="0"/>
          </a:p>
          <a:p>
            <a:r>
              <a:rPr lang="es-ES" dirty="0"/>
              <a:t>Calcular la suma de las diferencias al cuadrado</a:t>
            </a:r>
            <a:r>
              <a:rPr lang="en-GB" dirty="0"/>
              <a:t>(SSD)</a:t>
            </a:r>
          </a:p>
          <a:p>
            <a:pPr lvl="1"/>
            <a:r>
              <a:rPr lang="es-ES" dirty="0"/>
              <a:t>Esta es una medida de varianza llamada</a:t>
            </a:r>
            <a:r>
              <a:rPr lang="en-GB" dirty="0"/>
              <a:t>‘eigenvalue’</a:t>
            </a:r>
          </a:p>
          <a:p>
            <a:pPr lvl="1"/>
            <a:endParaRPr lang="en-GB" dirty="0"/>
          </a:p>
          <a:p>
            <a:pPr lvl="1"/>
            <a:r>
              <a:rPr lang="es-ES" dirty="0"/>
              <a:t>Divida por (puntos-1) para obtener la varianza real</a:t>
            </a:r>
            <a:endParaRPr lang="en-GB" dirty="0"/>
          </a:p>
        </p:txBody>
      </p:sp>
      <p:sp>
        <p:nvSpPr>
          <p:cNvPr id="7" name="TextBox 6"/>
          <p:cNvSpPr txBox="1"/>
          <p:nvPr/>
        </p:nvSpPr>
        <p:spPr>
          <a:xfrm>
            <a:off x="358370" y="4725180"/>
            <a:ext cx="824265" cy="584775"/>
          </a:xfrm>
          <a:prstGeom prst="rect">
            <a:avLst/>
          </a:prstGeom>
          <a:noFill/>
        </p:spPr>
        <p:txBody>
          <a:bodyPr wrap="none" rtlCol="0">
            <a:spAutoFit/>
          </a:bodyPr>
          <a:lstStyle/>
          <a:p>
            <a:r>
              <a:rPr lang="en-GB" sz="3200" b="1" dirty="0">
                <a:solidFill>
                  <a:srgbClr val="FF0000"/>
                </a:solidFill>
              </a:rPr>
              <a:t>PC1</a:t>
            </a:r>
          </a:p>
        </p:txBody>
      </p:sp>
      <p:sp>
        <p:nvSpPr>
          <p:cNvPr id="8" name="TextBox 7"/>
          <p:cNvSpPr txBox="1"/>
          <p:nvPr/>
        </p:nvSpPr>
        <p:spPr>
          <a:xfrm>
            <a:off x="4439770" y="5661310"/>
            <a:ext cx="829073" cy="584775"/>
          </a:xfrm>
          <a:prstGeom prst="rect">
            <a:avLst/>
          </a:prstGeom>
          <a:noFill/>
        </p:spPr>
        <p:txBody>
          <a:bodyPr wrap="none" rtlCol="0">
            <a:spAutoFit/>
          </a:bodyPr>
          <a:lstStyle/>
          <a:p>
            <a:r>
              <a:rPr lang="en-GB" sz="3200" b="1" dirty="0">
                <a:solidFill>
                  <a:srgbClr val="00B050"/>
                </a:solidFill>
              </a:rPr>
              <a:t>PC2</a:t>
            </a:r>
          </a:p>
        </p:txBody>
      </p:sp>
    </p:spTree>
    <p:extLst>
      <p:ext uri="{BB962C8B-B14F-4D97-AF65-F5344CB8AC3E}">
        <p14:creationId xmlns:p14="http://schemas.microsoft.com/office/powerpoint/2010/main" val="4072955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solidFill>
                  <a:srgbClr val="0070C0"/>
                </a:solidFill>
              </a:rPr>
              <a:t>Explicación</a:t>
            </a:r>
            <a:r>
              <a:rPr lang="en-GB" dirty="0">
                <a:solidFill>
                  <a:srgbClr val="0070C0"/>
                </a:solidFill>
              </a:rPr>
              <a:t> de la </a:t>
            </a:r>
            <a:r>
              <a:rPr lang="en-GB" dirty="0" err="1">
                <a:solidFill>
                  <a:srgbClr val="0070C0"/>
                </a:solidFill>
              </a:rPr>
              <a:t>varianza</a:t>
            </a:r>
            <a:r>
              <a:rPr lang="en-GB" dirty="0">
                <a:solidFill>
                  <a:srgbClr val="0070C0"/>
                </a:solidFill>
              </a:rPr>
              <a:t>– Scree Plots</a:t>
            </a:r>
          </a:p>
        </p:txBody>
      </p:sp>
      <p:pic>
        <p:nvPicPr>
          <p:cNvPr id="4" name="Picture 3"/>
          <p:cNvPicPr>
            <a:picLocks noChangeAspect="1"/>
          </p:cNvPicPr>
          <p:nvPr/>
        </p:nvPicPr>
        <p:blipFill>
          <a:blip r:embed="rId2"/>
          <a:stretch>
            <a:fillRect/>
          </a:stretch>
        </p:blipFill>
        <p:spPr>
          <a:xfrm>
            <a:off x="407210" y="1417638"/>
            <a:ext cx="5114925" cy="4772025"/>
          </a:xfrm>
          <a:prstGeom prst="rect">
            <a:avLst/>
          </a:prstGeom>
        </p:spPr>
      </p:pic>
      <p:pic>
        <p:nvPicPr>
          <p:cNvPr id="5" name="Picture 4"/>
          <p:cNvPicPr>
            <a:picLocks noChangeAspect="1"/>
          </p:cNvPicPr>
          <p:nvPr/>
        </p:nvPicPr>
        <p:blipFill>
          <a:blip r:embed="rId3"/>
          <a:stretch>
            <a:fillRect/>
          </a:stretch>
        </p:blipFill>
        <p:spPr>
          <a:xfrm>
            <a:off x="5994805" y="1417638"/>
            <a:ext cx="5114925" cy="4772025"/>
          </a:xfrm>
          <a:prstGeom prst="rect">
            <a:avLst/>
          </a:prstGeom>
        </p:spPr>
      </p:pic>
    </p:spTree>
    <p:extLst>
      <p:ext uri="{BB962C8B-B14F-4D97-AF65-F5344CB8AC3E}">
        <p14:creationId xmlns:p14="http://schemas.microsoft.com/office/powerpoint/2010/main" val="1975969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solidFill>
                  <a:srgbClr val="0070C0"/>
                </a:solidFill>
              </a:rPr>
              <a:t>Entonces</a:t>
            </a:r>
            <a:r>
              <a:rPr lang="en-GB" dirty="0">
                <a:solidFill>
                  <a:srgbClr val="0070C0"/>
                </a:solidFill>
              </a:rPr>
              <a:t>, ¿PCA es genial?</a:t>
            </a:r>
          </a:p>
        </p:txBody>
      </p:sp>
      <p:sp>
        <p:nvSpPr>
          <p:cNvPr id="5" name="Content Placeholder 4"/>
          <p:cNvSpPr>
            <a:spLocks noGrp="1"/>
          </p:cNvSpPr>
          <p:nvPr>
            <p:ph idx="1"/>
          </p:nvPr>
        </p:nvSpPr>
        <p:spPr/>
        <p:txBody>
          <a:bodyPr/>
          <a:lstStyle/>
          <a:p>
            <a:pPr marL="0" indent="0">
              <a:buNone/>
            </a:pPr>
            <a:r>
              <a:rPr lang="en-GB" dirty="0"/>
              <a:t>Algo </a:t>
            </a:r>
            <a:r>
              <a:rPr lang="en-GB" dirty="0" err="1"/>
              <a:t>así</a:t>
            </a:r>
            <a:r>
              <a:rPr lang="en-GB" dirty="0"/>
              <a:t>…</a:t>
            </a:r>
          </a:p>
        </p:txBody>
      </p:sp>
      <p:pic>
        <p:nvPicPr>
          <p:cNvPr id="9" name="Picture 8"/>
          <p:cNvPicPr>
            <a:picLocks noChangeAspect="1"/>
          </p:cNvPicPr>
          <p:nvPr/>
        </p:nvPicPr>
        <p:blipFill>
          <a:blip r:embed="rId3"/>
          <a:stretch>
            <a:fillRect/>
          </a:stretch>
        </p:blipFill>
        <p:spPr>
          <a:xfrm>
            <a:off x="1677308" y="2458611"/>
            <a:ext cx="3842612" cy="3850117"/>
          </a:xfrm>
          <a:prstGeom prst="rect">
            <a:avLst/>
          </a:prstGeom>
        </p:spPr>
      </p:pic>
      <p:pic>
        <p:nvPicPr>
          <p:cNvPr id="10" name="Picture 9"/>
          <p:cNvPicPr>
            <a:picLocks noChangeAspect="1"/>
          </p:cNvPicPr>
          <p:nvPr/>
        </p:nvPicPr>
        <p:blipFill>
          <a:blip r:embed="rId4"/>
          <a:stretch>
            <a:fillRect/>
          </a:stretch>
        </p:blipFill>
        <p:spPr>
          <a:xfrm>
            <a:off x="6501978" y="2458610"/>
            <a:ext cx="3842612" cy="3850117"/>
          </a:xfrm>
          <a:prstGeom prst="rect">
            <a:avLst/>
          </a:prstGeom>
        </p:spPr>
      </p:pic>
      <p:sp>
        <p:nvSpPr>
          <p:cNvPr id="3" name="TextBox 2"/>
          <p:cNvSpPr txBox="1"/>
          <p:nvPr/>
        </p:nvSpPr>
        <p:spPr>
          <a:xfrm>
            <a:off x="4536438" y="6398696"/>
            <a:ext cx="3119124" cy="369332"/>
          </a:xfrm>
          <a:prstGeom prst="rect">
            <a:avLst/>
          </a:prstGeom>
          <a:noFill/>
        </p:spPr>
        <p:txBody>
          <a:bodyPr wrap="none" rtlCol="0">
            <a:spAutoFit/>
          </a:bodyPr>
          <a:lstStyle/>
          <a:p>
            <a:r>
              <a:rPr lang="es-ES" dirty="0"/>
              <a:t>Separación no lineal de valores</a:t>
            </a:r>
            <a:endParaRPr lang="en-GB" dirty="0"/>
          </a:p>
        </p:txBody>
      </p:sp>
    </p:spTree>
    <p:extLst>
      <p:ext uri="{BB962C8B-B14F-4D97-AF65-F5344CB8AC3E}">
        <p14:creationId xmlns:p14="http://schemas.microsoft.com/office/powerpoint/2010/main" val="3564667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solidFill>
                  <a:srgbClr val="0070C0"/>
                </a:solidFill>
              </a:rPr>
              <a:t>Entonces</a:t>
            </a:r>
            <a:r>
              <a:rPr lang="en-GB" dirty="0">
                <a:solidFill>
                  <a:srgbClr val="0070C0"/>
                </a:solidFill>
              </a:rPr>
              <a:t>, ¿PCA es genial?</a:t>
            </a:r>
          </a:p>
        </p:txBody>
      </p:sp>
      <p:pic>
        <p:nvPicPr>
          <p:cNvPr id="3" name="Picture 2"/>
          <p:cNvPicPr>
            <a:picLocks noChangeAspect="1"/>
          </p:cNvPicPr>
          <p:nvPr/>
        </p:nvPicPr>
        <p:blipFill>
          <a:blip r:embed="rId3"/>
          <a:stretch>
            <a:fillRect/>
          </a:stretch>
        </p:blipFill>
        <p:spPr>
          <a:xfrm>
            <a:off x="1259076" y="2149599"/>
            <a:ext cx="4163666" cy="4171798"/>
          </a:xfrm>
          <a:prstGeom prst="rect">
            <a:avLst/>
          </a:prstGeom>
        </p:spPr>
      </p:pic>
      <p:pic>
        <p:nvPicPr>
          <p:cNvPr id="4" name="Picture 3"/>
          <p:cNvPicPr>
            <a:picLocks noChangeAspect="1"/>
          </p:cNvPicPr>
          <p:nvPr/>
        </p:nvPicPr>
        <p:blipFill>
          <a:blip r:embed="rId4"/>
          <a:stretch>
            <a:fillRect/>
          </a:stretch>
        </p:blipFill>
        <p:spPr>
          <a:xfrm>
            <a:off x="6514777" y="2132820"/>
            <a:ext cx="4131136" cy="4188062"/>
          </a:xfrm>
          <a:prstGeom prst="rect">
            <a:avLst/>
          </a:prstGeom>
        </p:spPr>
      </p:pic>
      <p:sp>
        <p:nvSpPr>
          <p:cNvPr id="6" name="TextBox 5"/>
          <p:cNvSpPr txBox="1"/>
          <p:nvPr/>
        </p:nvSpPr>
        <p:spPr>
          <a:xfrm>
            <a:off x="4518228" y="6474117"/>
            <a:ext cx="3441968" cy="369332"/>
          </a:xfrm>
          <a:prstGeom prst="rect">
            <a:avLst/>
          </a:prstGeom>
          <a:noFill/>
        </p:spPr>
        <p:txBody>
          <a:bodyPr wrap="none" rtlCol="0">
            <a:spAutoFit/>
          </a:bodyPr>
          <a:lstStyle/>
          <a:p>
            <a:r>
              <a:rPr lang="en-GB" dirty="0"/>
              <a:t>No </a:t>
            </a:r>
            <a:r>
              <a:rPr lang="en-GB" dirty="0" err="1"/>
              <a:t>optimizado</a:t>
            </a:r>
            <a:r>
              <a:rPr lang="en-GB" dirty="0"/>
              <a:t> para 2 </a:t>
            </a:r>
            <a:r>
              <a:rPr lang="en-GB" dirty="0" err="1"/>
              <a:t>dimensiones</a:t>
            </a:r>
            <a:endParaRPr lang="en-GB" dirty="0"/>
          </a:p>
        </p:txBody>
      </p:sp>
      <p:sp>
        <p:nvSpPr>
          <p:cNvPr id="9" name="Content Placeholder 4">
            <a:extLst>
              <a:ext uri="{FF2B5EF4-FFF2-40B4-BE49-F238E27FC236}">
                <a16:creationId xmlns:a16="http://schemas.microsoft.com/office/drawing/2014/main" id="{C1C116A5-4028-146E-D26D-A24E608F633C}"/>
              </a:ext>
            </a:extLst>
          </p:cNvPr>
          <p:cNvSpPr txBox="1">
            <a:spLocks/>
          </p:cNvSpPr>
          <p:nvPr/>
        </p:nvSpPr>
        <p:spPr>
          <a:xfrm>
            <a:off x="981412" y="1610163"/>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Algo </a:t>
            </a:r>
            <a:r>
              <a:rPr lang="en-GB" dirty="0" err="1"/>
              <a:t>así</a:t>
            </a:r>
            <a:r>
              <a:rPr lang="en-GB" dirty="0"/>
              <a:t>…</a:t>
            </a:r>
          </a:p>
        </p:txBody>
      </p:sp>
    </p:spTree>
    <p:extLst>
      <p:ext uri="{BB962C8B-B14F-4D97-AF65-F5344CB8AC3E}">
        <p14:creationId xmlns:p14="http://schemas.microsoft.com/office/powerpoint/2010/main" val="3689040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solidFill>
                  <a:srgbClr val="0070C0"/>
                </a:solidFill>
              </a:rPr>
              <a:t>tSNE</a:t>
            </a:r>
            <a:r>
              <a:rPr lang="en-GB" dirty="0">
                <a:solidFill>
                  <a:srgbClr val="0070C0"/>
                </a:solidFill>
              </a:rPr>
              <a:t> al </a:t>
            </a:r>
            <a:r>
              <a:rPr lang="en-GB" dirty="0" err="1">
                <a:solidFill>
                  <a:srgbClr val="0070C0"/>
                </a:solidFill>
              </a:rPr>
              <a:t>rescate</a:t>
            </a:r>
            <a:r>
              <a:rPr lang="en-GB" dirty="0">
                <a:solidFill>
                  <a:srgbClr val="0070C0"/>
                </a:solidFill>
              </a:rPr>
              <a:t>...</a:t>
            </a:r>
          </a:p>
        </p:txBody>
      </p:sp>
      <p:sp>
        <p:nvSpPr>
          <p:cNvPr id="3" name="Content Placeholder 2"/>
          <p:cNvSpPr>
            <a:spLocks noGrp="1"/>
          </p:cNvSpPr>
          <p:nvPr>
            <p:ph idx="1"/>
          </p:nvPr>
        </p:nvSpPr>
        <p:spPr/>
        <p:txBody>
          <a:bodyPr>
            <a:normAutofit/>
          </a:bodyPr>
          <a:lstStyle/>
          <a:p>
            <a:r>
              <a:rPr lang="es-ES" sz="3200" dirty="0" err="1"/>
              <a:t>Embedding</a:t>
            </a:r>
            <a:r>
              <a:rPr lang="es-ES" sz="3200" dirty="0"/>
              <a:t> de vecino estocástico distribuido en T</a:t>
            </a:r>
          </a:p>
          <a:p>
            <a:endParaRPr lang="es-ES" sz="3200" dirty="0"/>
          </a:p>
          <a:p>
            <a:r>
              <a:rPr lang="es-ES" sz="3200" dirty="0"/>
              <a:t>Tiene como objetivo resolver los problemas de PCA</a:t>
            </a:r>
          </a:p>
          <a:p>
            <a:pPr lvl="1"/>
            <a:r>
              <a:rPr lang="es-ES" sz="2800" dirty="0"/>
              <a:t>Escalado no lineal para representar cambios en diferentes niveles
Separación óptima en 2 dimensiones</a:t>
            </a:r>
            <a:endParaRPr lang="en-GB" sz="2800" dirty="0"/>
          </a:p>
        </p:txBody>
      </p:sp>
    </p:spTree>
    <p:extLst>
      <p:ext uri="{BB962C8B-B14F-4D97-AF65-F5344CB8AC3E}">
        <p14:creationId xmlns:p14="http://schemas.microsoft.com/office/powerpoint/2010/main" val="1611361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0070C0"/>
                </a:solidFill>
              </a:rPr>
              <a:t>¿</a:t>
            </a:r>
            <a:r>
              <a:rPr lang="en-GB" dirty="0" err="1">
                <a:solidFill>
                  <a:srgbClr val="0070C0"/>
                </a:solidFill>
              </a:rPr>
              <a:t>Cómo</a:t>
            </a:r>
            <a:r>
              <a:rPr lang="en-GB" dirty="0">
                <a:solidFill>
                  <a:srgbClr val="0070C0"/>
                </a:solidFill>
              </a:rPr>
              <a:t> </a:t>
            </a:r>
            <a:r>
              <a:rPr lang="en-GB" dirty="0" err="1">
                <a:solidFill>
                  <a:srgbClr val="0070C0"/>
                </a:solidFill>
              </a:rPr>
              <a:t>funciona</a:t>
            </a:r>
            <a:r>
              <a:rPr lang="en-GB" dirty="0">
                <a:solidFill>
                  <a:srgbClr val="0070C0"/>
                </a:solidFill>
              </a:rPr>
              <a:t> </a:t>
            </a:r>
            <a:r>
              <a:rPr lang="en-GB" dirty="0" err="1">
                <a:solidFill>
                  <a:srgbClr val="0070C0"/>
                </a:solidFill>
              </a:rPr>
              <a:t>tSNE</a:t>
            </a:r>
            <a:r>
              <a:rPr lang="en-GB" dirty="0">
                <a:solidFill>
                  <a:srgbClr val="0070C0"/>
                </a:solidFill>
              </a:rPr>
              <a:t>?</a:t>
            </a:r>
          </a:p>
        </p:txBody>
      </p:sp>
      <p:sp>
        <p:nvSpPr>
          <p:cNvPr id="3" name="Content Placeholder 2"/>
          <p:cNvSpPr>
            <a:spLocks noGrp="1"/>
          </p:cNvSpPr>
          <p:nvPr>
            <p:ph idx="1"/>
          </p:nvPr>
        </p:nvSpPr>
        <p:spPr/>
        <p:txBody>
          <a:bodyPr/>
          <a:lstStyle/>
          <a:p>
            <a:r>
              <a:rPr lang="es-ES" dirty="0"/>
              <a:t>Basado en la tabla de todos contra todos de distancias de celda a celda por pares</a:t>
            </a:r>
            <a:endParaRPr lang="en-GB" dirty="0"/>
          </a:p>
        </p:txBody>
      </p:sp>
      <p:pic>
        <p:nvPicPr>
          <p:cNvPr id="6" name="Picture 5"/>
          <p:cNvPicPr>
            <a:picLocks noChangeAspect="1"/>
          </p:cNvPicPr>
          <p:nvPr/>
        </p:nvPicPr>
        <p:blipFill>
          <a:blip r:embed="rId2"/>
          <a:stretch>
            <a:fillRect/>
          </a:stretch>
        </p:blipFill>
        <p:spPr>
          <a:xfrm>
            <a:off x="119170" y="2618659"/>
            <a:ext cx="3384470" cy="3391080"/>
          </a:xfrm>
          <a:prstGeom prst="rect">
            <a:avLst/>
          </a:prstGeom>
        </p:spPr>
      </p:pic>
      <p:pic>
        <p:nvPicPr>
          <p:cNvPr id="7" name="Picture 6"/>
          <p:cNvPicPr>
            <a:picLocks noChangeAspect="1"/>
          </p:cNvPicPr>
          <p:nvPr/>
        </p:nvPicPr>
        <p:blipFill>
          <a:blip r:embed="rId3"/>
          <a:stretch>
            <a:fillRect/>
          </a:stretch>
        </p:blipFill>
        <p:spPr>
          <a:xfrm>
            <a:off x="3719670" y="2618659"/>
            <a:ext cx="3384470" cy="3391080"/>
          </a:xfrm>
          <a:prstGeom prst="rect">
            <a:avLst/>
          </a:prstGeom>
        </p:spPr>
      </p:pic>
      <p:pic>
        <p:nvPicPr>
          <p:cNvPr id="10" name="Picture 9"/>
          <p:cNvPicPr>
            <a:picLocks noChangeAspect="1"/>
          </p:cNvPicPr>
          <p:nvPr/>
        </p:nvPicPr>
        <p:blipFill>
          <a:blip r:embed="rId4"/>
          <a:stretch>
            <a:fillRect/>
          </a:stretch>
        </p:blipFill>
        <p:spPr>
          <a:xfrm>
            <a:off x="7536200" y="2618659"/>
            <a:ext cx="4419382" cy="2610591"/>
          </a:xfrm>
          <a:prstGeom prst="rect">
            <a:avLst/>
          </a:prstGeom>
        </p:spPr>
      </p:pic>
    </p:spTree>
    <p:extLst>
      <p:ext uri="{BB962C8B-B14F-4D97-AF65-F5344CB8AC3E}">
        <p14:creationId xmlns:p14="http://schemas.microsoft.com/office/powerpoint/2010/main" val="382064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solidFill>
                  <a:srgbClr val="0070C0"/>
                </a:solidFill>
              </a:rPr>
              <a:t>Escalado de distancia y perplejidad</a:t>
            </a:r>
            <a:endParaRPr lang="en-GB" dirty="0">
              <a:solidFill>
                <a:srgbClr val="0070C0"/>
              </a:solidFill>
            </a:endParaRPr>
          </a:p>
        </p:txBody>
      </p:sp>
      <p:sp>
        <p:nvSpPr>
          <p:cNvPr id="3" name="Content Placeholder 2"/>
          <p:cNvSpPr>
            <a:spLocks noGrp="1"/>
          </p:cNvSpPr>
          <p:nvPr>
            <p:ph idx="1"/>
          </p:nvPr>
        </p:nvSpPr>
        <p:spPr/>
        <p:txBody>
          <a:bodyPr/>
          <a:lstStyle/>
          <a:p>
            <a:r>
              <a:rPr lang="es-ES" dirty="0"/>
              <a:t>Perplejidad = número esperado de vecinos dentro de un clúster
Distancias escaladas en relación con los vecinos de perplejidad</a:t>
            </a:r>
            <a:endParaRPr lang="en-GB" dirty="0"/>
          </a:p>
        </p:txBody>
      </p:sp>
      <p:pic>
        <p:nvPicPr>
          <p:cNvPr id="5" name="Picture 4"/>
          <p:cNvPicPr>
            <a:picLocks noChangeAspect="1"/>
          </p:cNvPicPr>
          <p:nvPr/>
        </p:nvPicPr>
        <p:blipFill>
          <a:blip r:embed="rId2"/>
          <a:stretch>
            <a:fillRect/>
          </a:stretch>
        </p:blipFill>
        <p:spPr>
          <a:xfrm>
            <a:off x="5879969" y="2996940"/>
            <a:ext cx="5119939" cy="3024420"/>
          </a:xfrm>
          <a:prstGeom prst="rect">
            <a:avLst/>
          </a:prstGeom>
        </p:spPr>
      </p:pic>
      <p:pic>
        <p:nvPicPr>
          <p:cNvPr id="8" name="Picture 7"/>
          <p:cNvPicPr>
            <a:picLocks noChangeAspect="1"/>
          </p:cNvPicPr>
          <p:nvPr/>
        </p:nvPicPr>
        <p:blipFill>
          <a:blip r:embed="rId3"/>
          <a:stretch>
            <a:fillRect/>
          </a:stretch>
        </p:blipFill>
        <p:spPr>
          <a:xfrm>
            <a:off x="1271330" y="2996940"/>
            <a:ext cx="3744520" cy="3631265"/>
          </a:xfrm>
          <a:prstGeom prst="rect">
            <a:avLst/>
          </a:prstGeom>
        </p:spPr>
      </p:pic>
    </p:spTree>
    <p:extLst>
      <p:ext uri="{BB962C8B-B14F-4D97-AF65-F5344CB8AC3E}">
        <p14:creationId xmlns:p14="http://schemas.microsoft.com/office/powerpoint/2010/main" val="36469342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solidFill>
                  <a:srgbClr val="0070C0"/>
                </a:solidFill>
              </a:rPr>
              <a:t>Perplejidad</a:t>
            </a:r>
            <a:r>
              <a:rPr lang="en-GB" dirty="0">
                <a:solidFill>
                  <a:srgbClr val="0070C0"/>
                </a:solidFill>
              </a:rPr>
              <a:t> </a:t>
            </a:r>
            <a:r>
              <a:rPr lang="en-GB" dirty="0" err="1">
                <a:solidFill>
                  <a:srgbClr val="0070C0"/>
                </a:solidFill>
              </a:rPr>
              <a:t>Robustez</a:t>
            </a:r>
            <a:endParaRPr lang="en-GB" dirty="0">
              <a:solidFill>
                <a:srgbClr val="0070C0"/>
              </a:solidFill>
            </a:endParaRPr>
          </a:p>
        </p:txBody>
      </p:sp>
      <p:pic>
        <p:nvPicPr>
          <p:cNvPr id="4" name="Picture 3"/>
          <p:cNvPicPr>
            <a:picLocks noChangeAspect="1"/>
          </p:cNvPicPr>
          <p:nvPr/>
        </p:nvPicPr>
        <p:blipFill>
          <a:blip r:embed="rId2"/>
          <a:stretch>
            <a:fillRect/>
          </a:stretch>
        </p:blipFill>
        <p:spPr>
          <a:xfrm>
            <a:off x="119170" y="2064608"/>
            <a:ext cx="3795272" cy="3680481"/>
          </a:xfrm>
          <a:prstGeom prst="rect">
            <a:avLst/>
          </a:prstGeom>
        </p:spPr>
      </p:pic>
      <p:pic>
        <p:nvPicPr>
          <p:cNvPr id="6" name="Picture 5"/>
          <p:cNvPicPr>
            <a:picLocks noChangeAspect="1"/>
          </p:cNvPicPr>
          <p:nvPr/>
        </p:nvPicPr>
        <p:blipFill>
          <a:blip r:embed="rId3"/>
          <a:stretch>
            <a:fillRect/>
          </a:stretch>
        </p:blipFill>
        <p:spPr>
          <a:xfrm>
            <a:off x="4151730" y="2074894"/>
            <a:ext cx="3888540" cy="3680481"/>
          </a:xfrm>
          <a:prstGeom prst="rect">
            <a:avLst/>
          </a:prstGeom>
        </p:spPr>
      </p:pic>
      <p:pic>
        <p:nvPicPr>
          <p:cNvPr id="7" name="Picture 6"/>
          <p:cNvPicPr>
            <a:picLocks noChangeAspect="1"/>
          </p:cNvPicPr>
          <p:nvPr/>
        </p:nvPicPr>
        <p:blipFill>
          <a:blip r:embed="rId4"/>
          <a:stretch>
            <a:fillRect/>
          </a:stretch>
        </p:blipFill>
        <p:spPr>
          <a:xfrm>
            <a:off x="8112280" y="1988800"/>
            <a:ext cx="3888540" cy="3766575"/>
          </a:xfrm>
          <a:prstGeom prst="rect">
            <a:avLst/>
          </a:prstGeom>
        </p:spPr>
      </p:pic>
    </p:spTree>
    <p:extLst>
      <p:ext uri="{BB962C8B-B14F-4D97-AF65-F5344CB8AC3E}">
        <p14:creationId xmlns:p14="http://schemas.microsoft.com/office/powerpoint/2010/main" val="3582244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solidFill>
                  <a:srgbClr val="0070C0"/>
                </a:solidFill>
              </a:rPr>
              <a:t>Proyección</a:t>
            </a:r>
            <a:r>
              <a:rPr lang="en-GB" dirty="0">
                <a:solidFill>
                  <a:srgbClr val="0070C0"/>
                </a:solidFill>
              </a:rPr>
              <a:t> </a:t>
            </a:r>
            <a:r>
              <a:rPr lang="en-GB" dirty="0" err="1">
                <a:solidFill>
                  <a:srgbClr val="0070C0"/>
                </a:solidFill>
              </a:rPr>
              <a:t>tSNE</a:t>
            </a:r>
            <a:endParaRPr lang="en-GB" dirty="0">
              <a:solidFill>
                <a:srgbClr val="0070C0"/>
              </a:solidFill>
            </a:endParaRPr>
          </a:p>
        </p:txBody>
      </p:sp>
      <p:sp>
        <p:nvSpPr>
          <p:cNvPr id="3" name="Content Placeholder 2"/>
          <p:cNvSpPr>
            <a:spLocks noGrp="1"/>
          </p:cNvSpPr>
          <p:nvPr>
            <p:ph idx="1"/>
          </p:nvPr>
        </p:nvSpPr>
        <p:spPr>
          <a:xfrm>
            <a:off x="609600" y="1556740"/>
            <a:ext cx="10972800" cy="4891761"/>
          </a:xfrm>
        </p:spPr>
        <p:txBody>
          <a:bodyPr>
            <a:normAutofit/>
          </a:bodyPr>
          <a:lstStyle/>
          <a:p>
            <a:r>
              <a:rPr lang="es-ES" dirty="0"/>
              <a:t>Dispersar aleatoriamente todos los puntos dentro del espacio (normalmente 2D)</a:t>
            </a:r>
            <a:endParaRPr lang="en-GB" dirty="0"/>
          </a:p>
          <a:p>
            <a:r>
              <a:rPr lang="es-ES" dirty="0"/>
              <a:t>Iniciar una simulación</a:t>
            </a:r>
          </a:p>
          <a:p>
            <a:pPr lvl="1"/>
            <a:r>
              <a:rPr lang="es-ES" dirty="0"/>
              <a:t>El objetivo es hacer que las distancias de los puntos coincidan con la matriz de distancias
Baraja los puntos en función de lo bien que coincidan
Detenerse después de un número fijo de iteraciones, o
Detenerse después de que las distancias hayan convergido</a:t>
            </a:r>
            <a:endParaRPr lang="en-GB" dirty="0"/>
          </a:p>
        </p:txBody>
      </p:sp>
    </p:spTree>
    <p:extLst>
      <p:ext uri="{BB962C8B-B14F-4D97-AF65-F5344CB8AC3E}">
        <p14:creationId xmlns:p14="http://schemas.microsoft.com/office/powerpoint/2010/main" val="936152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pplication of t-SNE, LargeVis, UMAP, TriMAP and PaCMAP to the Mammoth... |  Download Scientific Diagram">
            <a:extLst>
              <a:ext uri="{FF2B5EF4-FFF2-40B4-BE49-F238E27FC236}">
                <a16:creationId xmlns:a16="http://schemas.microsoft.com/office/drawing/2014/main" id="{E9E8075A-E0AA-A125-7DFF-67E5B7AC47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875" y="163957"/>
            <a:ext cx="8096250" cy="6229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3868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solidFill>
                  <a:srgbClr val="0070C0"/>
                </a:solidFill>
              </a:rPr>
              <a:t>Proyección</a:t>
            </a:r>
            <a:r>
              <a:rPr lang="en-GB" dirty="0">
                <a:solidFill>
                  <a:srgbClr val="0070C0"/>
                </a:solidFill>
              </a:rPr>
              <a:t> </a:t>
            </a:r>
            <a:r>
              <a:rPr lang="en-GB" dirty="0" err="1">
                <a:solidFill>
                  <a:srgbClr val="0070C0"/>
                </a:solidFill>
              </a:rPr>
              <a:t>tSNE</a:t>
            </a:r>
            <a:endParaRPr lang="en-GB" dirty="0">
              <a:solidFill>
                <a:srgbClr val="0070C0"/>
              </a:solidFill>
            </a:endParaRPr>
          </a:p>
        </p:txBody>
      </p:sp>
      <p:sp>
        <p:nvSpPr>
          <p:cNvPr id="9" name="Content Placeholder 8"/>
          <p:cNvSpPr>
            <a:spLocks noGrp="1"/>
          </p:cNvSpPr>
          <p:nvPr>
            <p:ph idx="1"/>
          </p:nvPr>
        </p:nvSpPr>
        <p:spPr>
          <a:xfrm>
            <a:off x="1631380" y="4149100"/>
            <a:ext cx="10108680" cy="2160300"/>
          </a:xfrm>
        </p:spPr>
        <p:txBody>
          <a:bodyPr>
            <a:noAutofit/>
          </a:bodyPr>
          <a:lstStyle/>
          <a:p>
            <a:r>
              <a:rPr lang="es-ES" sz="2400" dirty="0"/>
              <a:t>X e Y no significan nada (a diferencia de PCA)
La distancia no significa nada (a diferencia de PCA)
La proximidad es muy informativa
La proximidad lejana no es muy interesante
No se pueden racionalizar las distancias ni añadir más datos</a:t>
            </a:r>
            <a:endParaRPr lang="en-GB" sz="2400" dirty="0"/>
          </a:p>
        </p:txBody>
      </p:sp>
      <p:pic>
        <p:nvPicPr>
          <p:cNvPr id="4" name="Picture 3"/>
          <p:cNvPicPr>
            <a:picLocks noChangeAspect="1"/>
          </p:cNvPicPr>
          <p:nvPr/>
        </p:nvPicPr>
        <p:blipFill>
          <a:blip r:embed="rId2"/>
          <a:stretch>
            <a:fillRect/>
          </a:stretch>
        </p:blipFill>
        <p:spPr>
          <a:xfrm>
            <a:off x="119170" y="1579604"/>
            <a:ext cx="2160300" cy="2164519"/>
          </a:xfrm>
          <a:prstGeom prst="rect">
            <a:avLst/>
          </a:prstGeom>
        </p:spPr>
      </p:pic>
      <p:pic>
        <p:nvPicPr>
          <p:cNvPr id="5" name="Picture 4"/>
          <p:cNvPicPr>
            <a:picLocks noChangeAspect="1"/>
          </p:cNvPicPr>
          <p:nvPr/>
        </p:nvPicPr>
        <p:blipFill>
          <a:blip r:embed="rId3"/>
          <a:stretch>
            <a:fillRect/>
          </a:stretch>
        </p:blipFill>
        <p:spPr>
          <a:xfrm>
            <a:off x="2500461" y="1568171"/>
            <a:ext cx="2160300" cy="2164519"/>
          </a:xfrm>
          <a:prstGeom prst="rect">
            <a:avLst/>
          </a:prstGeom>
        </p:spPr>
      </p:pic>
      <p:pic>
        <p:nvPicPr>
          <p:cNvPr id="6" name="Picture 5"/>
          <p:cNvPicPr>
            <a:picLocks noChangeAspect="1"/>
          </p:cNvPicPr>
          <p:nvPr/>
        </p:nvPicPr>
        <p:blipFill>
          <a:blip r:embed="rId4"/>
          <a:stretch>
            <a:fillRect/>
          </a:stretch>
        </p:blipFill>
        <p:spPr>
          <a:xfrm>
            <a:off x="4881752" y="1579604"/>
            <a:ext cx="2160299" cy="2164519"/>
          </a:xfrm>
          <a:prstGeom prst="rect">
            <a:avLst/>
          </a:prstGeom>
        </p:spPr>
      </p:pic>
      <p:pic>
        <p:nvPicPr>
          <p:cNvPr id="7" name="Picture 6"/>
          <p:cNvPicPr>
            <a:picLocks noChangeAspect="1"/>
          </p:cNvPicPr>
          <p:nvPr/>
        </p:nvPicPr>
        <p:blipFill>
          <a:blip r:embed="rId5"/>
          <a:stretch>
            <a:fillRect/>
          </a:stretch>
        </p:blipFill>
        <p:spPr>
          <a:xfrm>
            <a:off x="7351439" y="1560174"/>
            <a:ext cx="2179692" cy="2183949"/>
          </a:xfrm>
          <a:prstGeom prst="rect">
            <a:avLst/>
          </a:prstGeom>
        </p:spPr>
      </p:pic>
      <p:pic>
        <p:nvPicPr>
          <p:cNvPr id="8" name="Picture 7"/>
          <p:cNvPicPr>
            <a:picLocks noChangeAspect="1"/>
          </p:cNvPicPr>
          <p:nvPr/>
        </p:nvPicPr>
        <p:blipFill>
          <a:blip r:embed="rId6"/>
          <a:stretch>
            <a:fillRect/>
          </a:stretch>
        </p:blipFill>
        <p:spPr>
          <a:xfrm>
            <a:off x="9840519" y="1556740"/>
            <a:ext cx="2183119" cy="2187383"/>
          </a:xfrm>
          <a:prstGeom prst="rect">
            <a:avLst/>
          </a:prstGeom>
        </p:spPr>
      </p:pic>
    </p:spTree>
    <p:extLst>
      <p:ext uri="{BB962C8B-B14F-4D97-AF65-F5344CB8AC3E}">
        <p14:creationId xmlns:p14="http://schemas.microsoft.com/office/powerpoint/2010/main" val="2187332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solidFill>
                  <a:srgbClr val="0070C0"/>
                </a:solidFill>
              </a:rPr>
              <a:t>Ejemplos</a:t>
            </a:r>
            <a:r>
              <a:rPr lang="en-GB" dirty="0">
                <a:solidFill>
                  <a:srgbClr val="0070C0"/>
                </a:solidFill>
              </a:rPr>
              <a:t> </a:t>
            </a:r>
            <a:r>
              <a:rPr lang="en-GB" dirty="0" err="1">
                <a:solidFill>
                  <a:srgbClr val="0070C0"/>
                </a:solidFill>
              </a:rPr>
              <a:t>prácticos</a:t>
            </a:r>
            <a:r>
              <a:rPr lang="en-GB" dirty="0">
                <a:solidFill>
                  <a:srgbClr val="0070C0"/>
                </a:solidFill>
              </a:rPr>
              <a:t> de </a:t>
            </a:r>
            <a:r>
              <a:rPr lang="en-GB" dirty="0" err="1">
                <a:solidFill>
                  <a:srgbClr val="0070C0"/>
                </a:solidFill>
              </a:rPr>
              <a:t>tSNE</a:t>
            </a:r>
            <a:endParaRPr lang="en-GB" dirty="0">
              <a:solidFill>
                <a:srgbClr val="0070C0"/>
              </a:solidFill>
            </a:endParaRPr>
          </a:p>
        </p:txBody>
      </p:sp>
      <p:sp>
        <p:nvSpPr>
          <p:cNvPr id="4" name="Rectangle 3"/>
          <p:cNvSpPr/>
          <p:nvPr/>
        </p:nvSpPr>
        <p:spPr>
          <a:xfrm>
            <a:off x="8328310" y="6381410"/>
            <a:ext cx="3792128" cy="369332"/>
          </a:xfrm>
          <a:prstGeom prst="rect">
            <a:avLst/>
          </a:prstGeom>
        </p:spPr>
        <p:txBody>
          <a:bodyPr wrap="none">
            <a:spAutoFit/>
          </a:bodyPr>
          <a:lstStyle/>
          <a:p>
            <a:r>
              <a:rPr lang="en-GB" dirty="0"/>
              <a:t>https://distill.pub/2016/misread-tsne/</a:t>
            </a:r>
          </a:p>
        </p:txBody>
      </p:sp>
      <p:sp>
        <p:nvSpPr>
          <p:cNvPr id="6" name="TextBox 5"/>
          <p:cNvSpPr txBox="1"/>
          <p:nvPr/>
        </p:nvSpPr>
        <p:spPr>
          <a:xfrm>
            <a:off x="4116035" y="1513619"/>
            <a:ext cx="3959930" cy="523220"/>
          </a:xfrm>
          <a:prstGeom prst="rect">
            <a:avLst/>
          </a:prstGeom>
          <a:noFill/>
        </p:spPr>
        <p:txBody>
          <a:bodyPr wrap="none" rtlCol="0">
            <a:spAutoFit/>
          </a:bodyPr>
          <a:lstStyle/>
          <a:p>
            <a:r>
              <a:rPr lang="en-GB" sz="2800" dirty="0"/>
              <a:t>Perplexity Settings Matter</a:t>
            </a:r>
          </a:p>
        </p:txBody>
      </p:sp>
      <p:grpSp>
        <p:nvGrpSpPr>
          <p:cNvPr id="15" name="Group 14"/>
          <p:cNvGrpSpPr/>
          <p:nvPr/>
        </p:nvGrpSpPr>
        <p:grpSpPr>
          <a:xfrm>
            <a:off x="426800" y="2416284"/>
            <a:ext cx="2857500" cy="3768246"/>
            <a:chOff x="426800" y="2416284"/>
            <a:chExt cx="2857500" cy="3768246"/>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800" y="2416284"/>
              <a:ext cx="2857500" cy="2857500"/>
            </a:xfrm>
            <a:prstGeom prst="rect">
              <a:avLst/>
            </a:prstGeom>
            <a:ln w="25400">
              <a:solidFill>
                <a:schemeClr val="tx1"/>
              </a:solidFill>
            </a:ln>
          </p:spPr>
        </p:pic>
        <p:sp>
          <p:nvSpPr>
            <p:cNvPr id="10" name="TextBox 9"/>
            <p:cNvSpPr txBox="1"/>
            <p:nvPr/>
          </p:nvSpPr>
          <p:spPr>
            <a:xfrm>
              <a:off x="1194952" y="5661310"/>
              <a:ext cx="1321196" cy="523220"/>
            </a:xfrm>
            <a:prstGeom prst="rect">
              <a:avLst/>
            </a:prstGeom>
            <a:noFill/>
          </p:spPr>
          <p:txBody>
            <a:bodyPr wrap="none" rtlCol="0">
              <a:spAutoFit/>
            </a:bodyPr>
            <a:lstStyle/>
            <a:p>
              <a:r>
                <a:rPr lang="en-GB" sz="2800" dirty="0"/>
                <a:t>Original</a:t>
              </a:r>
            </a:p>
          </p:txBody>
        </p:sp>
      </p:grpSp>
      <p:grpSp>
        <p:nvGrpSpPr>
          <p:cNvPr id="16" name="Group 15"/>
          <p:cNvGrpSpPr/>
          <p:nvPr/>
        </p:nvGrpSpPr>
        <p:grpSpPr>
          <a:xfrm>
            <a:off x="3284300" y="2416284"/>
            <a:ext cx="2857500" cy="3768246"/>
            <a:chOff x="3284300" y="2416284"/>
            <a:chExt cx="2857500" cy="3768246"/>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4300" y="2416284"/>
              <a:ext cx="2857500" cy="2857500"/>
            </a:xfrm>
            <a:prstGeom prst="rect">
              <a:avLst/>
            </a:prstGeom>
            <a:ln w="25400">
              <a:solidFill>
                <a:schemeClr val="tx1"/>
              </a:solidFill>
            </a:ln>
          </p:spPr>
        </p:pic>
        <p:sp>
          <p:nvSpPr>
            <p:cNvPr id="12" name="TextBox 11"/>
            <p:cNvSpPr txBox="1"/>
            <p:nvPr/>
          </p:nvSpPr>
          <p:spPr>
            <a:xfrm>
              <a:off x="3635575" y="5661310"/>
              <a:ext cx="2154949" cy="523220"/>
            </a:xfrm>
            <a:prstGeom prst="rect">
              <a:avLst/>
            </a:prstGeom>
            <a:noFill/>
          </p:spPr>
          <p:txBody>
            <a:bodyPr wrap="none" rtlCol="0">
              <a:spAutoFit/>
            </a:bodyPr>
            <a:lstStyle/>
            <a:p>
              <a:r>
                <a:rPr lang="en-GB" sz="2800" dirty="0"/>
                <a:t>Perplexity = 2</a:t>
              </a:r>
            </a:p>
          </p:txBody>
        </p:sp>
      </p:grpSp>
      <p:grpSp>
        <p:nvGrpSpPr>
          <p:cNvPr id="17" name="Group 16"/>
          <p:cNvGrpSpPr/>
          <p:nvPr/>
        </p:nvGrpSpPr>
        <p:grpSpPr>
          <a:xfrm>
            <a:off x="6127671" y="2416284"/>
            <a:ext cx="2857500" cy="3768246"/>
            <a:chOff x="6127671" y="2416284"/>
            <a:chExt cx="2857500" cy="3768246"/>
          </a:xfrm>
        </p:grpSpPr>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7671" y="2416284"/>
              <a:ext cx="2857500" cy="2857500"/>
            </a:xfrm>
            <a:prstGeom prst="rect">
              <a:avLst/>
            </a:prstGeom>
            <a:ln w="25400">
              <a:solidFill>
                <a:schemeClr val="tx1"/>
              </a:solidFill>
            </a:ln>
          </p:spPr>
        </p:pic>
        <p:sp>
          <p:nvSpPr>
            <p:cNvPr id="13" name="TextBox 12"/>
            <p:cNvSpPr txBox="1"/>
            <p:nvPr/>
          </p:nvSpPr>
          <p:spPr>
            <a:xfrm>
              <a:off x="6387575" y="5661310"/>
              <a:ext cx="2337691" cy="523220"/>
            </a:xfrm>
            <a:prstGeom prst="rect">
              <a:avLst/>
            </a:prstGeom>
            <a:noFill/>
          </p:spPr>
          <p:txBody>
            <a:bodyPr wrap="none" rtlCol="0">
              <a:spAutoFit/>
            </a:bodyPr>
            <a:lstStyle/>
            <a:p>
              <a:r>
                <a:rPr lang="en-GB" sz="2800" dirty="0"/>
                <a:t>Perplexity = 30</a:t>
              </a:r>
            </a:p>
          </p:txBody>
        </p:sp>
      </p:grpSp>
      <p:grpSp>
        <p:nvGrpSpPr>
          <p:cNvPr id="18" name="Group 17"/>
          <p:cNvGrpSpPr/>
          <p:nvPr/>
        </p:nvGrpSpPr>
        <p:grpSpPr>
          <a:xfrm>
            <a:off x="8999300" y="2416284"/>
            <a:ext cx="2857500" cy="3768246"/>
            <a:chOff x="8999300" y="2416284"/>
            <a:chExt cx="2857500" cy="3768246"/>
          </a:xfrm>
        </p:grpSpPr>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99300" y="2416284"/>
              <a:ext cx="2857500" cy="2857500"/>
            </a:xfrm>
            <a:prstGeom prst="rect">
              <a:avLst/>
            </a:prstGeom>
            <a:ln w="25400">
              <a:solidFill>
                <a:schemeClr val="tx1"/>
              </a:solidFill>
            </a:ln>
          </p:spPr>
        </p:pic>
        <p:sp>
          <p:nvSpPr>
            <p:cNvPr id="14" name="TextBox 13"/>
            <p:cNvSpPr txBox="1"/>
            <p:nvPr/>
          </p:nvSpPr>
          <p:spPr>
            <a:xfrm>
              <a:off x="9167833" y="5661310"/>
              <a:ext cx="2520434" cy="523220"/>
            </a:xfrm>
            <a:prstGeom prst="rect">
              <a:avLst/>
            </a:prstGeom>
            <a:noFill/>
          </p:spPr>
          <p:txBody>
            <a:bodyPr wrap="none" rtlCol="0">
              <a:spAutoFit/>
            </a:bodyPr>
            <a:lstStyle/>
            <a:p>
              <a:r>
                <a:rPr lang="en-GB" sz="2800" dirty="0"/>
                <a:t>Perplexity = 100</a:t>
              </a:r>
            </a:p>
          </p:txBody>
        </p:sp>
      </p:grpSp>
    </p:spTree>
    <p:extLst>
      <p:ext uri="{BB962C8B-B14F-4D97-AF65-F5344CB8AC3E}">
        <p14:creationId xmlns:p14="http://schemas.microsoft.com/office/powerpoint/2010/main" val="3158904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5400" y="2416284"/>
            <a:ext cx="2857500" cy="2857500"/>
          </a:xfrm>
          <a:prstGeom prst="rect">
            <a:avLst/>
          </a:prstGeom>
          <a:ln w="25400">
            <a:solidFill>
              <a:schemeClr val="tx1"/>
            </a:solidFill>
          </a:ln>
        </p:spPr>
      </p:pic>
      <p:sp>
        <p:nvSpPr>
          <p:cNvPr id="2" name="Title 1"/>
          <p:cNvSpPr>
            <a:spLocks noGrp="1"/>
          </p:cNvSpPr>
          <p:nvPr>
            <p:ph type="title"/>
          </p:nvPr>
        </p:nvSpPr>
        <p:spPr/>
        <p:txBody>
          <a:bodyPr/>
          <a:lstStyle/>
          <a:p>
            <a:r>
              <a:rPr lang="en-GB" dirty="0" err="1">
                <a:solidFill>
                  <a:srgbClr val="0070C0"/>
                </a:solidFill>
              </a:rPr>
              <a:t>Ejemplos</a:t>
            </a:r>
            <a:r>
              <a:rPr lang="en-GB" dirty="0">
                <a:solidFill>
                  <a:srgbClr val="0070C0"/>
                </a:solidFill>
              </a:rPr>
              <a:t> </a:t>
            </a:r>
            <a:r>
              <a:rPr lang="en-GB" dirty="0" err="1">
                <a:solidFill>
                  <a:srgbClr val="0070C0"/>
                </a:solidFill>
              </a:rPr>
              <a:t>prácticos</a:t>
            </a:r>
            <a:r>
              <a:rPr lang="en-GB" dirty="0">
                <a:solidFill>
                  <a:srgbClr val="0070C0"/>
                </a:solidFill>
              </a:rPr>
              <a:t> de </a:t>
            </a:r>
            <a:r>
              <a:rPr lang="en-GB" dirty="0" err="1">
                <a:solidFill>
                  <a:srgbClr val="0070C0"/>
                </a:solidFill>
              </a:rPr>
              <a:t>tSNE</a:t>
            </a:r>
            <a:endParaRPr lang="en-GB" dirty="0">
              <a:solidFill>
                <a:srgbClr val="0070C0"/>
              </a:solidFill>
            </a:endParaRPr>
          </a:p>
        </p:txBody>
      </p:sp>
      <p:sp>
        <p:nvSpPr>
          <p:cNvPr id="4" name="Rectangle 3"/>
          <p:cNvSpPr/>
          <p:nvPr/>
        </p:nvSpPr>
        <p:spPr>
          <a:xfrm>
            <a:off x="8328310" y="6381410"/>
            <a:ext cx="3792128" cy="369332"/>
          </a:xfrm>
          <a:prstGeom prst="rect">
            <a:avLst/>
          </a:prstGeom>
        </p:spPr>
        <p:txBody>
          <a:bodyPr wrap="none">
            <a:spAutoFit/>
          </a:bodyPr>
          <a:lstStyle/>
          <a:p>
            <a:r>
              <a:rPr lang="en-GB" dirty="0"/>
              <a:t>https://distill.pub/2016/misread-tsne/</a:t>
            </a:r>
          </a:p>
        </p:txBody>
      </p:sp>
      <p:sp>
        <p:nvSpPr>
          <p:cNvPr id="6" name="TextBox 5"/>
          <p:cNvSpPr txBox="1"/>
          <p:nvPr/>
        </p:nvSpPr>
        <p:spPr>
          <a:xfrm>
            <a:off x="2611576" y="1459671"/>
            <a:ext cx="6975499" cy="523220"/>
          </a:xfrm>
          <a:prstGeom prst="rect">
            <a:avLst/>
          </a:prstGeom>
          <a:noFill/>
        </p:spPr>
        <p:txBody>
          <a:bodyPr wrap="none" rtlCol="0">
            <a:spAutoFit/>
          </a:bodyPr>
          <a:lstStyle/>
          <a:p>
            <a:r>
              <a:rPr lang="es-ES" sz="2800" dirty="0"/>
              <a:t>Los tamaños de los clústeres no tienen sentido</a:t>
            </a:r>
            <a:endParaRPr lang="en-GB" sz="2800" dirty="0"/>
          </a:p>
        </p:txBody>
      </p:sp>
      <p:sp>
        <p:nvSpPr>
          <p:cNvPr id="10" name="TextBox 9"/>
          <p:cNvSpPr txBox="1"/>
          <p:nvPr/>
        </p:nvSpPr>
        <p:spPr>
          <a:xfrm>
            <a:off x="2550616" y="5661310"/>
            <a:ext cx="1321196" cy="523220"/>
          </a:xfrm>
          <a:prstGeom prst="rect">
            <a:avLst/>
          </a:prstGeom>
          <a:noFill/>
        </p:spPr>
        <p:txBody>
          <a:bodyPr wrap="none" rtlCol="0">
            <a:spAutoFit/>
          </a:bodyPr>
          <a:lstStyle/>
          <a:p>
            <a:r>
              <a:rPr lang="en-GB" sz="2800" dirty="0"/>
              <a:t>Original</a:t>
            </a:r>
          </a:p>
        </p:txBody>
      </p:sp>
      <p:grpSp>
        <p:nvGrpSpPr>
          <p:cNvPr id="24" name="Group 23"/>
          <p:cNvGrpSpPr/>
          <p:nvPr/>
        </p:nvGrpSpPr>
        <p:grpSpPr>
          <a:xfrm>
            <a:off x="4664444" y="2416284"/>
            <a:ext cx="2857500" cy="3768246"/>
            <a:chOff x="6186867" y="2416284"/>
            <a:chExt cx="2857500" cy="3768246"/>
          </a:xfrm>
        </p:grpSpPr>
        <p:sp>
          <p:nvSpPr>
            <p:cNvPr id="13" name="TextBox 12"/>
            <p:cNvSpPr txBox="1"/>
            <p:nvPr/>
          </p:nvSpPr>
          <p:spPr>
            <a:xfrm>
              <a:off x="6538142" y="5661310"/>
              <a:ext cx="2154949" cy="523220"/>
            </a:xfrm>
            <a:prstGeom prst="rect">
              <a:avLst/>
            </a:prstGeom>
            <a:noFill/>
          </p:spPr>
          <p:txBody>
            <a:bodyPr wrap="none" rtlCol="0">
              <a:spAutoFit/>
            </a:bodyPr>
            <a:lstStyle/>
            <a:p>
              <a:r>
                <a:rPr lang="en-GB" sz="2800" dirty="0"/>
                <a:t>Perplexity = 5</a:t>
              </a:r>
            </a:p>
          </p:txBody>
        </p: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6867" y="2416284"/>
              <a:ext cx="2857500" cy="2857500"/>
            </a:xfrm>
            <a:prstGeom prst="rect">
              <a:avLst/>
            </a:prstGeom>
            <a:ln w="25400">
              <a:solidFill>
                <a:schemeClr val="tx1"/>
              </a:solidFill>
            </a:ln>
          </p:spPr>
        </p:pic>
      </p:grpSp>
      <p:grpSp>
        <p:nvGrpSpPr>
          <p:cNvPr id="25" name="Group 24"/>
          <p:cNvGrpSpPr/>
          <p:nvPr/>
        </p:nvGrpSpPr>
        <p:grpSpPr>
          <a:xfrm>
            <a:off x="7559012" y="2416284"/>
            <a:ext cx="2857500" cy="3768246"/>
            <a:chOff x="9094122" y="2416284"/>
            <a:chExt cx="2857500" cy="3768246"/>
          </a:xfrm>
        </p:grpSpPr>
        <p:sp>
          <p:nvSpPr>
            <p:cNvPr id="14" name="TextBox 13"/>
            <p:cNvSpPr txBox="1"/>
            <p:nvPr/>
          </p:nvSpPr>
          <p:spPr>
            <a:xfrm>
              <a:off x="9354026" y="5661310"/>
              <a:ext cx="2337691" cy="523220"/>
            </a:xfrm>
            <a:prstGeom prst="rect">
              <a:avLst/>
            </a:prstGeom>
            <a:noFill/>
          </p:spPr>
          <p:txBody>
            <a:bodyPr wrap="none" rtlCol="0">
              <a:spAutoFit/>
            </a:bodyPr>
            <a:lstStyle/>
            <a:p>
              <a:r>
                <a:rPr lang="en-GB" sz="2800" dirty="0"/>
                <a:t>Perplexity = 50</a:t>
              </a:r>
            </a:p>
          </p:txBody>
        </p:sp>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94122" y="2416284"/>
              <a:ext cx="2857500" cy="2857500"/>
            </a:xfrm>
            <a:prstGeom prst="rect">
              <a:avLst/>
            </a:prstGeom>
            <a:ln w="25400">
              <a:solidFill>
                <a:schemeClr val="tx1"/>
              </a:solidFill>
            </a:ln>
          </p:spPr>
        </p:pic>
      </p:grpSp>
    </p:spTree>
    <p:extLst>
      <p:ext uri="{BB962C8B-B14F-4D97-AF65-F5344CB8AC3E}">
        <p14:creationId xmlns:p14="http://schemas.microsoft.com/office/powerpoint/2010/main" val="3831683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solidFill>
                  <a:srgbClr val="0070C0"/>
                </a:solidFill>
              </a:rPr>
              <a:t>Ejemplos</a:t>
            </a:r>
            <a:r>
              <a:rPr lang="en-GB" dirty="0">
                <a:solidFill>
                  <a:srgbClr val="0070C0"/>
                </a:solidFill>
              </a:rPr>
              <a:t> </a:t>
            </a:r>
            <a:r>
              <a:rPr lang="en-GB" dirty="0" err="1">
                <a:solidFill>
                  <a:srgbClr val="0070C0"/>
                </a:solidFill>
              </a:rPr>
              <a:t>prácticos</a:t>
            </a:r>
            <a:r>
              <a:rPr lang="en-GB" dirty="0">
                <a:solidFill>
                  <a:srgbClr val="0070C0"/>
                </a:solidFill>
              </a:rPr>
              <a:t> de </a:t>
            </a:r>
            <a:r>
              <a:rPr lang="en-GB" dirty="0" err="1">
                <a:solidFill>
                  <a:srgbClr val="0070C0"/>
                </a:solidFill>
              </a:rPr>
              <a:t>tSNE</a:t>
            </a:r>
            <a:endParaRPr lang="en-GB" dirty="0">
              <a:solidFill>
                <a:srgbClr val="0070C0"/>
              </a:solidFill>
            </a:endParaRPr>
          </a:p>
        </p:txBody>
      </p:sp>
      <p:sp>
        <p:nvSpPr>
          <p:cNvPr id="4" name="Rectangle 3"/>
          <p:cNvSpPr/>
          <p:nvPr/>
        </p:nvSpPr>
        <p:spPr>
          <a:xfrm>
            <a:off x="8328310" y="6381410"/>
            <a:ext cx="3792128" cy="369332"/>
          </a:xfrm>
          <a:prstGeom prst="rect">
            <a:avLst/>
          </a:prstGeom>
        </p:spPr>
        <p:txBody>
          <a:bodyPr wrap="none">
            <a:spAutoFit/>
          </a:bodyPr>
          <a:lstStyle/>
          <a:p>
            <a:r>
              <a:rPr lang="en-GB" dirty="0"/>
              <a:t>https://distill.pub/2016/misread-tsne/</a:t>
            </a:r>
          </a:p>
        </p:txBody>
      </p:sp>
      <p:sp>
        <p:nvSpPr>
          <p:cNvPr id="6" name="TextBox 5"/>
          <p:cNvSpPr txBox="1"/>
          <p:nvPr/>
        </p:nvSpPr>
        <p:spPr>
          <a:xfrm>
            <a:off x="2204005" y="1490739"/>
            <a:ext cx="7783990" cy="523220"/>
          </a:xfrm>
          <a:prstGeom prst="rect">
            <a:avLst/>
          </a:prstGeom>
          <a:noFill/>
        </p:spPr>
        <p:txBody>
          <a:bodyPr wrap="none" rtlCol="0">
            <a:spAutoFit/>
          </a:bodyPr>
          <a:lstStyle/>
          <a:p>
            <a:r>
              <a:rPr lang="es-ES" sz="2800" dirty="0"/>
              <a:t>No se puede confiar en las distancias entre clústeres</a:t>
            </a:r>
            <a:endParaRPr lang="en-GB" sz="2800" dirty="0"/>
          </a:p>
        </p:txBody>
      </p:sp>
      <p:sp>
        <p:nvSpPr>
          <p:cNvPr id="10" name="TextBox 9"/>
          <p:cNvSpPr txBox="1"/>
          <p:nvPr/>
        </p:nvSpPr>
        <p:spPr>
          <a:xfrm>
            <a:off x="2234825" y="5661310"/>
            <a:ext cx="1321196" cy="523220"/>
          </a:xfrm>
          <a:prstGeom prst="rect">
            <a:avLst/>
          </a:prstGeom>
          <a:noFill/>
        </p:spPr>
        <p:txBody>
          <a:bodyPr wrap="none" rtlCol="0">
            <a:spAutoFit/>
          </a:bodyPr>
          <a:lstStyle/>
          <a:p>
            <a:r>
              <a:rPr lang="en-GB" sz="2800" dirty="0"/>
              <a:t>Original</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7360" y="2416284"/>
            <a:ext cx="2857500" cy="2857500"/>
          </a:xfrm>
          <a:prstGeom prst="rect">
            <a:avLst/>
          </a:prstGeom>
          <a:ln w="25400">
            <a:solidFill>
              <a:schemeClr val="tx1"/>
            </a:solidFill>
          </a:ln>
        </p:spPr>
      </p:pic>
      <p:grpSp>
        <p:nvGrpSpPr>
          <p:cNvPr id="16" name="Group 15"/>
          <p:cNvGrpSpPr/>
          <p:nvPr/>
        </p:nvGrpSpPr>
        <p:grpSpPr>
          <a:xfrm>
            <a:off x="4376403" y="2416284"/>
            <a:ext cx="2857500" cy="3768246"/>
            <a:chOff x="6199553" y="2416284"/>
            <a:chExt cx="2857500" cy="3768246"/>
          </a:xfrm>
        </p:grpSpPr>
        <p:sp>
          <p:nvSpPr>
            <p:cNvPr id="13" name="TextBox 12"/>
            <p:cNvSpPr txBox="1"/>
            <p:nvPr/>
          </p:nvSpPr>
          <p:spPr>
            <a:xfrm>
              <a:off x="6550829" y="5661310"/>
              <a:ext cx="2154949" cy="523220"/>
            </a:xfrm>
            <a:prstGeom prst="rect">
              <a:avLst/>
            </a:prstGeom>
            <a:noFill/>
          </p:spPr>
          <p:txBody>
            <a:bodyPr wrap="none" rtlCol="0">
              <a:spAutoFit/>
            </a:bodyPr>
            <a:lstStyle/>
            <a:p>
              <a:r>
                <a:rPr lang="en-GB" sz="2800" dirty="0"/>
                <a:t>Perplexity = 5</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9553" y="2416284"/>
              <a:ext cx="2857500" cy="2857500"/>
            </a:xfrm>
            <a:prstGeom prst="rect">
              <a:avLst/>
            </a:prstGeom>
            <a:ln w="25400">
              <a:solidFill>
                <a:schemeClr val="tx1"/>
              </a:solidFill>
            </a:ln>
          </p:spPr>
        </p:pic>
      </p:grpSp>
      <p:grpSp>
        <p:nvGrpSpPr>
          <p:cNvPr id="17" name="Group 16"/>
          <p:cNvGrpSpPr/>
          <p:nvPr/>
        </p:nvGrpSpPr>
        <p:grpSpPr>
          <a:xfrm>
            <a:off x="7254597" y="2416284"/>
            <a:ext cx="2857500" cy="3768246"/>
            <a:chOff x="9077747" y="2416284"/>
            <a:chExt cx="2857500" cy="3768246"/>
          </a:xfrm>
        </p:grpSpPr>
        <p:sp>
          <p:nvSpPr>
            <p:cNvPr id="14" name="TextBox 13"/>
            <p:cNvSpPr txBox="1"/>
            <p:nvPr/>
          </p:nvSpPr>
          <p:spPr>
            <a:xfrm>
              <a:off x="9354026" y="5661310"/>
              <a:ext cx="2337691" cy="523220"/>
            </a:xfrm>
            <a:prstGeom prst="rect">
              <a:avLst/>
            </a:prstGeom>
            <a:noFill/>
          </p:spPr>
          <p:txBody>
            <a:bodyPr wrap="none" rtlCol="0">
              <a:spAutoFit/>
            </a:bodyPr>
            <a:lstStyle/>
            <a:p>
              <a:r>
                <a:rPr lang="en-GB" sz="2800" dirty="0"/>
                <a:t>Perplexity = 30</a:t>
              </a: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77747" y="2416284"/>
              <a:ext cx="2857500" cy="2857500"/>
            </a:xfrm>
            <a:prstGeom prst="rect">
              <a:avLst/>
            </a:prstGeom>
            <a:ln w="25400">
              <a:solidFill>
                <a:schemeClr val="tx1"/>
              </a:solidFill>
            </a:ln>
          </p:spPr>
        </p:pic>
      </p:grpSp>
    </p:spTree>
    <p:extLst>
      <p:ext uri="{BB962C8B-B14F-4D97-AF65-F5344CB8AC3E}">
        <p14:creationId xmlns:p14="http://schemas.microsoft.com/office/powerpoint/2010/main" val="3325384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solidFill>
                  <a:srgbClr val="0070C0"/>
                </a:solidFill>
              </a:rPr>
              <a:t>Entonces</a:t>
            </a:r>
            <a:r>
              <a:rPr lang="en-GB" dirty="0">
                <a:solidFill>
                  <a:srgbClr val="0070C0"/>
                </a:solidFill>
              </a:rPr>
              <a:t>, ¿</a:t>
            </a:r>
            <a:r>
              <a:rPr lang="en-GB" dirty="0" err="1">
                <a:solidFill>
                  <a:srgbClr val="0070C0"/>
                </a:solidFill>
              </a:rPr>
              <a:t>tSNE</a:t>
            </a:r>
            <a:r>
              <a:rPr lang="en-GB" dirty="0">
                <a:solidFill>
                  <a:srgbClr val="0070C0"/>
                </a:solidFill>
              </a:rPr>
              <a:t> es genial?</a:t>
            </a:r>
          </a:p>
        </p:txBody>
      </p:sp>
      <p:sp>
        <p:nvSpPr>
          <p:cNvPr id="3" name="Content Placeholder 2"/>
          <p:cNvSpPr>
            <a:spLocks noGrp="1"/>
          </p:cNvSpPr>
          <p:nvPr>
            <p:ph idx="1"/>
          </p:nvPr>
        </p:nvSpPr>
        <p:spPr>
          <a:xfrm>
            <a:off x="7541460" y="3068950"/>
            <a:ext cx="4608640" cy="2950799"/>
          </a:xfrm>
        </p:spPr>
        <p:txBody>
          <a:bodyPr>
            <a:normAutofit/>
          </a:bodyPr>
          <a:lstStyle/>
          <a:p>
            <a:r>
              <a:rPr lang="en-GB" dirty="0"/>
              <a:t>Now 3 genes</a:t>
            </a:r>
          </a:p>
          <a:p>
            <a:r>
              <a:rPr lang="en-GB" dirty="0"/>
              <a:t>Now 3,000 genes</a:t>
            </a:r>
          </a:p>
          <a:p>
            <a:endParaRPr lang="en-GB" dirty="0"/>
          </a:p>
          <a:p>
            <a:r>
              <a:rPr lang="es-ES" dirty="0"/>
              <a:t>Todo está a la misma distancia de todo</a:t>
            </a:r>
            <a:endParaRPr lang="en-GB" dirty="0"/>
          </a:p>
        </p:txBody>
      </p:sp>
      <p:pic>
        <p:nvPicPr>
          <p:cNvPr id="4" name="Picture 3"/>
          <p:cNvPicPr>
            <a:picLocks noChangeAspect="1"/>
          </p:cNvPicPr>
          <p:nvPr/>
        </p:nvPicPr>
        <p:blipFill>
          <a:blip r:embed="rId2"/>
          <a:stretch>
            <a:fillRect/>
          </a:stretch>
        </p:blipFill>
        <p:spPr>
          <a:xfrm>
            <a:off x="479220" y="5610678"/>
            <a:ext cx="2808390" cy="482692"/>
          </a:xfrm>
          <a:prstGeom prst="rect">
            <a:avLst/>
          </a:prstGeom>
        </p:spPr>
      </p:pic>
      <p:pic>
        <p:nvPicPr>
          <p:cNvPr id="5" name="Picture 4"/>
          <p:cNvPicPr>
            <a:picLocks noChangeAspect="1"/>
          </p:cNvPicPr>
          <p:nvPr/>
        </p:nvPicPr>
        <p:blipFill>
          <a:blip r:embed="rId3"/>
          <a:stretch>
            <a:fillRect/>
          </a:stretch>
        </p:blipFill>
        <p:spPr>
          <a:xfrm>
            <a:off x="3719670" y="2886491"/>
            <a:ext cx="3168440" cy="3174628"/>
          </a:xfrm>
          <a:prstGeom prst="rect">
            <a:avLst/>
          </a:prstGeom>
        </p:spPr>
      </p:pic>
      <p:sp>
        <p:nvSpPr>
          <p:cNvPr id="6" name="TextBox 5"/>
          <p:cNvSpPr txBox="1"/>
          <p:nvPr/>
        </p:nvSpPr>
        <p:spPr>
          <a:xfrm>
            <a:off x="251430" y="6126164"/>
            <a:ext cx="3263970" cy="646331"/>
          </a:xfrm>
          <a:prstGeom prst="rect">
            <a:avLst/>
          </a:prstGeom>
          <a:noFill/>
        </p:spPr>
        <p:txBody>
          <a:bodyPr wrap="none" rtlCol="0">
            <a:spAutoFit/>
          </a:bodyPr>
          <a:lstStyle/>
          <a:p>
            <a:r>
              <a:rPr lang="en-GB" dirty="0"/>
              <a:t>Distance within cluster       = low</a:t>
            </a:r>
          </a:p>
          <a:p>
            <a:r>
              <a:rPr lang="en-GB" dirty="0"/>
              <a:t>Distance between clusters = high</a:t>
            </a:r>
          </a:p>
        </p:txBody>
      </p:sp>
      <p:sp>
        <p:nvSpPr>
          <p:cNvPr id="7" name="TextBox 6"/>
          <p:cNvSpPr txBox="1"/>
          <p:nvPr/>
        </p:nvSpPr>
        <p:spPr>
          <a:xfrm>
            <a:off x="3886818" y="6126163"/>
            <a:ext cx="3453959" cy="646331"/>
          </a:xfrm>
          <a:prstGeom prst="rect">
            <a:avLst/>
          </a:prstGeom>
          <a:noFill/>
        </p:spPr>
        <p:txBody>
          <a:bodyPr wrap="none" rtlCol="0">
            <a:spAutoFit/>
          </a:bodyPr>
          <a:lstStyle/>
          <a:p>
            <a:r>
              <a:rPr lang="en-GB" dirty="0"/>
              <a:t>Distance within cluster       = higher</a:t>
            </a:r>
          </a:p>
          <a:p>
            <a:r>
              <a:rPr lang="en-GB" dirty="0"/>
              <a:t>Distance between clusters = lower</a:t>
            </a:r>
          </a:p>
        </p:txBody>
      </p:sp>
      <p:sp>
        <p:nvSpPr>
          <p:cNvPr id="8" name="Content Placeholder 2"/>
          <p:cNvSpPr txBox="1">
            <a:spLocks/>
          </p:cNvSpPr>
          <p:nvPr/>
        </p:nvSpPr>
        <p:spPr>
          <a:xfrm>
            <a:off x="762000" y="1340710"/>
            <a:ext cx="109728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dirty="0"/>
              <a:t>Algo </a:t>
            </a:r>
            <a:r>
              <a:rPr lang="en-GB" dirty="0" err="1"/>
              <a:t>así</a:t>
            </a:r>
            <a:r>
              <a:rPr lang="en-GB" dirty="0"/>
              <a:t>...</a:t>
            </a:r>
          </a:p>
          <a:p>
            <a:pPr marL="0" indent="0">
              <a:buNone/>
            </a:pPr>
            <a:r>
              <a:rPr lang="en-GB" dirty="0"/>
              <a:t>Imagine un conjunto de </a:t>
            </a:r>
            <a:r>
              <a:rPr lang="en-GB" dirty="0" err="1"/>
              <a:t>datos</a:t>
            </a:r>
            <a:r>
              <a:rPr lang="en-GB" dirty="0"/>
              <a:t> con un solo gen </a:t>
            </a:r>
            <a:r>
              <a:rPr lang="en-GB" dirty="0" err="1"/>
              <a:t>superinformativo</a:t>
            </a:r>
            <a:endParaRPr lang="en-GB" dirty="0"/>
          </a:p>
        </p:txBody>
      </p:sp>
    </p:spTree>
    <p:extLst>
      <p:ext uri="{BB962C8B-B14F-4D97-AF65-F5344CB8AC3E}">
        <p14:creationId xmlns:p14="http://schemas.microsoft.com/office/powerpoint/2010/main" val="323223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0070C0"/>
                </a:solidFill>
              </a:rPr>
              <a:t>¿</a:t>
            </a:r>
            <a:r>
              <a:rPr lang="en-GB" dirty="0" err="1">
                <a:solidFill>
                  <a:srgbClr val="0070C0"/>
                </a:solidFill>
              </a:rPr>
              <a:t>Así</a:t>
            </a:r>
            <a:r>
              <a:rPr lang="en-GB" dirty="0">
                <a:solidFill>
                  <a:srgbClr val="0070C0"/>
                </a:solidFill>
              </a:rPr>
              <a:t> que </a:t>
            </a:r>
            <a:r>
              <a:rPr lang="en-GB" dirty="0" err="1">
                <a:solidFill>
                  <a:srgbClr val="0070C0"/>
                </a:solidFill>
              </a:rPr>
              <a:t>todo</a:t>
            </a:r>
            <a:r>
              <a:rPr lang="en-GB" dirty="0">
                <a:solidFill>
                  <a:srgbClr val="0070C0"/>
                </a:solidFill>
              </a:rPr>
              <a:t> </a:t>
            </a:r>
            <a:r>
              <a:rPr lang="en-GB" dirty="0" err="1">
                <a:solidFill>
                  <a:srgbClr val="0070C0"/>
                </a:solidFill>
              </a:rPr>
              <a:t>apesta</a:t>
            </a:r>
            <a:r>
              <a:rPr lang="en-GB" dirty="0">
                <a:solidFill>
                  <a:srgbClr val="0070C0"/>
                </a:solidFill>
              </a:rPr>
              <a:t>?</a:t>
            </a:r>
          </a:p>
        </p:txBody>
      </p:sp>
      <p:sp>
        <p:nvSpPr>
          <p:cNvPr id="5" name="Content Placeholder 4"/>
          <p:cNvSpPr>
            <a:spLocks noGrp="1"/>
          </p:cNvSpPr>
          <p:nvPr>
            <p:ph sz="half" idx="1"/>
          </p:nvPr>
        </p:nvSpPr>
        <p:spPr>
          <a:xfrm>
            <a:off x="609600" y="1600201"/>
            <a:ext cx="5384800" cy="2116839"/>
          </a:xfrm>
        </p:spPr>
        <p:txBody>
          <a:bodyPr/>
          <a:lstStyle/>
          <a:p>
            <a:r>
              <a:rPr lang="en-GB" dirty="0"/>
              <a:t>PCA</a:t>
            </a:r>
          </a:p>
          <a:p>
            <a:pPr lvl="1"/>
            <a:r>
              <a:rPr lang="es-ES" dirty="0"/>
              <a:t>Requiere más de 2 dimensiones
Desconcertado por los datos cuantificados
Espera relaciones lineales</a:t>
            </a:r>
            <a:endParaRPr lang="en-GB" dirty="0"/>
          </a:p>
        </p:txBody>
      </p:sp>
      <p:sp>
        <p:nvSpPr>
          <p:cNvPr id="6" name="Content Placeholder 5"/>
          <p:cNvSpPr>
            <a:spLocks noGrp="1"/>
          </p:cNvSpPr>
          <p:nvPr>
            <p:ph sz="half" idx="2"/>
          </p:nvPr>
        </p:nvSpPr>
        <p:spPr>
          <a:xfrm>
            <a:off x="6197600" y="1600201"/>
            <a:ext cx="5384800" cy="2116839"/>
          </a:xfrm>
        </p:spPr>
        <p:txBody>
          <a:bodyPr/>
          <a:lstStyle/>
          <a:p>
            <a:r>
              <a:rPr lang="en-GB" dirty="0" err="1"/>
              <a:t>tSNE</a:t>
            </a:r>
            <a:endParaRPr lang="en-GB" dirty="0"/>
          </a:p>
          <a:p>
            <a:pPr lvl="1"/>
            <a:r>
              <a:rPr lang="es-ES" dirty="0"/>
              <a:t>No puede hacer frente a los datos ruidosos
Pierde la capacidad de agruparse</a:t>
            </a:r>
            <a:endParaRPr lang="en-GB" dirty="0"/>
          </a:p>
        </p:txBody>
      </p:sp>
      <p:sp>
        <p:nvSpPr>
          <p:cNvPr id="7" name="TextBox 6"/>
          <p:cNvSpPr txBox="1"/>
          <p:nvPr/>
        </p:nvSpPr>
        <p:spPr>
          <a:xfrm>
            <a:off x="359812" y="3628510"/>
            <a:ext cx="11269175" cy="523220"/>
          </a:xfrm>
          <a:prstGeom prst="rect">
            <a:avLst/>
          </a:prstGeom>
          <a:noFill/>
        </p:spPr>
        <p:txBody>
          <a:bodyPr wrap="none" rtlCol="0">
            <a:spAutoFit/>
          </a:bodyPr>
          <a:lstStyle/>
          <a:p>
            <a:r>
              <a:rPr lang="es-ES" sz="2800" b="1" dirty="0"/>
              <a:t>Respuesta: Combine los dos métodos, obtenga lo mejor de ambos mundos</a:t>
            </a:r>
            <a:endParaRPr lang="en-GB" sz="2800" b="1" dirty="0"/>
          </a:p>
        </p:txBody>
      </p:sp>
      <p:sp>
        <p:nvSpPr>
          <p:cNvPr id="8" name="Content Placeholder 4"/>
          <p:cNvSpPr txBox="1">
            <a:spLocks/>
          </p:cNvSpPr>
          <p:nvPr/>
        </p:nvSpPr>
        <p:spPr>
          <a:xfrm>
            <a:off x="609600" y="4293120"/>
            <a:ext cx="5588000" cy="168477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r>
              <a:rPr lang="en-GB" dirty="0"/>
              <a:t>PCA</a:t>
            </a:r>
          </a:p>
          <a:p>
            <a:pPr lvl="1"/>
            <a:r>
              <a:rPr lang="es-ES" dirty="0"/>
              <a:t>Bueno para extraer la señal del ruido
Extrae dimensiones informativas</a:t>
            </a:r>
            <a:endParaRPr lang="en-GB" dirty="0"/>
          </a:p>
        </p:txBody>
      </p:sp>
      <p:sp>
        <p:nvSpPr>
          <p:cNvPr id="9" name="Content Placeholder 5"/>
          <p:cNvSpPr txBox="1">
            <a:spLocks/>
          </p:cNvSpPr>
          <p:nvPr/>
        </p:nvSpPr>
        <p:spPr>
          <a:xfrm>
            <a:off x="6197600" y="4293120"/>
            <a:ext cx="5384800" cy="1684779"/>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r>
              <a:rPr lang="en-GB" dirty="0" err="1"/>
              <a:t>tSNE</a:t>
            </a:r>
            <a:endParaRPr lang="en-GB" dirty="0"/>
          </a:p>
          <a:p>
            <a:pPr lvl="1"/>
            <a:r>
              <a:rPr lang="es-ES" dirty="0"/>
              <a:t>Puede reducir a 2D
Puede hacer frente al escalado no lineal</a:t>
            </a:r>
            <a:endParaRPr lang="en-GB" dirty="0"/>
          </a:p>
        </p:txBody>
      </p:sp>
      <p:sp>
        <p:nvSpPr>
          <p:cNvPr id="10" name="TextBox 9"/>
          <p:cNvSpPr txBox="1"/>
          <p:nvPr/>
        </p:nvSpPr>
        <p:spPr>
          <a:xfrm>
            <a:off x="1175964" y="6089552"/>
            <a:ext cx="8962903" cy="461665"/>
          </a:xfrm>
          <a:prstGeom prst="rect">
            <a:avLst/>
          </a:prstGeom>
          <a:noFill/>
        </p:spPr>
        <p:txBody>
          <a:bodyPr wrap="none" rtlCol="0">
            <a:spAutoFit/>
          </a:bodyPr>
          <a:lstStyle/>
          <a:p>
            <a:r>
              <a:rPr lang="es-ES" sz="2400" b="1" dirty="0"/>
              <a:t>Esto es lo que hacen muchas pipelines en su análisis predeterminado</a:t>
            </a:r>
            <a:endParaRPr lang="en-GB" sz="2400" b="1" dirty="0"/>
          </a:p>
        </p:txBody>
      </p:sp>
    </p:spTree>
    <p:extLst>
      <p:ext uri="{BB962C8B-B14F-4D97-AF65-F5344CB8AC3E}">
        <p14:creationId xmlns:p14="http://schemas.microsoft.com/office/powerpoint/2010/main" val="2624304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solidFill>
                  <a:srgbClr val="0070C0"/>
                </a:solidFill>
              </a:rPr>
              <a:t>Entonces, ¿PCA + </a:t>
            </a:r>
            <a:r>
              <a:rPr lang="es-ES" dirty="0" err="1">
                <a:solidFill>
                  <a:srgbClr val="0070C0"/>
                </a:solidFill>
              </a:rPr>
              <a:t>tSNE</a:t>
            </a:r>
            <a:r>
              <a:rPr lang="es-ES" dirty="0">
                <a:solidFill>
                  <a:srgbClr val="0070C0"/>
                </a:solidFill>
              </a:rPr>
              <a:t> es genial?</a:t>
            </a:r>
            <a:endParaRPr lang="en-GB" dirty="0">
              <a:solidFill>
                <a:srgbClr val="0070C0"/>
              </a:solidFill>
            </a:endParaRPr>
          </a:p>
        </p:txBody>
      </p:sp>
      <p:sp>
        <p:nvSpPr>
          <p:cNvPr id="8" name="Content Placeholder 2"/>
          <p:cNvSpPr txBox="1">
            <a:spLocks/>
          </p:cNvSpPr>
          <p:nvPr/>
        </p:nvSpPr>
        <p:spPr>
          <a:xfrm>
            <a:off x="792432" y="1166018"/>
            <a:ext cx="109728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dirty="0"/>
              <a:t>Algo </a:t>
            </a:r>
            <a:r>
              <a:rPr lang="en-GB" dirty="0" err="1"/>
              <a:t>así</a:t>
            </a:r>
            <a:r>
              <a:rPr lang="en-GB" dirty="0"/>
              <a:t>…</a:t>
            </a:r>
          </a:p>
          <a:p>
            <a:r>
              <a:rPr lang="es-ES" sz="2800" dirty="0" err="1"/>
              <a:t>tSNE</a:t>
            </a:r>
            <a:r>
              <a:rPr lang="es-ES" sz="2800" dirty="0"/>
              <a:t> es lento.  Este es probablemente su mayor crimen</a:t>
            </a:r>
          </a:p>
          <a:p>
            <a:pPr lvl="1"/>
            <a:r>
              <a:rPr lang="es-ES" sz="2400" dirty="0" err="1"/>
              <a:t>tSNE</a:t>
            </a:r>
            <a:r>
              <a:rPr lang="es-ES" sz="2400" dirty="0"/>
              <a:t> no escala bien a un gran número de células (10k+)</a:t>
            </a:r>
            <a:endParaRPr lang="en-GB" sz="2000" dirty="0"/>
          </a:p>
          <a:p>
            <a:r>
              <a:rPr lang="es-ES" sz="2800" dirty="0" err="1"/>
              <a:t>tSNE</a:t>
            </a:r>
            <a:r>
              <a:rPr lang="es-ES" sz="2800" dirty="0"/>
              <a:t> solo proporciona información fiable sobre los vecinos más cercanos, la información a gran distancia es casi irrelevante</a:t>
            </a:r>
            <a:endParaRPr lang="en-GB" sz="2800" dirty="0"/>
          </a:p>
        </p:txBody>
      </p:sp>
      <p:grpSp>
        <p:nvGrpSpPr>
          <p:cNvPr id="3" name="Group 2">
            <a:extLst>
              <a:ext uri="{FF2B5EF4-FFF2-40B4-BE49-F238E27FC236}">
                <a16:creationId xmlns:a16="http://schemas.microsoft.com/office/drawing/2014/main" id="{AC3B89FD-9F07-4829-836F-ACF5CF572220}"/>
              </a:ext>
            </a:extLst>
          </p:cNvPr>
          <p:cNvGrpSpPr/>
          <p:nvPr/>
        </p:nvGrpSpPr>
        <p:grpSpPr>
          <a:xfrm>
            <a:off x="2794970" y="4067434"/>
            <a:ext cx="5920732" cy="2425440"/>
            <a:chOff x="2783540" y="4149100"/>
            <a:chExt cx="5920732" cy="242544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3540" y="4149100"/>
              <a:ext cx="2425440" cy="2425440"/>
            </a:xfrm>
            <a:prstGeom prst="rect">
              <a:avLst/>
            </a:prstGeom>
            <a:ln w="25400">
              <a:solidFill>
                <a:schemeClr val="tx1"/>
              </a:solidFill>
            </a:ln>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8832" y="4149100"/>
              <a:ext cx="2425440" cy="2425440"/>
            </a:xfrm>
            <a:prstGeom prst="rect">
              <a:avLst/>
            </a:prstGeom>
            <a:ln w="25400">
              <a:solidFill>
                <a:schemeClr val="tx1"/>
              </a:solidFill>
            </a:ln>
          </p:spPr>
        </p:pic>
      </p:grpSp>
    </p:spTree>
    <p:extLst>
      <p:ext uri="{BB962C8B-B14F-4D97-AF65-F5344CB8AC3E}">
        <p14:creationId xmlns:p14="http://schemas.microsoft.com/office/powerpoint/2010/main" val="3879213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0070C0"/>
                </a:solidFill>
              </a:rPr>
              <a:t>¡UMAP al </a:t>
            </a:r>
            <a:r>
              <a:rPr lang="en-GB" dirty="0" err="1">
                <a:solidFill>
                  <a:srgbClr val="0070C0"/>
                </a:solidFill>
              </a:rPr>
              <a:t>rescate</a:t>
            </a:r>
            <a:r>
              <a:rPr lang="en-GB" dirty="0">
                <a:solidFill>
                  <a:srgbClr val="0070C0"/>
                </a:solidFill>
              </a:rPr>
              <a:t>!</a:t>
            </a:r>
          </a:p>
        </p:txBody>
      </p:sp>
      <p:sp>
        <p:nvSpPr>
          <p:cNvPr id="3" name="Content Placeholder 2"/>
          <p:cNvSpPr>
            <a:spLocks noGrp="1"/>
          </p:cNvSpPr>
          <p:nvPr>
            <p:ph idx="1"/>
          </p:nvPr>
        </p:nvSpPr>
        <p:spPr/>
        <p:txBody>
          <a:bodyPr>
            <a:normAutofit/>
          </a:bodyPr>
          <a:lstStyle/>
          <a:p>
            <a:r>
              <a:rPr lang="es-ES" dirty="0"/>
              <a:t>UMAP es un sustituto de </a:t>
            </a:r>
            <a:r>
              <a:rPr lang="es-ES" dirty="0" err="1"/>
              <a:t>tSNE</a:t>
            </a:r>
            <a:r>
              <a:rPr lang="es-ES" dirty="0"/>
              <a:t> para cumplir la misma función</a:t>
            </a:r>
          </a:p>
          <a:p>
            <a:endParaRPr lang="es-ES" dirty="0"/>
          </a:p>
          <a:p>
            <a:r>
              <a:rPr lang="es-ES" dirty="0"/>
              <a:t>Conceptualmente muy similar a </a:t>
            </a:r>
            <a:r>
              <a:rPr lang="es-ES" dirty="0" err="1"/>
              <a:t>tSNE</a:t>
            </a:r>
            <a:r>
              <a:rPr lang="es-ES" dirty="0"/>
              <a:t>, pero con un par de cambios relevantes (y algo técnicos)</a:t>
            </a:r>
            <a:endParaRPr lang="en-GB" dirty="0"/>
          </a:p>
          <a:p>
            <a:r>
              <a:rPr lang="es-ES" dirty="0"/>
              <a:t>El resultado práctico es el siguiente:</a:t>
            </a:r>
          </a:p>
          <a:p>
            <a:pPr lvl="1"/>
            <a:r>
              <a:rPr lang="es-ES" dirty="0"/>
              <a:t>UMAP es bastante más rápido que </a:t>
            </a:r>
            <a:r>
              <a:rPr lang="es-ES" dirty="0" err="1"/>
              <a:t>tSNE</a:t>
            </a:r>
            <a:r>
              <a:rPr lang="es-ES" dirty="0"/>
              <a:t>
UMAP puede conservar una estructura más global que </a:t>
            </a:r>
            <a:r>
              <a:rPr lang="es-ES" dirty="0" err="1"/>
              <a:t>tSNE</a:t>
            </a:r>
            <a:r>
              <a:rPr lang="es-ES" dirty="0"/>
              <a:t>*
UMAP puede ejecutarse en datos sin procesar sin preprocesamiento de PCA*
UMAP puede permitir que se agreguen nuevos datos a una proyección existente</a:t>
            </a:r>
            <a:endParaRPr lang="en-GB" dirty="0"/>
          </a:p>
        </p:txBody>
      </p:sp>
      <p:sp>
        <p:nvSpPr>
          <p:cNvPr id="4" name="TextBox 3"/>
          <p:cNvSpPr txBox="1"/>
          <p:nvPr/>
        </p:nvSpPr>
        <p:spPr>
          <a:xfrm>
            <a:off x="7261890" y="6477873"/>
            <a:ext cx="4678012" cy="369332"/>
          </a:xfrm>
          <a:prstGeom prst="rect">
            <a:avLst/>
          </a:prstGeom>
          <a:noFill/>
        </p:spPr>
        <p:txBody>
          <a:bodyPr wrap="none" rtlCol="0">
            <a:spAutoFit/>
          </a:bodyPr>
          <a:lstStyle/>
          <a:p>
            <a:r>
              <a:rPr lang="es-ES" dirty="0"/>
              <a:t>* En teoría, pero posiblemente no en la práctica</a:t>
            </a:r>
            <a:endParaRPr lang="en-GB" dirty="0"/>
          </a:p>
        </p:txBody>
      </p:sp>
    </p:spTree>
    <p:extLst>
      <p:ext uri="{BB962C8B-B14F-4D97-AF65-F5344CB8AC3E}">
        <p14:creationId xmlns:p14="http://schemas.microsoft.com/office/powerpoint/2010/main" val="4724244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solidFill>
                  <a:srgbClr val="0070C0"/>
                </a:solidFill>
              </a:rPr>
              <a:t>Diferencias</a:t>
            </a:r>
            <a:r>
              <a:rPr lang="en-GB" dirty="0">
                <a:solidFill>
                  <a:srgbClr val="0070C0"/>
                </a:solidFill>
              </a:rPr>
              <a:t> UMAP</a:t>
            </a:r>
          </a:p>
        </p:txBody>
      </p:sp>
      <p:sp>
        <p:nvSpPr>
          <p:cNvPr id="3" name="Content Placeholder 2"/>
          <p:cNvSpPr>
            <a:spLocks noGrp="1"/>
          </p:cNvSpPr>
          <p:nvPr>
            <p:ph idx="1"/>
          </p:nvPr>
        </p:nvSpPr>
        <p:spPr>
          <a:xfrm>
            <a:off x="609600" y="1600201"/>
            <a:ext cx="11247200" cy="4525963"/>
          </a:xfrm>
        </p:spPr>
        <p:txBody>
          <a:bodyPr>
            <a:normAutofit/>
          </a:bodyPr>
          <a:lstStyle/>
          <a:p>
            <a:r>
              <a:rPr lang="es-ES" dirty="0"/>
              <a:t>En lugar del valor de perplejidad único en </a:t>
            </a:r>
            <a:r>
              <a:rPr lang="es-ES" dirty="0" err="1"/>
              <a:t>tSNE</a:t>
            </a:r>
            <a:r>
              <a:rPr lang="es-ES" dirty="0"/>
              <a:t>, UMAP define</a:t>
            </a:r>
          </a:p>
          <a:p>
            <a:pPr lvl="1"/>
            <a:r>
              <a:rPr lang="en-GB" b="1" dirty="0"/>
              <a:t>Nearest neighbours</a:t>
            </a:r>
            <a:r>
              <a:rPr lang="en-GB" dirty="0"/>
              <a:t>: </a:t>
            </a:r>
            <a:r>
              <a:rPr lang="es-ES" dirty="0"/>
              <a:t>el número de vecinos más cercanos esperados, básicamente el mismo concepto que perplejidad</a:t>
            </a:r>
            <a:endParaRPr lang="en-GB" dirty="0"/>
          </a:p>
          <a:p>
            <a:pPr lvl="1"/>
            <a:r>
              <a:rPr lang="en-GB" b="1" dirty="0"/>
              <a:t>Minimum distance</a:t>
            </a:r>
            <a:r>
              <a:rPr lang="en-GB" dirty="0"/>
              <a:t>: </a:t>
            </a:r>
            <a:r>
              <a:rPr lang="es-ES" dirty="0"/>
              <a:t>la fuerza con la que UMAP empaqueta los puntos que están muy juntos</a:t>
            </a:r>
            <a:endParaRPr lang="en-GB" dirty="0"/>
          </a:p>
          <a:p>
            <a:pPr marL="457200" lvl="1" indent="0">
              <a:buNone/>
            </a:pPr>
            <a:endParaRPr lang="en-GB" dirty="0"/>
          </a:p>
          <a:p>
            <a:r>
              <a:rPr lang="en-GB" dirty="0"/>
              <a:t>Nearest neighbours </a:t>
            </a:r>
            <a:r>
              <a:rPr lang="es-ES" dirty="0"/>
              <a:t>afectará a la influencia que se le da a la información global frente a la local.  La distancia mínima afectará a la compactación de las partes locales de la parcela.</a:t>
            </a:r>
            <a:endParaRPr lang="en-GB" dirty="0"/>
          </a:p>
        </p:txBody>
      </p:sp>
    </p:spTree>
    <p:extLst>
      <p:ext uri="{BB962C8B-B14F-4D97-AF65-F5344CB8AC3E}">
        <p14:creationId xmlns:p14="http://schemas.microsoft.com/office/powerpoint/2010/main" val="17258576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solidFill>
                  <a:srgbClr val="0070C0"/>
                </a:solidFill>
              </a:rPr>
              <a:t>Diferencias</a:t>
            </a:r>
            <a:r>
              <a:rPr lang="en-GB" dirty="0">
                <a:solidFill>
                  <a:srgbClr val="0070C0"/>
                </a:solidFill>
              </a:rPr>
              <a:t> UMAP</a:t>
            </a:r>
          </a:p>
        </p:txBody>
      </p:sp>
      <p:sp>
        <p:nvSpPr>
          <p:cNvPr id="3" name="Content Placeholder 2"/>
          <p:cNvSpPr>
            <a:spLocks noGrp="1"/>
          </p:cNvSpPr>
          <p:nvPr>
            <p:ph idx="1"/>
          </p:nvPr>
        </p:nvSpPr>
        <p:spPr>
          <a:xfrm>
            <a:off x="742950" y="1588770"/>
            <a:ext cx="10610850" cy="4588193"/>
          </a:xfrm>
        </p:spPr>
        <p:txBody>
          <a:bodyPr/>
          <a:lstStyle/>
          <a:p>
            <a:r>
              <a:rPr lang="es-ES" sz="2400" dirty="0"/>
              <a:t>Preservación de la estructura, principalmente en la puntuación de la proyección 2D</a:t>
            </a:r>
            <a:endParaRPr lang="en-GB" sz="2400" dirty="0"/>
          </a:p>
          <a:p>
            <a:pPr lvl="1"/>
            <a:endParaRPr lang="en-GB"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25118"/>
          <a:stretch/>
        </p:blipFill>
        <p:spPr>
          <a:xfrm>
            <a:off x="609600" y="2416300"/>
            <a:ext cx="4100214" cy="4013140"/>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24831"/>
          <a:stretch/>
        </p:blipFill>
        <p:spPr>
          <a:xfrm>
            <a:off x="4943840" y="2416300"/>
            <a:ext cx="4225392" cy="4040865"/>
          </a:xfrm>
          <a:prstGeom prst="rect">
            <a:avLst/>
          </a:prstGeom>
        </p:spPr>
      </p:pic>
      <p:grpSp>
        <p:nvGrpSpPr>
          <p:cNvPr id="21" name="Group 20"/>
          <p:cNvGrpSpPr/>
          <p:nvPr/>
        </p:nvGrpSpPr>
        <p:grpSpPr>
          <a:xfrm>
            <a:off x="9048410" y="2924526"/>
            <a:ext cx="3051528" cy="1877311"/>
            <a:chOff x="8956733" y="3138428"/>
            <a:chExt cx="3051528" cy="1877311"/>
          </a:xfrm>
        </p:grpSpPr>
        <p:grpSp>
          <p:nvGrpSpPr>
            <p:cNvPr id="17" name="Group 16"/>
            <p:cNvGrpSpPr/>
            <p:nvPr/>
          </p:nvGrpSpPr>
          <p:grpSpPr>
            <a:xfrm>
              <a:off x="9403258" y="3186882"/>
              <a:ext cx="1752046" cy="1352600"/>
              <a:chOff x="8077537" y="2955920"/>
              <a:chExt cx="3790200" cy="2926080"/>
            </a:xfrm>
          </p:grpSpPr>
          <p:cxnSp>
            <p:nvCxnSpPr>
              <p:cNvPr id="14" name="Straight Connector 13"/>
              <p:cNvCxnSpPr/>
              <p:nvPr/>
            </p:nvCxnSpPr>
            <p:spPr>
              <a:xfrm flipH="1">
                <a:off x="10572337" y="4677276"/>
                <a:ext cx="1295400" cy="1204724"/>
              </a:xfrm>
              <a:prstGeom prst="line">
                <a:avLst/>
              </a:prstGeom>
            </p:spPr>
            <p:style>
              <a:lnRef idx="2">
                <a:schemeClr val="dk1"/>
              </a:lnRef>
              <a:fillRef idx="0">
                <a:schemeClr val="dk1"/>
              </a:fillRef>
              <a:effectRef idx="1">
                <a:schemeClr val="dk1"/>
              </a:effectRef>
              <a:fontRef idx="minor">
                <a:schemeClr val="tx1"/>
              </a:fontRef>
            </p:style>
          </p:cxnSp>
          <p:cxnSp>
            <p:nvCxnSpPr>
              <p:cNvPr id="15" name="Straight Connector 14"/>
              <p:cNvCxnSpPr/>
              <p:nvPr/>
            </p:nvCxnSpPr>
            <p:spPr>
              <a:xfrm flipH="1" flipV="1">
                <a:off x="8167465" y="5159624"/>
                <a:ext cx="2404872" cy="707197"/>
              </a:xfrm>
              <a:prstGeom prst="line">
                <a:avLst/>
              </a:prstGeom>
            </p:spPr>
            <p:style>
              <a:lnRef idx="2">
                <a:schemeClr val="dk1"/>
              </a:lnRef>
              <a:fillRef idx="0">
                <a:schemeClr val="dk1"/>
              </a:fillRef>
              <a:effectRef idx="1">
                <a:schemeClr val="dk1"/>
              </a:effectRef>
              <a:fontRef idx="minor">
                <a:schemeClr val="tx1"/>
              </a:fontRef>
            </p:style>
          </p:cxnSp>
          <p:cxnSp>
            <p:nvCxnSpPr>
              <p:cNvPr id="16" name="Straight Connector 15"/>
              <p:cNvCxnSpPr/>
              <p:nvPr/>
            </p:nvCxnSpPr>
            <p:spPr>
              <a:xfrm flipH="1" flipV="1">
                <a:off x="8077537" y="2955920"/>
                <a:ext cx="125634" cy="2203705"/>
              </a:xfrm>
              <a:prstGeom prst="line">
                <a:avLst/>
              </a:prstGeom>
            </p:spPr>
            <p:style>
              <a:lnRef idx="2">
                <a:schemeClr val="dk1"/>
              </a:lnRef>
              <a:fillRef idx="0">
                <a:schemeClr val="dk1"/>
              </a:fillRef>
              <a:effectRef idx="1">
                <a:schemeClr val="dk1"/>
              </a:effectRef>
              <a:fontRef idx="minor">
                <a:schemeClr val="tx1"/>
              </a:fontRef>
            </p:style>
          </p:cxnSp>
        </p:grpSp>
        <p:sp>
          <p:nvSpPr>
            <p:cNvPr id="18" name="TextBox 17"/>
            <p:cNvSpPr txBox="1"/>
            <p:nvPr/>
          </p:nvSpPr>
          <p:spPr>
            <a:xfrm>
              <a:off x="10653531" y="4294879"/>
              <a:ext cx="1354730" cy="646331"/>
            </a:xfrm>
            <a:prstGeom prst="rect">
              <a:avLst/>
            </a:prstGeom>
            <a:noFill/>
          </p:spPr>
          <p:txBody>
            <a:bodyPr wrap="none" rtlCol="0">
              <a:spAutoFit/>
            </a:bodyPr>
            <a:lstStyle/>
            <a:p>
              <a:pPr algn="ctr"/>
              <a:r>
                <a:rPr lang="en-GB" dirty="0"/>
                <a:t>Distance in</a:t>
              </a:r>
            </a:p>
            <a:p>
              <a:pPr algn="ctr"/>
              <a:r>
                <a:rPr lang="en-GB" dirty="0"/>
                <a:t>original data</a:t>
              </a:r>
            </a:p>
          </p:txBody>
        </p:sp>
        <p:sp>
          <p:nvSpPr>
            <p:cNvPr id="19" name="TextBox 18"/>
            <p:cNvSpPr txBox="1"/>
            <p:nvPr/>
          </p:nvSpPr>
          <p:spPr>
            <a:xfrm>
              <a:off x="8956733" y="4369408"/>
              <a:ext cx="1552092" cy="646331"/>
            </a:xfrm>
            <a:prstGeom prst="rect">
              <a:avLst/>
            </a:prstGeom>
            <a:noFill/>
          </p:spPr>
          <p:txBody>
            <a:bodyPr wrap="none" rtlCol="0">
              <a:spAutoFit/>
            </a:bodyPr>
            <a:lstStyle/>
            <a:p>
              <a:pPr algn="ctr"/>
              <a:r>
                <a:rPr lang="en-GB" dirty="0"/>
                <a:t>Distance in</a:t>
              </a:r>
            </a:p>
            <a:p>
              <a:pPr algn="ctr"/>
              <a:r>
                <a:rPr lang="en-GB" dirty="0"/>
                <a:t>projected data</a:t>
              </a:r>
            </a:p>
          </p:txBody>
        </p:sp>
        <p:sp>
          <p:nvSpPr>
            <p:cNvPr id="20" name="TextBox 19"/>
            <p:cNvSpPr txBox="1"/>
            <p:nvPr/>
          </p:nvSpPr>
          <p:spPr>
            <a:xfrm>
              <a:off x="9430013" y="3138428"/>
              <a:ext cx="1029449" cy="923330"/>
            </a:xfrm>
            <a:prstGeom prst="rect">
              <a:avLst/>
            </a:prstGeom>
            <a:noFill/>
          </p:spPr>
          <p:txBody>
            <a:bodyPr wrap="none" rtlCol="0">
              <a:spAutoFit/>
            </a:bodyPr>
            <a:lstStyle/>
            <a:p>
              <a:pPr algn="ctr"/>
              <a:r>
                <a:rPr lang="en-GB" dirty="0"/>
                <a:t>Scoring</a:t>
              </a:r>
            </a:p>
            <a:p>
              <a:pPr algn="ctr"/>
              <a:r>
                <a:rPr lang="en-GB" dirty="0"/>
                <a:t>(penalty)</a:t>
              </a:r>
            </a:p>
            <a:p>
              <a:pPr algn="ctr"/>
              <a:r>
                <a:rPr lang="en-GB" dirty="0"/>
                <a:t>value</a:t>
              </a:r>
            </a:p>
          </p:txBody>
        </p:sp>
      </p:grpSp>
      <p:sp>
        <p:nvSpPr>
          <p:cNvPr id="22" name="TextBox 21"/>
          <p:cNvSpPr txBox="1"/>
          <p:nvPr/>
        </p:nvSpPr>
        <p:spPr>
          <a:xfrm>
            <a:off x="609600" y="6126164"/>
            <a:ext cx="976549" cy="584775"/>
          </a:xfrm>
          <a:prstGeom prst="rect">
            <a:avLst/>
          </a:prstGeom>
          <a:noFill/>
        </p:spPr>
        <p:txBody>
          <a:bodyPr wrap="none" rtlCol="0">
            <a:spAutoFit/>
          </a:bodyPr>
          <a:lstStyle/>
          <a:p>
            <a:r>
              <a:rPr lang="en-GB" sz="3200" dirty="0" err="1"/>
              <a:t>tSNE</a:t>
            </a:r>
            <a:endParaRPr lang="en-GB" sz="3200" dirty="0"/>
          </a:p>
        </p:txBody>
      </p:sp>
      <p:sp>
        <p:nvSpPr>
          <p:cNvPr id="23" name="TextBox 22"/>
          <p:cNvSpPr txBox="1"/>
          <p:nvPr/>
        </p:nvSpPr>
        <p:spPr>
          <a:xfrm>
            <a:off x="4948077" y="6126163"/>
            <a:ext cx="1247457" cy="584775"/>
          </a:xfrm>
          <a:prstGeom prst="rect">
            <a:avLst/>
          </a:prstGeom>
          <a:noFill/>
        </p:spPr>
        <p:txBody>
          <a:bodyPr wrap="none" rtlCol="0">
            <a:spAutoFit/>
          </a:bodyPr>
          <a:lstStyle/>
          <a:p>
            <a:r>
              <a:rPr lang="en-GB" sz="3200" dirty="0"/>
              <a:t>UMAP</a:t>
            </a:r>
          </a:p>
        </p:txBody>
      </p:sp>
      <p:sp>
        <p:nvSpPr>
          <p:cNvPr id="24" name="Rectangle 23"/>
          <p:cNvSpPr/>
          <p:nvPr/>
        </p:nvSpPr>
        <p:spPr>
          <a:xfrm>
            <a:off x="6672080" y="6563147"/>
            <a:ext cx="6096000" cy="307777"/>
          </a:xfrm>
          <a:prstGeom prst="rect">
            <a:avLst/>
          </a:prstGeom>
        </p:spPr>
        <p:txBody>
          <a:bodyPr>
            <a:spAutoFit/>
          </a:bodyPr>
          <a:lstStyle/>
          <a:p>
            <a:r>
              <a:rPr lang="en-GB" sz="1400" dirty="0"/>
              <a:t>https://towardsdatascience.com/how-exactly-umap-works-13e3040e1668</a:t>
            </a:r>
          </a:p>
        </p:txBody>
      </p:sp>
    </p:spTree>
    <p:extLst>
      <p:ext uri="{BB962C8B-B14F-4D97-AF65-F5344CB8AC3E}">
        <p14:creationId xmlns:p14="http://schemas.microsoft.com/office/powerpoint/2010/main" val="2111631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0070C0"/>
                </a:solidFill>
              </a:rPr>
              <a:t>¿</a:t>
            </a:r>
            <a:r>
              <a:rPr lang="en-GB" dirty="0" err="1">
                <a:solidFill>
                  <a:srgbClr val="0070C0"/>
                </a:solidFill>
              </a:rPr>
              <a:t>Hacia</a:t>
            </a:r>
            <a:r>
              <a:rPr lang="en-GB" dirty="0">
                <a:solidFill>
                  <a:srgbClr val="0070C0"/>
                </a:solidFill>
              </a:rPr>
              <a:t> </a:t>
            </a:r>
            <a:r>
              <a:rPr lang="en-GB" dirty="0" err="1">
                <a:solidFill>
                  <a:srgbClr val="0070C0"/>
                </a:solidFill>
              </a:rPr>
              <a:t>dónde</a:t>
            </a:r>
            <a:r>
              <a:rPr lang="en-GB" dirty="0">
                <a:solidFill>
                  <a:srgbClr val="0070C0"/>
                </a:solidFill>
              </a:rPr>
              <a:t> </a:t>
            </a:r>
            <a:r>
              <a:rPr lang="en-GB" dirty="0" err="1">
                <a:solidFill>
                  <a:srgbClr val="0070C0"/>
                </a:solidFill>
              </a:rPr>
              <a:t>vamos</a:t>
            </a:r>
            <a:r>
              <a:rPr lang="en-GB" dirty="0">
                <a:solidFill>
                  <a:srgbClr val="0070C0"/>
                </a:solidFill>
              </a:rPr>
              <a:t>?</a:t>
            </a:r>
          </a:p>
        </p:txBody>
      </p:sp>
      <p:graphicFrame>
        <p:nvGraphicFramePr>
          <p:cNvPr id="4" name="Table 3"/>
          <p:cNvGraphicFramePr>
            <a:graphicFrameLocks noGrp="1"/>
          </p:cNvGraphicFramePr>
          <p:nvPr>
            <p:extLst>
              <p:ext uri="{D42A27DB-BD31-4B8C-83A1-F6EECF244321}">
                <p14:modId xmlns:p14="http://schemas.microsoft.com/office/powerpoint/2010/main" val="1568003346"/>
              </p:ext>
            </p:extLst>
          </p:nvPr>
        </p:nvGraphicFramePr>
        <p:xfrm>
          <a:off x="263190" y="1440486"/>
          <a:ext cx="6400800" cy="2667000"/>
        </p:xfrm>
        <a:graphic>
          <a:graphicData uri="http://schemas.openxmlformats.org/drawingml/2006/table">
            <a:tbl>
              <a:tblPr/>
              <a:tblGrid>
                <a:gridCol w="520700">
                  <a:extLst>
                    <a:ext uri="{9D8B030D-6E8A-4147-A177-3AD203B41FA5}">
                      <a16:colId xmlns:a16="http://schemas.microsoft.com/office/drawing/2014/main" val="420283857"/>
                    </a:ext>
                  </a:extLst>
                </a:gridCol>
                <a:gridCol w="2832100">
                  <a:extLst>
                    <a:ext uri="{9D8B030D-6E8A-4147-A177-3AD203B41FA5}">
                      <a16:colId xmlns:a16="http://schemas.microsoft.com/office/drawing/2014/main" val="2564809553"/>
                    </a:ext>
                  </a:extLst>
                </a:gridCol>
                <a:gridCol w="609600">
                  <a:extLst>
                    <a:ext uri="{9D8B030D-6E8A-4147-A177-3AD203B41FA5}">
                      <a16:colId xmlns:a16="http://schemas.microsoft.com/office/drawing/2014/main" val="1920419089"/>
                    </a:ext>
                  </a:extLst>
                </a:gridCol>
                <a:gridCol w="632160">
                  <a:extLst>
                    <a:ext uri="{9D8B030D-6E8A-4147-A177-3AD203B41FA5}">
                      <a16:colId xmlns:a16="http://schemas.microsoft.com/office/drawing/2014/main" val="1757215878"/>
                    </a:ext>
                  </a:extLst>
                </a:gridCol>
                <a:gridCol w="587040">
                  <a:extLst>
                    <a:ext uri="{9D8B030D-6E8A-4147-A177-3AD203B41FA5}">
                      <a16:colId xmlns:a16="http://schemas.microsoft.com/office/drawing/2014/main" val="806350468"/>
                    </a:ext>
                  </a:extLst>
                </a:gridCol>
                <a:gridCol w="609600">
                  <a:extLst>
                    <a:ext uri="{9D8B030D-6E8A-4147-A177-3AD203B41FA5}">
                      <a16:colId xmlns:a16="http://schemas.microsoft.com/office/drawing/2014/main" val="3069898150"/>
                    </a:ext>
                  </a:extLst>
                </a:gridCol>
                <a:gridCol w="609600">
                  <a:extLst>
                    <a:ext uri="{9D8B030D-6E8A-4147-A177-3AD203B41FA5}">
                      <a16:colId xmlns:a16="http://schemas.microsoft.com/office/drawing/2014/main" val="3853592973"/>
                    </a:ext>
                  </a:extLst>
                </a:gridCol>
              </a:tblGrid>
              <a:tr h="190500">
                <a:tc>
                  <a:txBody>
                    <a:bodyPr/>
                    <a:lstStyle/>
                    <a:p>
                      <a:pPr algn="ctr" fontAlgn="ctr"/>
                      <a:r>
                        <a:rPr lang="en-GB" sz="1100" b="1" i="0" u="none" strike="noStrike">
                          <a:solidFill>
                            <a:srgbClr val="FFFFFF"/>
                          </a:solidFill>
                          <a:effectLst/>
                          <a:latin typeface="Calibri" panose="020F0502020204030204" pitchFamily="34" charset="0"/>
                        </a:rPr>
                        <a:t>Gene</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808080"/>
                    </a:solidFill>
                  </a:tcPr>
                </a:tc>
                <a:tc>
                  <a:txBody>
                    <a:bodyPr/>
                    <a:lstStyle/>
                    <a:p>
                      <a:pPr algn="ctr" fontAlgn="ctr"/>
                      <a:r>
                        <a:rPr lang="en-GB" sz="1100" b="1" i="0" u="none" strike="noStrike">
                          <a:solidFill>
                            <a:srgbClr val="FFFFFF"/>
                          </a:solidFill>
                          <a:effectLst/>
                          <a:latin typeface="Calibri" panose="020F0502020204030204" pitchFamily="34" charset="0"/>
                        </a:rPr>
                        <a:t>Description</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808080"/>
                    </a:solidFill>
                  </a:tcPr>
                </a:tc>
                <a:tc>
                  <a:txBody>
                    <a:bodyPr/>
                    <a:lstStyle/>
                    <a:p>
                      <a:pPr algn="ctr" fontAlgn="ctr"/>
                      <a:r>
                        <a:rPr lang="en-GB" sz="1100" b="1" i="0" u="none" strike="noStrike">
                          <a:solidFill>
                            <a:srgbClr val="FFFFFF"/>
                          </a:solidFill>
                          <a:effectLst/>
                          <a:latin typeface="Calibri" panose="020F0502020204030204" pitchFamily="34" charset="0"/>
                        </a:rPr>
                        <a:t>Cell 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808080"/>
                    </a:solidFill>
                  </a:tcPr>
                </a:tc>
                <a:tc>
                  <a:txBody>
                    <a:bodyPr/>
                    <a:lstStyle/>
                    <a:p>
                      <a:pPr algn="ctr" fontAlgn="ctr"/>
                      <a:r>
                        <a:rPr lang="en-GB" sz="1100" b="1" i="0" u="none" strike="noStrike">
                          <a:solidFill>
                            <a:srgbClr val="FFFFFF"/>
                          </a:solidFill>
                          <a:effectLst/>
                          <a:latin typeface="Calibri" panose="020F0502020204030204" pitchFamily="34" charset="0"/>
                        </a:rPr>
                        <a:t>Cell 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808080"/>
                    </a:solidFill>
                  </a:tcPr>
                </a:tc>
                <a:tc>
                  <a:txBody>
                    <a:bodyPr/>
                    <a:lstStyle/>
                    <a:p>
                      <a:pPr algn="ctr" fontAlgn="ctr"/>
                      <a:r>
                        <a:rPr lang="en-GB" sz="1100" b="1" i="0" u="none" strike="noStrike">
                          <a:solidFill>
                            <a:srgbClr val="FFFFFF"/>
                          </a:solidFill>
                          <a:effectLst/>
                          <a:latin typeface="Calibri" panose="020F0502020204030204" pitchFamily="34" charset="0"/>
                        </a:rPr>
                        <a:t>Cell 3</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808080"/>
                    </a:solidFill>
                  </a:tcPr>
                </a:tc>
                <a:tc>
                  <a:txBody>
                    <a:bodyPr/>
                    <a:lstStyle/>
                    <a:p>
                      <a:pPr algn="ctr" fontAlgn="ctr"/>
                      <a:r>
                        <a:rPr lang="en-GB" sz="1100" b="1" i="0" u="none" strike="noStrike">
                          <a:solidFill>
                            <a:srgbClr val="FFFFFF"/>
                          </a:solidFill>
                          <a:effectLst/>
                          <a:latin typeface="Calibri" panose="020F0502020204030204" pitchFamily="34" charset="0"/>
                        </a:rPr>
                        <a:t>Cell 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808080"/>
                    </a:solidFill>
                  </a:tcPr>
                </a:tc>
                <a:tc>
                  <a:txBody>
                    <a:bodyPr/>
                    <a:lstStyle/>
                    <a:p>
                      <a:pPr algn="ctr" fontAlgn="ctr"/>
                      <a:r>
                        <a:rPr lang="en-GB" sz="1100" b="1" i="0" u="none" strike="noStrike">
                          <a:solidFill>
                            <a:srgbClr val="FFFFFF"/>
                          </a:solidFill>
                          <a:effectLst/>
                          <a:latin typeface="Calibri" panose="020F0502020204030204" pitchFamily="34" charset="0"/>
                        </a:rPr>
                        <a:t>Cell 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808080"/>
                    </a:solidFill>
                  </a:tcPr>
                </a:tc>
                <a:extLst>
                  <a:ext uri="{0D108BD9-81ED-4DB2-BD59-A6C34878D82A}">
                    <a16:rowId xmlns:a16="http://schemas.microsoft.com/office/drawing/2014/main" val="2702286129"/>
                  </a:ext>
                </a:extLst>
              </a:tr>
              <a:tr h="190500">
                <a:tc>
                  <a:txBody>
                    <a:bodyPr/>
                    <a:lstStyle/>
                    <a:p>
                      <a:pPr algn="ctr" fontAlgn="ctr"/>
                      <a:r>
                        <a:rPr lang="en-GB" sz="1100" b="0" i="0" u="none" strike="noStrike">
                          <a:solidFill>
                            <a:srgbClr val="000000"/>
                          </a:solidFill>
                          <a:effectLst/>
                          <a:latin typeface="Calibri" panose="020F0502020204030204" pitchFamily="34" charset="0"/>
                        </a:rPr>
                        <a:t>Inpp5d</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inositol polyphosphate-5-phosphatase D</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7.00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5.45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5.89</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6.03</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5.75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1641249884"/>
                  </a:ext>
                </a:extLst>
              </a:tr>
              <a:tr h="190500">
                <a:tc>
                  <a:txBody>
                    <a:bodyPr/>
                    <a:lstStyle/>
                    <a:p>
                      <a:pPr algn="ctr" fontAlgn="ctr"/>
                      <a:r>
                        <a:rPr lang="en-GB" sz="1100" b="0" i="0" u="none" strike="noStrike">
                          <a:solidFill>
                            <a:srgbClr val="000000"/>
                          </a:solidFill>
                          <a:effectLst/>
                          <a:latin typeface="Calibri" panose="020F0502020204030204" pitchFamily="34" charset="0"/>
                        </a:rPr>
                        <a:t>Aim2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absent in melanoma 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3.01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4.37</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4.59</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4.38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4.18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1277004040"/>
                  </a:ext>
                </a:extLst>
              </a:tr>
              <a:tr h="190500">
                <a:tc>
                  <a:txBody>
                    <a:bodyPr/>
                    <a:lstStyle/>
                    <a:p>
                      <a:pPr algn="ctr" fontAlgn="ctr"/>
                      <a:r>
                        <a:rPr lang="en-GB" sz="1100" b="0" i="0" u="none" strike="noStrike">
                          <a:solidFill>
                            <a:srgbClr val="000000"/>
                          </a:solidFill>
                          <a:effectLst/>
                          <a:latin typeface="Calibri" panose="020F0502020204030204" pitchFamily="34" charset="0"/>
                        </a:rPr>
                        <a:t>Gldn</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gliomedin</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3.48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3.63</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4.61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4.70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4.74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2253605591"/>
                  </a:ext>
                </a:extLst>
              </a:tr>
              <a:tr h="190500">
                <a:tc>
                  <a:txBody>
                    <a:bodyPr/>
                    <a:lstStyle/>
                    <a:p>
                      <a:pPr algn="ctr" fontAlgn="ctr"/>
                      <a:r>
                        <a:rPr lang="en-GB" sz="1100" b="0" i="0" u="none" strike="noStrike">
                          <a:solidFill>
                            <a:srgbClr val="000000"/>
                          </a:solidFill>
                          <a:effectLst/>
                          <a:latin typeface="Calibri" panose="020F0502020204030204" pitchFamily="34" charset="0"/>
                        </a:rPr>
                        <a:t>Frem2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Fras1 related extracellular matrix protein 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4.75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4.66</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3.46</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3.74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3.45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1308623521"/>
                  </a:ext>
                </a:extLst>
              </a:tr>
              <a:tr h="190500">
                <a:tc>
                  <a:txBody>
                    <a:bodyPr/>
                    <a:lstStyle/>
                    <a:p>
                      <a:pPr algn="ctr" fontAlgn="ctr"/>
                      <a:r>
                        <a:rPr lang="en-GB" sz="1100" b="0" i="0" u="none" strike="noStrike">
                          <a:solidFill>
                            <a:srgbClr val="000000"/>
                          </a:solidFill>
                          <a:effectLst/>
                          <a:latin typeface="Calibri" panose="020F0502020204030204" pitchFamily="34" charset="0"/>
                        </a:rPr>
                        <a:t>Rps3a1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ribosomal protein S3A1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6.10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7.23</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7.44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7.36</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7.34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156687111"/>
                  </a:ext>
                </a:extLst>
              </a:tr>
              <a:tr h="190500">
                <a:tc>
                  <a:txBody>
                    <a:bodyPr/>
                    <a:lstStyle/>
                    <a:p>
                      <a:pPr algn="ctr" fontAlgn="ctr"/>
                      <a:r>
                        <a:rPr lang="en-GB" sz="1100" b="0" i="0" u="none" strike="noStrike">
                          <a:solidFill>
                            <a:srgbClr val="000000"/>
                          </a:solidFill>
                          <a:effectLst/>
                          <a:latin typeface="Calibri" panose="020F0502020204030204" pitchFamily="34" charset="0"/>
                        </a:rPr>
                        <a:t>Slc38a3</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solute carrier family 38, member 3 </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1.90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3.16</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3.52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3.61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3.19</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730156945"/>
                  </a:ext>
                </a:extLst>
              </a:tr>
              <a:tr h="190500">
                <a:tc>
                  <a:txBody>
                    <a:bodyPr/>
                    <a:lstStyle/>
                    <a:p>
                      <a:pPr algn="ctr" fontAlgn="ctr"/>
                      <a:r>
                        <a:rPr lang="en-GB" sz="1100" b="0" i="0" u="none" strike="noStrike">
                          <a:solidFill>
                            <a:srgbClr val="000000"/>
                          </a:solidFill>
                          <a:effectLst/>
                          <a:latin typeface="Calibri" panose="020F0502020204030204" pitchFamily="34" charset="0"/>
                        </a:rPr>
                        <a:t>Mt1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metallothionein 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5.07</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6.49</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6.46</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6.04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6.05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1683846480"/>
                  </a:ext>
                </a:extLst>
              </a:tr>
              <a:tr h="190500">
                <a:tc>
                  <a:txBody>
                    <a:bodyPr/>
                    <a:lstStyle/>
                    <a:p>
                      <a:pPr algn="ctr" fontAlgn="ctr"/>
                      <a:r>
                        <a:rPr lang="en-GB" sz="1100" b="0" i="0" u="none" strike="noStrike">
                          <a:solidFill>
                            <a:srgbClr val="000000"/>
                          </a:solidFill>
                          <a:effectLst/>
                          <a:latin typeface="Calibri" panose="020F0502020204030204" pitchFamily="34" charset="0"/>
                        </a:rPr>
                        <a:t>C1s1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fr-FR" sz="1100" b="0" i="0" u="none" strike="noStrike">
                          <a:solidFill>
                            <a:srgbClr val="000000"/>
                          </a:solidFill>
                          <a:effectLst/>
                          <a:latin typeface="Calibri" panose="020F0502020204030204" pitchFamily="34" charset="0"/>
                        </a:rPr>
                        <a:t>complement component 1, s subcomponent 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2.74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3.02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3.86</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4.10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4.10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2594018158"/>
                  </a:ext>
                </a:extLst>
              </a:tr>
              <a:tr h="190500">
                <a:tc>
                  <a:txBody>
                    <a:bodyPr/>
                    <a:lstStyle/>
                    <a:p>
                      <a:pPr algn="ctr" fontAlgn="ctr"/>
                      <a:r>
                        <a:rPr lang="en-GB" sz="1100" b="0" i="0" u="none" strike="noStrike">
                          <a:solidFill>
                            <a:srgbClr val="000000"/>
                          </a:solidFill>
                          <a:effectLst/>
                          <a:latin typeface="Calibri" panose="020F0502020204030204" pitchFamily="34" charset="0"/>
                        </a:rPr>
                        <a:t>Cds1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CDP-diacylglycerol synthase 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4.55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4.22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3.80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3.16</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3.12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2195884710"/>
                  </a:ext>
                </a:extLst>
              </a:tr>
              <a:tr h="190500">
                <a:tc>
                  <a:txBody>
                    <a:bodyPr/>
                    <a:lstStyle/>
                    <a:p>
                      <a:pPr algn="ctr" fontAlgn="ctr"/>
                      <a:r>
                        <a:rPr lang="en-GB" sz="1100" b="0" i="0" u="none" strike="noStrike">
                          <a:solidFill>
                            <a:srgbClr val="000000"/>
                          </a:solidFill>
                          <a:effectLst/>
                          <a:latin typeface="Calibri" panose="020F0502020204030204" pitchFamily="34" charset="0"/>
                        </a:rPr>
                        <a:t>Ifi44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interferon-induced protein 44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4.82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4.52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3.87</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3.42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3.59</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1123610203"/>
                  </a:ext>
                </a:extLst>
              </a:tr>
              <a:tr h="190500">
                <a:tc>
                  <a:txBody>
                    <a:bodyPr/>
                    <a:lstStyle/>
                    <a:p>
                      <a:pPr algn="ctr" fontAlgn="ctr"/>
                      <a:r>
                        <a:rPr lang="en-GB" sz="1100" b="0" i="0" u="none" strike="noStrike">
                          <a:solidFill>
                            <a:srgbClr val="000000"/>
                          </a:solidFill>
                          <a:effectLst/>
                          <a:latin typeface="Calibri" panose="020F0502020204030204" pitchFamily="34" charset="0"/>
                        </a:rPr>
                        <a:t>Lefty2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left-right determination factor 2 </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6.95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6.28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5.88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5.60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5.61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2749369921"/>
                  </a:ext>
                </a:extLst>
              </a:tr>
              <a:tr h="190500">
                <a:tc>
                  <a:txBody>
                    <a:bodyPr/>
                    <a:lstStyle/>
                    <a:p>
                      <a:pPr algn="ctr" fontAlgn="ctr"/>
                      <a:r>
                        <a:rPr lang="en-GB" sz="1100" b="0" i="0" u="none" strike="noStrike">
                          <a:solidFill>
                            <a:srgbClr val="000000"/>
                          </a:solidFill>
                          <a:effectLst/>
                          <a:latin typeface="Calibri" panose="020F0502020204030204" pitchFamily="34" charset="0"/>
                        </a:rPr>
                        <a:t>Fmr1nb</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fragile X mental retardation 1 neighbor</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4.28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2.78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3.10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3.25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2.57</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2514721880"/>
                  </a:ext>
                </a:extLst>
              </a:tr>
              <a:tr h="190500">
                <a:tc>
                  <a:txBody>
                    <a:bodyPr/>
                    <a:lstStyle/>
                    <a:p>
                      <a:pPr algn="ctr" fontAlgn="ctr"/>
                      <a:r>
                        <a:rPr lang="en-GB" sz="1100" b="0" i="0" u="none" strike="noStrike">
                          <a:solidFill>
                            <a:srgbClr val="000000"/>
                          </a:solidFill>
                          <a:effectLst/>
                          <a:latin typeface="Calibri" panose="020F0502020204030204" pitchFamily="34" charset="0"/>
                        </a:rPr>
                        <a:t>Tagln</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transgelin</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7.93</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7.91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dirty="0">
                          <a:solidFill>
                            <a:srgbClr val="000000"/>
                          </a:solidFill>
                          <a:effectLst/>
                          <a:latin typeface="Calibri" panose="020F0502020204030204" pitchFamily="34" charset="0"/>
                        </a:rPr>
                        <a:t>7.20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7.02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dirty="0">
                          <a:solidFill>
                            <a:srgbClr val="000000"/>
                          </a:solidFill>
                          <a:effectLst/>
                          <a:latin typeface="Calibri" panose="020F0502020204030204" pitchFamily="34" charset="0"/>
                        </a:rPr>
                        <a:t>6.68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970122183"/>
                  </a:ext>
                </a:extLst>
              </a:tr>
            </a:tbl>
          </a:graphicData>
        </a:graphic>
      </p:graphicFrame>
      <p:pic>
        <p:nvPicPr>
          <p:cNvPr id="5" name="Picture 4"/>
          <p:cNvPicPr>
            <a:picLocks noChangeAspect="1"/>
          </p:cNvPicPr>
          <p:nvPr/>
        </p:nvPicPr>
        <p:blipFill>
          <a:blip r:embed="rId2"/>
          <a:stretch>
            <a:fillRect/>
          </a:stretch>
        </p:blipFill>
        <p:spPr>
          <a:xfrm>
            <a:off x="7573920" y="2773986"/>
            <a:ext cx="3619672" cy="3627490"/>
          </a:xfrm>
          <a:prstGeom prst="rect">
            <a:avLst/>
          </a:prstGeom>
        </p:spPr>
      </p:pic>
      <p:sp>
        <p:nvSpPr>
          <p:cNvPr id="6" name="TextBox 5"/>
          <p:cNvSpPr txBox="1"/>
          <p:nvPr/>
        </p:nvSpPr>
        <p:spPr>
          <a:xfrm>
            <a:off x="263190" y="4305684"/>
            <a:ext cx="6674820" cy="1754326"/>
          </a:xfrm>
          <a:prstGeom prst="rect">
            <a:avLst/>
          </a:prstGeom>
          <a:noFill/>
        </p:spPr>
        <p:txBody>
          <a:bodyPr wrap="square" rtlCol="0">
            <a:spAutoFit/>
          </a:bodyPr>
          <a:lstStyle/>
          <a:p>
            <a:r>
              <a:rPr lang="es-ES" dirty="0"/>
              <a:t>Cada punto es una celda</a:t>
            </a:r>
          </a:p>
          <a:p>
            <a:r>
              <a:rPr lang="es-ES" dirty="0"/>
              <a:t>
Los grupos de puntos son celdas similares</a:t>
            </a:r>
          </a:p>
          <a:p>
            <a:r>
              <a:rPr lang="es-ES" dirty="0"/>
              <a:t>
La separación de grupos podría ser interesante desde el punto de vista biológico</a:t>
            </a:r>
            <a:endParaRPr lang="en-GB" dirty="0"/>
          </a:p>
        </p:txBody>
      </p:sp>
    </p:spTree>
    <p:extLst>
      <p:ext uri="{BB962C8B-B14F-4D97-AF65-F5344CB8AC3E}">
        <p14:creationId xmlns:p14="http://schemas.microsoft.com/office/powerpoint/2010/main" val="3048197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4007710" y="1865958"/>
            <a:ext cx="6928999" cy="2471810"/>
            <a:chOff x="4007710" y="1865958"/>
            <a:chExt cx="6928999" cy="2471810"/>
          </a:xfrm>
        </p:grpSpPr>
        <p:cxnSp>
          <p:nvCxnSpPr>
            <p:cNvPr id="18" name="Straight Arrow Connector 17"/>
            <p:cNvCxnSpPr>
              <a:stCxn id="10" idx="3"/>
              <a:endCxn id="11" idx="1"/>
            </p:cNvCxnSpPr>
            <p:nvPr/>
          </p:nvCxnSpPr>
          <p:spPr>
            <a:xfrm flipV="1">
              <a:off x="4007710" y="2774726"/>
              <a:ext cx="3096430" cy="1563042"/>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5" name="Group 14"/>
            <p:cNvGrpSpPr/>
            <p:nvPr/>
          </p:nvGrpSpPr>
          <p:grpSpPr>
            <a:xfrm>
              <a:off x="7104140" y="1865958"/>
              <a:ext cx="3832569" cy="1817536"/>
              <a:chOff x="5339632" y="1824619"/>
              <a:chExt cx="3832569" cy="1817536"/>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9632" y="1824619"/>
                <a:ext cx="1817536" cy="1817536"/>
              </a:xfrm>
              <a:prstGeom prst="rect">
                <a:avLst/>
              </a:prstGeom>
              <a:ln w="25400">
                <a:solidFill>
                  <a:schemeClr val="tx1"/>
                </a:solidFill>
              </a:ln>
            </p:spPr>
          </p:pic>
          <p:sp>
            <p:nvSpPr>
              <p:cNvPr id="13" name="TextBox 12"/>
              <p:cNvSpPr txBox="1"/>
              <p:nvPr/>
            </p:nvSpPr>
            <p:spPr>
              <a:xfrm>
                <a:off x="7998482" y="2379444"/>
                <a:ext cx="1173719" cy="707886"/>
              </a:xfrm>
              <a:prstGeom prst="rect">
                <a:avLst/>
              </a:prstGeom>
              <a:noFill/>
            </p:spPr>
            <p:txBody>
              <a:bodyPr wrap="none" rtlCol="0">
                <a:spAutoFit/>
              </a:bodyPr>
              <a:lstStyle/>
              <a:p>
                <a:r>
                  <a:rPr lang="en-GB" sz="4000" dirty="0" err="1"/>
                  <a:t>tSNE</a:t>
                </a:r>
                <a:endParaRPr lang="en-GB" sz="4000" dirty="0"/>
              </a:p>
            </p:txBody>
          </p:sp>
        </p:grpSp>
      </p:grpSp>
      <p:grpSp>
        <p:nvGrpSpPr>
          <p:cNvPr id="22" name="Group 21"/>
          <p:cNvGrpSpPr/>
          <p:nvPr/>
        </p:nvGrpSpPr>
        <p:grpSpPr>
          <a:xfrm>
            <a:off x="4007710" y="4337768"/>
            <a:ext cx="7268835" cy="1977225"/>
            <a:chOff x="4007710" y="4337768"/>
            <a:chExt cx="7268835" cy="1977225"/>
          </a:xfrm>
        </p:grpSpPr>
        <p:cxnSp>
          <p:nvCxnSpPr>
            <p:cNvPr id="19" name="Straight Arrow Connector 18"/>
            <p:cNvCxnSpPr>
              <a:stCxn id="10" idx="3"/>
              <a:endCxn id="12" idx="1"/>
            </p:cNvCxnSpPr>
            <p:nvPr/>
          </p:nvCxnSpPr>
          <p:spPr>
            <a:xfrm>
              <a:off x="4007710" y="4337768"/>
              <a:ext cx="3096430" cy="1040919"/>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7104140" y="4442380"/>
              <a:ext cx="4172405" cy="1872613"/>
              <a:chOff x="5339632" y="4401041"/>
              <a:chExt cx="4172405" cy="1872613"/>
            </a:xfrm>
          </p:grpSpPr>
          <p:pic>
            <p:nvPicPr>
              <p:cNvPr id="12" name="Picture 11"/>
              <p:cNvPicPr>
                <a:picLocks noChangeAspect="1"/>
              </p:cNvPicPr>
              <p:nvPr/>
            </p:nvPicPr>
            <p:blipFill rotWithShape="1">
              <a:blip r:embed="rId3"/>
              <a:srcRect l="1476" t="1112" r="1826" b="1523"/>
              <a:stretch/>
            </p:blipFill>
            <p:spPr>
              <a:xfrm>
                <a:off x="5339632" y="4401041"/>
                <a:ext cx="1817536" cy="1872613"/>
              </a:xfrm>
              <a:prstGeom prst="rect">
                <a:avLst/>
              </a:prstGeom>
              <a:ln w="25400">
                <a:solidFill>
                  <a:schemeClr val="tx1"/>
                </a:solidFill>
              </a:ln>
            </p:spPr>
          </p:pic>
          <p:sp>
            <p:nvSpPr>
              <p:cNvPr id="14" name="TextBox 13"/>
              <p:cNvSpPr txBox="1"/>
              <p:nvPr/>
            </p:nvSpPr>
            <p:spPr>
              <a:xfrm>
                <a:off x="7998481" y="4983404"/>
                <a:ext cx="1513556" cy="707886"/>
              </a:xfrm>
              <a:prstGeom prst="rect">
                <a:avLst/>
              </a:prstGeom>
              <a:noFill/>
            </p:spPr>
            <p:txBody>
              <a:bodyPr wrap="none" rtlCol="0">
                <a:spAutoFit/>
              </a:bodyPr>
              <a:lstStyle/>
              <a:p>
                <a:r>
                  <a:rPr lang="en-GB" sz="4000" dirty="0"/>
                  <a:t>UMAP</a:t>
                </a:r>
              </a:p>
            </p:txBody>
          </p:sp>
        </p:grpSp>
      </p:grpSp>
      <p:sp>
        <p:nvSpPr>
          <p:cNvPr id="2" name="Title 1"/>
          <p:cNvSpPr>
            <a:spLocks noGrp="1"/>
          </p:cNvSpPr>
          <p:nvPr>
            <p:ph type="title"/>
          </p:nvPr>
        </p:nvSpPr>
        <p:spPr/>
        <p:txBody>
          <a:bodyPr/>
          <a:lstStyle/>
          <a:p>
            <a:r>
              <a:rPr lang="en-GB" dirty="0" err="1">
                <a:solidFill>
                  <a:srgbClr val="0070C0"/>
                </a:solidFill>
              </a:rPr>
              <a:t>Entonces</a:t>
            </a:r>
            <a:r>
              <a:rPr lang="en-GB" dirty="0">
                <a:solidFill>
                  <a:srgbClr val="0070C0"/>
                </a:solidFill>
              </a:rPr>
              <a:t>, ¿UMAP es genial?</a:t>
            </a:r>
          </a:p>
        </p:txBody>
      </p:sp>
      <p:sp>
        <p:nvSpPr>
          <p:cNvPr id="8" name="Content Placeholder 2"/>
          <p:cNvSpPr txBox="1">
            <a:spLocks/>
          </p:cNvSpPr>
          <p:nvPr/>
        </p:nvSpPr>
        <p:spPr>
          <a:xfrm>
            <a:off x="762000" y="1340710"/>
            <a:ext cx="109728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dirty="0"/>
              <a:t>Algo </a:t>
            </a:r>
            <a:r>
              <a:rPr lang="en-GB" dirty="0" err="1"/>
              <a:t>así</a:t>
            </a:r>
            <a:r>
              <a:rPr lang="en-GB" dirty="0"/>
              <a:t>...</a:t>
            </a: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4546" y="2726186"/>
            <a:ext cx="3223164" cy="3223164"/>
          </a:xfrm>
          <a:prstGeom prst="rect">
            <a:avLst/>
          </a:prstGeom>
          <a:ln w="25400">
            <a:solidFill>
              <a:schemeClr val="tx1"/>
            </a:solidFill>
          </a:ln>
        </p:spPr>
      </p:pic>
    </p:spTree>
    <p:extLst>
      <p:ext uri="{BB962C8B-B14F-4D97-AF65-F5344CB8AC3E}">
        <p14:creationId xmlns:p14="http://schemas.microsoft.com/office/powerpoint/2010/main" val="3517869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solidFill>
                  <a:srgbClr val="0070C0"/>
                </a:solidFill>
              </a:rPr>
              <a:t>Entonces, ¿UMAP es todo exageración?</a:t>
            </a:r>
            <a:endParaRPr lang="en-GB" dirty="0">
              <a:solidFill>
                <a:srgbClr val="0070C0"/>
              </a:solidFill>
            </a:endParaRPr>
          </a:p>
        </p:txBody>
      </p:sp>
      <p:sp>
        <p:nvSpPr>
          <p:cNvPr id="5" name="Content Placeholder 2"/>
          <p:cNvSpPr txBox="1">
            <a:spLocks/>
          </p:cNvSpPr>
          <p:nvPr/>
        </p:nvSpPr>
        <p:spPr>
          <a:xfrm>
            <a:off x="762000" y="1340710"/>
            <a:ext cx="10972800" cy="78998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s-ES" dirty="0"/>
              <a:t>No, realmente funciona mejor para algunos conjuntos de datos...</a:t>
            </a:r>
            <a:endParaRPr lang="en-GB" dirty="0"/>
          </a:p>
        </p:txBody>
      </p:sp>
      <p:pic>
        <p:nvPicPr>
          <p:cNvPr id="4" name="Picture 3"/>
          <p:cNvPicPr>
            <a:picLocks noChangeAspect="1"/>
          </p:cNvPicPr>
          <p:nvPr/>
        </p:nvPicPr>
        <p:blipFill>
          <a:blip r:embed="rId2"/>
          <a:stretch>
            <a:fillRect/>
          </a:stretch>
        </p:blipFill>
        <p:spPr>
          <a:xfrm>
            <a:off x="0" y="1992772"/>
            <a:ext cx="8466062" cy="4495896"/>
          </a:xfrm>
          <a:prstGeom prst="rect">
            <a:avLst/>
          </a:prstGeom>
        </p:spPr>
      </p:pic>
      <p:sp>
        <p:nvSpPr>
          <p:cNvPr id="6" name="TextBox 5"/>
          <p:cNvSpPr txBox="1"/>
          <p:nvPr/>
        </p:nvSpPr>
        <p:spPr>
          <a:xfrm>
            <a:off x="7752230" y="5395486"/>
            <a:ext cx="4338367" cy="1231106"/>
          </a:xfrm>
          <a:prstGeom prst="rect">
            <a:avLst/>
          </a:prstGeom>
          <a:noFill/>
        </p:spPr>
        <p:txBody>
          <a:bodyPr wrap="none" rtlCol="0">
            <a:spAutoFit/>
          </a:bodyPr>
          <a:lstStyle/>
          <a:p>
            <a:pPr algn="ctr"/>
            <a:r>
              <a:rPr lang="en-GB" b="1" dirty="0"/>
              <a:t>3D mammoth skeleton projected into 2D</a:t>
            </a:r>
            <a:endParaRPr lang="en-GB" sz="800" b="1" dirty="0"/>
          </a:p>
          <a:p>
            <a:pPr algn="ctr"/>
            <a:endParaRPr lang="en-GB" sz="800" dirty="0"/>
          </a:p>
          <a:p>
            <a:r>
              <a:rPr lang="en-GB" sz="1600" dirty="0" err="1"/>
              <a:t>tSNE</a:t>
            </a:r>
            <a:r>
              <a:rPr lang="en-GB" sz="1600" dirty="0"/>
              <a:t>:	Perplexity 2000 	          2h 5min</a:t>
            </a:r>
          </a:p>
          <a:p>
            <a:endParaRPr lang="en-GB" sz="1600" dirty="0"/>
          </a:p>
          <a:p>
            <a:r>
              <a:rPr lang="en-GB" sz="1600" dirty="0"/>
              <a:t>UMAP: 	</a:t>
            </a:r>
            <a:r>
              <a:rPr lang="en-GB" sz="1600" dirty="0" err="1"/>
              <a:t>Nneigh</a:t>
            </a:r>
            <a:r>
              <a:rPr lang="en-GB" sz="1600" dirty="0"/>
              <a:t> 200, </a:t>
            </a:r>
            <a:r>
              <a:rPr lang="en-GB" sz="1600" dirty="0" err="1"/>
              <a:t>mindist</a:t>
            </a:r>
            <a:r>
              <a:rPr lang="en-GB" sz="1600" dirty="0"/>
              <a:t> 0.25,    3min</a:t>
            </a:r>
          </a:p>
        </p:txBody>
      </p:sp>
      <p:sp>
        <p:nvSpPr>
          <p:cNvPr id="7" name="Rectangle 6"/>
          <p:cNvSpPr/>
          <p:nvPr/>
        </p:nvSpPr>
        <p:spPr>
          <a:xfrm>
            <a:off x="0" y="6488668"/>
            <a:ext cx="4840492" cy="369332"/>
          </a:xfrm>
          <a:prstGeom prst="rect">
            <a:avLst/>
          </a:prstGeom>
        </p:spPr>
        <p:txBody>
          <a:bodyPr wrap="none">
            <a:spAutoFit/>
          </a:bodyPr>
          <a:lstStyle/>
          <a:p>
            <a:r>
              <a:rPr lang="en-GB" dirty="0"/>
              <a:t>https://pair-code.github.io/understanding-umap/</a:t>
            </a:r>
          </a:p>
        </p:txBody>
      </p:sp>
    </p:spTree>
    <p:extLst>
      <p:ext uri="{BB962C8B-B14F-4D97-AF65-F5344CB8AC3E}">
        <p14:creationId xmlns:p14="http://schemas.microsoft.com/office/powerpoint/2010/main" val="587275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solidFill>
                  <a:srgbClr val="0070C0"/>
                </a:solidFill>
              </a:rPr>
              <a:t>Enfoque práctico PCA + </a:t>
            </a:r>
            <a:r>
              <a:rPr lang="es-ES" dirty="0" err="1">
                <a:solidFill>
                  <a:srgbClr val="0070C0"/>
                </a:solidFill>
              </a:rPr>
              <a:t>tSNE</a:t>
            </a:r>
            <a:r>
              <a:rPr lang="es-ES" dirty="0">
                <a:solidFill>
                  <a:srgbClr val="0070C0"/>
                </a:solidFill>
              </a:rPr>
              <a:t>/UMAP</a:t>
            </a:r>
            <a:endParaRPr lang="en-GB" dirty="0">
              <a:solidFill>
                <a:srgbClr val="0070C0"/>
              </a:solidFill>
            </a:endParaRPr>
          </a:p>
        </p:txBody>
      </p:sp>
      <p:sp>
        <p:nvSpPr>
          <p:cNvPr id="5" name="Content Placeholder 4"/>
          <p:cNvSpPr>
            <a:spLocks noGrp="1"/>
          </p:cNvSpPr>
          <p:nvPr>
            <p:ph idx="1"/>
          </p:nvPr>
        </p:nvSpPr>
        <p:spPr>
          <a:xfrm>
            <a:off x="609600" y="1497331"/>
            <a:ext cx="10972800" cy="5257799"/>
          </a:xfrm>
        </p:spPr>
        <p:txBody>
          <a:bodyPr>
            <a:normAutofit/>
          </a:bodyPr>
          <a:lstStyle/>
          <a:p>
            <a:r>
              <a:rPr lang="es-ES" dirty="0"/>
              <a:t>Filtre mucho antes de comenzar</a:t>
            </a:r>
          </a:p>
          <a:p>
            <a:pPr lvl="1"/>
            <a:r>
              <a:rPr lang="es-ES" dirty="0"/>
              <a:t>Células que se comportan bien
Genes expresados
Genes variables</a:t>
            </a:r>
          </a:p>
          <a:p>
            <a:pPr lvl="1"/>
            <a:endParaRPr lang="en-GB" dirty="0"/>
          </a:p>
          <a:p>
            <a:r>
              <a:rPr lang="en-GB" dirty="0"/>
              <a:t>Do PCA</a:t>
            </a:r>
          </a:p>
          <a:p>
            <a:pPr lvl="1"/>
            <a:r>
              <a:rPr lang="es-ES" dirty="0"/>
              <a:t>Extraer la señal más interesante
Por ejemplo, los mejores PC.  Reducir la dimensionalidad (pero no a 2)</a:t>
            </a:r>
          </a:p>
          <a:p>
            <a:pPr lvl="1"/>
            <a:endParaRPr lang="en-GB" dirty="0"/>
          </a:p>
          <a:p>
            <a:r>
              <a:rPr lang="en-GB" dirty="0"/>
              <a:t>Do </a:t>
            </a:r>
            <a:r>
              <a:rPr lang="en-GB" dirty="0" err="1"/>
              <a:t>tSNE</a:t>
            </a:r>
            <a:r>
              <a:rPr lang="en-GB" dirty="0"/>
              <a:t>/UMAP</a:t>
            </a:r>
          </a:p>
          <a:p>
            <a:pPr lvl="1"/>
            <a:r>
              <a:rPr lang="es-ES" dirty="0"/>
              <a:t>Calcular distancias a partir de proyecciones de PCA
Escala distancias y proyecta en 2 dimensiones</a:t>
            </a:r>
            <a:endParaRPr lang="en-GB" dirty="0"/>
          </a:p>
        </p:txBody>
      </p:sp>
    </p:spTree>
    <p:extLst>
      <p:ext uri="{BB962C8B-B14F-4D97-AF65-F5344CB8AC3E}">
        <p14:creationId xmlns:p14="http://schemas.microsoft.com/office/powerpoint/2010/main" val="4252079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B37B1-2C7B-46A7-8984-7B805A125C9E}"/>
              </a:ext>
            </a:extLst>
          </p:cNvPr>
          <p:cNvSpPr>
            <a:spLocks noGrp="1"/>
          </p:cNvSpPr>
          <p:nvPr>
            <p:ph type="title"/>
          </p:nvPr>
        </p:nvSpPr>
        <p:spPr/>
        <p:txBody>
          <a:bodyPr/>
          <a:lstStyle/>
          <a:p>
            <a:r>
              <a:rPr lang="es-ES" dirty="0">
                <a:solidFill>
                  <a:srgbClr val="0070C0"/>
                </a:solidFill>
              </a:rPr>
              <a:t>Entonces, ¿PCA + UMAP es genial?</a:t>
            </a:r>
            <a:endParaRPr lang="en-GB" dirty="0">
              <a:solidFill>
                <a:srgbClr val="0070C0"/>
              </a:solidFill>
            </a:endParaRPr>
          </a:p>
        </p:txBody>
      </p:sp>
      <p:sp>
        <p:nvSpPr>
          <p:cNvPr id="3" name="Content Placeholder 2">
            <a:extLst>
              <a:ext uri="{FF2B5EF4-FFF2-40B4-BE49-F238E27FC236}">
                <a16:creationId xmlns:a16="http://schemas.microsoft.com/office/drawing/2014/main" id="{210CD11A-2E0D-4ABA-9EEF-851B4FBE330E}"/>
              </a:ext>
            </a:extLst>
          </p:cNvPr>
          <p:cNvSpPr>
            <a:spLocks noGrp="1"/>
          </p:cNvSpPr>
          <p:nvPr>
            <p:ph idx="1"/>
          </p:nvPr>
        </p:nvSpPr>
        <p:spPr>
          <a:xfrm>
            <a:off x="609600" y="1817370"/>
            <a:ext cx="6206500" cy="4049303"/>
          </a:xfrm>
        </p:spPr>
        <p:txBody>
          <a:bodyPr/>
          <a:lstStyle/>
          <a:p>
            <a:pPr marL="0" indent="0">
              <a:buNone/>
            </a:pPr>
            <a:r>
              <a:rPr lang="es-ES" dirty="0"/>
              <a:t>Algo así... siempre y cuando solo tenga un conjunto de datos</a:t>
            </a:r>
          </a:p>
          <a:p>
            <a:r>
              <a:rPr lang="es-ES" sz="2400" dirty="0"/>
              <a:t>En 10X, cada biblioteca es un "lote"
Más sesgos a lo largo del tiempo/distancia
Los sesgos impiden las comparaciones
Necesidad de alinear los conjuntos de datos</a:t>
            </a:r>
            <a:endParaRPr lang="en-GB" sz="2400" dirty="0"/>
          </a:p>
        </p:txBody>
      </p:sp>
      <p:pic>
        <p:nvPicPr>
          <p:cNvPr id="4" name="Picture 3">
            <a:extLst>
              <a:ext uri="{FF2B5EF4-FFF2-40B4-BE49-F238E27FC236}">
                <a16:creationId xmlns:a16="http://schemas.microsoft.com/office/drawing/2014/main" id="{438CE9A8-17D5-4E1A-A671-100E671EBAE7}"/>
              </a:ext>
            </a:extLst>
          </p:cNvPr>
          <p:cNvPicPr>
            <a:picLocks noChangeAspect="1"/>
          </p:cNvPicPr>
          <p:nvPr/>
        </p:nvPicPr>
        <p:blipFill>
          <a:blip r:embed="rId2"/>
          <a:stretch>
            <a:fillRect/>
          </a:stretch>
        </p:blipFill>
        <p:spPr>
          <a:xfrm>
            <a:off x="6816100" y="1690688"/>
            <a:ext cx="5040700" cy="4626071"/>
          </a:xfrm>
          <a:prstGeom prst="rect">
            <a:avLst/>
          </a:prstGeom>
        </p:spPr>
      </p:pic>
    </p:spTree>
    <p:extLst>
      <p:ext uri="{BB962C8B-B14F-4D97-AF65-F5344CB8AC3E}">
        <p14:creationId xmlns:p14="http://schemas.microsoft.com/office/powerpoint/2010/main" val="3699650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87D98-F0DA-43B3-90B4-0115B65147FC}"/>
              </a:ext>
            </a:extLst>
          </p:cNvPr>
          <p:cNvSpPr>
            <a:spLocks noGrp="1"/>
          </p:cNvSpPr>
          <p:nvPr>
            <p:ph type="title"/>
          </p:nvPr>
        </p:nvSpPr>
        <p:spPr/>
        <p:txBody>
          <a:bodyPr/>
          <a:lstStyle/>
          <a:p>
            <a:r>
              <a:rPr lang="en-GB" dirty="0" err="1">
                <a:solidFill>
                  <a:srgbClr val="0070C0"/>
                </a:solidFill>
              </a:rPr>
              <a:t>Integración</a:t>
            </a:r>
            <a:r>
              <a:rPr lang="en-GB" dirty="0">
                <a:solidFill>
                  <a:srgbClr val="0070C0"/>
                </a:solidFill>
              </a:rPr>
              <a:t> de </a:t>
            </a:r>
            <a:r>
              <a:rPr lang="en-GB" dirty="0" err="1">
                <a:solidFill>
                  <a:srgbClr val="0070C0"/>
                </a:solidFill>
              </a:rPr>
              <a:t>datos</a:t>
            </a:r>
            <a:endParaRPr lang="en-GB" dirty="0">
              <a:solidFill>
                <a:srgbClr val="0070C0"/>
              </a:solidFill>
            </a:endParaRPr>
          </a:p>
        </p:txBody>
      </p:sp>
      <p:sp>
        <p:nvSpPr>
          <p:cNvPr id="3" name="Content Placeholder 2">
            <a:extLst>
              <a:ext uri="{FF2B5EF4-FFF2-40B4-BE49-F238E27FC236}">
                <a16:creationId xmlns:a16="http://schemas.microsoft.com/office/drawing/2014/main" id="{A375196E-8317-409E-BD5C-1B133DD5C764}"/>
              </a:ext>
            </a:extLst>
          </p:cNvPr>
          <p:cNvSpPr>
            <a:spLocks noGrp="1"/>
          </p:cNvSpPr>
          <p:nvPr>
            <p:ph idx="1"/>
          </p:nvPr>
        </p:nvSpPr>
        <p:spPr/>
        <p:txBody>
          <a:bodyPr/>
          <a:lstStyle/>
          <a:p>
            <a:r>
              <a:rPr lang="es-ES" dirty="0"/>
              <a:t>Funciona sobre la base de que hay colecciones "equivalentes" de celdas en dos (o más) conjuntos de datos</a:t>
            </a:r>
          </a:p>
          <a:p>
            <a:endParaRPr lang="en-GB" dirty="0"/>
          </a:p>
          <a:p>
            <a:r>
              <a:rPr lang="es-ES" dirty="0"/>
              <a:t>Encuentre puntos de "anclaje" que sean celdas equivalentes que deben estar alineadas</a:t>
            </a:r>
          </a:p>
          <a:p>
            <a:endParaRPr lang="en-GB" dirty="0"/>
          </a:p>
          <a:p>
            <a:r>
              <a:rPr lang="es-ES" dirty="0"/>
              <a:t>Sesgar cuantitativamente los datos para alinear de forma óptima los anclajes</a:t>
            </a:r>
            <a:endParaRPr lang="en-GB" dirty="0"/>
          </a:p>
        </p:txBody>
      </p:sp>
    </p:spTree>
    <p:extLst>
      <p:ext uri="{BB962C8B-B14F-4D97-AF65-F5344CB8AC3E}">
        <p14:creationId xmlns:p14="http://schemas.microsoft.com/office/powerpoint/2010/main" val="32793984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87D98-F0DA-43B3-90B4-0115B65147FC}"/>
              </a:ext>
            </a:extLst>
          </p:cNvPr>
          <p:cNvSpPr>
            <a:spLocks noGrp="1"/>
          </p:cNvSpPr>
          <p:nvPr>
            <p:ph type="title"/>
          </p:nvPr>
        </p:nvSpPr>
        <p:spPr/>
        <p:txBody>
          <a:bodyPr/>
          <a:lstStyle/>
          <a:p>
            <a:r>
              <a:rPr lang="en-GB" dirty="0" err="1">
                <a:solidFill>
                  <a:srgbClr val="0070C0"/>
                </a:solidFill>
              </a:rPr>
              <a:t>Integración</a:t>
            </a:r>
            <a:r>
              <a:rPr lang="en-GB" dirty="0">
                <a:solidFill>
                  <a:srgbClr val="0070C0"/>
                </a:solidFill>
              </a:rPr>
              <a:t> UMAP/</a:t>
            </a:r>
            <a:r>
              <a:rPr lang="en-GB" dirty="0" err="1">
                <a:solidFill>
                  <a:srgbClr val="0070C0"/>
                </a:solidFill>
              </a:rPr>
              <a:t>tSNE</a:t>
            </a:r>
            <a:endParaRPr lang="en-GB" dirty="0">
              <a:solidFill>
                <a:srgbClr val="0070C0"/>
              </a:solidFill>
            </a:endParaRPr>
          </a:p>
        </p:txBody>
      </p:sp>
      <p:sp>
        <p:nvSpPr>
          <p:cNvPr id="20" name="Content Placeholder 19">
            <a:extLst>
              <a:ext uri="{FF2B5EF4-FFF2-40B4-BE49-F238E27FC236}">
                <a16:creationId xmlns:a16="http://schemas.microsoft.com/office/drawing/2014/main" id="{6EB3A401-23A5-4947-BD12-3799C7A5B190}"/>
              </a:ext>
            </a:extLst>
          </p:cNvPr>
          <p:cNvSpPr>
            <a:spLocks noGrp="1"/>
          </p:cNvSpPr>
          <p:nvPr>
            <p:ph idx="1"/>
          </p:nvPr>
        </p:nvSpPr>
        <p:spPr>
          <a:xfrm>
            <a:off x="258417" y="5851992"/>
            <a:ext cx="10972800" cy="845828"/>
          </a:xfrm>
        </p:spPr>
        <p:txBody>
          <a:bodyPr/>
          <a:lstStyle/>
          <a:p>
            <a:pPr marL="0" indent="0" algn="ctr">
              <a:buNone/>
            </a:pPr>
            <a:r>
              <a:rPr lang="es-ES" dirty="0"/>
              <a:t>Definir puntos de "anclaje" clave entre celdas equivalentes</a:t>
            </a:r>
            <a:endParaRPr lang="en-GB" dirty="0"/>
          </a:p>
        </p:txBody>
      </p:sp>
      <p:sp>
        <p:nvSpPr>
          <p:cNvPr id="4" name="Rectangle 3">
            <a:extLst>
              <a:ext uri="{FF2B5EF4-FFF2-40B4-BE49-F238E27FC236}">
                <a16:creationId xmlns:a16="http://schemas.microsoft.com/office/drawing/2014/main" id="{89A40EB2-0937-43BF-B879-3C76121AF3B0}"/>
              </a:ext>
            </a:extLst>
          </p:cNvPr>
          <p:cNvSpPr/>
          <p:nvPr/>
        </p:nvSpPr>
        <p:spPr>
          <a:xfrm>
            <a:off x="1055300" y="1916790"/>
            <a:ext cx="3528490" cy="3600500"/>
          </a:xfrm>
          <a:prstGeom prst="rect">
            <a:avLst/>
          </a:prstGeom>
          <a:solidFill>
            <a:schemeClr val="bg1"/>
          </a:solid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763FFB38-3C68-40B9-ABFE-B89693665DD5}"/>
              </a:ext>
            </a:extLst>
          </p:cNvPr>
          <p:cNvSpPr/>
          <p:nvPr/>
        </p:nvSpPr>
        <p:spPr>
          <a:xfrm>
            <a:off x="6960120" y="1918641"/>
            <a:ext cx="3528490" cy="3600500"/>
          </a:xfrm>
          <a:prstGeom prst="rect">
            <a:avLst/>
          </a:prstGeom>
          <a:solidFill>
            <a:schemeClr val="bg1"/>
          </a:solid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a:extLst>
              <a:ext uri="{FF2B5EF4-FFF2-40B4-BE49-F238E27FC236}">
                <a16:creationId xmlns:a16="http://schemas.microsoft.com/office/drawing/2014/main" id="{78E369D7-915C-4737-883E-533C57FAA837}"/>
              </a:ext>
            </a:extLst>
          </p:cNvPr>
          <p:cNvSpPr/>
          <p:nvPr/>
        </p:nvSpPr>
        <p:spPr>
          <a:xfrm>
            <a:off x="1559370" y="2348850"/>
            <a:ext cx="504070" cy="504070"/>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C89AD7DA-0C4E-4D83-835B-1AD44FA84E41}"/>
              </a:ext>
            </a:extLst>
          </p:cNvPr>
          <p:cNvSpPr/>
          <p:nvPr/>
        </p:nvSpPr>
        <p:spPr>
          <a:xfrm>
            <a:off x="3094185" y="2625342"/>
            <a:ext cx="504070" cy="1235717"/>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5BAC9E60-D29A-458A-AD2B-AF73A16B4B5E}"/>
              </a:ext>
            </a:extLst>
          </p:cNvPr>
          <p:cNvSpPr/>
          <p:nvPr/>
        </p:nvSpPr>
        <p:spPr>
          <a:xfrm>
            <a:off x="1525459" y="4437140"/>
            <a:ext cx="1534815" cy="504070"/>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E67FA2D9-2B56-49D1-822F-B37A2B7A7BD2}"/>
              </a:ext>
            </a:extLst>
          </p:cNvPr>
          <p:cNvSpPr/>
          <p:nvPr/>
        </p:nvSpPr>
        <p:spPr>
          <a:xfrm>
            <a:off x="3744369" y="4437140"/>
            <a:ext cx="504070" cy="504070"/>
          </a:xfrm>
          <a:prstGeom prst="ellipse">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380F2BBA-AEC9-46FF-8320-409F138B44C1}"/>
              </a:ext>
            </a:extLst>
          </p:cNvPr>
          <p:cNvSpPr/>
          <p:nvPr/>
        </p:nvSpPr>
        <p:spPr>
          <a:xfrm>
            <a:off x="9361005" y="2348850"/>
            <a:ext cx="504070" cy="504070"/>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A2DCD1E3-90F7-4A96-AD96-0CEED986E48E}"/>
              </a:ext>
            </a:extLst>
          </p:cNvPr>
          <p:cNvSpPr/>
          <p:nvPr/>
        </p:nvSpPr>
        <p:spPr>
          <a:xfrm rot="16200000">
            <a:off x="8822380" y="3135187"/>
            <a:ext cx="504070" cy="1235717"/>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7AC379A3-2FC0-4A28-98F7-6C9AE39FDBAC}"/>
              </a:ext>
            </a:extLst>
          </p:cNvPr>
          <p:cNvSpPr/>
          <p:nvPr/>
        </p:nvSpPr>
        <p:spPr>
          <a:xfrm rot="2700000">
            <a:off x="7407674" y="4437140"/>
            <a:ext cx="1534815" cy="504070"/>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3343C5E2-486A-4C8D-8F54-0231BE80C99D}"/>
              </a:ext>
            </a:extLst>
          </p:cNvPr>
          <p:cNvSpPr/>
          <p:nvPr/>
        </p:nvSpPr>
        <p:spPr>
          <a:xfrm>
            <a:off x="7281388" y="2811069"/>
            <a:ext cx="504070" cy="504070"/>
          </a:xfrm>
          <a:prstGeom prst="ellipse">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6" name="Freeform: Shape 15">
            <a:extLst>
              <a:ext uri="{FF2B5EF4-FFF2-40B4-BE49-F238E27FC236}">
                <a16:creationId xmlns:a16="http://schemas.microsoft.com/office/drawing/2014/main" id="{960DD360-83A2-4681-A886-7BF56383F807}"/>
              </a:ext>
            </a:extLst>
          </p:cNvPr>
          <p:cNvSpPr/>
          <p:nvPr/>
        </p:nvSpPr>
        <p:spPr>
          <a:xfrm>
            <a:off x="1815548" y="1616758"/>
            <a:ext cx="7832035" cy="954164"/>
          </a:xfrm>
          <a:custGeom>
            <a:avLst/>
            <a:gdLst>
              <a:gd name="connsiteX0" fmla="*/ 0 w 7832035"/>
              <a:gd name="connsiteY0" fmla="*/ 954164 h 954164"/>
              <a:gd name="connsiteX1" fmla="*/ 4028661 w 7832035"/>
              <a:gd name="connsiteY1" fmla="*/ 7 h 954164"/>
              <a:gd name="connsiteX2" fmla="*/ 7832035 w 7832035"/>
              <a:gd name="connsiteY2" fmla="*/ 940912 h 954164"/>
            </a:gdLst>
            <a:ahLst/>
            <a:cxnLst>
              <a:cxn ang="0">
                <a:pos x="connsiteX0" y="connsiteY0"/>
              </a:cxn>
              <a:cxn ang="0">
                <a:pos x="connsiteX1" y="connsiteY1"/>
              </a:cxn>
              <a:cxn ang="0">
                <a:pos x="connsiteX2" y="connsiteY2"/>
              </a:cxn>
            </a:cxnLst>
            <a:rect l="l" t="t" r="r" b="b"/>
            <a:pathLst>
              <a:path w="7832035" h="954164">
                <a:moveTo>
                  <a:pt x="0" y="954164"/>
                </a:moveTo>
                <a:cubicBezTo>
                  <a:pt x="1361661" y="478190"/>
                  <a:pt x="2723322" y="2216"/>
                  <a:pt x="4028661" y="7"/>
                </a:cubicBezTo>
                <a:cubicBezTo>
                  <a:pt x="5334000" y="-2202"/>
                  <a:pt x="6583017" y="469355"/>
                  <a:pt x="7832035" y="940912"/>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Freeform: Shape 16">
            <a:extLst>
              <a:ext uri="{FF2B5EF4-FFF2-40B4-BE49-F238E27FC236}">
                <a16:creationId xmlns:a16="http://schemas.microsoft.com/office/drawing/2014/main" id="{6513D566-FFBE-4EE6-A32B-2E8B0643712C}"/>
              </a:ext>
            </a:extLst>
          </p:cNvPr>
          <p:cNvSpPr/>
          <p:nvPr/>
        </p:nvSpPr>
        <p:spPr>
          <a:xfrm>
            <a:off x="3326296" y="3138474"/>
            <a:ext cx="5751443" cy="598639"/>
          </a:xfrm>
          <a:custGeom>
            <a:avLst/>
            <a:gdLst>
              <a:gd name="connsiteX0" fmla="*/ 0 w 5751443"/>
              <a:gd name="connsiteY0" fmla="*/ 81804 h 598639"/>
              <a:gd name="connsiteX1" fmla="*/ 2517913 w 5751443"/>
              <a:gd name="connsiteY1" fmla="*/ 42048 h 598639"/>
              <a:gd name="connsiteX2" fmla="*/ 5751443 w 5751443"/>
              <a:gd name="connsiteY2" fmla="*/ 598639 h 598639"/>
            </a:gdLst>
            <a:ahLst/>
            <a:cxnLst>
              <a:cxn ang="0">
                <a:pos x="connsiteX0" y="connsiteY0"/>
              </a:cxn>
              <a:cxn ang="0">
                <a:pos x="connsiteX1" y="connsiteY1"/>
              </a:cxn>
              <a:cxn ang="0">
                <a:pos x="connsiteX2" y="connsiteY2"/>
              </a:cxn>
            </a:cxnLst>
            <a:rect l="l" t="t" r="r" b="b"/>
            <a:pathLst>
              <a:path w="5751443" h="598639">
                <a:moveTo>
                  <a:pt x="0" y="81804"/>
                </a:moveTo>
                <a:cubicBezTo>
                  <a:pt x="779669" y="18856"/>
                  <a:pt x="1559339" y="-44091"/>
                  <a:pt x="2517913" y="42048"/>
                </a:cubicBezTo>
                <a:cubicBezTo>
                  <a:pt x="3476487" y="128187"/>
                  <a:pt x="4613965" y="363413"/>
                  <a:pt x="5751443" y="598639"/>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Freeform: Shape 17">
            <a:extLst>
              <a:ext uri="{FF2B5EF4-FFF2-40B4-BE49-F238E27FC236}">
                <a16:creationId xmlns:a16="http://schemas.microsoft.com/office/drawing/2014/main" id="{307EAC98-55D2-4B0F-95EA-C47777BEDE96}"/>
              </a:ext>
            </a:extLst>
          </p:cNvPr>
          <p:cNvSpPr/>
          <p:nvPr/>
        </p:nvSpPr>
        <p:spPr>
          <a:xfrm>
            <a:off x="3975652" y="2049636"/>
            <a:ext cx="3538331" cy="2615129"/>
          </a:xfrm>
          <a:custGeom>
            <a:avLst/>
            <a:gdLst>
              <a:gd name="connsiteX0" fmla="*/ 0 w 3538331"/>
              <a:gd name="connsiteY0" fmla="*/ 2615129 h 2615129"/>
              <a:gd name="connsiteX1" fmla="*/ 1683026 w 3538331"/>
              <a:gd name="connsiteY1" fmla="*/ 70712 h 2615129"/>
              <a:gd name="connsiteX2" fmla="*/ 3538331 w 3538331"/>
              <a:gd name="connsiteY2" fmla="*/ 958607 h 2615129"/>
            </a:gdLst>
            <a:ahLst/>
            <a:cxnLst>
              <a:cxn ang="0">
                <a:pos x="connsiteX0" y="connsiteY0"/>
              </a:cxn>
              <a:cxn ang="0">
                <a:pos x="connsiteX1" y="connsiteY1"/>
              </a:cxn>
              <a:cxn ang="0">
                <a:pos x="connsiteX2" y="connsiteY2"/>
              </a:cxn>
            </a:cxnLst>
            <a:rect l="l" t="t" r="r" b="b"/>
            <a:pathLst>
              <a:path w="3538331" h="2615129">
                <a:moveTo>
                  <a:pt x="0" y="2615129"/>
                </a:moveTo>
                <a:cubicBezTo>
                  <a:pt x="546652" y="1480964"/>
                  <a:pt x="1093304" y="346799"/>
                  <a:pt x="1683026" y="70712"/>
                </a:cubicBezTo>
                <a:cubicBezTo>
                  <a:pt x="2272748" y="-205375"/>
                  <a:pt x="2905539" y="376616"/>
                  <a:pt x="3538331" y="958607"/>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Freeform: Shape 18">
            <a:extLst>
              <a:ext uri="{FF2B5EF4-FFF2-40B4-BE49-F238E27FC236}">
                <a16:creationId xmlns:a16="http://schemas.microsoft.com/office/drawing/2014/main" id="{6B93239F-2D6D-4E05-99D0-3C3165715F32}"/>
              </a:ext>
            </a:extLst>
          </p:cNvPr>
          <p:cNvSpPr/>
          <p:nvPr/>
        </p:nvSpPr>
        <p:spPr>
          <a:xfrm>
            <a:off x="2266122" y="4678017"/>
            <a:ext cx="5804452" cy="808383"/>
          </a:xfrm>
          <a:custGeom>
            <a:avLst/>
            <a:gdLst>
              <a:gd name="connsiteX0" fmla="*/ 0 w 5804452"/>
              <a:gd name="connsiteY0" fmla="*/ 0 h 808383"/>
              <a:gd name="connsiteX1" fmla="*/ 3352800 w 5804452"/>
              <a:gd name="connsiteY1" fmla="*/ 808383 h 808383"/>
              <a:gd name="connsiteX2" fmla="*/ 5804452 w 5804452"/>
              <a:gd name="connsiteY2" fmla="*/ 0 h 808383"/>
            </a:gdLst>
            <a:ahLst/>
            <a:cxnLst>
              <a:cxn ang="0">
                <a:pos x="connsiteX0" y="connsiteY0"/>
              </a:cxn>
              <a:cxn ang="0">
                <a:pos x="connsiteX1" y="connsiteY1"/>
              </a:cxn>
              <a:cxn ang="0">
                <a:pos x="connsiteX2" y="connsiteY2"/>
              </a:cxn>
            </a:cxnLst>
            <a:rect l="l" t="t" r="r" b="b"/>
            <a:pathLst>
              <a:path w="5804452" h="808383">
                <a:moveTo>
                  <a:pt x="0" y="0"/>
                </a:moveTo>
                <a:cubicBezTo>
                  <a:pt x="1192695" y="404191"/>
                  <a:pt x="2385391" y="808383"/>
                  <a:pt x="3352800" y="808383"/>
                </a:cubicBezTo>
                <a:cubicBezTo>
                  <a:pt x="4320209" y="808383"/>
                  <a:pt x="5062330" y="404191"/>
                  <a:pt x="5804452"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14639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left)">
                                      <p:cBhvr>
                                        <p:cTn id="11" dur="500"/>
                                        <p:tgtEl>
                                          <p:spTgt spid="1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left)">
                                      <p:cBhvr>
                                        <p:cTn id="15" dur="500"/>
                                        <p:tgtEl>
                                          <p:spTgt spid="1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87D98-F0DA-43B3-90B4-0115B65147FC}"/>
              </a:ext>
            </a:extLst>
          </p:cNvPr>
          <p:cNvSpPr>
            <a:spLocks noGrp="1"/>
          </p:cNvSpPr>
          <p:nvPr>
            <p:ph type="title"/>
          </p:nvPr>
        </p:nvSpPr>
        <p:spPr/>
        <p:txBody>
          <a:bodyPr/>
          <a:lstStyle/>
          <a:p>
            <a:r>
              <a:rPr lang="en-GB" dirty="0" err="1">
                <a:solidFill>
                  <a:srgbClr val="0070C0"/>
                </a:solidFill>
              </a:rPr>
              <a:t>Integración</a:t>
            </a:r>
            <a:r>
              <a:rPr lang="en-GB" dirty="0">
                <a:solidFill>
                  <a:srgbClr val="0070C0"/>
                </a:solidFill>
              </a:rPr>
              <a:t> UMAP/</a:t>
            </a:r>
            <a:r>
              <a:rPr lang="en-GB" dirty="0" err="1">
                <a:solidFill>
                  <a:srgbClr val="0070C0"/>
                </a:solidFill>
              </a:rPr>
              <a:t>tSNE</a:t>
            </a:r>
            <a:endParaRPr lang="en-GB" dirty="0">
              <a:solidFill>
                <a:srgbClr val="0070C0"/>
              </a:solidFill>
            </a:endParaRPr>
          </a:p>
        </p:txBody>
      </p:sp>
      <p:grpSp>
        <p:nvGrpSpPr>
          <p:cNvPr id="14" name="Group 13">
            <a:extLst>
              <a:ext uri="{FF2B5EF4-FFF2-40B4-BE49-F238E27FC236}">
                <a16:creationId xmlns:a16="http://schemas.microsoft.com/office/drawing/2014/main" id="{9F0A589E-2A1A-4BC9-85B3-95301B1448EF}"/>
              </a:ext>
            </a:extLst>
          </p:cNvPr>
          <p:cNvGrpSpPr/>
          <p:nvPr/>
        </p:nvGrpSpPr>
        <p:grpSpPr>
          <a:xfrm>
            <a:off x="1055300" y="1916790"/>
            <a:ext cx="3528490" cy="3600500"/>
            <a:chOff x="1055300" y="1916790"/>
            <a:chExt cx="3528490" cy="3600500"/>
          </a:xfrm>
        </p:grpSpPr>
        <p:sp>
          <p:nvSpPr>
            <p:cNvPr id="4" name="Rectangle 3">
              <a:extLst>
                <a:ext uri="{FF2B5EF4-FFF2-40B4-BE49-F238E27FC236}">
                  <a16:creationId xmlns:a16="http://schemas.microsoft.com/office/drawing/2014/main" id="{89A40EB2-0937-43BF-B879-3C76121AF3B0}"/>
                </a:ext>
              </a:extLst>
            </p:cNvPr>
            <p:cNvSpPr/>
            <p:nvPr/>
          </p:nvSpPr>
          <p:spPr>
            <a:xfrm>
              <a:off x="1055300" y="1916790"/>
              <a:ext cx="3528490" cy="3600500"/>
            </a:xfrm>
            <a:prstGeom prst="rect">
              <a:avLst/>
            </a:prstGeom>
            <a:solidFill>
              <a:schemeClr val="bg1"/>
            </a:solid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a:extLst>
                <a:ext uri="{FF2B5EF4-FFF2-40B4-BE49-F238E27FC236}">
                  <a16:creationId xmlns:a16="http://schemas.microsoft.com/office/drawing/2014/main" id="{78E369D7-915C-4737-883E-533C57FAA837}"/>
                </a:ext>
              </a:extLst>
            </p:cNvPr>
            <p:cNvSpPr/>
            <p:nvPr/>
          </p:nvSpPr>
          <p:spPr>
            <a:xfrm>
              <a:off x="1559370" y="2348850"/>
              <a:ext cx="504070" cy="504070"/>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C89AD7DA-0C4E-4D83-835B-1AD44FA84E41}"/>
                </a:ext>
              </a:extLst>
            </p:cNvPr>
            <p:cNvSpPr/>
            <p:nvPr/>
          </p:nvSpPr>
          <p:spPr>
            <a:xfrm>
              <a:off x="3094185" y="2625342"/>
              <a:ext cx="504070" cy="1235717"/>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5BAC9E60-D29A-458A-AD2B-AF73A16B4B5E}"/>
                </a:ext>
              </a:extLst>
            </p:cNvPr>
            <p:cNvSpPr/>
            <p:nvPr/>
          </p:nvSpPr>
          <p:spPr>
            <a:xfrm>
              <a:off x="1525459" y="4437140"/>
              <a:ext cx="1534815" cy="504070"/>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E67FA2D9-2B56-49D1-822F-B37A2B7A7BD2}"/>
                </a:ext>
              </a:extLst>
            </p:cNvPr>
            <p:cNvSpPr/>
            <p:nvPr/>
          </p:nvSpPr>
          <p:spPr>
            <a:xfrm>
              <a:off x="3744369" y="4437140"/>
              <a:ext cx="504070" cy="504070"/>
            </a:xfrm>
            <a:prstGeom prst="ellipse">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grpSp>
      <p:grpSp>
        <p:nvGrpSpPr>
          <p:cNvPr id="3" name="Group 2">
            <a:extLst>
              <a:ext uri="{FF2B5EF4-FFF2-40B4-BE49-F238E27FC236}">
                <a16:creationId xmlns:a16="http://schemas.microsoft.com/office/drawing/2014/main" id="{DBD1EB03-90B4-49FB-9DCE-F5EBF5F7C5FD}"/>
              </a:ext>
            </a:extLst>
          </p:cNvPr>
          <p:cNvGrpSpPr/>
          <p:nvPr/>
        </p:nvGrpSpPr>
        <p:grpSpPr>
          <a:xfrm>
            <a:off x="6960120" y="1918641"/>
            <a:ext cx="3528490" cy="3600500"/>
            <a:chOff x="6960120" y="1918641"/>
            <a:chExt cx="3528490" cy="3600500"/>
          </a:xfrm>
        </p:grpSpPr>
        <p:sp>
          <p:nvSpPr>
            <p:cNvPr id="5" name="Rectangle 4">
              <a:extLst>
                <a:ext uri="{FF2B5EF4-FFF2-40B4-BE49-F238E27FC236}">
                  <a16:creationId xmlns:a16="http://schemas.microsoft.com/office/drawing/2014/main" id="{763FFB38-3C68-40B9-ABFE-B89693665DD5}"/>
                </a:ext>
              </a:extLst>
            </p:cNvPr>
            <p:cNvSpPr/>
            <p:nvPr/>
          </p:nvSpPr>
          <p:spPr>
            <a:xfrm>
              <a:off x="6960120" y="1918641"/>
              <a:ext cx="3528490" cy="3600500"/>
            </a:xfrm>
            <a:prstGeom prst="rect">
              <a:avLst/>
            </a:prstGeom>
            <a:solidFill>
              <a:schemeClr val="bg1"/>
            </a:solid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380F2BBA-AEC9-46FF-8320-409F138B44C1}"/>
                </a:ext>
              </a:extLst>
            </p:cNvPr>
            <p:cNvSpPr/>
            <p:nvPr/>
          </p:nvSpPr>
          <p:spPr>
            <a:xfrm>
              <a:off x="9361005" y="2348850"/>
              <a:ext cx="504070" cy="504070"/>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A2DCD1E3-90F7-4A96-AD96-0CEED986E48E}"/>
                </a:ext>
              </a:extLst>
            </p:cNvPr>
            <p:cNvSpPr/>
            <p:nvPr/>
          </p:nvSpPr>
          <p:spPr>
            <a:xfrm rot="16200000">
              <a:off x="8822380" y="3135187"/>
              <a:ext cx="504070" cy="1235717"/>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7AC379A3-2FC0-4A28-98F7-6C9AE39FDBAC}"/>
                </a:ext>
              </a:extLst>
            </p:cNvPr>
            <p:cNvSpPr/>
            <p:nvPr/>
          </p:nvSpPr>
          <p:spPr>
            <a:xfrm rot="2700000">
              <a:off x="7407674" y="4437140"/>
              <a:ext cx="1534815" cy="504070"/>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3343C5E2-486A-4C8D-8F54-0231BE80C99D}"/>
                </a:ext>
              </a:extLst>
            </p:cNvPr>
            <p:cNvSpPr/>
            <p:nvPr/>
          </p:nvSpPr>
          <p:spPr>
            <a:xfrm>
              <a:off x="7281388" y="2811069"/>
              <a:ext cx="504070" cy="504070"/>
            </a:xfrm>
            <a:prstGeom prst="ellipse">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grpSp>
      <p:grpSp>
        <p:nvGrpSpPr>
          <p:cNvPr id="24" name="Group 23">
            <a:extLst>
              <a:ext uri="{FF2B5EF4-FFF2-40B4-BE49-F238E27FC236}">
                <a16:creationId xmlns:a16="http://schemas.microsoft.com/office/drawing/2014/main" id="{27E5B88F-AA91-4B99-91EA-688E9E13243A}"/>
              </a:ext>
            </a:extLst>
          </p:cNvPr>
          <p:cNvGrpSpPr/>
          <p:nvPr/>
        </p:nvGrpSpPr>
        <p:grpSpPr>
          <a:xfrm>
            <a:off x="6960120" y="1908507"/>
            <a:ext cx="3528490" cy="3600500"/>
            <a:chOff x="1055300" y="1916790"/>
            <a:chExt cx="3528490" cy="3600500"/>
          </a:xfrm>
        </p:grpSpPr>
        <p:sp>
          <p:nvSpPr>
            <p:cNvPr id="25" name="Rectangle 24">
              <a:extLst>
                <a:ext uri="{FF2B5EF4-FFF2-40B4-BE49-F238E27FC236}">
                  <a16:creationId xmlns:a16="http://schemas.microsoft.com/office/drawing/2014/main" id="{3946AEC8-651C-4BDD-B863-405FF8739731}"/>
                </a:ext>
              </a:extLst>
            </p:cNvPr>
            <p:cNvSpPr/>
            <p:nvPr/>
          </p:nvSpPr>
          <p:spPr>
            <a:xfrm>
              <a:off x="1055300" y="1916790"/>
              <a:ext cx="3528490" cy="3600500"/>
            </a:xfrm>
            <a:prstGeom prst="rect">
              <a:avLst/>
            </a:prstGeom>
            <a:solidFill>
              <a:schemeClr val="bg1"/>
            </a:solid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23B3B85A-C953-43A2-830B-1C8911C009A0}"/>
                </a:ext>
              </a:extLst>
            </p:cNvPr>
            <p:cNvSpPr/>
            <p:nvPr/>
          </p:nvSpPr>
          <p:spPr>
            <a:xfrm>
              <a:off x="1559370" y="2348850"/>
              <a:ext cx="504070" cy="504070"/>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3122F196-A8E9-4656-BA5E-075FC545F78F}"/>
                </a:ext>
              </a:extLst>
            </p:cNvPr>
            <p:cNvSpPr/>
            <p:nvPr/>
          </p:nvSpPr>
          <p:spPr>
            <a:xfrm>
              <a:off x="3094185" y="2625342"/>
              <a:ext cx="504070" cy="1235717"/>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8" name="Oval 27">
              <a:extLst>
                <a:ext uri="{FF2B5EF4-FFF2-40B4-BE49-F238E27FC236}">
                  <a16:creationId xmlns:a16="http://schemas.microsoft.com/office/drawing/2014/main" id="{15AF64D6-978F-40F4-951C-41D8CDD80291}"/>
                </a:ext>
              </a:extLst>
            </p:cNvPr>
            <p:cNvSpPr/>
            <p:nvPr/>
          </p:nvSpPr>
          <p:spPr>
            <a:xfrm>
              <a:off x="1525459" y="4437140"/>
              <a:ext cx="1534815" cy="504070"/>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5E2F0DD4-6098-4FAE-99CC-C1E1B8BDDB0B}"/>
                </a:ext>
              </a:extLst>
            </p:cNvPr>
            <p:cNvSpPr/>
            <p:nvPr/>
          </p:nvSpPr>
          <p:spPr>
            <a:xfrm>
              <a:off x="3744369" y="4437140"/>
              <a:ext cx="504070" cy="504070"/>
            </a:xfrm>
            <a:prstGeom prst="ellipse">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grpSp>
      <p:sp>
        <p:nvSpPr>
          <p:cNvPr id="30" name="Content Placeholder 19">
            <a:extLst>
              <a:ext uri="{FF2B5EF4-FFF2-40B4-BE49-F238E27FC236}">
                <a16:creationId xmlns:a16="http://schemas.microsoft.com/office/drawing/2014/main" id="{F370E15B-B8CC-471D-9B34-F087D5DAC073}"/>
              </a:ext>
            </a:extLst>
          </p:cNvPr>
          <p:cNvSpPr>
            <a:spLocks noGrp="1"/>
          </p:cNvSpPr>
          <p:nvPr>
            <p:ph idx="1"/>
          </p:nvPr>
        </p:nvSpPr>
        <p:spPr>
          <a:xfrm>
            <a:off x="258417" y="5851992"/>
            <a:ext cx="10972800" cy="845828"/>
          </a:xfrm>
        </p:spPr>
        <p:txBody>
          <a:bodyPr/>
          <a:lstStyle/>
          <a:p>
            <a:pPr marL="0" indent="0" algn="ctr">
              <a:buNone/>
            </a:pPr>
            <a:r>
              <a:rPr lang="es-ES" dirty="0"/>
              <a:t>Sesgar los datos para alinear los anclajes</a:t>
            </a:r>
            <a:endParaRPr lang="en-GB" dirty="0"/>
          </a:p>
        </p:txBody>
      </p:sp>
    </p:spTree>
    <p:extLst>
      <p:ext uri="{BB962C8B-B14F-4D97-AF65-F5344CB8AC3E}">
        <p14:creationId xmlns:p14="http://schemas.microsoft.com/office/powerpoint/2010/main" val="1487955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3BC89-8241-4780-888C-A53A9024F056}"/>
              </a:ext>
            </a:extLst>
          </p:cNvPr>
          <p:cNvSpPr>
            <a:spLocks noGrp="1"/>
          </p:cNvSpPr>
          <p:nvPr>
            <p:ph type="title"/>
          </p:nvPr>
        </p:nvSpPr>
        <p:spPr>
          <a:xfrm>
            <a:off x="596545" y="-83311"/>
            <a:ext cx="10972800" cy="1143000"/>
          </a:xfrm>
        </p:spPr>
        <p:txBody>
          <a:bodyPr/>
          <a:lstStyle/>
          <a:p>
            <a:r>
              <a:rPr lang="es-ES" dirty="0">
                <a:solidFill>
                  <a:srgbClr val="0070C0"/>
                </a:solidFill>
              </a:rPr>
              <a:t>Definición de anclajes de integración</a:t>
            </a:r>
            <a:endParaRPr lang="en-GB" dirty="0">
              <a:solidFill>
                <a:srgbClr val="0070C0"/>
              </a:solidFill>
            </a:endParaRPr>
          </a:p>
        </p:txBody>
      </p:sp>
      <p:sp>
        <p:nvSpPr>
          <p:cNvPr id="3" name="Content Placeholder 2">
            <a:extLst>
              <a:ext uri="{FF2B5EF4-FFF2-40B4-BE49-F238E27FC236}">
                <a16:creationId xmlns:a16="http://schemas.microsoft.com/office/drawing/2014/main" id="{8526F898-10C6-4908-8504-18C7EA990972}"/>
              </a:ext>
            </a:extLst>
          </p:cNvPr>
          <p:cNvSpPr>
            <a:spLocks noGrp="1"/>
          </p:cNvSpPr>
          <p:nvPr>
            <p:ph idx="1"/>
          </p:nvPr>
        </p:nvSpPr>
        <p:spPr>
          <a:xfrm>
            <a:off x="671987" y="1216285"/>
            <a:ext cx="10972800" cy="580998"/>
          </a:xfrm>
        </p:spPr>
        <p:txBody>
          <a:bodyPr/>
          <a:lstStyle/>
          <a:p>
            <a:pPr marL="0" indent="0" algn="ctr">
              <a:buNone/>
            </a:pPr>
            <a:r>
              <a:rPr lang="en-GB" dirty="0"/>
              <a:t>Mutual Nearest Neighbours (MNN)</a:t>
            </a:r>
          </a:p>
        </p:txBody>
      </p:sp>
      <p:sp>
        <p:nvSpPr>
          <p:cNvPr id="14" name="Rectangle 13">
            <a:extLst>
              <a:ext uri="{FF2B5EF4-FFF2-40B4-BE49-F238E27FC236}">
                <a16:creationId xmlns:a16="http://schemas.microsoft.com/office/drawing/2014/main" id="{DF8FB654-F06D-414D-AFB8-21D4B44D4E00}"/>
              </a:ext>
            </a:extLst>
          </p:cNvPr>
          <p:cNvSpPr/>
          <p:nvPr/>
        </p:nvSpPr>
        <p:spPr>
          <a:xfrm>
            <a:off x="1127310" y="2204830"/>
            <a:ext cx="3600500" cy="3600500"/>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7" name="Rectangle 216">
            <a:extLst>
              <a:ext uri="{FF2B5EF4-FFF2-40B4-BE49-F238E27FC236}">
                <a16:creationId xmlns:a16="http://schemas.microsoft.com/office/drawing/2014/main" id="{D6A68981-315B-4659-AD2E-E02F37F997A5}"/>
              </a:ext>
            </a:extLst>
          </p:cNvPr>
          <p:cNvSpPr/>
          <p:nvPr/>
        </p:nvSpPr>
        <p:spPr>
          <a:xfrm>
            <a:off x="7311790" y="2204830"/>
            <a:ext cx="3600500" cy="3600500"/>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4" name="TextBox 223">
            <a:extLst>
              <a:ext uri="{FF2B5EF4-FFF2-40B4-BE49-F238E27FC236}">
                <a16:creationId xmlns:a16="http://schemas.microsoft.com/office/drawing/2014/main" id="{C1535339-A53A-4012-AF8C-AFBDDD08D905}"/>
              </a:ext>
            </a:extLst>
          </p:cNvPr>
          <p:cNvSpPr txBox="1"/>
          <p:nvPr/>
        </p:nvSpPr>
        <p:spPr>
          <a:xfrm>
            <a:off x="1307335" y="6082399"/>
            <a:ext cx="10208692" cy="461665"/>
          </a:xfrm>
          <a:prstGeom prst="rect">
            <a:avLst/>
          </a:prstGeom>
          <a:noFill/>
        </p:spPr>
        <p:txBody>
          <a:bodyPr wrap="none" rtlCol="0">
            <a:spAutoFit/>
          </a:bodyPr>
          <a:lstStyle/>
          <a:p>
            <a:r>
              <a:rPr lang="es-ES" sz="2400" dirty="0"/>
              <a:t>Para cada celda de los datos1, encuentre las 3 celdas más cercanas de los datos2</a:t>
            </a:r>
            <a:endParaRPr lang="en-GB" sz="2400" dirty="0"/>
          </a:p>
        </p:txBody>
      </p:sp>
      <p:sp>
        <p:nvSpPr>
          <p:cNvPr id="225" name="Oval 224">
            <a:extLst>
              <a:ext uri="{FF2B5EF4-FFF2-40B4-BE49-F238E27FC236}">
                <a16:creationId xmlns:a16="http://schemas.microsoft.com/office/drawing/2014/main" id="{66D41E44-816C-4A1E-96A1-DBABD561FEA0}"/>
              </a:ext>
            </a:extLst>
          </p:cNvPr>
          <p:cNvSpPr/>
          <p:nvPr/>
        </p:nvSpPr>
        <p:spPr>
          <a:xfrm>
            <a:off x="1487360" y="2492870"/>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0" name="Oval 219">
            <a:extLst>
              <a:ext uri="{FF2B5EF4-FFF2-40B4-BE49-F238E27FC236}">
                <a16:creationId xmlns:a16="http://schemas.microsoft.com/office/drawing/2014/main" id="{9F5B0CB9-76AD-45F9-858C-34E23888B1FD}"/>
              </a:ext>
            </a:extLst>
          </p:cNvPr>
          <p:cNvSpPr/>
          <p:nvPr/>
        </p:nvSpPr>
        <p:spPr>
          <a:xfrm>
            <a:off x="1465580" y="2797670"/>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1" name="Oval 220">
            <a:extLst>
              <a:ext uri="{FF2B5EF4-FFF2-40B4-BE49-F238E27FC236}">
                <a16:creationId xmlns:a16="http://schemas.microsoft.com/office/drawing/2014/main" id="{2810FBB3-62B2-43C6-836F-D9F19EBCF19A}"/>
              </a:ext>
            </a:extLst>
          </p:cNvPr>
          <p:cNvSpPr/>
          <p:nvPr/>
        </p:nvSpPr>
        <p:spPr>
          <a:xfrm>
            <a:off x="1847410" y="2564880"/>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2" name="Oval 221">
            <a:extLst>
              <a:ext uri="{FF2B5EF4-FFF2-40B4-BE49-F238E27FC236}">
                <a16:creationId xmlns:a16="http://schemas.microsoft.com/office/drawing/2014/main" id="{B8C21315-E75D-4030-AC21-B55F40512510}"/>
              </a:ext>
            </a:extLst>
          </p:cNvPr>
          <p:cNvSpPr/>
          <p:nvPr/>
        </p:nvSpPr>
        <p:spPr>
          <a:xfrm>
            <a:off x="1631380" y="3284980"/>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3" name="Oval 222">
            <a:extLst>
              <a:ext uri="{FF2B5EF4-FFF2-40B4-BE49-F238E27FC236}">
                <a16:creationId xmlns:a16="http://schemas.microsoft.com/office/drawing/2014/main" id="{B8389A69-2B3B-4A8B-A208-01D2A87FE899}"/>
              </a:ext>
            </a:extLst>
          </p:cNvPr>
          <p:cNvSpPr/>
          <p:nvPr/>
        </p:nvSpPr>
        <p:spPr>
          <a:xfrm>
            <a:off x="1967490" y="2996940"/>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6" name="Oval 225">
            <a:extLst>
              <a:ext uri="{FF2B5EF4-FFF2-40B4-BE49-F238E27FC236}">
                <a16:creationId xmlns:a16="http://schemas.microsoft.com/office/drawing/2014/main" id="{303B1D91-F803-4257-B42F-7E8B88D2EE9A}"/>
              </a:ext>
            </a:extLst>
          </p:cNvPr>
          <p:cNvSpPr/>
          <p:nvPr/>
        </p:nvSpPr>
        <p:spPr>
          <a:xfrm>
            <a:off x="2207460" y="2636890"/>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7" name="Oval 226">
            <a:extLst>
              <a:ext uri="{FF2B5EF4-FFF2-40B4-BE49-F238E27FC236}">
                <a16:creationId xmlns:a16="http://schemas.microsoft.com/office/drawing/2014/main" id="{CBFB2803-E19A-4FCF-BF0E-1564088869DE}"/>
              </a:ext>
            </a:extLst>
          </p:cNvPr>
          <p:cNvSpPr/>
          <p:nvPr/>
        </p:nvSpPr>
        <p:spPr>
          <a:xfrm>
            <a:off x="1235325" y="3309860"/>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8" name="Oval 227">
            <a:extLst>
              <a:ext uri="{FF2B5EF4-FFF2-40B4-BE49-F238E27FC236}">
                <a16:creationId xmlns:a16="http://schemas.microsoft.com/office/drawing/2014/main" id="{F859DD2B-73CA-4196-852F-57BE1E209973}"/>
              </a:ext>
            </a:extLst>
          </p:cNvPr>
          <p:cNvSpPr/>
          <p:nvPr/>
        </p:nvSpPr>
        <p:spPr>
          <a:xfrm>
            <a:off x="1905450" y="3237850"/>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9" name="Oval 228">
            <a:extLst>
              <a:ext uri="{FF2B5EF4-FFF2-40B4-BE49-F238E27FC236}">
                <a16:creationId xmlns:a16="http://schemas.microsoft.com/office/drawing/2014/main" id="{18F0E451-3B66-484B-A27A-0B1137F62E61}"/>
              </a:ext>
            </a:extLst>
          </p:cNvPr>
          <p:cNvSpPr/>
          <p:nvPr/>
        </p:nvSpPr>
        <p:spPr>
          <a:xfrm>
            <a:off x="2786950" y="2386430"/>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0" name="Oval 229">
            <a:extLst>
              <a:ext uri="{FF2B5EF4-FFF2-40B4-BE49-F238E27FC236}">
                <a16:creationId xmlns:a16="http://schemas.microsoft.com/office/drawing/2014/main" id="{0650AE00-3101-4175-9A44-4AFA8C516EE9}"/>
              </a:ext>
            </a:extLst>
          </p:cNvPr>
          <p:cNvSpPr/>
          <p:nvPr/>
        </p:nvSpPr>
        <p:spPr>
          <a:xfrm>
            <a:off x="2583184" y="2924930"/>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7" name="Oval 246">
            <a:extLst>
              <a:ext uri="{FF2B5EF4-FFF2-40B4-BE49-F238E27FC236}">
                <a16:creationId xmlns:a16="http://schemas.microsoft.com/office/drawing/2014/main" id="{C2281D86-A422-4D1F-B40F-5D5DAB919945}"/>
              </a:ext>
            </a:extLst>
          </p:cNvPr>
          <p:cNvSpPr/>
          <p:nvPr/>
        </p:nvSpPr>
        <p:spPr>
          <a:xfrm>
            <a:off x="2135450" y="3708067"/>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8" name="Oval 247">
            <a:extLst>
              <a:ext uri="{FF2B5EF4-FFF2-40B4-BE49-F238E27FC236}">
                <a16:creationId xmlns:a16="http://schemas.microsoft.com/office/drawing/2014/main" id="{7CC9C855-25BA-45C3-93C5-CEFFA693EDC5}"/>
              </a:ext>
            </a:extLst>
          </p:cNvPr>
          <p:cNvSpPr/>
          <p:nvPr/>
        </p:nvSpPr>
        <p:spPr>
          <a:xfrm>
            <a:off x="2329700" y="3197646"/>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9" name="Oval 248">
            <a:extLst>
              <a:ext uri="{FF2B5EF4-FFF2-40B4-BE49-F238E27FC236}">
                <a16:creationId xmlns:a16="http://schemas.microsoft.com/office/drawing/2014/main" id="{51062251-8BEC-4A10-9A80-B8D2D6210FA0}"/>
              </a:ext>
            </a:extLst>
          </p:cNvPr>
          <p:cNvSpPr/>
          <p:nvPr/>
        </p:nvSpPr>
        <p:spPr>
          <a:xfrm>
            <a:off x="1559370" y="4361280"/>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0" name="Oval 249">
            <a:extLst>
              <a:ext uri="{FF2B5EF4-FFF2-40B4-BE49-F238E27FC236}">
                <a16:creationId xmlns:a16="http://schemas.microsoft.com/office/drawing/2014/main" id="{D9BAE266-C766-416B-95B8-6731E468EF04}"/>
              </a:ext>
            </a:extLst>
          </p:cNvPr>
          <p:cNvSpPr/>
          <p:nvPr/>
        </p:nvSpPr>
        <p:spPr>
          <a:xfrm>
            <a:off x="1559370" y="3679110"/>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1" name="Oval 250">
            <a:extLst>
              <a:ext uri="{FF2B5EF4-FFF2-40B4-BE49-F238E27FC236}">
                <a16:creationId xmlns:a16="http://schemas.microsoft.com/office/drawing/2014/main" id="{D9C1F2B6-3FBE-4211-AC65-CCE88E4B1170}"/>
              </a:ext>
            </a:extLst>
          </p:cNvPr>
          <p:cNvSpPr/>
          <p:nvPr/>
        </p:nvSpPr>
        <p:spPr>
          <a:xfrm>
            <a:off x="2217430" y="2941690"/>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2" name="Oval 251">
            <a:extLst>
              <a:ext uri="{FF2B5EF4-FFF2-40B4-BE49-F238E27FC236}">
                <a16:creationId xmlns:a16="http://schemas.microsoft.com/office/drawing/2014/main" id="{3FF83D8D-4177-400B-A4A2-47E1B8A70FE1}"/>
              </a:ext>
            </a:extLst>
          </p:cNvPr>
          <p:cNvSpPr/>
          <p:nvPr/>
        </p:nvSpPr>
        <p:spPr>
          <a:xfrm>
            <a:off x="2145420" y="2280985"/>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3" name="Oval 252">
            <a:extLst>
              <a:ext uri="{FF2B5EF4-FFF2-40B4-BE49-F238E27FC236}">
                <a16:creationId xmlns:a16="http://schemas.microsoft.com/office/drawing/2014/main" id="{FE6F8D04-3BA6-434A-8768-AFD722A5B564}"/>
              </a:ext>
            </a:extLst>
          </p:cNvPr>
          <p:cNvSpPr/>
          <p:nvPr/>
        </p:nvSpPr>
        <p:spPr>
          <a:xfrm>
            <a:off x="1622300" y="3061250"/>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4" name="Oval 253">
            <a:extLst>
              <a:ext uri="{FF2B5EF4-FFF2-40B4-BE49-F238E27FC236}">
                <a16:creationId xmlns:a16="http://schemas.microsoft.com/office/drawing/2014/main" id="{6FB741A5-8FC2-4653-8B87-0A50A1476A62}"/>
              </a:ext>
            </a:extLst>
          </p:cNvPr>
          <p:cNvSpPr/>
          <p:nvPr/>
        </p:nvSpPr>
        <p:spPr>
          <a:xfrm>
            <a:off x="3791680" y="4210370"/>
            <a:ext cx="144020" cy="144020"/>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55" name="Oval 254">
            <a:extLst>
              <a:ext uri="{FF2B5EF4-FFF2-40B4-BE49-F238E27FC236}">
                <a16:creationId xmlns:a16="http://schemas.microsoft.com/office/drawing/2014/main" id="{C36D1184-1869-48C5-A08E-4FEA855AA7A1}"/>
              </a:ext>
            </a:extLst>
          </p:cNvPr>
          <p:cNvSpPr/>
          <p:nvPr/>
        </p:nvSpPr>
        <p:spPr>
          <a:xfrm>
            <a:off x="3944080" y="4362770"/>
            <a:ext cx="144020" cy="144020"/>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56" name="Oval 255">
            <a:extLst>
              <a:ext uri="{FF2B5EF4-FFF2-40B4-BE49-F238E27FC236}">
                <a16:creationId xmlns:a16="http://schemas.microsoft.com/office/drawing/2014/main" id="{7DA1B99F-4826-45CC-87EA-D38D43D35F11}"/>
              </a:ext>
            </a:extLst>
          </p:cNvPr>
          <p:cNvSpPr/>
          <p:nvPr/>
        </p:nvSpPr>
        <p:spPr>
          <a:xfrm>
            <a:off x="3597590" y="4695390"/>
            <a:ext cx="144020" cy="144020"/>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57" name="Oval 256">
            <a:extLst>
              <a:ext uri="{FF2B5EF4-FFF2-40B4-BE49-F238E27FC236}">
                <a16:creationId xmlns:a16="http://schemas.microsoft.com/office/drawing/2014/main" id="{C7545601-EA2B-47A9-8F40-FF28898723CE}"/>
              </a:ext>
            </a:extLst>
          </p:cNvPr>
          <p:cNvSpPr/>
          <p:nvPr/>
        </p:nvSpPr>
        <p:spPr>
          <a:xfrm>
            <a:off x="3855415" y="4623380"/>
            <a:ext cx="144020" cy="144020"/>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58" name="Oval 257">
            <a:extLst>
              <a:ext uri="{FF2B5EF4-FFF2-40B4-BE49-F238E27FC236}">
                <a16:creationId xmlns:a16="http://schemas.microsoft.com/office/drawing/2014/main" id="{66A87A65-B96F-497B-9994-919475BC3306}"/>
              </a:ext>
            </a:extLst>
          </p:cNvPr>
          <p:cNvSpPr/>
          <p:nvPr/>
        </p:nvSpPr>
        <p:spPr>
          <a:xfrm>
            <a:off x="3916455" y="5018815"/>
            <a:ext cx="144020" cy="144020"/>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59" name="Oval 258">
            <a:extLst>
              <a:ext uri="{FF2B5EF4-FFF2-40B4-BE49-F238E27FC236}">
                <a16:creationId xmlns:a16="http://schemas.microsoft.com/office/drawing/2014/main" id="{142D5283-7B5A-4B50-B6CB-90162D084E60}"/>
              </a:ext>
            </a:extLst>
          </p:cNvPr>
          <p:cNvSpPr/>
          <p:nvPr/>
        </p:nvSpPr>
        <p:spPr>
          <a:xfrm>
            <a:off x="4215360" y="4005080"/>
            <a:ext cx="144020" cy="144020"/>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60" name="Oval 259">
            <a:extLst>
              <a:ext uri="{FF2B5EF4-FFF2-40B4-BE49-F238E27FC236}">
                <a16:creationId xmlns:a16="http://schemas.microsoft.com/office/drawing/2014/main" id="{D546B6EA-48B6-4A1E-9E91-E74AB2743B2E}"/>
              </a:ext>
            </a:extLst>
          </p:cNvPr>
          <p:cNvSpPr/>
          <p:nvPr/>
        </p:nvSpPr>
        <p:spPr>
          <a:xfrm>
            <a:off x="4215360" y="4716368"/>
            <a:ext cx="144020" cy="144020"/>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61" name="Oval 260">
            <a:extLst>
              <a:ext uri="{FF2B5EF4-FFF2-40B4-BE49-F238E27FC236}">
                <a16:creationId xmlns:a16="http://schemas.microsoft.com/office/drawing/2014/main" id="{310A648C-C88C-4CC0-AD34-244067ED1D1B}"/>
              </a:ext>
            </a:extLst>
          </p:cNvPr>
          <p:cNvSpPr/>
          <p:nvPr/>
        </p:nvSpPr>
        <p:spPr>
          <a:xfrm>
            <a:off x="3575650" y="5214355"/>
            <a:ext cx="144020" cy="144020"/>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62" name="Oval 261">
            <a:extLst>
              <a:ext uri="{FF2B5EF4-FFF2-40B4-BE49-F238E27FC236}">
                <a16:creationId xmlns:a16="http://schemas.microsoft.com/office/drawing/2014/main" id="{C6E625EF-7F2D-4A61-BD3B-EF60D90A2F36}"/>
              </a:ext>
            </a:extLst>
          </p:cNvPr>
          <p:cNvSpPr/>
          <p:nvPr/>
        </p:nvSpPr>
        <p:spPr>
          <a:xfrm rot="18027083">
            <a:off x="8985162" y="3249761"/>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3" name="Oval 282">
            <a:extLst>
              <a:ext uri="{FF2B5EF4-FFF2-40B4-BE49-F238E27FC236}">
                <a16:creationId xmlns:a16="http://schemas.microsoft.com/office/drawing/2014/main" id="{6299C4FC-2AC5-410D-AC67-A473A209CF75}"/>
              </a:ext>
            </a:extLst>
          </p:cNvPr>
          <p:cNvSpPr/>
          <p:nvPr/>
        </p:nvSpPr>
        <p:spPr>
          <a:xfrm rot="18027083">
            <a:off x="9160526" y="3508528"/>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0" name="Oval 289">
            <a:extLst>
              <a:ext uri="{FF2B5EF4-FFF2-40B4-BE49-F238E27FC236}">
                <a16:creationId xmlns:a16="http://schemas.microsoft.com/office/drawing/2014/main" id="{1BCDC852-67C8-400E-A091-0A97A766EE98}"/>
              </a:ext>
            </a:extLst>
          </p:cNvPr>
          <p:cNvSpPr/>
          <p:nvPr/>
        </p:nvSpPr>
        <p:spPr>
          <a:xfrm rot="18027083">
            <a:off x="8950851" y="2903365"/>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1" name="Oval 290">
            <a:extLst>
              <a:ext uri="{FF2B5EF4-FFF2-40B4-BE49-F238E27FC236}">
                <a16:creationId xmlns:a16="http://schemas.microsoft.com/office/drawing/2014/main" id="{E61607FE-47C4-4DE6-95FE-691E40A448F8}"/>
              </a:ext>
            </a:extLst>
          </p:cNvPr>
          <p:cNvSpPr/>
          <p:nvPr/>
        </p:nvSpPr>
        <p:spPr>
          <a:xfrm rot="18027083">
            <a:off x="10520880" y="2621630"/>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2" name="Oval 291">
            <a:extLst>
              <a:ext uri="{FF2B5EF4-FFF2-40B4-BE49-F238E27FC236}">
                <a16:creationId xmlns:a16="http://schemas.microsoft.com/office/drawing/2014/main" id="{0B065520-07B7-4ED3-A5A1-E02EBD84CCC1}"/>
              </a:ext>
            </a:extLst>
          </p:cNvPr>
          <p:cNvSpPr/>
          <p:nvPr/>
        </p:nvSpPr>
        <p:spPr>
          <a:xfrm rot="18027083">
            <a:off x="9283572" y="3185188"/>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3" name="Oval 292">
            <a:extLst>
              <a:ext uri="{FF2B5EF4-FFF2-40B4-BE49-F238E27FC236}">
                <a16:creationId xmlns:a16="http://schemas.microsoft.com/office/drawing/2014/main" id="{2CDDAF53-1076-4281-8311-910C31B92A32}"/>
              </a:ext>
            </a:extLst>
          </p:cNvPr>
          <p:cNvSpPr/>
          <p:nvPr/>
        </p:nvSpPr>
        <p:spPr>
          <a:xfrm rot="18027083">
            <a:off x="9495059" y="3009602"/>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4" name="Oval 293">
            <a:extLst>
              <a:ext uri="{FF2B5EF4-FFF2-40B4-BE49-F238E27FC236}">
                <a16:creationId xmlns:a16="http://schemas.microsoft.com/office/drawing/2014/main" id="{7A40CE1A-AD76-4E6B-B7B7-34D44AF20B47}"/>
              </a:ext>
            </a:extLst>
          </p:cNvPr>
          <p:cNvSpPr/>
          <p:nvPr/>
        </p:nvSpPr>
        <p:spPr>
          <a:xfrm rot="18027083">
            <a:off x="9634332" y="3529909"/>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5" name="Oval 294">
            <a:extLst>
              <a:ext uri="{FF2B5EF4-FFF2-40B4-BE49-F238E27FC236}">
                <a16:creationId xmlns:a16="http://schemas.microsoft.com/office/drawing/2014/main" id="{E3E27B44-7E64-4279-B64F-A230DF027F04}"/>
              </a:ext>
            </a:extLst>
          </p:cNvPr>
          <p:cNvSpPr/>
          <p:nvPr/>
        </p:nvSpPr>
        <p:spPr>
          <a:xfrm rot="18027083">
            <a:off x="9731537" y="2625871"/>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6" name="Oval 295">
            <a:extLst>
              <a:ext uri="{FF2B5EF4-FFF2-40B4-BE49-F238E27FC236}">
                <a16:creationId xmlns:a16="http://schemas.microsoft.com/office/drawing/2014/main" id="{35325125-BBF3-4885-93BC-14DF3A616072}"/>
              </a:ext>
            </a:extLst>
          </p:cNvPr>
          <p:cNvSpPr/>
          <p:nvPr/>
        </p:nvSpPr>
        <p:spPr>
          <a:xfrm rot="18027083">
            <a:off x="9979734" y="2983975"/>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7" name="Oval 296">
            <a:extLst>
              <a:ext uri="{FF2B5EF4-FFF2-40B4-BE49-F238E27FC236}">
                <a16:creationId xmlns:a16="http://schemas.microsoft.com/office/drawing/2014/main" id="{B1FF724C-6783-4A6D-B5BF-ADF6F9C40400}"/>
              </a:ext>
            </a:extLst>
          </p:cNvPr>
          <p:cNvSpPr/>
          <p:nvPr/>
        </p:nvSpPr>
        <p:spPr>
          <a:xfrm rot="18027083">
            <a:off x="10277375" y="3206747"/>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8" name="Oval 297">
            <a:extLst>
              <a:ext uri="{FF2B5EF4-FFF2-40B4-BE49-F238E27FC236}">
                <a16:creationId xmlns:a16="http://schemas.microsoft.com/office/drawing/2014/main" id="{2724AD38-8074-4C14-8CD5-0C54CA5015CB}"/>
              </a:ext>
            </a:extLst>
          </p:cNvPr>
          <p:cNvSpPr/>
          <p:nvPr/>
        </p:nvSpPr>
        <p:spPr>
          <a:xfrm rot="18027083">
            <a:off x="9680555" y="3227196"/>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9" name="Oval 298">
            <a:extLst>
              <a:ext uri="{FF2B5EF4-FFF2-40B4-BE49-F238E27FC236}">
                <a16:creationId xmlns:a16="http://schemas.microsoft.com/office/drawing/2014/main" id="{5350AE3C-3A68-4A26-BBD1-71AAF6580366}"/>
              </a:ext>
            </a:extLst>
          </p:cNvPr>
          <p:cNvSpPr/>
          <p:nvPr/>
        </p:nvSpPr>
        <p:spPr>
          <a:xfrm rot="18027083">
            <a:off x="9996435" y="3424341"/>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0" name="Oval 299">
            <a:extLst>
              <a:ext uri="{FF2B5EF4-FFF2-40B4-BE49-F238E27FC236}">
                <a16:creationId xmlns:a16="http://schemas.microsoft.com/office/drawing/2014/main" id="{99499D3B-90BF-4436-AE9E-8574B61D8BDF}"/>
              </a:ext>
            </a:extLst>
          </p:cNvPr>
          <p:cNvSpPr/>
          <p:nvPr/>
        </p:nvSpPr>
        <p:spPr>
          <a:xfrm rot="18027083">
            <a:off x="10270174" y="2352031"/>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1" name="Oval 300">
            <a:extLst>
              <a:ext uri="{FF2B5EF4-FFF2-40B4-BE49-F238E27FC236}">
                <a16:creationId xmlns:a16="http://schemas.microsoft.com/office/drawing/2014/main" id="{4FF8BFF4-225B-4C93-92B9-0D668BD2A03F}"/>
              </a:ext>
            </a:extLst>
          </p:cNvPr>
          <p:cNvSpPr/>
          <p:nvPr/>
        </p:nvSpPr>
        <p:spPr>
          <a:xfrm rot="18027083">
            <a:off x="10194695" y="2708900"/>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2" name="Oval 301">
            <a:extLst>
              <a:ext uri="{FF2B5EF4-FFF2-40B4-BE49-F238E27FC236}">
                <a16:creationId xmlns:a16="http://schemas.microsoft.com/office/drawing/2014/main" id="{6BA7AA65-63EF-4411-85A5-058A09D01273}"/>
              </a:ext>
            </a:extLst>
          </p:cNvPr>
          <p:cNvSpPr/>
          <p:nvPr/>
        </p:nvSpPr>
        <p:spPr>
          <a:xfrm rot="18027083">
            <a:off x="9302814" y="2672448"/>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3" name="Oval 302">
            <a:extLst>
              <a:ext uri="{FF2B5EF4-FFF2-40B4-BE49-F238E27FC236}">
                <a16:creationId xmlns:a16="http://schemas.microsoft.com/office/drawing/2014/main" id="{E3EBF28B-5759-407E-BA82-0C8D375C6E22}"/>
              </a:ext>
            </a:extLst>
          </p:cNvPr>
          <p:cNvSpPr/>
          <p:nvPr/>
        </p:nvSpPr>
        <p:spPr>
          <a:xfrm rot="18027083">
            <a:off x="9417038" y="3457539"/>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5" name="Oval 304">
            <a:extLst>
              <a:ext uri="{FF2B5EF4-FFF2-40B4-BE49-F238E27FC236}">
                <a16:creationId xmlns:a16="http://schemas.microsoft.com/office/drawing/2014/main" id="{A2B63AE7-F54F-4755-A01D-EA8D5420882C}"/>
              </a:ext>
            </a:extLst>
          </p:cNvPr>
          <p:cNvSpPr/>
          <p:nvPr/>
        </p:nvSpPr>
        <p:spPr>
          <a:xfrm>
            <a:off x="7832620" y="3936673"/>
            <a:ext cx="144020" cy="144020"/>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306" name="Oval 305">
            <a:extLst>
              <a:ext uri="{FF2B5EF4-FFF2-40B4-BE49-F238E27FC236}">
                <a16:creationId xmlns:a16="http://schemas.microsoft.com/office/drawing/2014/main" id="{F15073C8-934B-4C09-8457-A2A0ACFCA4BB}"/>
              </a:ext>
            </a:extLst>
          </p:cNvPr>
          <p:cNvSpPr/>
          <p:nvPr/>
        </p:nvSpPr>
        <p:spPr>
          <a:xfrm>
            <a:off x="8112280" y="4097250"/>
            <a:ext cx="144020" cy="144020"/>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307" name="Oval 306">
            <a:extLst>
              <a:ext uri="{FF2B5EF4-FFF2-40B4-BE49-F238E27FC236}">
                <a16:creationId xmlns:a16="http://schemas.microsoft.com/office/drawing/2014/main" id="{E22BDC04-5838-411A-90E2-7610BFC1C3E8}"/>
              </a:ext>
            </a:extLst>
          </p:cNvPr>
          <p:cNvSpPr/>
          <p:nvPr/>
        </p:nvSpPr>
        <p:spPr>
          <a:xfrm>
            <a:off x="7588306" y="3579826"/>
            <a:ext cx="144020" cy="144020"/>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308" name="Oval 307">
            <a:extLst>
              <a:ext uri="{FF2B5EF4-FFF2-40B4-BE49-F238E27FC236}">
                <a16:creationId xmlns:a16="http://schemas.microsoft.com/office/drawing/2014/main" id="{6D1F3D2D-CEBC-4DEC-A4A2-3D66342A7BC6}"/>
              </a:ext>
            </a:extLst>
          </p:cNvPr>
          <p:cNvSpPr/>
          <p:nvPr/>
        </p:nvSpPr>
        <p:spPr>
          <a:xfrm>
            <a:off x="7896355" y="4349683"/>
            <a:ext cx="144020" cy="144020"/>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309" name="Oval 308">
            <a:extLst>
              <a:ext uri="{FF2B5EF4-FFF2-40B4-BE49-F238E27FC236}">
                <a16:creationId xmlns:a16="http://schemas.microsoft.com/office/drawing/2014/main" id="{02AA0A79-36B4-4909-8CDD-BAB5E41550EE}"/>
              </a:ext>
            </a:extLst>
          </p:cNvPr>
          <p:cNvSpPr/>
          <p:nvPr/>
        </p:nvSpPr>
        <p:spPr>
          <a:xfrm>
            <a:off x="7957395" y="4745118"/>
            <a:ext cx="144020" cy="144020"/>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310" name="Oval 309">
            <a:extLst>
              <a:ext uri="{FF2B5EF4-FFF2-40B4-BE49-F238E27FC236}">
                <a16:creationId xmlns:a16="http://schemas.microsoft.com/office/drawing/2014/main" id="{2EDBB994-229A-4F96-9E05-C78DEA812D4D}"/>
              </a:ext>
            </a:extLst>
          </p:cNvPr>
          <p:cNvSpPr/>
          <p:nvPr/>
        </p:nvSpPr>
        <p:spPr>
          <a:xfrm>
            <a:off x="8256300" y="3731383"/>
            <a:ext cx="144020" cy="144020"/>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311" name="Oval 310">
            <a:extLst>
              <a:ext uri="{FF2B5EF4-FFF2-40B4-BE49-F238E27FC236}">
                <a16:creationId xmlns:a16="http://schemas.microsoft.com/office/drawing/2014/main" id="{C637A2E0-0EF5-4B89-821C-2FD1285C782F}"/>
              </a:ext>
            </a:extLst>
          </p:cNvPr>
          <p:cNvSpPr/>
          <p:nvPr/>
        </p:nvSpPr>
        <p:spPr>
          <a:xfrm>
            <a:off x="8256300" y="4442671"/>
            <a:ext cx="144020" cy="144020"/>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312" name="Oval 311">
            <a:extLst>
              <a:ext uri="{FF2B5EF4-FFF2-40B4-BE49-F238E27FC236}">
                <a16:creationId xmlns:a16="http://schemas.microsoft.com/office/drawing/2014/main" id="{AFEB109E-C6C6-4EB3-8617-7C0431690534}"/>
              </a:ext>
            </a:extLst>
          </p:cNvPr>
          <p:cNvSpPr/>
          <p:nvPr/>
        </p:nvSpPr>
        <p:spPr>
          <a:xfrm>
            <a:off x="7616590" y="4940658"/>
            <a:ext cx="144020" cy="144020"/>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313" name="Oval 312">
            <a:extLst>
              <a:ext uri="{FF2B5EF4-FFF2-40B4-BE49-F238E27FC236}">
                <a16:creationId xmlns:a16="http://schemas.microsoft.com/office/drawing/2014/main" id="{47F8D95B-C1A9-49D5-9120-285E58781FCC}"/>
              </a:ext>
            </a:extLst>
          </p:cNvPr>
          <p:cNvSpPr/>
          <p:nvPr/>
        </p:nvSpPr>
        <p:spPr>
          <a:xfrm>
            <a:off x="7544580" y="4005080"/>
            <a:ext cx="144020" cy="144020"/>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314" name="Oval 313">
            <a:extLst>
              <a:ext uri="{FF2B5EF4-FFF2-40B4-BE49-F238E27FC236}">
                <a16:creationId xmlns:a16="http://schemas.microsoft.com/office/drawing/2014/main" id="{D55ADAD4-1FE1-4787-AE99-D8C300470F06}"/>
              </a:ext>
            </a:extLst>
          </p:cNvPr>
          <p:cNvSpPr/>
          <p:nvPr/>
        </p:nvSpPr>
        <p:spPr>
          <a:xfrm>
            <a:off x="7902134" y="3636057"/>
            <a:ext cx="144020" cy="144020"/>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315" name="Oval 314">
            <a:extLst>
              <a:ext uri="{FF2B5EF4-FFF2-40B4-BE49-F238E27FC236}">
                <a16:creationId xmlns:a16="http://schemas.microsoft.com/office/drawing/2014/main" id="{D99D000C-0BFF-4F65-8F61-F9B832D7444F}"/>
              </a:ext>
            </a:extLst>
          </p:cNvPr>
          <p:cNvSpPr/>
          <p:nvPr/>
        </p:nvSpPr>
        <p:spPr>
          <a:xfrm>
            <a:off x="7449514" y="4433290"/>
            <a:ext cx="144020" cy="144020"/>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316" name="Oval 315">
            <a:extLst>
              <a:ext uri="{FF2B5EF4-FFF2-40B4-BE49-F238E27FC236}">
                <a16:creationId xmlns:a16="http://schemas.microsoft.com/office/drawing/2014/main" id="{833D6770-CD9A-43B4-B280-574A2246A9CC}"/>
              </a:ext>
            </a:extLst>
          </p:cNvPr>
          <p:cNvSpPr/>
          <p:nvPr/>
        </p:nvSpPr>
        <p:spPr>
          <a:xfrm>
            <a:off x="7878958" y="5066492"/>
            <a:ext cx="144020" cy="144020"/>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317" name="Oval 316">
            <a:extLst>
              <a:ext uri="{FF2B5EF4-FFF2-40B4-BE49-F238E27FC236}">
                <a16:creationId xmlns:a16="http://schemas.microsoft.com/office/drawing/2014/main" id="{888A58CE-210B-4C00-A801-42A9BDC7DE77}"/>
              </a:ext>
            </a:extLst>
          </p:cNvPr>
          <p:cNvSpPr/>
          <p:nvPr/>
        </p:nvSpPr>
        <p:spPr>
          <a:xfrm>
            <a:off x="9943111" y="5084678"/>
            <a:ext cx="144020" cy="144020"/>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18" name="Oval 317">
            <a:extLst>
              <a:ext uri="{FF2B5EF4-FFF2-40B4-BE49-F238E27FC236}">
                <a16:creationId xmlns:a16="http://schemas.microsoft.com/office/drawing/2014/main" id="{C605A9E7-DBCD-405A-AF30-928E5211F5D7}"/>
              </a:ext>
            </a:extLst>
          </p:cNvPr>
          <p:cNvSpPr/>
          <p:nvPr/>
        </p:nvSpPr>
        <p:spPr>
          <a:xfrm>
            <a:off x="10204144" y="4925004"/>
            <a:ext cx="144020" cy="144020"/>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19" name="Oval 318">
            <a:extLst>
              <a:ext uri="{FF2B5EF4-FFF2-40B4-BE49-F238E27FC236}">
                <a16:creationId xmlns:a16="http://schemas.microsoft.com/office/drawing/2014/main" id="{B9E1EBAB-A7F2-43AA-A95F-DCD367DDC1D3}"/>
              </a:ext>
            </a:extLst>
          </p:cNvPr>
          <p:cNvSpPr/>
          <p:nvPr/>
        </p:nvSpPr>
        <p:spPr>
          <a:xfrm>
            <a:off x="10243611" y="5278831"/>
            <a:ext cx="144020" cy="144020"/>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20" name="Oval 319">
            <a:extLst>
              <a:ext uri="{FF2B5EF4-FFF2-40B4-BE49-F238E27FC236}">
                <a16:creationId xmlns:a16="http://schemas.microsoft.com/office/drawing/2014/main" id="{B1EBFFC1-5FD3-4437-AB60-038A9CE0A554}"/>
              </a:ext>
            </a:extLst>
          </p:cNvPr>
          <p:cNvSpPr/>
          <p:nvPr/>
        </p:nvSpPr>
        <p:spPr>
          <a:xfrm>
            <a:off x="10387631" y="4814276"/>
            <a:ext cx="144020" cy="144020"/>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21" name="Oval 320">
            <a:extLst>
              <a:ext uri="{FF2B5EF4-FFF2-40B4-BE49-F238E27FC236}">
                <a16:creationId xmlns:a16="http://schemas.microsoft.com/office/drawing/2014/main" id="{AC0D5A1D-C323-4C89-A2C0-AAAA59B2A927}"/>
              </a:ext>
            </a:extLst>
          </p:cNvPr>
          <p:cNvSpPr/>
          <p:nvPr/>
        </p:nvSpPr>
        <p:spPr>
          <a:xfrm>
            <a:off x="10531651" y="5084678"/>
            <a:ext cx="144020" cy="144020"/>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grpSp>
        <p:nvGrpSpPr>
          <p:cNvPr id="325" name="Group 324">
            <a:extLst>
              <a:ext uri="{FF2B5EF4-FFF2-40B4-BE49-F238E27FC236}">
                <a16:creationId xmlns:a16="http://schemas.microsoft.com/office/drawing/2014/main" id="{E728DC4C-40D6-4FFC-8BD8-197FD71D89B5}"/>
              </a:ext>
            </a:extLst>
          </p:cNvPr>
          <p:cNvGrpSpPr/>
          <p:nvPr/>
        </p:nvGrpSpPr>
        <p:grpSpPr>
          <a:xfrm>
            <a:off x="2727204" y="2442130"/>
            <a:ext cx="7545279" cy="897730"/>
            <a:chOff x="2727204" y="2442130"/>
            <a:chExt cx="7545279" cy="897730"/>
          </a:xfrm>
        </p:grpSpPr>
        <p:cxnSp>
          <p:nvCxnSpPr>
            <p:cNvPr id="109" name="Straight Connector 108">
              <a:extLst>
                <a:ext uri="{FF2B5EF4-FFF2-40B4-BE49-F238E27FC236}">
                  <a16:creationId xmlns:a16="http://schemas.microsoft.com/office/drawing/2014/main" id="{0A48035D-10C9-4A04-8D14-E1A0DE88AFEA}"/>
                </a:ext>
              </a:extLst>
            </p:cNvPr>
            <p:cNvCxnSpPr>
              <a:cxnSpLocks/>
              <a:stCxn id="230" idx="6"/>
              <a:endCxn id="300" idx="1"/>
            </p:cNvCxnSpPr>
            <p:nvPr/>
          </p:nvCxnSpPr>
          <p:spPr>
            <a:xfrm flipV="1">
              <a:off x="2727204" y="2442130"/>
              <a:ext cx="7545279" cy="5548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6237DBFA-4581-4C89-811F-D598154E7413}"/>
                </a:ext>
              </a:extLst>
            </p:cNvPr>
            <p:cNvCxnSpPr>
              <a:cxnSpLocks/>
              <a:stCxn id="230" idx="6"/>
              <a:endCxn id="290" idx="1"/>
            </p:cNvCxnSpPr>
            <p:nvPr/>
          </p:nvCxnSpPr>
          <p:spPr>
            <a:xfrm flipV="1">
              <a:off x="2727204" y="2993464"/>
              <a:ext cx="6225956" cy="34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EF9E8608-0E7D-4D23-8F56-93917870AC00}"/>
                </a:ext>
              </a:extLst>
            </p:cNvPr>
            <p:cNvCxnSpPr>
              <a:cxnSpLocks/>
              <a:stCxn id="230" idx="6"/>
              <a:endCxn id="262" idx="1"/>
            </p:cNvCxnSpPr>
            <p:nvPr/>
          </p:nvCxnSpPr>
          <p:spPr>
            <a:xfrm>
              <a:off x="2727204" y="2996940"/>
              <a:ext cx="6260267" cy="3429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35" name="Group 334">
            <a:extLst>
              <a:ext uri="{FF2B5EF4-FFF2-40B4-BE49-F238E27FC236}">
                <a16:creationId xmlns:a16="http://schemas.microsoft.com/office/drawing/2014/main" id="{FF8BD0CD-6CBF-4F40-8A5D-21BC219F9193}"/>
              </a:ext>
            </a:extLst>
          </p:cNvPr>
          <p:cNvGrpSpPr/>
          <p:nvPr/>
        </p:nvGrpSpPr>
        <p:grpSpPr>
          <a:xfrm>
            <a:off x="4359380" y="4505300"/>
            <a:ext cx="3598015" cy="507368"/>
            <a:chOff x="4359380" y="4505300"/>
            <a:chExt cx="3598015" cy="507368"/>
          </a:xfrm>
        </p:grpSpPr>
        <p:cxnSp>
          <p:nvCxnSpPr>
            <p:cNvPr id="327" name="Straight Connector 326">
              <a:extLst>
                <a:ext uri="{FF2B5EF4-FFF2-40B4-BE49-F238E27FC236}">
                  <a16:creationId xmlns:a16="http://schemas.microsoft.com/office/drawing/2014/main" id="{296D6931-151F-4841-B900-DF4E4F3636C8}"/>
                </a:ext>
              </a:extLst>
            </p:cNvPr>
            <p:cNvCxnSpPr>
              <a:cxnSpLocks/>
              <a:stCxn id="260" idx="6"/>
              <a:endCxn id="315" idx="2"/>
            </p:cNvCxnSpPr>
            <p:nvPr/>
          </p:nvCxnSpPr>
          <p:spPr>
            <a:xfrm flipV="1">
              <a:off x="4359380" y="4505300"/>
              <a:ext cx="3090134" cy="283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B721D91E-5816-499F-8906-C460FD7D5EF0}"/>
                </a:ext>
              </a:extLst>
            </p:cNvPr>
            <p:cNvCxnSpPr>
              <a:cxnSpLocks/>
              <a:stCxn id="260" idx="6"/>
              <a:endCxn id="309" idx="2"/>
            </p:cNvCxnSpPr>
            <p:nvPr/>
          </p:nvCxnSpPr>
          <p:spPr>
            <a:xfrm>
              <a:off x="4359380" y="4788378"/>
              <a:ext cx="3598015" cy="28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D2169BC4-ED13-4983-A846-B29A8893455E}"/>
                </a:ext>
              </a:extLst>
            </p:cNvPr>
            <p:cNvCxnSpPr>
              <a:cxnSpLocks/>
              <a:endCxn id="312" idx="2"/>
            </p:cNvCxnSpPr>
            <p:nvPr/>
          </p:nvCxnSpPr>
          <p:spPr>
            <a:xfrm>
              <a:off x="4387215" y="4788378"/>
              <a:ext cx="3229375" cy="2242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10670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25"/>
                                        </p:tgtEl>
                                        <p:attrNameLst>
                                          <p:attrName>style.visibility</p:attrName>
                                        </p:attrNameLst>
                                      </p:cBhvr>
                                      <p:to>
                                        <p:strVal val="visible"/>
                                      </p:to>
                                    </p:set>
                                    <p:animEffect transition="in" filter="wipe(left)">
                                      <p:cBhvr>
                                        <p:cTn id="7" dur="500"/>
                                        <p:tgtEl>
                                          <p:spTgt spid="32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5"/>
                                        </p:tgtEl>
                                        <p:attrNameLst>
                                          <p:attrName>style.visibility</p:attrName>
                                        </p:attrNameLst>
                                      </p:cBhvr>
                                      <p:to>
                                        <p:strVal val="visible"/>
                                      </p:to>
                                    </p:set>
                                    <p:animEffect transition="in" filter="wipe(left)">
                                      <p:cBhvr>
                                        <p:cTn id="11" dur="500"/>
                                        <p:tgtEl>
                                          <p:spTgt spid="3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3BC89-8241-4780-888C-A53A9024F056}"/>
              </a:ext>
            </a:extLst>
          </p:cNvPr>
          <p:cNvSpPr>
            <a:spLocks noGrp="1"/>
          </p:cNvSpPr>
          <p:nvPr>
            <p:ph type="title"/>
          </p:nvPr>
        </p:nvSpPr>
        <p:spPr>
          <a:xfrm>
            <a:off x="596545" y="-83311"/>
            <a:ext cx="10972800" cy="1143000"/>
          </a:xfrm>
        </p:spPr>
        <p:txBody>
          <a:bodyPr/>
          <a:lstStyle/>
          <a:p>
            <a:r>
              <a:rPr lang="es-ES" dirty="0">
                <a:solidFill>
                  <a:srgbClr val="0070C0"/>
                </a:solidFill>
              </a:rPr>
              <a:t>Definición de anclajes de integración</a:t>
            </a:r>
            <a:endParaRPr lang="en-GB" dirty="0">
              <a:solidFill>
                <a:srgbClr val="0070C0"/>
              </a:solidFill>
            </a:endParaRPr>
          </a:p>
        </p:txBody>
      </p:sp>
      <p:sp>
        <p:nvSpPr>
          <p:cNvPr id="3" name="Content Placeholder 2">
            <a:extLst>
              <a:ext uri="{FF2B5EF4-FFF2-40B4-BE49-F238E27FC236}">
                <a16:creationId xmlns:a16="http://schemas.microsoft.com/office/drawing/2014/main" id="{8526F898-10C6-4908-8504-18C7EA990972}"/>
              </a:ext>
            </a:extLst>
          </p:cNvPr>
          <p:cNvSpPr>
            <a:spLocks noGrp="1"/>
          </p:cNvSpPr>
          <p:nvPr>
            <p:ph idx="1"/>
          </p:nvPr>
        </p:nvSpPr>
        <p:spPr>
          <a:xfrm>
            <a:off x="596545" y="1192547"/>
            <a:ext cx="10972800" cy="580998"/>
          </a:xfrm>
        </p:spPr>
        <p:txBody>
          <a:bodyPr/>
          <a:lstStyle/>
          <a:p>
            <a:pPr marL="0" indent="0" algn="ctr">
              <a:buNone/>
            </a:pPr>
            <a:r>
              <a:rPr lang="en-GB" dirty="0"/>
              <a:t>Mutual Nearest Neighbours (MNN)</a:t>
            </a:r>
          </a:p>
        </p:txBody>
      </p:sp>
      <p:sp>
        <p:nvSpPr>
          <p:cNvPr id="14" name="Rectangle 13">
            <a:extLst>
              <a:ext uri="{FF2B5EF4-FFF2-40B4-BE49-F238E27FC236}">
                <a16:creationId xmlns:a16="http://schemas.microsoft.com/office/drawing/2014/main" id="{DF8FB654-F06D-414D-AFB8-21D4B44D4E00}"/>
              </a:ext>
            </a:extLst>
          </p:cNvPr>
          <p:cNvSpPr/>
          <p:nvPr/>
        </p:nvSpPr>
        <p:spPr>
          <a:xfrm>
            <a:off x="1127310" y="2204830"/>
            <a:ext cx="3600500" cy="3600500"/>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7" name="Rectangle 216">
            <a:extLst>
              <a:ext uri="{FF2B5EF4-FFF2-40B4-BE49-F238E27FC236}">
                <a16:creationId xmlns:a16="http://schemas.microsoft.com/office/drawing/2014/main" id="{D6A68981-315B-4659-AD2E-E02F37F997A5}"/>
              </a:ext>
            </a:extLst>
          </p:cNvPr>
          <p:cNvSpPr/>
          <p:nvPr/>
        </p:nvSpPr>
        <p:spPr>
          <a:xfrm>
            <a:off x="7311790" y="2204830"/>
            <a:ext cx="3600500" cy="3600500"/>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4" name="TextBox 223">
            <a:extLst>
              <a:ext uri="{FF2B5EF4-FFF2-40B4-BE49-F238E27FC236}">
                <a16:creationId xmlns:a16="http://schemas.microsoft.com/office/drawing/2014/main" id="{C1535339-A53A-4012-AF8C-AFBDDD08D905}"/>
              </a:ext>
            </a:extLst>
          </p:cNvPr>
          <p:cNvSpPr txBox="1"/>
          <p:nvPr/>
        </p:nvSpPr>
        <p:spPr>
          <a:xfrm>
            <a:off x="4463443" y="6179165"/>
            <a:ext cx="2882007" cy="461665"/>
          </a:xfrm>
          <a:prstGeom prst="rect">
            <a:avLst/>
          </a:prstGeom>
          <a:noFill/>
        </p:spPr>
        <p:txBody>
          <a:bodyPr wrap="none" rtlCol="0">
            <a:spAutoFit/>
          </a:bodyPr>
          <a:lstStyle/>
          <a:p>
            <a:r>
              <a:rPr lang="es-ES" sz="2400" dirty="0"/>
              <a:t>Haz lo mismo al revés</a:t>
            </a:r>
            <a:endParaRPr lang="en-GB" sz="2400" dirty="0"/>
          </a:p>
        </p:txBody>
      </p:sp>
      <p:sp>
        <p:nvSpPr>
          <p:cNvPr id="225" name="Oval 224">
            <a:extLst>
              <a:ext uri="{FF2B5EF4-FFF2-40B4-BE49-F238E27FC236}">
                <a16:creationId xmlns:a16="http://schemas.microsoft.com/office/drawing/2014/main" id="{66D41E44-816C-4A1E-96A1-DBABD561FEA0}"/>
              </a:ext>
            </a:extLst>
          </p:cNvPr>
          <p:cNvSpPr/>
          <p:nvPr/>
        </p:nvSpPr>
        <p:spPr>
          <a:xfrm>
            <a:off x="1487360" y="2492870"/>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0" name="Oval 219">
            <a:extLst>
              <a:ext uri="{FF2B5EF4-FFF2-40B4-BE49-F238E27FC236}">
                <a16:creationId xmlns:a16="http://schemas.microsoft.com/office/drawing/2014/main" id="{9F5B0CB9-76AD-45F9-858C-34E23888B1FD}"/>
              </a:ext>
            </a:extLst>
          </p:cNvPr>
          <p:cNvSpPr/>
          <p:nvPr/>
        </p:nvSpPr>
        <p:spPr>
          <a:xfrm>
            <a:off x="1465580" y="2797670"/>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1" name="Oval 220">
            <a:extLst>
              <a:ext uri="{FF2B5EF4-FFF2-40B4-BE49-F238E27FC236}">
                <a16:creationId xmlns:a16="http://schemas.microsoft.com/office/drawing/2014/main" id="{2810FBB3-62B2-43C6-836F-D9F19EBCF19A}"/>
              </a:ext>
            </a:extLst>
          </p:cNvPr>
          <p:cNvSpPr/>
          <p:nvPr/>
        </p:nvSpPr>
        <p:spPr>
          <a:xfrm>
            <a:off x="1847410" y="2564880"/>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2" name="Oval 221">
            <a:extLst>
              <a:ext uri="{FF2B5EF4-FFF2-40B4-BE49-F238E27FC236}">
                <a16:creationId xmlns:a16="http://schemas.microsoft.com/office/drawing/2014/main" id="{B8C21315-E75D-4030-AC21-B55F40512510}"/>
              </a:ext>
            </a:extLst>
          </p:cNvPr>
          <p:cNvSpPr/>
          <p:nvPr/>
        </p:nvSpPr>
        <p:spPr>
          <a:xfrm>
            <a:off x="1631380" y="3284980"/>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3" name="Oval 222">
            <a:extLst>
              <a:ext uri="{FF2B5EF4-FFF2-40B4-BE49-F238E27FC236}">
                <a16:creationId xmlns:a16="http://schemas.microsoft.com/office/drawing/2014/main" id="{B8389A69-2B3B-4A8B-A208-01D2A87FE899}"/>
              </a:ext>
            </a:extLst>
          </p:cNvPr>
          <p:cNvSpPr/>
          <p:nvPr/>
        </p:nvSpPr>
        <p:spPr>
          <a:xfrm>
            <a:off x="1967490" y="2996940"/>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6" name="Oval 225">
            <a:extLst>
              <a:ext uri="{FF2B5EF4-FFF2-40B4-BE49-F238E27FC236}">
                <a16:creationId xmlns:a16="http://schemas.microsoft.com/office/drawing/2014/main" id="{303B1D91-F803-4257-B42F-7E8B88D2EE9A}"/>
              </a:ext>
            </a:extLst>
          </p:cNvPr>
          <p:cNvSpPr/>
          <p:nvPr/>
        </p:nvSpPr>
        <p:spPr>
          <a:xfrm>
            <a:off x="2207460" y="2636890"/>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7" name="Oval 226">
            <a:extLst>
              <a:ext uri="{FF2B5EF4-FFF2-40B4-BE49-F238E27FC236}">
                <a16:creationId xmlns:a16="http://schemas.microsoft.com/office/drawing/2014/main" id="{CBFB2803-E19A-4FCF-BF0E-1564088869DE}"/>
              </a:ext>
            </a:extLst>
          </p:cNvPr>
          <p:cNvSpPr/>
          <p:nvPr/>
        </p:nvSpPr>
        <p:spPr>
          <a:xfrm>
            <a:off x="1235325" y="3309860"/>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8" name="Oval 227">
            <a:extLst>
              <a:ext uri="{FF2B5EF4-FFF2-40B4-BE49-F238E27FC236}">
                <a16:creationId xmlns:a16="http://schemas.microsoft.com/office/drawing/2014/main" id="{F859DD2B-73CA-4196-852F-57BE1E209973}"/>
              </a:ext>
            </a:extLst>
          </p:cNvPr>
          <p:cNvSpPr/>
          <p:nvPr/>
        </p:nvSpPr>
        <p:spPr>
          <a:xfrm>
            <a:off x="1905450" y="3237850"/>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9" name="Oval 228">
            <a:extLst>
              <a:ext uri="{FF2B5EF4-FFF2-40B4-BE49-F238E27FC236}">
                <a16:creationId xmlns:a16="http://schemas.microsoft.com/office/drawing/2014/main" id="{18F0E451-3B66-484B-A27A-0B1137F62E61}"/>
              </a:ext>
            </a:extLst>
          </p:cNvPr>
          <p:cNvSpPr/>
          <p:nvPr/>
        </p:nvSpPr>
        <p:spPr>
          <a:xfrm>
            <a:off x="2786950" y="2386430"/>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0" name="Oval 229">
            <a:extLst>
              <a:ext uri="{FF2B5EF4-FFF2-40B4-BE49-F238E27FC236}">
                <a16:creationId xmlns:a16="http://schemas.microsoft.com/office/drawing/2014/main" id="{0650AE00-3101-4175-9A44-4AFA8C516EE9}"/>
              </a:ext>
            </a:extLst>
          </p:cNvPr>
          <p:cNvSpPr/>
          <p:nvPr/>
        </p:nvSpPr>
        <p:spPr>
          <a:xfrm>
            <a:off x="2583184" y="2924930"/>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7" name="Oval 246">
            <a:extLst>
              <a:ext uri="{FF2B5EF4-FFF2-40B4-BE49-F238E27FC236}">
                <a16:creationId xmlns:a16="http://schemas.microsoft.com/office/drawing/2014/main" id="{C2281D86-A422-4D1F-B40F-5D5DAB919945}"/>
              </a:ext>
            </a:extLst>
          </p:cNvPr>
          <p:cNvSpPr/>
          <p:nvPr/>
        </p:nvSpPr>
        <p:spPr>
          <a:xfrm>
            <a:off x="2135450" y="3708067"/>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8" name="Oval 247">
            <a:extLst>
              <a:ext uri="{FF2B5EF4-FFF2-40B4-BE49-F238E27FC236}">
                <a16:creationId xmlns:a16="http://schemas.microsoft.com/office/drawing/2014/main" id="{7CC9C855-25BA-45C3-93C5-CEFFA693EDC5}"/>
              </a:ext>
            </a:extLst>
          </p:cNvPr>
          <p:cNvSpPr/>
          <p:nvPr/>
        </p:nvSpPr>
        <p:spPr>
          <a:xfrm>
            <a:off x="2329700" y="3197646"/>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9" name="Oval 248">
            <a:extLst>
              <a:ext uri="{FF2B5EF4-FFF2-40B4-BE49-F238E27FC236}">
                <a16:creationId xmlns:a16="http://schemas.microsoft.com/office/drawing/2014/main" id="{51062251-8BEC-4A10-9A80-B8D2D6210FA0}"/>
              </a:ext>
            </a:extLst>
          </p:cNvPr>
          <p:cNvSpPr/>
          <p:nvPr/>
        </p:nvSpPr>
        <p:spPr>
          <a:xfrm>
            <a:off x="1559370" y="4361280"/>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0" name="Oval 249">
            <a:extLst>
              <a:ext uri="{FF2B5EF4-FFF2-40B4-BE49-F238E27FC236}">
                <a16:creationId xmlns:a16="http://schemas.microsoft.com/office/drawing/2014/main" id="{D9BAE266-C766-416B-95B8-6731E468EF04}"/>
              </a:ext>
            </a:extLst>
          </p:cNvPr>
          <p:cNvSpPr/>
          <p:nvPr/>
        </p:nvSpPr>
        <p:spPr>
          <a:xfrm>
            <a:off x="1559370" y="3679110"/>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1" name="Oval 250">
            <a:extLst>
              <a:ext uri="{FF2B5EF4-FFF2-40B4-BE49-F238E27FC236}">
                <a16:creationId xmlns:a16="http://schemas.microsoft.com/office/drawing/2014/main" id="{D9C1F2B6-3FBE-4211-AC65-CCE88E4B1170}"/>
              </a:ext>
            </a:extLst>
          </p:cNvPr>
          <p:cNvSpPr/>
          <p:nvPr/>
        </p:nvSpPr>
        <p:spPr>
          <a:xfrm>
            <a:off x="2217430" y="2941690"/>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2" name="Oval 251">
            <a:extLst>
              <a:ext uri="{FF2B5EF4-FFF2-40B4-BE49-F238E27FC236}">
                <a16:creationId xmlns:a16="http://schemas.microsoft.com/office/drawing/2014/main" id="{3FF83D8D-4177-400B-A4A2-47E1B8A70FE1}"/>
              </a:ext>
            </a:extLst>
          </p:cNvPr>
          <p:cNvSpPr/>
          <p:nvPr/>
        </p:nvSpPr>
        <p:spPr>
          <a:xfrm>
            <a:off x="2145420" y="2280985"/>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3" name="Oval 252">
            <a:extLst>
              <a:ext uri="{FF2B5EF4-FFF2-40B4-BE49-F238E27FC236}">
                <a16:creationId xmlns:a16="http://schemas.microsoft.com/office/drawing/2014/main" id="{FE6F8D04-3BA6-434A-8768-AFD722A5B564}"/>
              </a:ext>
            </a:extLst>
          </p:cNvPr>
          <p:cNvSpPr/>
          <p:nvPr/>
        </p:nvSpPr>
        <p:spPr>
          <a:xfrm>
            <a:off x="1622300" y="3061250"/>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4" name="Oval 253">
            <a:extLst>
              <a:ext uri="{FF2B5EF4-FFF2-40B4-BE49-F238E27FC236}">
                <a16:creationId xmlns:a16="http://schemas.microsoft.com/office/drawing/2014/main" id="{6FB741A5-8FC2-4653-8B87-0A50A1476A62}"/>
              </a:ext>
            </a:extLst>
          </p:cNvPr>
          <p:cNvSpPr/>
          <p:nvPr/>
        </p:nvSpPr>
        <p:spPr>
          <a:xfrm>
            <a:off x="3791680" y="4210370"/>
            <a:ext cx="144020" cy="144020"/>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55" name="Oval 254">
            <a:extLst>
              <a:ext uri="{FF2B5EF4-FFF2-40B4-BE49-F238E27FC236}">
                <a16:creationId xmlns:a16="http://schemas.microsoft.com/office/drawing/2014/main" id="{C36D1184-1869-48C5-A08E-4FEA855AA7A1}"/>
              </a:ext>
            </a:extLst>
          </p:cNvPr>
          <p:cNvSpPr/>
          <p:nvPr/>
        </p:nvSpPr>
        <p:spPr>
          <a:xfrm>
            <a:off x="3944080" y="4362770"/>
            <a:ext cx="144020" cy="144020"/>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56" name="Oval 255">
            <a:extLst>
              <a:ext uri="{FF2B5EF4-FFF2-40B4-BE49-F238E27FC236}">
                <a16:creationId xmlns:a16="http://schemas.microsoft.com/office/drawing/2014/main" id="{7DA1B99F-4826-45CC-87EA-D38D43D35F11}"/>
              </a:ext>
            </a:extLst>
          </p:cNvPr>
          <p:cNvSpPr/>
          <p:nvPr/>
        </p:nvSpPr>
        <p:spPr>
          <a:xfrm>
            <a:off x="3597590" y="4695390"/>
            <a:ext cx="144020" cy="144020"/>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57" name="Oval 256">
            <a:extLst>
              <a:ext uri="{FF2B5EF4-FFF2-40B4-BE49-F238E27FC236}">
                <a16:creationId xmlns:a16="http://schemas.microsoft.com/office/drawing/2014/main" id="{C7545601-EA2B-47A9-8F40-FF28898723CE}"/>
              </a:ext>
            </a:extLst>
          </p:cNvPr>
          <p:cNvSpPr/>
          <p:nvPr/>
        </p:nvSpPr>
        <p:spPr>
          <a:xfrm>
            <a:off x="3855415" y="4623380"/>
            <a:ext cx="144020" cy="144020"/>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58" name="Oval 257">
            <a:extLst>
              <a:ext uri="{FF2B5EF4-FFF2-40B4-BE49-F238E27FC236}">
                <a16:creationId xmlns:a16="http://schemas.microsoft.com/office/drawing/2014/main" id="{66A87A65-B96F-497B-9994-919475BC3306}"/>
              </a:ext>
            </a:extLst>
          </p:cNvPr>
          <p:cNvSpPr/>
          <p:nvPr/>
        </p:nvSpPr>
        <p:spPr>
          <a:xfrm>
            <a:off x="3916455" y="5018815"/>
            <a:ext cx="144020" cy="144020"/>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59" name="Oval 258">
            <a:extLst>
              <a:ext uri="{FF2B5EF4-FFF2-40B4-BE49-F238E27FC236}">
                <a16:creationId xmlns:a16="http://schemas.microsoft.com/office/drawing/2014/main" id="{142D5283-7B5A-4B50-B6CB-90162D084E60}"/>
              </a:ext>
            </a:extLst>
          </p:cNvPr>
          <p:cNvSpPr/>
          <p:nvPr/>
        </p:nvSpPr>
        <p:spPr>
          <a:xfrm>
            <a:off x="4215360" y="4005080"/>
            <a:ext cx="144020" cy="144020"/>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60" name="Oval 259">
            <a:extLst>
              <a:ext uri="{FF2B5EF4-FFF2-40B4-BE49-F238E27FC236}">
                <a16:creationId xmlns:a16="http://schemas.microsoft.com/office/drawing/2014/main" id="{D546B6EA-48B6-4A1E-9E91-E74AB2743B2E}"/>
              </a:ext>
            </a:extLst>
          </p:cNvPr>
          <p:cNvSpPr/>
          <p:nvPr/>
        </p:nvSpPr>
        <p:spPr>
          <a:xfrm>
            <a:off x="4215360" y="4716368"/>
            <a:ext cx="144020" cy="144020"/>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61" name="Oval 260">
            <a:extLst>
              <a:ext uri="{FF2B5EF4-FFF2-40B4-BE49-F238E27FC236}">
                <a16:creationId xmlns:a16="http://schemas.microsoft.com/office/drawing/2014/main" id="{310A648C-C88C-4CC0-AD34-244067ED1D1B}"/>
              </a:ext>
            </a:extLst>
          </p:cNvPr>
          <p:cNvSpPr/>
          <p:nvPr/>
        </p:nvSpPr>
        <p:spPr>
          <a:xfrm>
            <a:off x="3575650" y="5214355"/>
            <a:ext cx="144020" cy="144020"/>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62" name="Oval 261">
            <a:extLst>
              <a:ext uri="{FF2B5EF4-FFF2-40B4-BE49-F238E27FC236}">
                <a16:creationId xmlns:a16="http://schemas.microsoft.com/office/drawing/2014/main" id="{C6E625EF-7F2D-4A61-BD3B-EF60D90A2F36}"/>
              </a:ext>
            </a:extLst>
          </p:cNvPr>
          <p:cNvSpPr/>
          <p:nvPr/>
        </p:nvSpPr>
        <p:spPr>
          <a:xfrm rot="18027083">
            <a:off x="8985162" y="3249761"/>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3" name="Oval 282">
            <a:extLst>
              <a:ext uri="{FF2B5EF4-FFF2-40B4-BE49-F238E27FC236}">
                <a16:creationId xmlns:a16="http://schemas.microsoft.com/office/drawing/2014/main" id="{6299C4FC-2AC5-410D-AC67-A473A209CF75}"/>
              </a:ext>
            </a:extLst>
          </p:cNvPr>
          <p:cNvSpPr/>
          <p:nvPr/>
        </p:nvSpPr>
        <p:spPr>
          <a:xfrm rot="18027083">
            <a:off x="9160526" y="3508528"/>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0" name="Oval 289">
            <a:extLst>
              <a:ext uri="{FF2B5EF4-FFF2-40B4-BE49-F238E27FC236}">
                <a16:creationId xmlns:a16="http://schemas.microsoft.com/office/drawing/2014/main" id="{1BCDC852-67C8-400E-A091-0A97A766EE98}"/>
              </a:ext>
            </a:extLst>
          </p:cNvPr>
          <p:cNvSpPr/>
          <p:nvPr/>
        </p:nvSpPr>
        <p:spPr>
          <a:xfrm rot="18027083">
            <a:off x="8950851" y="2903365"/>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1" name="Oval 290">
            <a:extLst>
              <a:ext uri="{FF2B5EF4-FFF2-40B4-BE49-F238E27FC236}">
                <a16:creationId xmlns:a16="http://schemas.microsoft.com/office/drawing/2014/main" id="{E61607FE-47C4-4DE6-95FE-691E40A448F8}"/>
              </a:ext>
            </a:extLst>
          </p:cNvPr>
          <p:cNvSpPr/>
          <p:nvPr/>
        </p:nvSpPr>
        <p:spPr>
          <a:xfrm rot="18027083">
            <a:off x="10520880" y="2621630"/>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2" name="Oval 291">
            <a:extLst>
              <a:ext uri="{FF2B5EF4-FFF2-40B4-BE49-F238E27FC236}">
                <a16:creationId xmlns:a16="http://schemas.microsoft.com/office/drawing/2014/main" id="{0B065520-07B7-4ED3-A5A1-E02EBD84CCC1}"/>
              </a:ext>
            </a:extLst>
          </p:cNvPr>
          <p:cNvSpPr/>
          <p:nvPr/>
        </p:nvSpPr>
        <p:spPr>
          <a:xfrm rot="18027083">
            <a:off x="9283572" y="3185188"/>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3" name="Oval 292">
            <a:extLst>
              <a:ext uri="{FF2B5EF4-FFF2-40B4-BE49-F238E27FC236}">
                <a16:creationId xmlns:a16="http://schemas.microsoft.com/office/drawing/2014/main" id="{2CDDAF53-1076-4281-8311-910C31B92A32}"/>
              </a:ext>
            </a:extLst>
          </p:cNvPr>
          <p:cNvSpPr/>
          <p:nvPr/>
        </p:nvSpPr>
        <p:spPr>
          <a:xfrm rot="18027083">
            <a:off x="9495059" y="3009602"/>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4" name="Oval 293">
            <a:extLst>
              <a:ext uri="{FF2B5EF4-FFF2-40B4-BE49-F238E27FC236}">
                <a16:creationId xmlns:a16="http://schemas.microsoft.com/office/drawing/2014/main" id="{7A40CE1A-AD76-4E6B-B7B7-34D44AF20B47}"/>
              </a:ext>
            </a:extLst>
          </p:cNvPr>
          <p:cNvSpPr/>
          <p:nvPr/>
        </p:nvSpPr>
        <p:spPr>
          <a:xfrm rot="18027083">
            <a:off x="9634332" y="3529909"/>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5" name="Oval 294">
            <a:extLst>
              <a:ext uri="{FF2B5EF4-FFF2-40B4-BE49-F238E27FC236}">
                <a16:creationId xmlns:a16="http://schemas.microsoft.com/office/drawing/2014/main" id="{E3E27B44-7E64-4279-B64F-A230DF027F04}"/>
              </a:ext>
            </a:extLst>
          </p:cNvPr>
          <p:cNvSpPr/>
          <p:nvPr/>
        </p:nvSpPr>
        <p:spPr>
          <a:xfrm rot="18027083">
            <a:off x="9731537" y="2625871"/>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6" name="Oval 295">
            <a:extLst>
              <a:ext uri="{FF2B5EF4-FFF2-40B4-BE49-F238E27FC236}">
                <a16:creationId xmlns:a16="http://schemas.microsoft.com/office/drawing/2014/main" id="{35325125-BBF3-4885-93BC-14DF3A616072}"/>
              </a:ext>
            </a:extLst>
          </p:cNvPr>
          <p:cNvSpPr/>
          <p:nvPr/>
        </p:nvSpPr>
        <p:spPr>
          <a:xfrm rot="18027083">
            <a:off x="9979734" y="2983975"/>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7" name="Oval 296">
            <a:extLst>
              <a:ext uri="{FF2B5EF4-FFF2-40B4-BE49-F238E27FC236}">
                <a16:creationId xmlns:a16="http://schemas.microsoft.com/office/drawing/2014/main" id="{B1FF724C-6783-4A6D-B5BF-ADF6F9C40400}"/>
              </a:ext>
            </a:extLst>
          </p:cNvPr>
          <p:cNvSpPr/>
          <p:nvPr/>
        </p:nvSpPr>
        <p:spPr>
          <a:xfrm rot="18027083">
            <a:off x="10277375" y="3206747"/>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8" name="Oval 297">
            <a:extLst>
              <a:ext uri="{FF2B5EF4-FFF2-40B4-BE49-F238E27FC236}">
                <a16:creationId xmlns:a16="http://schemas.microsoft.com/office/drawing/2014/main" id="{2724AD38-8074-4C14-8CD5-0C54CA5015CB}"/>
              </a:ext>
            </a:extLst>
          </p:cNvPr>
          <p:cNvSpPr/>
          <p:nvPr/>
        </p:nvSpPr>
        <p:spPr>
          <a:xfrm rot="18027083">
            <a:off x="9680555" y="3227196"/>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9" name="Oval 298">
            <a:extLst>
              <a:ext uri="{FF2B5EF4-FFF2-40B4-BE49-F238E27FC236}">
                <a16:creationId xmlns:a16="http://schemas.microsoft.com/office/drawing/2014/main" id="{5350AE3C-3A68-4A26-BBD1-71AAF6580366}"/>
              </a:ext>
            </a:extLst>
          </p:cNvPr>
          <p:cNvSpPr/>
          <p:nvPr/>
        </p:nvSpPr>
        <p:spPr>
          <a:xfrm rot="18027083">
            <a:off x="9996435" y="3424341"/>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0" name="Oval 299">
            <a:extLst>
              <a:ext uri="{FF2B5EF4-FFF2-40B4-BE49-F238E27FC236}">
                <a16:creationId xmlns:a16="http://schemas.microsoft.com/office/drawing/2014/main" id="{99499D3B-90BF-4436-AE9E-8574B61D8BDF}"/>
              </a:ext>
            </a:extLst>
          </p:cNvPr>
          <p:cNvSpPr/>
          <p:nvPr/>
        </p:nvSpPr>
        <p:spPr>
          <a:xfrm rot="18027083">
            <a:off x="10270174" y="2352031"/>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1" name="Oval 300">
            <a:extLst>
              <a:ext uri="{FF2B5EF4-FFF2-40B4-BE49-F238E27FC236}">
                <a16:creationId xmlns:a16="http://schemas.microsoft.com/office/drawing/2014/main" id="{4FF8BFF4-225B-4C93-92B9-0D668BD2A03F}"/>
              </a:ext>
            </a:extLst>
          </p:cNvPr>
          <p:cNvSpPr/>
          <p:nvPr/>
        </p:nvSpPr>
        <p:spPr>
          <a:xfrm rot="18027083">
            <a:off x="10194695" y="2708900"/>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2" name="Oval 301">
            <a:extLst>
              <a:ext uri="{FF2B5EF4-FFF2-40B4-BE49-F238E27FC236}">
                <a16:creationId xmlns:a16="http://schemas.microsoft.com/office/drawing/2014/main" id="{6BA7AA65-63EF-4411-85A5-058A09D01273}"/>
              </a:ext>
            </a:extLst>
          </p:cNvPr>
          <p:cNvSpPr/>
          <p:nvPr/>
        </p:nvSpPr>
        <p:spPr>
          <a:xfrm rot="18027083">
            <a:off x="9302814" y="2672448"/>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3" name="Oval 302">
            <a:extLst>
              <a:ext uri="{FF2B5EF4-FFF2-40B4-BE49-F238E27FC236}">
                <a16:creationId xmlns:a16="http://schemas.microsoft.com/office/drawing/2014/main" id="{E3EBF28B-5759-407E-BA82-0C8D375C6E22}"/>
              </a:ext>
            </a:extLst>
          </p:cNvPr>
          <p:cNvSpPr/>
          <p:nvPr/>
        </p:nvSpPr>
        <p:spPr>
          <a:xfrm rot="18027083">
            <a:off x="9417038" y="3457539"/>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5" name="Oval 304">
            <a:extLst>
              <a:ext uri="{FF2B5EF4-FFF2-40B4-BE49-F238E27FC236}">
                <a16:creationId xmlns:a16="http://schemas.microsoft.com/office/drawing/2014/main" id="{A2B63AE7-F54F-4755-A01D-EA8D5420882C}"/>
              </a:ext>
            </a:extLst>
          </p:cNvPr>
          <p:cNvSpPr/>
          <p:nvPr/>
        </p:nvSpPr>
        <p:spPr>
          <a:xfrm>
            <a:off x="7832620" y="3936673"/>
            <a:ext cx="144020" cy="144020"/>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306" name="Oval 305">
            <a:extLst>
              <a:ext uri="{FF2B5EF4-FFF2-40B4-BE49-F238E27FC236}">
                <a16:creationId xmlns:a16="http://schemas.microsoft.com/office/drawing/2014/main" id="{F15073C8-934B-4C09-8457-A2A0ACFCA4BB}"/>
              </a:ext>
            </a:extLst>
          </p:cNvPr>
          <p:cNvSpPr/>
          <p:nvPr/>
        </p:nvSpPr>
        <p:spPr>
          <a:xfrm>
            <a:off x="8112280" y="4097250"/>
            <a:ext cx="144020" cy="144020"/>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307" name="Oval 306">
            <a:extLst>
              <a:ext uri="{FF2B5EF4-FFF2-40B4-BE49-F238E27FC236}">
                <a16:creationId xmlns:a16="http://schemas.microsoft.com/office/drawing/2014/main" id="{E22BDC04-5838-411A-90E2-7610BFC1C3E8}"/>
              </a:ext>
            </a:extLst>
          </p:cNvPr>
          <p:cNvSpPr/>
          <p:nvPr/>
        </p:nvSpPr>
        <p:spPr>
          <a:xfrm>
            <a:off x="7588306" y="3579826"/>
            <a:ext cx="144020" cy="144020"/>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308" name="Oval 307">
            <a:extLst>
              <a:ext uri="{FF2B5EF4-FFF2-40B4-BE49-F238E27FC236}">
                <a16:creationId xmlns:a16="http://schemas.microsoft.com/office/drawing/2014/main" id="{6D1F3D2D-CEBC-4DEC-A4A2-3D66342A7BC6}"/>
              </a:ext>
            </a:extLst>
          </p:cNvPr>
          <p:cNvSpPr/>
          <p:nvPr/>
        </p:nvSpPr>
        <p:spPr>
          <a:xfrm>
            <a:off x="7896355" y="4349683"/>
            <a:ext cx="144020" cy="144020"/>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309" name="Oval 308">
            <a:extLst>
              <a:ext uri="{FF2B5EF4-FFF2-40B4-BE49-F238E27FC236}">
                <a16:creationId xmlns:a16="http://schemas.microsoft.com/office/drawing/2014/main" id="{02AA0A79-36B4-4909-8CDD-BAB5E41550EE}"/>
              </a:ext>
            </a:extLst>
          </p:cNvPr>
          <p:cNvSpPr/>
          <p:nvPr/>
        </p:nvSpPr>
        <p:spPr>
          <a:xfrm>
            <a:off x="7957395" y="4745118"/>
            <a:ext cx="144020" cy="144020"/>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310" name="Oval 309">
            <a:extLst>
              <a:ext uri="{FF2B5EF4-FFF2-40B4-BE49-F238E27FC236}">
                <a16:creationId xmlns:a16="http://schemas.microsoft.com/office/drawing/2014/main" id="{2EDBB994-229A-4F96-9E05-C78DEA812D4D}"/>
              </a:ext>
            </a:extLst>
          </p:cNvPr>
          <p:cNvSpPr/>
          <p:nvPr/>
        </p:nvSpPr>
        <p:spPr>
          <a:xfrm>
            <a:off x="8256300" y="3731383"/>
            <a:ext cx="144020" cy="144020"/>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311" name="Oval 310">
            <a:extLst>
              <a:ext uri="{FF2B5EF4-FFF2-40B4-BE49-F238E27FC236}">
                <a16:creationId xmlns:a16="http://schemas.microsoft.com/office/drawing/2014/main" id="{C637A2E0-0EF5-4B89-821C-2FD1285C782F}"/>
              </a:ext>
            </a:extLst>
          </p:cNvPr>
          <p:cNvSpPr/>
          <p:nvPr/>
        </p:nvSpPr>
        <p:spPr>
          <a:xfrm>
            <a:off x="8256300" y="4442671"/>
            <a:ext cx="144020" cy="144020"/>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312" name="Oval 311">
            <a:extLst>
              <a:ext uri="{FF2B5EF4-FFF2-40B4-BE49-F238E27FC236}">
                <a16:creationId xmlns:a16="http://schemas.microsoft.com/office/drawing/2014/main" id="{AFEB109E-C6C6-4EB3-8617-7C0431690534}"/>
              </a:ext>
            </a:extLst>
          </p:cNvPr>
          <p:cNvSpPr/>
          <p:nvPr/>
        </p:nvSpPr>
        <p:spPr>
          <a:xfrm>
            <a:off x="7616590" y="4940658"/>
            <a:ext cx="144020" cy="144020"/>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313" name="Oval 312">
            <a:extLst>
              <a:ext uri="{FF2B5EF4-FFF2-40B4-BE49-F238E27FC236}">
                <a16:creationId xmlns:a16="http://schemas.microsoft.com/office/drawing/2014/main" id="{47F8D95B-C1A9-49D5-9120-285E58781FCC}"/>
              </a:ext>
            </a:extLst>
          </p:cNvPr>
          <p:cNvSpPr/>
          <p:nvPr/>
        </p:nvSpPr>
        <p:spPr>
          <a:xfrm>
            <a:off x="7544580" y="4005080"/>
            <a:ext cx="144020" cy="144020"/>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314" name="Oval 313">
            <a:extLst>
              <a:ext uri="{FF2B5EF4-FFF2-40B4-BE49-F238E27FC236}">
                <a16:creationId xmlns:a16="http://schemas.microsoft.com/office/drawing/2014/main" id="{D55ADAD4-1FE1-4787-AE99-D8C300470F06}"/>
              </a:ext>
            </a:extLst>
          </p:cNvPr>
          <p:cNvSpPr/>
          <p:nvPr/>
        </p:nvSpPr>
        <p:spPr>
          <a:xfrm>
            <a:off x="7902134" y="3636057"/>
            <a:ext cx="144020" cy="144020"/>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315" name="Oval 314">
            <a:extLst>
              <a:ext uri="{FF2B5EF4-FFF2-40B4-BE49-F238E27FC236}">
                <a16:creationId xmlns:a16="http://schemas.microsoft.com/office/drawing/2014/main" id="{D99D000C-0BFF-4F65-8F61-F9B832D7444F}"/>
              </a:ext>
            </a:extLst>
          </p:cNvPr>
          <p:cNvSpPr/>
          <p:nvPr/>
        </p:nvSpPr>
        <p:spPr>
          <a:xfrm>
            <a:off x="7449514" y="4433290"/>
            <a:ext cx="144020" cy="144020"/>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316" name="Oval 315">
            <a:extLst>
              <a:ext uri="{FF2B5EF4-FFF2-40B4-BE49-F238E27FC236}">
                <a16:creationId xmlns:a16="http://schemas.microsoft.com/office/drawing/2014/main" id="{833D6770-CD9A-43B4-B280-574A2246A9CC}"/>
              </a:ext>
            </a:extLst>
          </p:cNvPr>
          <p:cNvSpPr/>
          <p:nvPr/>
        </p:nvSpPr>
        <p:spPr>
          <a:xfrm>
            <a:off x="7878958" y="5066492"/>
            <a:ext cx="144020" cy="144020"/>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317" name="Oval 316">
            <a:extLst>
              <a:ext uri="{FF2B5EF4-FFF2-40B4-BE49-F238E27FC236}">
                <a16:creationId xmlns:a16="http://schemas.microsoft.com/office/drawing/2014/main" id="{888A58CE-210B-4C00-A801-42A9BDC7DE77}"/>
              </a:ext>
            </a:extLst>
          </p:cNvPr>
          <p:cNvSpPr/>
          <p:nvPr/>
        </p:nvSpPr>
        <p:spPr>
          <a:xfrm>
            <a:off x="9943111" y="5084678"/>
            <a:ext cx="144020" cy="144020"/>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18" name="Oval 317">
            <a:extLst>
              <a:ext uri="{FF2B5EF4-FFF2-40B4-BE49-F238E27FC236}">
                <a16:creationId xmlns:a16="http://schemas.microsoft.com/office/drawing/2014/main" id="{C605A9E7-DBCD-405A-AF30-928E5211F5D7}"/>
              </a:ext>
            </a:extLst>
          </p:cNvPr>
          <p:cNvSpPr/>
          <p:nvPr/>
        </p:nvSpPr>
        <p:spPr>
          <a:xfrm>
            <a:off x="10204144" y="4925004"/>
            <a:ext cx="144020" cy="144020"/>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19" name="Oval 318">
            <a:extLst>
              <a:ext uri="{FF2B5EF4-FFF2-40B4-BE49-F238E27FC236}">
                <a16:creationId xmlns:a16="http://schemas.microsoft.com/office/drawing/2014/main" id="{B9E1EBAB-A7F2-43AA-A95F-DCD367DDC1D3}"/>
              </a:ext>
            </a:extLst>
          </p:cNvPr>
          <p:cNvSpPr/>
          <p:nvPr/>
        </p:nvSpPr>
        <p:spPr>
          <a:xfrm>
            <a:off x="10243611" y="5278831"/>
            <a:ext cx="144020" cy="144020"/>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20" name="Oval 319">
            <a:extLst>
              <a:ext uri="{FF2B5EF4-FFF2-40B4-BE49-F238E27FC236}">
                <a16:creationId xmlns:a16="http://schemas.microsoft.com/office/drawing/2014/main" id="{B1EBFFC1-5FD3-4437-AB60-038A9CE0A554}"/>
              </a:ext>
            </a:extLst>
          </p:cNvPr>
          <p:cNvSpPr/>
          <p:nvPr/>
        </p:nvSpPr>
        <p:spPr>
          <a:xfrm>
            <a:off x="10387631" y="4814276"/>
            <a:ext cx="144020" cy="144020"/>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21" name="Oval 320">
            <a:extLst>
              <a:ext uri="{FF2B5EF4-FFF2-40B4-BE49-F238E27FC236}">
                <a16:creationId xmlns:a16="http://schemas.microsoft.com/office/drawing/2014/main" id="{AC0D5A1D-C323-4C89-A2C0-AAAA59B2A927}"/>
              </a:ext>
            </a:extLst>
          </p:cNvPr>
          <p:cNvSpPr/>
          <p:nvPr/>
        </p:nvSpPr>
        <p:spPr>
          <a:xfrm>
            <a:off x="10531651" y="5084678"/>
            <a:ext cx="144020" cy="144020"/>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grpSp>
        <p:nvGrpSpPr>
          <p:cNvPr id="236" name="Group 235">
            <a:extLst>
              <a:ext uri="{FF2B5EF4-FFF2-40B4-BE49-F238E27FC236}">
                <a16:creationId xmlns:a16="http://schemas.microsoft.com/office/drawing/2014/main" id="{BB3769E8-F46E-421C-A35A-C2557B56BB61}"/>
              </a:ext>
            </a:extLst>
          </p:cNvPr>
          <p:cNvGrpSpPr/>
          <p:nvPr/>
        </p:nvGrpSpPr>
        <p:grpSpPr>
          <a:xfrm>
            <a:off x="2473720" y="2458440"/>
            <a:ext cx="6479440" cy="811216"/>
            <a:chOff x="2473720" y="2458440"/>
            <a:chExt cx="6479440" cy="811216"/>
          </a:xfrm>
        </p:grpSpPr>
        <p:cxnSp>
          <p:nvCxnSpPr>
            <p:cNvPr id="7" name="Straight Connector 6">
              <a:extLst>
                <a:ext uri="{FF2B5EF4-FFF2-40B4-BE49-F238E27FC236}">
                  <a16:creationId xmlns:a16="http://schemas.microsoft.com/office/drawing/2014/main" id="{36F18594-F5C6-4E75-B3BC-16CC07264F9C}"/>
                </a:ext>
              </a:extLst>
            </p:cNvPr>
            <p:cNvCxnSpPr>
              <a:cxnSpLocks/>
              <a:stCxn id="290" idx="1"/>
              <a:endCxn id="229" idx="6"/>
            </p:cNvCxnSpPr>
            <p:nvPr/>
          </p:nvCxnSpPr>
          <p:spPr>
            <a:xfrm flipH="1" flipV="1">
              <a:off x="2930970" y="2458440"/>
              <a:ext cx="6022190" cy="535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124EF24-1E2A-448E-BD64-074CD27014E6}"/>
                </a:ext>
              </a:extLst>
            </p:cNvPr>
            <p:cNvCxnSpPr>
              <a:cxnSpLocks/>
              <a:stCxn id="290" idx="1"/>
              <a:endCxn id="248" idx="6"/>
            </p:cNvCxnSpPr>
            <p:nvPr/>
          </p:nvCxnSpPr>
          <p:spPr>
            <a:xfrm flipH="1">
              <a:off x="2473720" y="2993464"/>
              <a:ext cx="6479440" cy="2761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11F4324-3B17-47E6-B529-5EA6C0E2E37B}"/>
                </a:ext>
              </a:extLst>
            </p:cNvPr>
            <p:cNvCxnSpPr>
              <a:cxnSpLocks/>
              <a:stCxn id="290" idx="1"/>
              <a:endCxn id="230" idx="6"/>
            </p:cNvCxnSpPr>
            <p:nvPr/>
          </p:nvCxnSpPr>
          <p:spPr>
            <a:xfrm flipH="1">
              <a:off x="2727204" y="2993464"/>
              <a:ext cx="6225956" cy="34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8" name="Group 237">
            <a:extLst>
              <a:ext uri="{FF2B5EF4-FFF2-40B4-BE49-F238E27FC236}">
                <a16:creationId xmlns:a16="http://schemas.microsoft.com/office/drawing/2014/main" id="{80061B5F-785C-4BDF-A510-FC1A40916665}"/>
              </a:ext>
            </a:extLst>
          </p:cNvPr>
          <p:cNvGrpSpPr/>
          <p:nvPr/>
        </p:nvGrpSpPr>
        <p:grpSpPr>
          <a:xfrm>
            <a:off x="4088100" y="4077090"/>
            <a:ext cx="3361414" cy="711288"/>
            <a:chOff x="4088100" y="4077090"/>
            <a:chExt cx="3361414" cy="711288"/>
          </a:xfrm>
        </p:grpSpPr>
        <p:cxnSp>
          <p:nvCxnSpPr>
            <p:cNvPr id="17" name="Straight Connector 16">
              <a:extLst>
                <a:ext uri="{FF2B5EF4-FFF2-40B4-BE49-F238E27FC236}">
                  <a16:creationId xmlns:a16="http://schemas.microsoft.com/office/drawing/2014/main" id="{6114EFF1-1763-4B14-AFA9-4E0D339758FA}"/>
                </a:ext>
              </a:extLst>
            </p:cNvPr>
            <p:cNvCxnSpPr>
              <a:cxnSpLocks/>
              <a:stCxn id="315" idx="2"/>
              <a:endCxn id="259" idx="6"/>
            </p:cNvCxnSpPr>
            <p:nvPr/>
          </p:nvCxnSpPr>
          <p:spPr>
            <a:xfrm flipH="1" flipV="1">
              <a:off x="4359380" y="4077090"/>
              <a:ext cx="3090134" cy="4282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A7661A4-C415-4EF0-AE8D-BA1BB3699B14}"/>
                </a:ext>
              </a:extLst>
            </p:cNvPr>
            <p:cNvCxnSpPr>
              <a:cxnSpLocks/>
              <a:stCxn id="315" idx="2"/>
              <a:endCxn id="255" idx="6"/>
            </p:cNvCxnSpPr>
            <p:nvPr/>
          </p:nvCxnSpPr>
          <p:spPr>
            <a:xfrm flipH="1" flipV="1">
              <a:off x="4088100" y="4434780"/>
              <a:ext cx="3361414" cy="705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EA8EA53-A348-4D07-A789-8E2E7E7F5D11}"/>
                </a:ext>
              </a:extLst>
            </p:cNvPr>
            <p:cNvCxnSpPr>
              <a:cxnSpLocks/>
              <a:stCxn id="315" idx="2"/>
              <a:endCxn id="260" idx="6"/>
            </p:cNvCxnSpPr>
            <p:nvPr/>
          </p:nvCxnSpPr>
          <p:spPr>
            <a:xfrm flipH="1">
              <a:off x="4359380" y="4505300"/>
              <a:ext cx="3090134" cy="283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7" name="Group 236">
            <a:extLst>
              <a:ext uri="{FF2B5EF4-FFF2-40B4-BE49-F238E27FC236}">
                <a16:creationId xmlns:a16="http://schemas.microsoft.com/office/drawing/2014/main" id="{08F80695-1267-41FB-85DD-0E06AC827CF7}"/>
              </a:ext>
            </a:extLst>
          </p:cNvPr>
          <p:cNvGrpSpPr/>
          <p:nvPr/>
        </p:nvGrpSpPr>
        <p:grpSpPr>
          <a:xfrm>
            <a:off x="2289440" y="2352995"/>
            <a:ext cx="7653671" cy="2803693"/>
            <a:chOff x="2289440" y="2352995"/>
            <a:chExt cx="7653671" cy="2803693"/>
          </a:xfrm>
        </p:grpSpPr>
        <p:cxnSp>
          <p:nvCxnSpPr>
            <p:cNvPr id="27" name="Straight Connector 26">
              <a:extLst>
                <a:ext uri="{FF2B5EF4-FFF2-40B4-BE49-F238E27FC236}">
                  <a16:creationId xmlns:a16="http://schemas.microsoft.com/office/drawing/2014/main" id="{E0EE339A-2C78-4F27-92BA-7473D56598E5}"/>
                </a:ext>
              </a:extLst>
            </p:cNvPr>
            <p:cNvCxnSpPr>
              <a:cxnSpLocks/>
              <a:stCxn id="317" idx="2"/>
              <a:endCxn id="252" idx="6"/>
            </p:cNvCxnSpPr>
            <p:nvPr/>
          </p:nvCxnSpPr>
          <p:spPr>
            <a:xfrm flipH="1" flipV="1">
              <a:off x="2289440" y="2352995"/>
              <a:ext cx="7653671" cy="28036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DEE4F6C-CE8A-45E0-8CE0-7D42B5CD3C96}"/>
                </a:ext>
              </a:extLst>
            </p:cNvPr>
            <p:cNvCxnSpPr>
              <a:cxnSpLocks/>
              <a:stCxn id="317" idx="2"/>
              <a:endCxn id="229" idx="6"/>
            </p:cNvCxnSpPr>
            <p:nvPr/>
          </p:nvCxnSpPr>
          <p:spPr>
            <a:xfrm flipH="1" flipV="1">
              <a:off x="2930970" y="2458440"/>
              <a:ext cx="7012141" cy="26982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CD1671B-F1DE-45E6-A463-E82BF10E5FEA}"/>
                </a:ext>
              </a:extLst>
            </p:cNvPr>
            <p:cNvCxnSpPr>
              <a:cxnSpLocks/>
              <a:stCxn id="317" idx="2"/>
            </p:cNvCxnSpPr>
            <p:nvPr/>
          </p:nvCxnSpPr>
          <p:spPr>
            <a:xfrm flipH="1" flipV="1">
              <a:off x="2727204" y="2993464"/>
              <a:ext cx="7215907" cy="21632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95290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36"/>
                                        </p:tgtEl>
                                        <p:attrNameLst>
                                          <p:attrName>style.visibility</p:attrName>
                                        </p:attrNameLst>
                                      </p:cBhvr>
                                      <p:to>
                                        <p:strVal val="visible"/>
                                      </p:to>
                                    </p:set>
                                    <p:animEffect transition="in" filter="wipe(right)">
                                      <p:cBhvr>
                                        <p:cTn id="7" dur="500"/>
                                        <p:tgtEl>
                                          <p:spTgt spid="236"/>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237"/>
                                        </p:tgtEl>
                                        <p:attrNameLst>
                                          <p:attrName>style.visibility</p:attrName>
                                        </p:attrNameLst>
                                      </p:cBhvr>
                                      <p:to>
                                        <p:strVal val="visible"/>
                                      </p:to>
                                    </p:set>
                                    <p:animEffect transition="in" filter="wipe(right)">
                                      <p:cBhvr>
                                        <p:cTn id="11" dur="500"/>
                                        <p:tgtEl>
                                          <p:spTgt spid="237"/>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238"/>
                                        </p:tgtEl>
                                        <p:attrNameLst>
                                          <p:attrName>style.visibility</p:attrName>
                                        </p:attrNameLst>
                                      </p:cBhvr>
                                      <p:to>
                                        <p:strVal val="visible"/>
                                      </p:to>
                                    </p:set>
                                    <p:animEffect transition="in" filter="wipe(right)">
                                      <p:cBhvr>
                                        <p:cTn id="15" dur="500"/>
                                        <p:tgtEl>
                                          <p:spTgt spid="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DF8FB654-F06D-414D-AFB8-21D4B44D4E00}"/>
              </a:ext>
            </a:extLst>
          </p:cNvPr>
          <p:cNvSpPr/>
          <p:nvPr/>
        </p:nvSpPr>
        <p:spPr>
          <a:xfrm>
            <a:off x="1127310" y="2204830"/>
            <a:ext cx="3600500" cy="3600500"/>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7" name="Rectangle 216">
            <a:extLst>
              <a:ext uri="{FF2B5EF4-FFF2-40B4-BE49-F238E27FC236}">
                <a16:creationId xmlns:a16="http://schemas.microsoft.com/office/drawing/2014/main" id="{D6A68981-315B-4659-AD2E-E02F37F997A5}"/>
              </a:ext>
            </a:extLst>
          </p:cNvPr>
          <p:cNvSpPr/>
          <p:nvPr/>
        </p:nvSpPr>
        <p:spPr>
          <a:xfrm>
            <a:off x="7311790" y="2204830"/>
            <a:ext cx="3600500" cy="3600500"/>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5" name="Group 4">
            <a:extLst>
              <a:ext uri="{FF2B5EF4-FFF2-40B4-BE49-F238E27FC236}">
                <a16:creationId xmlns:a16="http://schemas.microsoft.com/office/drawing/2014/main" id="{9F931701-6B42-4484-9911-F5EF3C18EEC7}"/>
              </a:ext>
            </a:extLst>
          </p:cNvPr>
          <p:cNvGrpSpPr/>
          <p:nvPr/>
        </p:nvGrpSpPr>
        <p:grpSpPr>
          <a:xfrm>
            <a:off x="2289440" y="2352995"/>
            <a:ext cx="7983043" cy="2803693"/>
            <a:chOff x="2289440" y="2352995"/>
            <a:chExt cx="7983043" cy="2803693"/>
          </a:xfrm>
        </p:grpSpPr>
        <p:grpSp>
          <p:nvGrpSpPr>
            <p:cNvPr id="82" name="Group 81">
              <a:extLst>
                <a:ext uri="{FF2B5EF4-FFF2-40B4-BE49-F238E27FC236}">
                  <a16:creationId xmlns:a16="http://schemas.microsoft.com/office/drawing/2014/main" id="{F95E3FB5-DD0E-4989-BA37-4649AAA420A8}"/>
                </a:ext>
              </a:extLst>
            </p:cNvPr>
            <p:cNvGrpSpPr/>
            <p:nvPr/>
          </p:nvGrpSpPr>
          <p:grpSpPr>
            <a:xfrm>
              <a:off x="2289440" y="2352995"/>
              <a:ext cx="7653671" cy="2803693"/>
              <a:chOff x="2289440" y="2352995"/>
              <a:chExt cx="7653671" cy="2803693"/>
            </a:xfrm>
          </p:grpSpPr>
          <p:cxnSp>
            <p:nvCxnSpPr>
              <p:cNvPr id="83" name="Straight Connector 82">
                <a:extLst>
                  <a:ext uri="{FF2B5EF4-FFF2-40B4-BE49-F238E27FC236}">
                    <a16:creationId xmlns:a16="http://schemas.microsoft.com/office/drawing/2014/main" id="{70A41087-8EF3-4E34-8C22-59298B8BD991}"/>
                  </a:ext>
                </a:extLst>
              </p:cNvPr>
              <p:cNvCxnSpPr>
                <a:cxnSpLocks/>
              </p:cNvCxnSpPr>
              <p:nvPr/>
            </p:nvCxnSpPr>
            <p:spPr>
              <a:xfrm flipH="1" flipV="1">
                <a:off x="2289440" y="2352995"/>
                <a:ext cx="7653671" cy="28036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BB18489C-80A3-413D-9E78-B8D8027C4A1F}"/>
                  </a:ext>
                </a:extLst>
              </p:cNvPr>
              <p:cNvCxnSpPr>
                <a:cxnSpLocks/>
              </p:cNvCxnSpPr>
              <p:nvPr/>
            </p:nvCxnSpPr>
            <p:spPr>
              <a:xfrm flipH="1" flipV="1">
                <a:off x="2930970" y="2458440"/>
                <a:ext cx="7012141" cy="26982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0E549382-034D-4BBE-96B6-43F7F122C13C}"/>
                  </a:ext>
                </a:extLst>
              </p:cNvPr>
              <p:cNvCxnSpPr>
                <a:cxnSpLocks/>
              </p:cNvCxnSpPr>
              <p:nvPr/>
            </p:nvCxnSpPr>
            <p:spPr>
              <a:xfrm flipH="1" flipV="1">
                <a:off x="2727204" y="2993464"/>
                <a:ext cx="7215907" cy="21632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4" name="Group 73">
              <a:extLst>
                <a:ext uri="{FF2B5EF4-FFF2-40B4-BE49-F238E27FC236}">
                  <a16:creationId xmlns:a16="http://schemas.microsoft.com/office/drawing/2014/main" id="{5A8A9DFB-E35F-486B-88E3-EF21F5B5F4DE}"/>
                </a:ext>
              </a:extLst>
            </p:cNvPr>
            <p:cNvGrpSpPr/>
            <p:nvPr/>
          </p:nvGrpSpPr>
          <p:grpSpPr>
            <a:xfrm>
              <a:off x="2473720" y="2458440"/>
              <a:ext cx="6479440" cy="811216"/>
              <a:chOff x="2473720" y="2458440"/>
              <a:chExt cx="6479440" cy="811216"/>
            </a:xfrm>
          </p:grpSpPr>
          <p:cxnSp>
            <p:nvCxnSpPr>
              <p:cNvPr id="75" name="Straight Connector 74">
                <a:extLst>
                  <a:ext uri="{FF2B5EF4-FFF2-40B4-BE49-F238E27FC236}">
                    <a16:creationId xmlns:a16="http://schemas.microsoft.com/office/drawing/2014/main" id="{BD444E07-5BA5-45DF-A91A-8CD274F016D1}"/>
                  </a:ext>
                </a:extLst>
              </p:cNvPr>
              <p:cNvCxnSpPr>
                <a:cxnSpLocks/>
              </p:cNvCxnSpPr>
              <p:nvPr/>
            </p:nvCxnSpPr>
            <p:spPr>
              <a:xfrm flipH="1" flipV="1">
                <a:off x="2930970" y="2458440"/>
                <a:ext cx="6022190" cy="535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3AE2AF1-2C33-4C83-9F1A-7FFE61E83B4A}"/>
                  </a:ext>
                </a:extLst>
              </p:cNvPr>
              <p:cNvCxnSpPr>
                <a:cxnSpLocks/>
              </p:cNvCxnSpPr>
              <p:nvPr/>
            </p:nvCxnSpPr>
            <p:spPr>
              <a:xfrm flipH="1">
                <a:off x="2473720" y="2993464"/>
                <a:ext cx="6479440" cy="2761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D9EEAE7-CF68-403C-BDC6-33E84E102133}"/>
                  </a:ext>
                </a:extLst>
              </p:cNvPr>
              <p:cNvCxnSpPr>
                <a:cxnSpLocks/>
              </p:cNvCxnSpPr>
              <p:nvPr/>
            </p:nvCxnSpPr>
            <p:spPr>
              <a:xfrm flipH="1">
                <a:off x="2727204" y="2993464"/>
                <a:ext cx="6225956" cy="34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0" name="Group 89">
              <a:extLst>
                <a:ext uri="{FF2B5EF4-FFF2-40B4-BE49-F238E27FC236}">
                  <a16:creationId xmlns:a16="http://schemas.microsoft.com/office/drawing/2014/main" id="{B53CF3F9-6935-4D4F-A3C7-C964BBF63366}"/>
                </a:ext>
              </a:extLst>
            </p:cNvPr>
            <p:cNvGrpSpPr/>
            <p:nvPr/>
          </p:nvGrpSpPr>
          <p:grpSpPr>
            <a:xfrm>
              <a:off x="4359380" y="4505300"/>
              <a:ext cx="3598015" cy="507368"/>
              <a:chOff x="4359380" y="4505300"/>
              <a:chExt cx="3598015" cy="507368"/>
            </a:xfrm>
          </p:grpSpPr>
          <p:cxnSp>
            <p:nvCxnSpPr>
              <p:cNvPr id="91" name="Straight Connector 90">
                <a:extLst>
                  <a:ext uri="{FF2B5EF4-FFF2-40B4-BE49-F238E27FC236}">
                    <a16:creationId xmlns:a16="http://schemas.microsoft.com/office/drawing/2014/main" id="{F6841201-19C1-46B6-9294-EA72219BF1A6}"/>
                  </a:ext>
                </a:extLst>
              </p:cNvPr>
              <p:cNvCxnSpPr>
                <a:cxnSpLocks/>
              </p:cNvCxnSpPr>
              <p:nvPr/>
            </p:nvCxnSpPr>
            <p:spPr>
              <a:xfrm flipV="1">
                <a:off x="4359380" y="4505300"/>
                <a:ext cx="3090134" cy="283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0FDDB6A-DD15-482A-8998-48A8C3208968}"/>
                  </a:ext>
                </a:extLst>
              </p:cNvPr>
              <p:cNvCxnSpPr>
                <a:cxnSpLocks/>
              </p:cNvCxnSpPr>
              <p:nvPr/>
            </p:nvCxnSpPr>
            <p:spPr>
              <a:xfrm>
                <a:off x="4359380" y="4788378"/>
                <a:ext cx="3598015" cy="28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BE5C024-975E-4B97-B577-A5349DA5E56E}"/>
                  </a:ext>
                </a:extLst>
              </p:cNvPr>
              <p:cNvCxnSpPr>
                <a:cxnSpLocks/>
              </p:cNvCxnSpPr>
              <p:nvPr/>
            </p:nvCxnSpPr>
            <p:spPr>
              <a:xfrm>
                <a:off x="4387215" y="4788378"/>
                <a:ext cx="3229375" cy="2242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8" name="Group 77">
              <a:extLst>
                <a:ext uri="{FF2B5EF4-FFF2-40B4-BE49-F238E27FC236}">
                  <a16:creationId xmlns:a16="http://schemas.microsoft.com/office/drawing/2014/main" id="{8D28AE45-88C8-4087-BBFF-7F2616E01497}"/>
                </a:ext>
              </a:extLst>
            </p:cNvPr>
            <p:cNvGrpSpPr/>
            <p:nvPr/>
          </p:nvGrpSpPr>
          <p:grpSpPr>
            <a:xfrm>
              <a:off x="4088100" y="4077090"/>
              <a:ext cx="3361414" cy="711288"/>
              <a:chOff x="4088100" y="4077090"/>
              <a:chExt cx="3361414" cy="711288"/>
            </a:xfrm>
          </p:grpSpPr>
          <p:cxnSp>
            <p:nvCxnSpPr>
              <p:cNvPr id="79" name="Straight Connector 78">
                <a:extLst>
                  <a:ext uri="{FF2B5EF4-FFF2-40B4-BE49-F238E27FC236}">
                    <a16:creationId xmlns:a16="http://schemas.microsoft.com/office/drawing/2014/main" id="{D2B78124-B399-4FB6-A25E-F84773B8A635}"/>
                  </a:ext>
                </a:extLst>
              </p:cNvPr>
              <p:cNvCxnSpPr>
                <a:cxnSpLocks/>
              </p:cNvCxnSpPr>
              <p:nvPr/>
            </p:nvCxnSpPr>
            <p:spPr>
              <a:xfrm flipH="1" flipV="1">
                <a:off x="4359380" y="4077090"/>
                <a:ext cx="3090134" cy="4282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BA7DE7E5-FC34-4B88-9BCD-EFDF11167E79}"/>
                  </a:ext>
                </a:extLst>
              </p:cNvPr>
              <p:cNvCxnSpPr>
                <a:cxnSpLocks/>
              </p:cNvCxnSpPr>
              <p:nvPr/>
            </p:nvCxnSpPr>
            <p:spPr>
              <a:xfrm flipH="1" flipV="1">
                <a:off x="4088100" y="4434780"/>
                <a:ext cx="3361414" cy="705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BE6914F2-3969-42F4-AED0-0689C9B7D2A9}"/>
                  </a:ext>
                </a:extLst>
              </p:cNvPr>
              <p:cNvCxnSpPr>
                <a:cxnSpLocks/>
              </p:cNvCxnSpPr>
              <p:nvPr/>
            </p:nvCxnSpPr>
            <p:spPr>
              <a:xfrm flipH="1">
                <a:off x="4359380" y="4505300"/>
                <a:ext cx="3090134" cy="283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6" name="Group 85">
              <a:extLst>
                <a:ext uri="{FF2B5EF4-FFF2-40B4-BE49-F238E27FC236}">
                  <a16:creationId xmlns:a16="http://schemas.microsoft.com/office/drawing/2014/main" id="{FA3CEBD0-7500-4C26-9346-94D9DC265F0A}"/>
                </a:ext>
              </a:extLst>
            </p:cNvPr>
            <p:cNvGrpSpPr/>
            <p:nvPr/>
          </p:nvGrpSpPr>
          <p:grpSpPr>
            <a:xfrm>
              <a:off x="2727204" y="2442130"/>
              <a:ext cx="7545279" cy="897730"/>
              <a:chOff x="2727204" y="2442130"/>
              <a:chExt cx="7545279" cy="897730"/>
            </a:xfrm>
          </p:grpSpPr>
          <p:cxnSp>
            <p:nvCxnSpPr>
              <p:cNvPr id="87" name="Straight Connector 86">
                <a:extLst>
                  <a:ext uri="{FF2B5EF4-FFF2-40B4-BE49-F238E27FC236}">
                    <a16:creationId xmlns:a16="http://schemas.microsoft.com/office/drawing/2014/main" id="{65BAECAC-1A58-46D9-A599-FA1D73A19B84}"/>
                  </a:ext>
                </a:extLst>
              </p:cNvPr>
              <p:cNvCxnSpPr>
                <a:cxnSpLocks/>
              </p:cNvCxnSpPr>
              <p:nvPr/>
            </p:nvCxnSpPr>
            <p:spPr>
              <a:xfrm flipV="1">
                <a:off x="2727204" y="2442130"/>
                <a:ext cx="7545279" cy="5548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7C14692-A462-4DEC-85D4-45E12509969C}"/>
                  </a:ext>
                </a:extLst>
              </p:cNvPr>
              <p:cNvCxnSpPr>
                <a:cxnSpLocks/>
              </p:cNvCxnSpPr>
              <p:nvPr/>
            </p:nvCxnSpPr>
            <p:spPr>
              <a:xfrm flipV="1">
                <a:off x="2727204" y="2993464"/>
                <a:ext cx="6225956" cy="34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6D9A298-4FD4-434E-BECD-CC9DA6389F67}"/>
                  </a:ext>
                </a:extLst>
              </p:cNvPr>
              <p:cNvCxnSpPr>
                <a:cxnSpLocks/>
              </p:cNvCxnSpPr>
              <p:nvPr/>
            </p:nvCxnSpPr>
            <p:spPr>
              <a:xfrm>
                <a:off x="2727204" y="2996940"/>
                <a:ext cx="6260267" cy="3429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 name="Title 1">
            <a:extLst>
              <a:ext uri="{FF2B5EF4-FFF2-40B4-BE49-F238E27FC236}">
                <a16:creationId xmlns:a16="http://schemas.microsoft.com/office/drawing/2014/main" id="{A853BC89-8241-4780-888C-A53A9024F056}"/>
              </a:ext>
            </a:extLst>
          </p:cNvPr>
          <p:cNvSpPr>
            <a:spLocks noGrp="1"/>
          </p:cNvSpPr>
          <p:nvPr>
            <p:ph type="title"/>
          </p:nvPr>
        </p:nvSpPr>
        <p:spPr>
          <a:xfrm>
            <a:off x="596545" y="-83311"/>
            <a:ext cx="10972800" cy="1143000"/>
          </a:xfrm>
        </p:spPr>
        <p:txBody>
          <a:bodyPr/>
          <a:lstStyle/>
          <a:p>
            <a:r>
              <a:rPr lang="es-ES" dirty="0">
                <a:solidFill>
                  <a:srgbClr val="0070C0"/>
                </a:solidFill>
              </a:rPr>
              <a:t>Definición de anclajes de integración</a:t>
            </a:r>
            <a:endParaRPr lang="en-GB" dirty="0">
              <a:solidFill>
                <a:srgbClr val="0070C0"/>
              </a:solidFill>
            </a:endParaRPr>
          </a:p>
        </p:txBody>
      </p:sp>
      <p:sp>
        <p:nvSpPr>
          <p:cNvPr id="3" name="Content Placeholder 2">
            <a:extLst>
              <a:ext uri="{FF2B5EF4-FFF2-40B4-BE49-F238E27FC236}">
                <a16:creationId xmlns:a16="http://schemas.microsoft.com/office/drawing/2014/main" id="{8526F898-10C6-4908-8504-18C7EA990972}"/>
              </a:ext>
            </a:extLst>
          </p:cNvPr>
          <p:cNvSpPr>
            <a:spLocks noGrp="1"/>
          </p:cNvSpPr>
          <p:nvPr>
            <p:ph idx="1"/>
          </p:nvPr>
        </p:nvSpPr>
        <p:spPr>
          <a:xfrm>
            <a:off x="609600" y="1238117"/>
            <a:ext cx="10972800" cy="580998"/>
          </a:xfrm>
        </p:spPr>
        <p:txBody>
          <a:bodyPr/>
          <a:lstStyle/>
          <a:p>
            <a:pPr marL="0" indent="0" algn="ctr">
              <a:buNone/>
            </a:pPr>
            <a:r>
              <a:rPr lang="en-GB" dirty="0"/>
              <a:t>Mutual Nearest Neighbours (MNN)</a:t>
            </a:r>
          </a:p>
        </p:txBody>
      </p:sp>
      <p:sp>
        <p:nvSpPr>
          <p:cNvPr id="224" name="TextBox 223">
            <a:extLst>
              <a:ext uri="{FF2B5EF4-FFF2-40B4-BE49-F238E27FC236}">
                <a16:creationId xmlns:a16="http://schemas.microsoft.com/office/drawing/2014/main" id="{C1535339-A53A-4012-AF8C-AFBDDD08D905}"/>
              </a:ext>
            </a:extLst>
          </p:cNvPr>
          <p:cNvSpPr txBox="1"/>
          <p:nvPr/>
        </p:nvSpPr>
        <p:spPr>
          <a:xfrm>
            <a:off x="810769" y="6131373"/>
            <a:ext cx="10695236" cy="461665"/>
          </a:xfrm>
          <a:prstGeom prst="rect">
            <a:avLst/>
          </a:prstGeom>
          <a:noFill/>
        </p:spPr>
        <p:txBody>
          <a:bodyPr wrap="none" rtlCol="0">
            <a:spAutoFit/>
          </a:bodyPr>
          <a:lstStyle/>
          <a:p>
            <a:r>
              <a:rPr lang="es-ES" sz="2400" dirty="0"/>
              <a:t>Seleccione pares de celdas que se encuentren en otros grupos vecinos más cercanos</a:t>
            </a:r>
            <a:endParaRPr lang="en-GB" sz="2400" dirty="0"/>
          </a:p>
        </p:txBody>
      </p:sp>
      <p:sp>
        <p:nvSpPr>
          <p:cNvPr id="225" name="Oval 224">
            <a:extLst>
              <a:ext uri="{FF2B5EF4-FFF2-40B4-BE49-F238E27FC236}">
                <a16:creationId xmlns:a16="http://schemas.microsoft.com/office/drawing/2014/main" id="{66D41E44-816C-4A1E-96A1-DBABD561FEA0}"/>
              </a:ext>
            </a:extLst>
          </p:cNvPr>
          <p:cNvSpPr/>
          <p:nvPr/>
        </p:nvSpPr>
        <p:spPr>
          <a:xfrm>
            <a:off x="1487360" y="2492870"/>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0" name="Oval 219">
            <a:extLst>
              <a:ext uri="{FF2B5EF4-FFF2-40B4-BE49-F238E27FC236}">
                <a16:creationId xmlns:a16="http://schemas.microsoft.com/office/drawing/2014/main" id="{9F5B0CB9-76AD-45F9-858C-34E23888B1FD}"/>
              </a:ext>
            </a:extLst>
          </p:cNvPr>
          <p:cNvSpPr/>
          <p:nvPr/>
        </p:nvSpPr>
        <p:spPr>
          <a:xfrm>
            <a:off x="1465580" y="2797670"/>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1" name="Oval 220">
            <a:extLst>
              <a:ext uri="{FF2B5EF4-FFF2-40B4-BE49-F238E27FC236}">
                <a16:creationId xmlns:a16="http://schemas.microsoft.com/office/drawing/2014/main" id="{2810FBB3-62B2-43C6-836F-D9F19EBCF19A}"/>
              </a:ext>
            </a:extLst>
          </p:cNvPr>
          <p:cNvSpPr/>
          <p:nvPr/>
        </p:nvSpPr>
        <p:spPr>
          <a:xfrm>
            <a:off x="1847410" y="2564880"/>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2" name="Oval 221">
            <a:extLst>
              <a:ext uri="{FF2B5EF4-FFF2-40B4-BE49-F238E27FC236}">
                <a16:creationId xmlns:a16="http://schemas.microsoft.com/office/drawing/2014/main" id="{B8C21315-E75D-4030-AC21-B55F40512510}"/>
              </a:ext>
            </a:extLst>
          </p:cNvPr>
          <p:cNvSpPr/>
          <p:nvPr/>
        </p:nvSpPr>
        <p:spPr>
          <a:xfrm>
            <a:off x="1631380" y="3284980"/>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3" name="Oval 222">
            <a:extLst>
              <a:ext uri="{FF2B5EF4-FFF2-40B4-BE49-F238E27FC236}">
                <a16:creationId xmlns:a16="http://schemas.microsoft.com/office/drawing/2014/main" id="{B8389A69-2B3B-4A8B-A208-01D2A87FE899}"/>
              </a:ext>
            </a:extLst>
          </p:cNvPr>
          <p:cNvSpPr/>
          <p:nvPr/>
        </p:nvSpPr>
        <p:spPr>
          <a:xfrm>
            <a:off x="1967490" y="2996940"/>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6" name="Oval 225">
            <a:extLst>
              <a:ext uri="{FF2B5EF4-FFF2-40B4-BE49-F238E27FC236}">
                <a16:creationId xmlns:a16="http://schemas.microsoft.com/office/drawing/2014/main" id="{303B1D91-F803-4257-B42F-7E8B88D2EE9A}"/>
              </a:ext>
            </a:extLst>
          </p:cNvPr>
          <p:cNvSpPr/>
          <p:nvPr/>
        </p:nvSpPr>
        <p:spPr>
          <a:xfrm>
            <a:off x="2207460" y="2636890"/>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7" name="Oval 226">
            <a:extLst>
              <a:ext uri="{FF2B5EF4-FFF2-40B4-BE49-F238E27FC236}">
                <a16:creationId xmlns:a16="http://schemas.microsoft.com/office/drawing/2014/main" id="{CBFB2803-E19A-4FCF-BF0E-1564088869DE}"/>
              </a:ext>
            </a:extLst>
          </p:cNvPr>
          <p:cNvSpPr/>
          <p:nvPr/>
        </p:nvSpPr>
        <p:spPr>
          <a:xfrm>
            <a:off x="1235325" y="3309860"/>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8" name="Oval 227">
            <a:extLst>
              <a:ext uri="{FF2B5EF4-FFF2-40B4-BE49-F238E27FC236}">
                <a16:creationId xmlns:a16="http://schemas.microsoft.com/office/drawing/2014/main" id="{F859DD2B-73CA-4196-852F-57BE1E209973}"/>
              </a:ext>
            </a:extLst>
          </p:cNvPr>
          <p:cNvSpPr/>
          <p:nvPr/>
        </p:nvSpPr>
        <p:spPr>
          <a:xfrm>
            <a:off x="1905450" y="3237850"/>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9" name="Oval 228">
            <a:extLst>
              <a:ext uri="{FF2B5EF4-FFF2-40B4-BE49-F238E27FC236}">
                <a16:creationId xmlns:a16="http://schemas.microsoft.com/office/drawing/2014/main" id="{18F0E451-3B66-484B-A27A-0B1137F62E61}"/>
              </a:ext>
            </a:extLst>
          </p:cNvPr>
          <p:cNvSpPr/>
          <p:nvPr/>
        </p:nvSpPr>
        <p:spPr>
          <a:xfrm>
            <a:off x="2786950" y="2386430"/>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0" name="Oval 229">
            <a:extLst>
              <a:ext uri="{FF2B5EF4-FFF2-40B4-BE49-F238E27FC236}">
                <a16:creationId xmlns:a16="http://schemas.microsoft.com/office/drawing/2014/main" id="{0650AE00-3101-4175-9A44-4AFA8C516EE9}"/>
              </a:ext>
            </a:extLst>
          </p:cNvPr>
          <p:cNvSpPr/>
          <p:nvPr/>
        </p:nvSpPr>
        <p:spPr>
          <a:xfrm>
            <a:off x="2583184" y="2924930"/>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7" name="Oval 246">
            <a:extLst>
              <a:ext uri="{FF2B5EF4-FFF2-40B4-BE49-F238E27FC236}">
                <a16:creationId xmlns:a16="http://schemas.microsoft.com/office/drawing/2014/main" id="{C2281D86-A422-4D1F-B40F-5D5DAB919945}"/>
              </a:ext>
            </a:extLst>
          </p:cNvPr>
          <p:cNvSpPr/>
          <p:nvPr/>
        </p:nvSpPr>
        <p:spPr>
          <a:xfrm>
            <a:off x="2135450" y="3708067"/>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8" name="Oval 247">
            <a:extLst>
              <a:ext uri="{FF2B5EF4-FFF2-40B4-BE49-F238E27FC236}">
                <a16:creationId xmlns:a16="http://schemas.microsoft.com/office/drawing/2014/main" id="{7CC9C855-25BA-45C3-93C5-CEFFA693EDC5}"/>
              </a:ext>
            </a:extLst>
          </p:cNvPr>
          <p:cNvSpPr/>
          <p:nvPr/>
        </p:nvSpPr>
        <p:spPr>
          <a:xfrm>
            <a:off x="2329700" y="3197646"/>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9" name="Oval 248">
            <a:extLst>
              <a:ext uri="{FF2B5EF4-FFF2-40B4-BE49-F238E27FC236}">
                <a16:creationId xmlns:a16="http://schemas.microsoft.com/office/drawing/2014/main" id="{51062251-8BEC-4A10-9A80-B8D2D6210FA0}"/>
              </a:ext>
            </a:extLst>
          </p:cNvPr>
          <p:cNvSpPr/>
          <p:nvPr/>
        </p:nvSpPr>
        <p:spPr>
          <a:xfrm>
            <a:off x="1559370" y="4361280"/>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0" name="Oval 249">
            <a:extLst>
              <a:ext uri="{FF2B5EF4-FFF2-40B4-BE49-F238E27FC236}">
                <a16:creationId xmlns:a16="http://schemas.microsoft.com/office/drawing/2014/main" id="{D9BAE266-C766-416B-95B8-6731E468EF04}"/>
              </a:ext>
            </a:extLst>
          </p:cNvPr>
          <p:cNvSpPr/>
          <p:nvPr/>
        </p:nvSpPr>
        <p:spPr>
          <a:xfrm>
            <a:off x="1559370" y="3679110"/>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1" name="Oval 250">
            <a:extLst>
              <a:ext uri="{FF2B5EF4-FFF2-40B4-BE49-F238E27FC236}">
                <a16:creationId xmlns:a16="http://schemas.microsoft.com/office/drawing/2014/main" id="{D9C1F2B6-3FBE-4211-AC65-CCE88E4B1170}"/>
              </a:ext>
            </a:extLst>
          </p:cNvPr>
          <p:cNvSpPr/>
          <p:nvPr/>
        </p:nvSpPr>
        <p:spPr>
          <a:xfrm>
            <a:off x="2217430" y="2941690"/>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2" name="Oval 251">
            <a:extLst>
              <a:ext uri="{FF2B5EF4-FFF2-40B4-BE49-F238E27FC236}">
                <a16:creationId xmlns:a16="http://schemas.microsoft.com/office/drawing/2014/main" id="{3FF83D8D-4177-400B-A4A2-47E1B8A70FE1}"/>
              </a:ext>
            </a:extLst>
          </p:cNvPr>
          <p:cNvSpPr/>
          <p:nvPr/>
        </p:nvSpPr>
        <p:spPr>
          <a:xfrm>
            <a:off x="2145420" y="2280985"/>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3" name="Oval 252">
            <a:extLst>
              <a:ext uri="{FF2B5EF4-FFF2-40B4-BE49-F238E27FC236}">
                <a16:creationId xmlns:a16="http://schemas.microsoft.com/office/drawing/2014/main" id="{FE6F8D04-3BA6-434A-8768-AFD722A5B564}"/>
              </a:ext>
            </a:extLst>
          </p:cNvPr>
          <p:cNvSpPr/>
          <p:nvPr/>
        </p:nvSpPr>
        <p:spPr>
          <a:xfrm>
            <a:off x="1622300" y="3061250"/>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4" name="Oval 253">
            <a:extLst>
              <a:ext uri="{FF2B5EF4-FFF2-40B4-BE49-F238E27FC236}">
                <a16:creationId xmlns:a16="http://schemas.microsoft.com/office/drawing/2014/main" id="{6FB741A5-8FC2-4653-8B87-0A50A1476A62}"/>
              </a:ext>
            </a:extLst>
          </p:cNvPr>
          <p:cNvSpPr/>
          <p:nvPr/>
        </p:nvSpPr>
        <p:spPr>
          <a:xfrm>
            <a:off x="3791680" y="4210370"/>
            <a:ext cx="144020" cy="144020"/>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55" name="Oval 254">
            <a:extLst>
              <a:ext uri="{FF2B5EF4-FFF2-40B4-BE49-F238E27FC236}">
                <a16:creationId xmlns:a16="http://schemas.microsoft.com/office/drawing/2014/main" id="{C36D1184-1869-48C5-A08E-4FEA855AA7A1}"/>
              </a:ext>
            </a:extLst>
          </p:cNvPr>
          <p:cNvSpPr/>
          <p:nvPr/>
        </p:nvSpPr>
        <p:spPr>
          <a:xfrm>
            <a:off x="3944080" y="4362770"/>
            <a:ext cx="144020" cy="144020"/>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56" name="Oval 255">
            <a:extLst>
              <a:ext uri="{FF2B5EF4-FFF2-40B4-BE49-F238E27FC236}">
                <a16:creationId xmlns:a16="http://schemas.microsoft.com/office/drawing/2014/main" id="{7DA1B99F-4826-45CC-87EA-D38D43D35F11}"/>
              </a:ext>
            </a:extLst>
          </p:cNvPr>
          <p:cNvSpPr/>
          <p:nvPr/>
        </p:nvSpPr>
        <p:spPr>
          <a:xfrm>
            <a:off x="3597590" y="4695390"/>
            <a:ext cx="144020" cy="144020"/>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57" name="Oval 256">
            <a:extLst>
              <a:ext uri="{FF2B5EF4-FFF2-40B4-BE49-F238E27FC236}">
                <a16:creationId xmlns:a16="http://schemas.microsoft.com/office/drawing/2014/main" id="{C7545601-EA2B-47A9-8F40-FF28898723CE}"/>
              </a:ext>
            </a:extLst>
          </p:cNvPr>
          <p:cNvSpPr/>
          <p:nvPr/>
        </p:nvSpPr>
        <p:spPr>
          <a:xfrm>
            <a:off x="3855415" y="4623380"/>
            <a:ext cx="144020" cy="144020"/>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58" name="Oval 257">
            <a:extLst>
              <a:ext uri="{FF2B5EF4-FFF2-40B4-BE49-F238E27FC236}">
                <a16:creationId xmlns:a16="http://schemas.microsoft.com/office/drawing/2014/main" id="{66A87A65-B96F-497B-9994-919475BC3306}"/>
              </a:ext>
            </a:extLst>
          </p:cNvPr>
          <p:cNvSpPr/>
          <p:nvPr/>
        </p:nvSpPr>
        <p:spPr>
          <a:xfrm>
            <a:off x="3916455" y="5018815"/>
            <a:ext cx="144020" cy="144020"/>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59" name="Oval 258">
            <a:extLst>
              <a:ext uri="{FF2B5EF4-FFF2-40B4-BE49-F238E27FC236}">
                <a16:creationId xmlns:a16="http://schemas.microsoft.com/office/drawing/2014/main" id="{142D5283-7B5A-4B50-B6CB-90162D084E60}"/>
              </a:ext>
            </a:extLst>
          </p:cNvPr>
          <p:cNvSpPr/>
          <p:nvPr/>
        </p:nvSpPr>
        <p:spPr>
          <a:xfrm>
            <a:off x="4215360" y="4005080"/>
            <a:ext cx="144020" cy="144020"/>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60" name="Oval 259">
            <a:extLst>
              <a:ext uri="{FF2B5EF4-FFF2-40B4-BE49-F238E27FC236}">
                <a16:creationId xmlns:a16="http://schemas.microsoft.com/office/drawing/2014/main" id="{D546B6EA-48B6-4A1E-9E91-E74AB2743B2E}"/>
              </a:ext>
            </a:extLst>
          </p:cNvPr>
          <p:cNvSpPr/>
          <p:nvPr/>
        </p:nvSpPr>
        <p:spPr>
          <a:xfrm>
            <a:off x="4215360" y="4716368"/>
            <a:ext cx="144020" cy="144020"/>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61" name="Oval 260">
            <a:extLst>
              <a:ext uri="{FF2B5EF4-FFF2-40B4-BE49-F238E27FC236}">
                <a16:creationId xmlns:a16="http://schemas.microsoft.com/office/drawing/2014/main" id="{310A648C-C88C-4CC0-AD34-244067ED1D1B}"/>
              </a:ext>
            </a:extLst>
          </p:cNvPr>
          <p:cNvSpPr/>
          <p:nvPr/>
        </p:nvSpPr>
        <p:spPr>
          <a:xfrm>
            <a:off x="3575650" y="5214355"/>
            <a:ext cx="144020" cy="144020"/>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62" name="Oval 261">
            <a:extLst>
              <a:ext uri="{FF2B5EF4-FFF2-40B4-BE49-F238E27FC236}">
                <a16:creationId xmlns:a16="http://schemas.microsoft.com/office/drawing/2014/main" id="{C6E625EF-7F2D-4A61-BD3B-EF60D90A2F36}"/>
              </a:ext>
            </a:extLst>
          </p:cNvPr>
          <p:cNvSpPr/>
          <p:nvPr/>
        </p:nvSpPr>
        <p:spPr>
          <a:xfrm rot="18027083">
            <a:off x="8985162" y="3249761"/>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3" name="Oval 282">
            <a:extLst>
              <a:ext uri="{FF2B5EF4-FFF2-40B4-BE49-F238E27FC236}">
                <a16:creationId xmlns:a16="http://schemas.microsoft.com/office/drawing/2014/main" id="{6299C4FC-2AC5-410D-AC67-A473A209CF75}"/>
              </a:ext>
            </a:extLst>
          </p:cNvPr>
          <p:cNvSpPr/>
          <p:nvPr/>
        </p:nvSpPr>
        <p:spPr>
          <a:xfrm rot="18027083">
            <a:off x="9160526" y="3508528"/>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0" name="Oval 289">
            <a:extLst>
              <a:ext uri="{FF2B5EF4-FFF2-40B4-BE49-F238E27FC236}">
                <a16:creationId xmlns:a16="http://schemas.microsoft.com/office/drawing/2014/main" id="{1BCDC852-67C8-400E-A091-0A97A766EE98}"/>
              </a:ext>
            </a:extLst>
          </p:cNvPr>
          <p:cNvSpPr/>
          <p:nvPr/>
        </p:nvSpPr>
        <p:spPr>
          <a:xfrm rot="18027083">
            <a:off x="8950851" y="2903365"/>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1" name="Oval 290">
            <a:extLst>
              <a:ext uri="{FF2B5EF4-FFF2-40B4-BE49-F238E27FC236}">
                <a16:creationId xmlns:a16="http://schemas.microsoft.com/office/drawing/2014/main" id="{E61607FE-47C4-4DE6-95FE-691E40A448F8}"/>
              </a:ext>
            </a:extLst>
          </p:cNvPr>
          <p:cNvSpPr/>
          <p:nvPr/>
        </p:nvSpPr>
        <p:spPr>
          <a:xfrm rot="18027083">
            <a:off x="10520880" y="2621630"/>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2" name="Oval 291">
            <a:extLst>
              <a:ext uri="{FF2B5EF4-FFF2-40B4-BE49-F238E27FC236}">
                <a16:creationId xmlns:a16="http://schemas.microsoft.com/office/drawing/2014/main" id="{0B065520-07B7-4ED3-A5A1-E02EBD84CCC1}"/>
              </a:ext>
            </a:extLst>
          </p:cNvPr>
          <p:cNvSpPr/>
          <p:nvPr/>
        </p:nvSpPr>
        <p:spPr>
          <a:xfrm rot="18027083">
            <a:off x="9283572" y="3185188"/>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3" name="Oval 292">
            <a:extLst>
              <a:ext uri="{FF2B5EF4-FFF2-40B4-BE49-F238E27FC236}">
                <a16:creationId xmlns:a16="http://schemas.microsoft.com/office/drawing/2014/main" id="{2CDDAF53-1076-4281-8311-910C31B92A32}"/>
              </a:ext>
            </a:extLst>
          </p:cNvPr>
          <p:cNvSpPr/>
          <p:nvPr/>
        </p:nvSpPr>
        <p:spPr>
          <a:xfrm rot="18027083">
            <a:off x="9495059" y="3009602"/>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4" name="Oval 293">
            <a:extLst>
              <a:ext uri="{FF2B5EF4-FFF2-40B4-BE49-F238E27FC236}">
                <a16:creationId xmlns:a16="http://schemas.microsoft.com/office/drawing/2014/main" id="{7A40CE1A-AD76-4E6B-B7B7-34D44AF20B47}"/>
              </a:ext>
            </a:extLst>
          </p:cNvPr>
          <p:cNvSpPr/>
          <p:nvPr/>
        </p:nvSpPr>
        <p:spPr>
          <a:xfrm rot="18027083">
            <a:off x="9634332" y="3529909"/>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5" name="Oval 294">
            <a:extLst>
              <a:ext uri="{FF2B5EF4-FFF2-40B4-BE49-F238E27FC236}">
                <a16:creationId xmlns:a16="http://schemas.microsoft.com/office/drawing/2014/main" id="{E3E27B44-7E64-4279-B64F-A230DF027F04}"/>
              </a:ext>
            </a:extLst>
          </p:cNvPr>
          <p:cNvSpPr/>
          <p:nvPr/>
        </p:nvSpPr>
        <p:spPr>
          <a:xfrm rot="18027083">
            <a:off x="9731537" y="2625871"/>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6" name="Oval 295">
            <a:extLst>
              <a:ext uri="{FF2B5EF4-FFF2-40B4-BE49-F238E27FC236}">
                <a16:creationId xmlns:a16="http://schemas.microsoft.com/office/drawing/2014/main" id="{35325125-BBF3-4885-93BC-14DF3A616072}"/>
              </a:ext>
            </a:extLst>
          </p:cNvPr>
          <p:cNvSpPr/>
          <p:nvPr/>
        </p:nvSpPr>
        <p:spPr>
          <a:xfrm rot="18027083">
            <a:off x="9979734" y="2983975"/>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7" name="Oval 296">
            <a:extLst>
              <a:ext uri="{FF2B5EF4-FFF2-40B4-BE49-F238E27FC236}">
                <a16:creationId xmlns:a16="http://schemas.microsoft.com/office/drawing/2014/main" id="{B1FF724C-6783-4A6D-B5BF-ADF6F9C40400}"/>
              </a:ext>
            </a:extLst>
          </p:cNvPr>
          <p:cNvSpPr/>
          <p:nvPr/>
        </p:nvSpPr>
        <p:spPr>
          <a:xfrm rot="18027083">
            <a:off x="10277375" y="3206747"/>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8" name="Oval 297">
            <a:extLst>
              <a:ext uri="{FF2B5EF4-FFF2-40B4-BE49-F238E27FC236}">
                <a16:creationId xmlns:a16="http://schemas.microsoft.com/office/drawing/2014/main" id="{2724AD38-8074-4C14-8CD5-0C54CA5015CB}"/>
              </a:ext>
            </a:extLst>
          </p:cNvPr>
          <p:cNvSpPr/>
          <p:nvPr/>
        </p:nvSpPr>
        <p:spPr>
          <a:xfrm rot="18027083">
            <a:off x="9680555" y="3227196"/>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9" name="Oval 298">
            <a:extLst>
              <a:ext uri="{FF2B5EF4-FFF2-40B4-BE49-F238E27FC236}">
                <a16:creationId xmlns:a16="http://schemas.microsoft.com/office/drawing/2014/main" id="{5350AE3C-3A68-4A26-BBD1-71AAF6580366}"/>
              </a:ext>
            </a:extLst>
          </p:cNvPr>
          <p:cNvSpPr/>
          <p:nvPr/>
        </p:nvSpPr>
        <p:spPr>
          <a:xfrm rot="18027083">
            <a:off x="9996435" y="3424341"/>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0" name="Oval 299">
            <a:extLst>
              <a:ext uri="{FF2B5EF4-FFF2-40B4-BE49-F238E27FC236}">
                <a16:creationId xmlns:a16="http://schemas.microsoft.com/office/drawing/2014/main" id="{99499D3B-90BF-4436-AE9E-8574B61D8BDF}"/>
              </a:ext>
            </a:extLst>
          </p:cNvPr>
          <p:cNvSpPr/>
          <p:nvPr/>
        </p:nvSpPr>
        <p:spPr>
          <a:xfrm rot="18027083">
            <a:off x="10270174" y="2352031"/>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1" name="Oval 300">
            <a:extLst>
              <a:ext uri="{FF2B5EF4-FFF2-40B4-BE49-F238E27FC236}">
                <a16:creationId xmlns:a16="http://schemas.microsoft.com/office/drawing/2014/main" id="{4FF8BFF4-225B-4C93-92B9-0D668BD2A03F}"/>
              </a:ext>
            </a:extLst>
          </p:cNvPr>
          <p:cNvSpPr/>
          <p:nvPr/>
        </p:nvSpPr>
        <p:spPr>
          <a:xfrm rot="18027083">
            <a:off x="10194695" y="2708900"/>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2" name="Oval 301">
            <a:extLst>
              <a:ext uri="{FF2B5EF4-FFF2-40B4-BE49-F238E27FC236}">
                <a16:creationId xmlns:a16="http://schemas.microsoft.com/office/drawing/2014/main" id="{6BA7AA65-63EF-4411-85A5-058A09D01273}"/>
              </a:ext>
            </a:extLst>
          </p:cNvPr>
          <p:cNvSpPr/>
          <p:nvPr/>
        </p:nvSpPr>
        <p:spPr>
          <a:xfrm rot="18027083">
            <a:off x="9302814" y="2672448"/>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3" name="Oval 302">
            <a:extLst>
              <a:ext uri="{FF2B5EF4-FFF2-40B4-BE49-F238E27FC236}">
                <a16:creationId xmlns:a16="http://schemas.microsoft.com/office/drawing/2014/main" id="{E3EBF28B-5759-407E-BA82-0C8D375C6E22}"/>
              </a:ext>
            </a:extLst>
          </p:cNvPr>
          <p:cNvSpPr/>
          <p:nvPr/>
        </p:nvSpPr>
        <p:spPr>
          <a:xfrm rot="18027083">
            <a:off x="9417038" y="3457539"/>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5" name="Oval 304">
            <a:extLst>
              <a:ext uri="{FF2B5EF4-FFF2-40B4-BE49-F238E27FC236}">
                <a16:creationId xmlns:a16="http://schemas.microsoft.com/office/drawing/2014/main" id="{A2B63AE7-F54F-4755-A01D-EA8D5420882C}"/>
              </a:ext>
            </a:extLst>
          </p:cNvPr>
          <p:cNvSpPr/>
          <p:nvPr/>
        </p:nvSpPr>
        <p:spPr>
          <a:xfrm>
            <a:off x="7832620" y="3936673"/>
            <a:ext cx="144020" cy="144020"/>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306" name="Oval 305">
            <a:extLst>
              <a:ext uri="{FF2B5EF4-FFF2-40B4-BE49-F238E27FC236}">
                <a16:creationId xmlns:a16="http://schemas.microsoft.com/office/drawing/2014/main" id="{F15073C8-934B-4C09-8457-A2A0ACFCA4BB}"/>
              </a:ext>
            </a:extLst>
          </p:cNvPr>
          <p:cNvSpPr/>
          <p:nvPr/>
        </p:nvSpPr>
        <p:spPr>
          <a:xfrm>
            <a:off x="8112280" y="4097250"/>
            <a:ext cx="144020" cy="144020"/>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307" name="Oval 306">
            <a:extLst>
              <a:ext uri="{FF2B5EF4-FFF2-40B4-BE49-F238E27FC236}">
                <a16:creationId xmlns:a16="http://schemas.microsoft.com/office/drawing/2014/main" id="{E22BDC04-5838-411A-90E2-7610BFC1C3E8}"/>
              </a:ext>
            </a:extLst>
          </p:cNvPr>
          <p:cNvSpPr/>
          <p:nvPr/>
        </p:nvSpPr>
        <p:spPr>
          <a:xfrm>
            <a:off x="7588306" y="3579826"/>
            <a:ext cx="144020" cy="144020"/>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308" name="Oval 307">
            <a:extLst>
              <a:ext uri="{FF2B5EF4-FFF2-40B4-BE49-F238E27FC236}">
                <a16:creationId xmlns:a16="http://schemas.microsoft.com/office/drawing/2014/main" id="{6D1F3D2D-CEBC-4DEC-A4A2-3D66342A7BC6}"/>
              </a:ext>
            </a:extLst>
          </p:cNvPr>
          <p:cNvSpPr/>
          <p:nvPr/>
        </p:nvSpPr>
        <p:spPr>
          <a:xfrm>
            <a:off x="7896355" y="4349683"/>
            <a:ext cx="144020" cy="144020"/>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309" name="Oval 308">
            <a:extLst>
              <a:ext uri="{FF2B5EF4-FFF2-40B4-BE49-F238E27FC236}">
                <a16:creationId xmlns:a16="http://schemas.microsoft.com/office/drawing/2014/main" id="{02AA0A79-36B4-4909-8CDD-BAB5E41550EE}"/>
              </a:ext>
            </a:extLst>
          </p:cNvPr>
          <p:cNvSpPr/>
          <p:nvPr/>
        </p:nvSpPr>
        <p:spPr>
          <a:xfrm>
            <a:off x="7957395" y="4745118"/>
            <a:ext cx="144020" cy="144020"/>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310" name="Oval 309">
            <a:extLst>
              <a:ext uri="{FF2B5EF4-FFF2-40B4-BE49-F238E27FC236}">
                <a16:creationId xmlns:a16="http://schemas.microsoft.com/office/drawing/2014/main" id="{2EDBB994-229A-4F96-9E05-C78DEA812D4D}"/>
              </a:ext>
            </a:extLst>
          </p:cNvPr>
          <p:cNvSpPr/>
          <p:nvPr/>
        </p:nvSpPr>
        <p:spPr>
          <a:xfrm>
            <a:off x="8256300" y="3731383"/>
            <a:ext cx="144020" cy="144020"/>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311" name="Oval 310">
            <a:extLst>
              <a:ext uri="{FF2B5EF4-FFF2-40B4-BE49-F238E27FC236}">
                <a16:creationId xmlns:a16="http://schemas.microsoft.com/office/drawing/2014/main" id="{C637A2E0-0EF5-4B89-821C-2FD1285C782F}"/>
              </a:ext>
            </a:extLst>
          </p:cNvPr>
          <p:cNvSpPr/>
          <p:nvPr/>
        </p:nvSpPr>
        <p:spPr>
          <a:xfrm>
            <a:off x="8256300" y="4442671"/>
            <a:ext cx="144020" cy="144020"/>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312" name="Oval 311">
            <a:extLst>
              <a:ext uri="{FF2B5EF4-FFF2-40B4-BE49-F238E27FC236}">
                <a16:creationId xmlns:a16="http://schemas.microsoft.com/office/drawing/2014/main" id="{AFEB109E-C6C6-4EB3-8617-7C0431690534}"/>
              </a:ext>
            </a:extLst>
          </p:cNvPr>
          <p:cNvSpPr/>
          <p:nvPr/>
        </p:nvSpPr>
        <p:spPr>
          <a:xfrm>
            <a:off x="7616590" y="4940658"/>
            <a:ext cx="144020" cy="144020"/>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313" name="Oval 312">
            <a:extLst>
              <a:ext uri="{FF2B5EF4-FFF2-40B4-BE49-F238E27FC236}">
                <a16:creationId xmlns:a16="http://schemas.microsoft.com/office/drawing/2014/main" id="{47F8D95B-C1A9-49D5-9120-285E58781FCC}"/>
              </a:ext>
            </a:extLst>
          </p:cNvPr>
          <p:cNvSpPr/>
          <p:nvPr/>
        </p:nvSpPr>
        <p:spPr>
          <a:xfrm>
            <a:off x="7544580" y="4005080"/>
            <a:ext cx="144020" cy="144020"/>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314" name="Oval 313">
            <a:extLst>
              <a:ext uri="{FF2B5EF4-FFF2-40B4-BE49-F238E27FC236}">
                <a16:creationId xmlns:a16="http://schemas.microsoft.com/office/drawing/2014/main" id="{D55ADAD4-1FE1-4787-AE99-D8C300470F06}"/>
              </a:ext>
            </a:extLst>
          </p:cNvPr>
          <p:cNvSpPr/>
          <p:nvPr/>
        </p:nvSpPr>
        <p:spPr>
          <a:xfrm>
            <a:off x="7902134" y="3636057"/>
            <a:ext cx="144020" cy="144020"/>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315" name="Oval 314">
            <a:extLst>
              <a:ext uri="{FF2B5EF4-FFF2-40B4-BE49-F238E27FC236}">
                <a16:creationId xmlns:a16="http://schemas.microsoft.com/office/drawing/2014/main" id="{D99D000C-0BFF-4F65-8F61-F9B832D7444F}"/>
              </a:ext>
            </a:extLst>
          </p:cNvPr>
          <p:cNvSpPr/>
          <p:nvPr/>
        </p:nvSpPr>
        <p:spPr>
          <a:xfrm>
            <a:off x="7449514" y="4433290"/>
            <a:ext cx="144020" cy="144020"/>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316" name="Oval 315">
            <a:extLst>
              <a:ext uri="{FF2B5EF4-FFF2-40B4-BE49-F238E27FC236}">
                <a16:creationId xmlns:a16="http://schemas.microsoft.com/office/drawing/2014/main" id="{833D6770-CD9A-43B4-B280-574A2246A9CC}"/>
              </a:ext>
            </a:extLst>
          </p:cNvPr>
          <p:cNvSpPr/>
          <p:nvPr/>
        </p:nvSpPr>
        <p:spPr>
          <a:xfrm>
            <a:off x="7878958" y="5066492"/>
            <a:ext cx="144020" cy="144020"/>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317" name="Oval 316">
            <a:extLst>
              <a:ext uri="{FF2B5EF4-FFF2-40B4-BE49-F238E27FC236}">
                <a16:creationId xmlns:a16="http://schemas.microsoft.com/office/drawing/2014/main" id="{888A58CE-210B-4C00-A801-42A9BDC7DE77}"/>
              </a:ext>
            </a:extLst>
          </p:cNvPr>
          <p:cNvSpPr/>
          <p:nvPr/>
        </p:nvSpPr>
        <p:spPr>
          <a:xfrm>
            <a:off x="9943111" y="5084678"/>
            <a:ext cx="144020" cy="144020"/>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18" name="Oval 317">
            <a:extLst>
              <a:ext uri="{FF2B5EF4-FFF2-40B4-BE49-F238E27FC236}">
                <a16:creationId xmlns:a16="http://schemas.microsoft.com/office/drawing/2014/main" id="{C605A9E7-DBCD-405A-AF30-928E5211F5D7}"/>
              </a:ext>
            </a:extLst>
          </p:cNvPr>
          <p:cNvSpPr/>
          <p:nvPr/>
        </p:nvSpPr>
        <p:spPr>
          <a:xfrm>
            <a:off x="10204144" y="4925004"/>
            <a:ext cx="144020" cy="144020"/>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19" name="Oval 318">
            <a:extLst>
              <a:ext uri="{FF2B5EF4-FFF2-40B4-BE49-F238E27FC236}">
                <a16:creationId xmlns:a16="http://schemas.microsoft.com/office/drawing/2014/main" id="{B9E1EBAB-A7F2-43AA-A95F-DCD367DDC1D3}"/>
              </a:ext>
            </a:extLst>
          </p:cNvPr>
          <p:cNvSpPr/>
          <p:nvPr/>
        </p:nvSpPr>
        <p:spPr>
          <a:xfrm>
            <a:off x="10243611" y="5278831"/>
            <a:ext cx="144020" cy="144020"/>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20" name="Oval 319">
            <a:extLst>
              <a:ext uri="{FF2B5EF4-FFF2-40B4-BE49-F238E27FC236}">
                <a16:creationId xmlns:a16="http://schemas.microsoft.com/office/drawing/2014/main" id="{B1EBFFC1-5FD3-4437-AB60-038A9CE0A554}"/>
              </a:ext>
            </a:extLst>
          </p:cNvPr>
          <p:cNvSpPr/>
          <p:nvPr/>
        </p:nvSpPr>
        <p:spPr>
          <a:xfrm>
            <a:off x="10387631" y="4814276"/>
            <a:ext cx="144020" cy="144020"/>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21" name="Oval 320">
            <a:extLst>
              <a:ext uri="{FF2B5EF4-FFF2-40B4-BE49-F238E27FC236}">
                <a16:creationId xmlns:a16="http://schemas.microsoft.com/office/drawing/2014/main" id="{AC0D5A1D-C323-4C89-A2C0-AAAA59B2A927}"/>
              </a:ext>
            </a:extLst>
          </p:cNvPr>
          <p:cNvSpPr/>
          <p:nvPr/>
        </p:nvSpPr>
        <p:spPr>
          <a:xfrm>
            <a:off x="10531651" y="5084678"/>
            <a:ext cx="144020" cy="144020"/>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grpSp>
        <p:nvGrpSpPr>
          <p:cNvPr id="4" name="Group 3">
            <a:extLst>
              <a:ext uri="{FF2B5EF4-FFF2-40B4-BE49-F238E27FC236}">
                <a16:creationId xmlns:a16="http://schemas.microsoft.com/office/drawing/2014/main" id="{06D46BCD-07D9-44C7-B92B-F61E7F369802}"/>
              </a:ext>
            </a:extLst>
          </p:cNvPr>
          <p:cNvGrpSpPr/>
          <p:nvPr/>
        </p:nvGrpSpPr>
        <p:grpSpPr>
          <a:xfrm>
            <a:off x="2727204" y="2993464"/>
            <a:ext cx="6225956" cy="1794914"/>
            <a:chOff x="2727204" y="2993464"/>
            <a:chExt cx="6225956" cy="1794914"/>
          </a:xfrm>
        </p:grpSpPr>
        <p:cxnSp>
          <p:nvCxnSpPr>
            <p:cNvPr id="11" name="Straight Connector 10">
              <a:extLst>
                <a:ext uri="{FF2B5EF4-FFF2-40B4-BE49-F238E27FC236}">
                  <a16:creationId xmlns:a16="http://schemas.microsoft.com/office/drawing/2014/main" id="{411F4324-3B17-47E6-B529-5EA6C0E2E37B}"/>
                </a:ext>
              </a:extLst>
            </p:cNvPr>
            <p:cNvCxnSpPr>
              <a:cxnSpLocks/>
              <a:stCxn id="290" idx="1"/>
              <a:endCxn id="230" idx="6"/>
            </p:cNvCxnSpPr>
            <p:nvPr/>
          </p:nvCxnSpPr>
          <p:spPr>
            <a:xfrm flipH="1">
              <a:off x="2727204" y="2993464"/>
              <a:ext cx="6225956" cy="347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EA8EA53-A348-4D07-A789-8E2E7E7F5D11}"/>
                </a:ext>
              </a:extLst>
            </p:cNvPr>
            <p:cNvCxnSpPr>
              <a:cxnSpLocks/>
              <a:stCxn id="315" idx="2"/>
              <a:endCxn id="260" idx="6"/>
            </p:cNvCxnSpPr>
            <p:nvPr/>
          </p:nvCxnSpPr>
          <p:spPr>
            <a:xfrm flipH="1">
              <a:off x="4359380" y="4505300"/>
              <a:ext cx="3090134" cy="28307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7008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xit" presetSubtype="0" fill="hold" nodeType="afterEffect">
                                  <p:stCondLst>
                                    <p:cond delay="0"/>
                                  </p:stCondLst>
                                  <p:childTnLst>
                                    <p:animEffect transition="out" filter="fade">
                                      <p:cBhvr>
                                        <p:cTn id="10" dur="500"/>
                                        <p:tgtEl>
                                          <p:spTgt spid="5"/>
                                        </p:tgtEl>
                                      </p:cBhvr>
                                    </p:animEffect>
                                    <p:set>
                                      <p:cBhvr>
                                        <p:cTn id="11"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0070C0"/>
                </a:solidFill>
              </a:rPr>
              <a:t>¡</a:t>
            </a:r>
            <a:r>
              <a:rPr lang="en-GB" dirty="0" err="1">
                <a:solidFill>
                  <a:srgbClr val="0070C0"/>
                </a:solidFill>
              </a:rPr>
              <a:t>Demasiados</a:t>
            </a:r>
            <a:r>
              <a:rPr lang="en-GB" dirty="0">
                <a:solidFill>
                  <a:srgbClr val="0070C0"/>
                </a:solidFill>
              </a:rPr>
              <a:t> </a:t>
            </a:r>
            <a:r>
              <a:rPr lang="en-GB" dirty="0" err="1">
                <a:solidFill>
                  <a:srgbClr val="0070C0"/>
                </a:solidFill>
              </a:rPr>
              <a:t>datos</a:t>
            </a:r>
            <a:r>
              <a:rPr lang="en-GB" dirty="0">
                <a:solidFill>
                  <a:srgbClr val="0070C0"/>
                </a:solidFill>
              </a:rPr>
              <a:t>!</a:t>
            </a:r>
          </a:p>
        </p:txBody>
      </p:sp>
      <p:sp>
        <p:nvSpPr>
          <p:cNvPr id="4" name="Content Placeholder 3"/>
          <p:cNvSpPr>
            <a:spLocks noGrp="1"/>
          </p:cNvSpPr>
          <p:nvPr>
            <p:ph idx="1"/>
          </p:nvPr>
        </p:nvSpPr>
        <p:spPr/>
        <p:txBody>
          <a:bodyPr/>
          <a:lstStyle/>
          <a:p>
            <a:r>
              <a:rPr lang="es-ES" dirty="0"/>
              <a:t>5000 células y 2500 genes medidos
Siendo realistas, solo podemos trazar 2 dimensiones (</a:t>
            </a:r>
            <a:r>
              <a:rPr lang="es-ES" dirty="0" err="1"/>
              <a:t>x,y</a:t>
            </a:r>
            <a:r>
              <a:rPr lang="es-ES" dirty="0"/>
              <a:t>)</a:t>
            </a:r>
            <a:endParaRPr lang="en-GB" dirty="0"/>
          </a:p>
        </p:txBody>
      </p:sp>
      <p:pic>
        <p:nvPicPr>
          <p:cNvPr id="5" name="Picture 4"/>
          <p:cNvPicPr>
            <a:picLocks noChangeAspect="1"/>
          </p:cNvPicPr>
          <p:nvPr/>
        </p:nvPicPr>
        <p:blipFill>
          <a:blip r:embed="rId2"/>
          <a:stretch>
            <a:fillRect/>
          </a:stretch>
        </p:blipFill>
        <p:spPr>
          <a:xfrm>
            <a:off x="335200" y="3212970"/>
            <a:ext cx="3199982" cy="3206232"/>
          </a:xfrm>
          <a:prstGeom prst="rect">
            <a:avLst/>
          </a:prstGeom>
        </p:spPr>
      </p:pic>
      <p:pic>
        <p:nvPicPr>
          <p:cNvPr id="6" name="Picture 5"/>
          <p:cNvPicPr>
            <a:picLocks noChangeAspect="1"/>
          </p:cNvPicPr>
          <p:nvPr/>
        </p:nvPicPr>
        <p:blipFill>
          <a:blip r:embed="rId3"/>
          <a:stretch>
            <a:fillRect/>
          </a:stretch>
        </p:blipFill>
        <p:spPr>
          <a:xfrm>
            <a:off x="4439770" y="3206826"/>
            <a:ext cx="3162955" cy="3212376"/>
          </a:xfrm>
          <a:prstGeom prst="rect">
            <a:avLst/>
          </a:prstGeom>
        </p:spPr>
      </p:pic>
      <p:pic>
        <p:nvPicPr>
          <p:cNvPr id="7" name="Picture 6"/>
          <p:cNvPicPr>
            <a:picLocks noChangeAspect="1"/>
          </p:cNvPicPr>
          <p:nvPr/>
        </p:nvPicPr>
        <p:blipFill>
          <a:blip r:embed="rId4"/>
          <a:stretch>
            <a:fillRect/>
          </a:stretch>
        </p:blipFill>
        <p:spPr>
          <a:xfrm>
            <a:off x="8400320" y="3206826"/>
            <a:ext cx="3162955" cy="3212376"/>
          </a:xfrm>
          <a:prstGeom prst="rect">
            <a:avLst/>
          </a:prstGeom>
        </p:spPr>
      </p:pic>
    </p:spTree>
    <p:extLst>
      <p:ext uri="{BB962C8B-B14F-4D97-AF65-F5344CB8AC3E}">
        <p14:creationId xmlns:p14="http://schemas.microsoft.com/office/powerpoint/2010/main" val="723043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76D27-E50B-48DB-818A-993517FF4F70}"/>
              </a:ext>
            </a:extLst>
          </p:cNvPr>
          <p:cNvSpPr>
            <a:spLocks noGrp="1"/>
          </p:cNvSpPr>
          <p:nvPr>
            <p:ph type="title"/>
          </p:nvPr>
        </p:nvSpPr>
        <p:spPr/>
        <p:txBody>
          <a:bodyPr/>
          <a:lstStyle/>
          <a:p>
            <a:r>
              <a:rPr lang="es-ES" dirty="0">
                <a:solidFill>
                  <a:srgbClr val="0070C0"/>
                </a:solidFill>
              </a:rPr>
              <a:t>Definición de los vecinos más cercanos</a:t>
            </a:r>
            <a:endParaRPr lang="en-GB" dirty="0">
              <a:solidFill>
                <a:srgbClr val="0070C0"/>
              </a:solidFill>
            </a:endParaRPr>
          </a:p>
        </p:txBody>
      </p:sp>
      <p:sp>
        <p:nvSpPr>
          <p:cNvPr id="3" name="Content Placeholder 2">
            <a:extLst>
              <a:ext uri="{FF2B5EF4-FFF2-40B4-BE49-F238E27FC236}">
                <a16:creationId xmlns:a16="http://schemas.microsoft.com/office/drawing/2014/main" id="{9185DE67-9CA1-4545-AF85-E953F3E8497F}"/>
              </a:ext>
            </a:extLst>
          </p:cNvPr>
          <p:cNvSpPr>
            <a:spLocks noGrp="1"/>
          </p:cNvSpPr>
          <p:nvPr>
            <p:ph idx="1"/>
          </p:nvPr>
        </p:nvSpPr>
        <p:spPr>
          <a:xfrm>
            <a:off x="479220" y="1600201"/>
            <a:ext cx="10972800" cy="4525963"/>
          </a:xfrm>
        </p:spPr>
        <p:txBody>
          <a:bodyPr/>
          <a:lstStyle/>
          <a:p>
            <a:r>
              <a:rPr lang="es-ES" dirty="0"/>
              <a:t>Distancia en la cuantificación de la expresión original</a:t>
            </a:r>
          </a:p>
          <a:p>
            <a:pPr lvl="1"/>
            <a:r>
              <a:rPr lang="es-ES" dirty="0"/>
              <a:t>Muy ruidoso (tecnología diferente, normalización, profundidad)
Lento y propenso a predicciones erróneas</a:t>
            </a:r>
          </a:p>
          <a:p>
            <a:pPr lvl="1"/>
            <a:endParaRPr lang="en-GB" dirty="0"/>
          </a:p>
          <a:p>
            <a:r>
              <a:rPr lang="es-ES" dirty="0"/>
              <a:t>Usar una representación más limpia (menos ruidosa)</a:t>
            </a:r>
          </a:p>
          <a:p>
            <a:pPr lvl="1"/>
            <a:r>
              <a:rPr lang="en-GB" dirty="0"/>
              <a:t>Principal Components (</a:t>
            </a:r>
            <a:r>
              <a:rPr lang="en-GB" dirty="0" err="1"/>
              <a:t>rPCA</a:t>
            </a:r>
            <a:r>
              <a:rPr lang="en-GB" dirty="0"/>
              <a:t>)</a:t>
            </a:r>
          </a:p>
        </p:txBody>
      </p:sp>
    </p:spTree>
    <p:extLst>
      <p:ext uri="{BB962C8B-B14F-4D97-AF65-F5344CB8AC3E}">
        <p14:creationId xmlns:p14="http://schemas.microsoft.com/office/powerpoint/2010/main" val="1495369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3BC89-8241-4780-888C-A53A9024F056}"/>
              </a:ext>
            </a:extLst>
          </p:cNvPr>
          <p:cNvSpPr>
            <a:spLocks noGrp="1"/>
          </p:cNvSpPr>
          <p:nvPr>
            <p:ph type="title"/>
          </p:nvPr>
        </p:nvSpPr>
        <p:spPr/>
        <p:txBody>
          <a:bodyPr/>
          <a:lstStyle/>
          <a:p>
            <a:r>
              <a:rPr lang="es-ES" dirty="0">
                <a:solidFill>
                  <a:srgbClr val="0070C0"/>
                </a:solidFill>
              </a:rPr>
              <a:t>Definición de anclajes de integración</a:t>
            </a:r>
            <a:endParaRPr lang="en-GB" dirty="0">
              <a:solidFill>
                <a:srgbClr val="0070C0"/>
              </a:solidFill>
            </a:endParaRPr>
          </a:p>
        </p:txBody>
      </p:sp>
      <p:sp>
        <p:nvSpPr>
          <p:cNvPr id="3" name="Content Placeholder 2">
            <a:extLst>
              <a:ext uri="{FF2B5EF4-FFF2-40B4-BE49-F238E27FC236}">
                <a16:creationId xmlns:a16="http://schemas.microsoft.com/office/drawing/2014/main" id="{8526F898-10C6-4908-8504-18C7EA990972}"/>
              </a:ext>
            </a:extLst>
          </p:cNvPr>
          <p:cNvSpPr>
            <a:spLocks noGrp="1"/>
          </p:cNvSpPr>
          <p:nvPr>
            <p:ph idx="1"/>
          </p:nvPr>
        </p:nvSpPr>
        <p:spPr>
          <a:xfrm>
            <a:off x="609600" y="1196691"/>
            <a:ext cx="10972800" cy="748924"/>
          </a:xfrm>
        </p:spPr>
        <p:txBody>
          <a:bodyPr/>
          <a:lstStyle/>
          <a:p>
            <a:pPr marL="0" indent="0" algn="ctr">
              <a:buNone/>
            </a:pPr>
            <a:r>
              <a:rPr lang="en-GB" dirty="0"/>
              <a:t>Reciprocal PCA</a:t>
            </a:r>
          </a:p>
        </p:txBody>
      </p:sp>
      <p:sp>
        <p:nvSpPr>
          <p:cNvPr id="4" name="Rectangle 3">
            <a:extLst>
              <a:ext uri="{FF2B5EF4-FFF2-40B4-BE49-F238E27FC236}">
                <a16:creationId xmlns:a16="http://schemas.microsoft.com/office/drawing/2014/main" id="{DA60BF4E-6907-4BE7-8EB4-59FEA9FCBE3B}"/>
              </a:ext>
            </a:extLst>
          </p:cNvPr>
          <p:cNvSpPr/>
          <p:nvPr/>
        </p:nvSpPr>
        <p:spPr>
          <a:xfrm>
            <a:off x="767260" y="2204830"/>
            <a:ext cx="4104570" cy="4104570"/>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1BD6D056-566A-4DC3-BCBB-537F5EA35123}"/>
              </a:ext>
            </a:extLst>
          </p:cNvPr>
          <p:cNvSpPr txBox="1"/>
          <p:nvPr/>
        </p:nvSpPr>
        <p:spPr>
          <a:xfrm rot="16200000">
            <a:off x="-26471" y="3702567"/>
            <a:ext cx="748923" cy="523220"/>
          </a:xfrm>
          <a:prstGeom prst="rect">
            <a:avLst/>
          </a:prstGeom>
          <a:noFill/>
        </p:spPr>
        <p:txBody>
          <a:bodyPr wrap="none" rtlCol="0">
            <a:spAutoFit/>
          </a:bodyPr>
          <a:lstStyle/>
          <a:p>
            <a:r>
              <a:rPr lang="en-GB" sz="2800" b="1" dirty="0"/>
              <a:t>PC1</a:t>
            </a:r>
          </a:p>
        </p:txBody>
      </p:sp>
      <p:sp>
        <p:nvSpPr>
          <p:cNvPr id="6" name="TextBox 5">
            <a:extLst>
              <a:ext uri="{FF2B5EF4-FFF2-40B4-BE49-F238E27FC236}">
                <a16:creationId xmlns:a16="http://schemas.microsoft.com/office/drawing/2014/main" id="{AB91E5F4-FC14-42D8-B14B-FDC272427416}"/>
              </a:ext>
            </a:extLst>
          </p:cNvPr>
          <p:cNvSpPr txBox="1"/>
          <p:nvPr/>
        </p:nvSpPr>
        <p:spPr>
          <a:xfrm>
            <a:off x="2445083" y="6292898"/>
            <a:ext cx="748923" cy="523220"/>
          </a:xfrm>
          <a:prstGeom prst="rect">
            <a:avLst/>
          </a:prstGeom>
          <a:noFill/>
        </p:spPr>
        <p:txBody>
          <a:bodyPr wrap="none" rtlCol="0">
            <a:spAutoFit/>
          </a:bodyPr>
          <a:lstStyle/>
          <a:p>
            <a:r>
              <a:rPr lang="en-GB" sz="2800" b="1" dirty="0"/>
              <a:t>PC2</a:t>
            </a:r>
          </a:p>
        </p:txBody>
      </p:sp>
      <p:sp>
        <p:nvSpPr>
          <p:cNvPr id="39" name="Oval 38">
            <a:extLst>
              <a:ext uri="{FF2B5EF4-FFF2-40B4-BE49-F238E27FC236}">
                <a16:creationId xmlns:a16="http://schemas.microsoft.com/office/drawing/2014/main" id="{5C3B9E47-6159-4948-837E-0EA638DA6B51}"/>
              </a:ext>
            </a:extLst>
          </p:cNvPr>
          <p:cNvSpPr/>
          <p:nvPr/>
        </p:nvSpPr>
        <p:spPr>
          <a:xfrm>
            <a:off x="3359620" y="3072800"/>
            <a:ext cx="1508360" cy="1508360"/>
          </a:xfrm>
          <a:prstGeom prst="ellipse">
            <a:avLst/>
          </a:prstGeom>
          <a:solidFill>
            <a:schemeClr val="bg1">
              <a:lumMod val="85000"/>
            </a:schemeClr>
          </a:solidFill>
          <a:ln w="158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3" name="Group 32">
            <a:extLst>
              <a:ext uri="{FF2B5EF4-FFF2-40B4-BE49-F238E27FC236}">
                <a16:creationId xmlns:a16="http://schemas.microsoft.com/office/drawing/2014/main" id="{2515AEAE-7310-4EE8-BD59-DE24DCBFA078}"/>
              </a:ext>
            </a:extLst>
          </p:cNvPr>
          <p:cNvGrpSpPr/>
          <p:nvPr/>
        </p:nvGrpSpPr>
        <p:grpSpPr>
          <a:xfrm>
            <a:off x="1235325" y="2280985"/>
            <a:ext cx="3124055" cy="3077390"/>
            <a:chOff x="1235325" y="2280985"/>
            <a:chExt cx="3124055" cy="3077390"/>
          </a:xfrm>
        </p:grpSpPr>
        <p:sp>
          <p:nvSpPr>
            <p:cNvPr id="7" name="Oval 6">
              <a:extLst>
                <a:ext uri="{FF2B5EF4-FFF2-40B4-BE49-F238E27FC236}">
                  <a16:creationId xmlns:a16="http://schemas.microsoft.com/office/drawing/2014/main" id="{57687CF7-5297-4DD6-8E10-C44396E05DD1}"/>
                </a:ext>
              </a:extLst>
            </p:cNvPr>
            <p:cNvSpPr/>
            <p:nvPr/>
          </p:nvSpPr>
          <p:spPr>
            <a:xfrm>
              <a:off x="1487360" y="2492870"/>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35D59181-FD8D-41EE-AF97-11558F90427C}"/>
                </a:ext>
              </a:extLst>
            </p:cNvPr>
            <p:cNvSpPr/>
            <p:nvPr/>
          </p:nvSpPr>
          <p:spPr>
            <a:xfrm>
              <a:off x="1465580" y="2797670"/>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CDB82618-8C7B-413E-8AF1-98AE8327FC9A}"/>
                </a:ext>
              </a:extLst>
            </p:cNvPr>
            <p:cNvSpPr/>
            <p:nvPr/>
          </p:nvSpPr>
          <p:spPr>
            <a:xfrm>
              <a:off x="1847410" y="2564880"/>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36F26876-8073-4AD5-AE7C-764E9FE6462B}"/>
                </a:ext>
              </a:extLst>
            </p:cNvPr>
            <p:cNvSpPr/>
            <p:nvPr/>
          </p:nvSpPr>
          <p:spPr>
            <a:xfrm>
              <a:off x="1631380" y="3284980"/>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41EFE26D-C630-48E9-B6CD-7503712E88C3}"/>
                </a:ext>
              </a:extLst>
            </p:cNvPr>
            <p:cNvSpPr/>
            <p:nvPr/>
          </p:nvSpPr>
          <p:spPr>
            <a:xfrm>
              <a:off x="1967490" y="2996940"/>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E737BC86-5D48-4A57-A835-EF28B49E325E}"/>
                </a:ext>
              </a:extLst>
            </p:cNvPr>
            <p:cNvSpPr/>
            <p:nvPr/>
          </p:nvSpPr>
          <p:spPr>
            <a:xfrm>
              <a:off x="2207460" y="2636890"/>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F9559A14-00DF-4CAB-B5CD-7B5A860DF035}"/>
                </a:ext>
              </a:extLst>
            </p:cNvPr>
            <p:cNvSpPr/>
            <p:nvPr/>
          </p:nvSpPr>
          <p:spPr>
            <a:xfrm>
              <a:off x="1235325" y="3309860"/>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83793AE4-EC2F-4E9C-B1E7-8DD5F57E557E}"/>
                </a:ext>
              </a:extLst>
            </p:cNvPr>
            <p:cNvSpPr/>
            <p:nvPr/>
          </p:nvSpPr>
          <p:spPr>
            <a:xfrm>
              <a:off x="1905450" y="3237850"/>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89FA2EA7-2DFF-4146-AADE-96C0E61B98BA}"/>
                </a:ext>
              </a:extLst>
            </p:cNvPr>
            <p:cNvSpPr/>
            <p:nvPr/>
          </p:nvSpPr>
          <p:spPr>
            <a:xfrm>
              <a:off x="2786950" y="2386430"/>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28D407B7-5510-464B-902F-4C21E6AD71B3}"/>
                </a:ext>
              </a:extLst>
            </p:cNvPr>
            <p:cNvSpPr/>
            <p:nvPr/>
          </p:nvSpPr>
          <p:spPr>
            <a:xfrm>
              <a:off x="2583184" y="2924930"/>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E589E22C-C5A6-4D23-A23B-A7B0A8D40D27}"/>
                </a:ext>
              </a:extLst>
            </p:cNvPr>
            <p:cNvSpPr/>
            <p:nvPr/>
          </p:nvSpPr>
          <p:spPr>
            <a:xfrm>
              <a:off x="2135450" y="3708067"/>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F035A4BD-12AE-468C-8EE0-28477AC3B666}"/>
                </a:ext>
              </a:extLst>
            </p:cNvPr>
            <p:cNvSpPr/>
            <p:nvPr/>
          </p:nvSpPr>
          <p:spPr>
            <a:xfrm>
              <a:off x="2329700" y="3197646"/>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D4DC4523-9EFA-4831-AF21-0A59F40B0CDA}"/>
                </a:ext>
              </a:extLst>
            </p:cNvPr>
            <p:cNvSpPr/>
            <p:nvPr/>
          </p:nvSpPr>
          <p:spPr>
            <a:xfrm>
              <a:off x="1559370" y="4361280"/>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B971E4A2-E999-4142-9A92-711DE87889E2}"/>
                </a:ext>
              </a:extLst>
            </p:cNvPr>
            <p:cNvSpPr/>
            <p:nvPr/>
          </p:nvSpPr>
          <p:spPr>
            <a:xfrm>
              <a:off x="1559370" y="3679110"/>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46A12262-D234-4C53-8AB4-B00EE1DA6B8D}"/>
                </a:ext>
              </a:extLst>
            </p:cNvPr>
            <p:cNvSpPr/>
            <p:nvPr/>
          </p:nvSpPr>
          <p:spPr>
            <a:xfrm>
              <a:off x="2217430" y="2941690"/>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B4605416-998F-4305-9979-E6B07AB81174}"/>
                </a:ext>
              </a:extLst>
            </p:cNvPr>
            <p:cNvSpPr/>
            <p:nvPr/>
          </p:nvSpPr>
          <p:spPr>
            <a:xfrm>
              <a:off x="2145420" y="2280985"/>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EE60C6B1-80EC-435C-850E-7FAEA1530838}"/>
                </a:ext>
              </a:extLst>
            </p:cNvPr>
            <p:cNvSpPr/>
            <p:nvPr/>
          </p:nvSpPr>
          <p:spPr>
            <a:xfrm>
              <a:off x="1622300" y="3061250"/>
              <a:ext cx="144020" cy="144020"/>
            </a:xfrm>
            <a:prstGeom prst="ellipse">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a:extLst>
                <a:ext uri="{FF2B5EF4-FFF2-40B4-BE49-F238E27FC236}">
                  <a16:creationId xmlns:a16="http://schemas.microsoft.com/office/drawing/2014/main" id="{B89E7B0C-CFA1-4B48-AADB-F448E5E71473}"/>
                </a:ext>
              </a:extLst>
            </p:cNvPr>
            <p:cNvSpPr/>
            <p:nvPr/>
          </p:nvSpPr>
          <p:spPr>
            <a:xfrm>
              <a:off x="3791680" y="4210370"/>
              <a:ext cx="144020" cy="144020"/>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5" name="Oval 24">
              <a:extLst>
                <a:ext uri="{FF2B5EF4-FFF2-40B4-BE49-F238E27FC236}">
                  <a16:creationId xmlns:a16="http://schemas.microsoft.com/office/drawing/2014/main" id="{1FDBB7F1-58D2-4D80-9CE4-0C9880904D7A}"/>
                </a:ext>
              </a:extLst>
            </p:cNvPr>
            <p:cNvSpPr/>
            <p:nvPr/>
          </p:nvSpPr>
          <p:spPr>
            <a:xfrm>
              <a:off x="3944080" y="4362770"/>
              <a:ext cx="144020" cy="144020"/>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204BE967-FD37-4E7C-838B-D00F4EAF5270}"/>
                </a:ext>
              </a:extLst>
            </p:cNvPr>
            <p:cNvSpPr/>
            <p:nvPr/>
          </p:nvSpPr>
          <p:spPr>
            <a:xfrm>
              <a:off x="3597590" y="4695390"/>
              <a:ext cx="144020" cy="144020"/>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6F40596C-EA60-482D-9BAF-E720B842B67E}"/>
                </a:ext>
              </a:extLst>
            </p:cNvPr>
            <p:cNvSpPr/>
            <p:nvPr/>
          </p:nvSpPr>
          <p:spPr>
            <a:xfrm>
              <a:off x="3855415" y="4623380"/>
              <a:ext cx="144020" cy="144020"/>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8" name="Oval 27">
              <a:extLst>
                <a:ext uri="{FF2B5EF4-FFF2-40B4-BE49-F238E27FC236}">
                  <a16:creationId xmlns:a16="http://schemas.microsoft.com/office/drawing/2014/main" id="{7D2DFF71-1AC4-4443-80EA-88F949C7848E}"/>
                </a:ext>
              </a:extLst>
            </p:cNvPr>
            <p:cNvSpPr/>
            <p:nvPr/>
          </p:nvSpPr>
          <p:spPr>
            <a:xfrm>
              <a:off x="3916455" y="5018815"/>
              <a:ext cx="144020" cy="144020"/>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02F6E314-D08A-43AB-9E39-D7EA0596632F}"/>
                </a:ext>
              </a:extLst>
            </p:cNvPr>
            <p:cNvSpPr/>
            <p:nvPr/>
          </p:nvSpPr>
          <p:spPr>
            <a:xfrm>
              <a:off x="4215360" y="4005080"/>
              <a:ext cx="144020" cy="144020"/>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803EBB5A-A5B0-43BA-9CD8-528615A2C11E}"/>
                </a:ext>
              </a:extLst>
            </p:cNvPr>
            <p:cNvSpPr/>
            <p:nvPr/>
          </p:nvSpPr>
          <p:spPr>
            <a:xfrm>
              <a:off x="4215360" y="4716368"/>
              <a:ext cx="144020" cy="144020"/>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31" name="Oval 30">
              <a:extLst>
                <a:ext uri="{FF2B5EF4-FFF2-40B4-BE49-F238E27FC236}">
                  <a16:creationId xmlns:a16="http://schemas.microsoft.com/office/drawing/2014/main" id="{70A88F59-D301-41A0-A8B3-E5D16CBF03CB}"/>
                </a:ext>
              </a:extLst>
            </p:cNvPr>
            <p:cNvSpPr/>
            <p:nvPr/>
          </p:nvSpPr>
          <p:spPr>
            <a:xfrm>
              <a:off x="3575650" y="5214355"/>
              <a:ext cx="144020" cy="144020"/>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pSp>
      <p:sp>
        <p:nvSpPr>
          <p:cNvPr id="32" name="TextBox 31">
            <a:extLst>
              <a:ext uri="{FF2B5EF4-FFF2-40B4-BE49-F238E27FC236}">
                <a16:creationId xmlns:a16="http://schemas.microsoft.com/office/drawing/2014/main" id="{B9065DA7-9D2C-463C-A192-F5A058A1B857}"/>
              </a:ext>
            </a:extLst>
          </p:cNvPr>
          <p:cNvSpPr txBox="1"/>
          <p:nvPr/>
        </p:nvSpPr>
        <p:spPr>
          <a:xfrm>
            <a:off x="680575" y="1683440"/>
            <a:ext cx="4356770" cy="523220"/>
          </a:xfrm>
          <a:prstGeom prst="rect">
            <a:avLst/>
          </a:prstGeom>
          <a:noFill/>
        </p:spPr>
        <p:txBody>
          <a:bodyPr wrap="none" rtlCol="0">
            <a:spAutoFit/>
          </a:bodyPr>
          <a:lstStyle/>
          <a:p>
            <a:r>
              <a:rPr lang="en-GB" sz="2800" b="1" dirty="0"/>
              <a:t>Define PCA Space for Data 1</a:t>
            </a:r>
          </a:p>
        </p:txBody>
      </p:sp>
      <p:grpSp>
        <p:nvGrpSpPr>
          <p:cNvPr id="38" name="Group 37">
            <a:extLst>
              <a:ext uri="{FF2B5EF4-FFF2-40B4-BE49-F238E27FC236}">
                <a16:creationId xmlns:a16="http://schemas.microsoft.com/office/drawing/2014/main" id="{16AD90A2-E55B-4966-AB78-E749ED308659}"/>
              </a:ext>
            </a:extLst>
          </p:cNvPr>
          <p:cNvGrpSpPr/>
          <p:nvPr/>
        </p:nvGrpSpPr>
        <p:grpSpPr>
          <a:xfrm>
            <a:off x="3984347" y="3196708"/>
            <a:ext cx="3557315" cy="718341"/>
            <a:chOff x="4060475" y="3061736"/>
            <a:chExt cx="3557315" cy="718341"/>
          </a:xfrm>
        </p:grpSpPr>
        <p:sp>
          <p:nvSpPr>
            <p:cNvPr id="34" name="Oval 33">
              <a:extLst>
                <a:ext uri="{FF2B5EF4-FFF2-40B4-BE49-F238E27FC236}">
                  <a16:creationId xmlns:a16="http://schemas.microsoft.com/office/drawing/2014/main" id="{9A52AC50-0C26-4181-8789-78D6A60AB73A}"/>
                </a:ext>
              </a:extLst>
            </p:cNvPr>
            <p:cNvSpPr/>
            <p:nvPr/>
          </p:nvSpPr>
          <p:spPr>
            <a:xfrm>
              <a:off x="4060475" y="3515977"/>
              <a:ext cx="264100" cy="264100"/>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5" name="TextBox 34">
              <a:extLst>
                <a:ext uri="{FF2B5EF4-FFF2-40B4-BE49-F238E27FC236}">
                  <a16:creationId xmlns:a16="http://schemas.microsoft.com/office/drawing/2014/main" id="{9F46A1A8-5911-496D-8C85-7578A2DE6307}"/>
                </a:ext>
              </a:extLst>
            </p:cNvPr>
            <p:cNvSpPr txBox="1"/>
            <p:nvPr/>
          </p:nvSpPr>
          <p:spPr>
            <a:xfrm>
              <a:off x="5037345" y="3061736"/>
              <a:ext cx="2580445" cy="646331"/>
            </a:xfrm>
            <a:prstGeom prst="rect">
              <a:avLst/>
            </a:prstGeom>
            <a:noFill/>
          </p:spPr>
          <p:txBody>
            <a:bodyPr wrap="square" rtlCol="0">
              <a:spAutoFit/>
            </a:bodyPr>
            <a:lstStyle/>
            <a:p>
              <a:r>
                <a:rPr lang="en-GB" dirty="0"/>
                <a:t>Project cells from data 2 into the data1 PCA space</a:t>
              </a:r>
            </a:p>
          </p:txBody>
        </p:sp>
        <p:cxnSp>
          <p:nvCxnSpPr>
            <p:cNvPr id="37" name="Straight Arrow Connector 36">
              <a:extLst>
                <a:ext uri="{FF2B5EF4-FFF2-40B4-BE49-F238E27FC236}">
                  <a16:creationId xmlns:a16="http://schemas.microsoft.com/office/drawing/2014/main" id="{07A2067A-4ECE-4FA0-A4B6-6DD9A026FBAE}"/>
                </a:ext>
              </a:extLst>
            </p:cNvPr>
            <p:cNvCxnSpPr>
              <a:stCxn id="35" idx="1"/>
              <a:endCxn id="34" idx="6"/>
            </p:cNvCxnSpPr>
            <p:nvPr/>
          </p:nvCxnSpPr>
          <p:spPr>
            <a:xfrm flipH="1">
              <a:off x="4324575" y="3384902"/>
              <a:ext cx="712770" cy="26312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BE3C93A0-B6BB-4D90-9634-380D5D187D0A}"/>
              </a:ext>
            </a:extLst>
          </p:cNvPr>
          <p:cNvGrpSpPr/>
          <p:nvPr/>
        </p:nvGrpSpPr>
        <p:grpSpPr>
          <a:xfrm>
            <a:off x="4248447" y="4338639"/>
            <a:ext cx="3294101" cy="504718"/>
            <a:chOff x="4134726" y="3285629"/>
            <a:chExt cx="3294101" cy="504718"/>
          </a:xfrm>
        </p:grpSpPr>
        <p:sp>
          <p:nvSpPr>
            <p:cNvPr id="42" name="TextBox 41">
              <a:extLst>
                <a:ext uri="{FF2B5EF4-FFF2-40B4-BE49-F238E27FC236}">
                  <a16:creationId xmlns:a16="http://schemas.microsoft.com/office/drawing/2014/main" id="{F40FB791-BF06-4E59-9D55-AF188828F8D3}"/>
                </a:ext>
              </a:extLst>
            </p:cNvPr>
            <p:cNvSpPr txBox="1"/>
            <p:nvPr/>
          </p:nvSpPr>
          <p:spPr>
            <a:xfrm>
              <a:off x="4848382" y="3421015"/>
              <a:ext cx="2580445" cy="369332"/>
            </a:xfrm>
            <a:prstGeom prst="rect">
              <a:avLst/>
            </a:prstGeom>
            <a:noFill/>
          </p:spPr>
          <p:txBody>
            <a:bodyPr wrap="square" rtlCol="0">
              <a:spAutoFit/>
            </a:bodyPr>
            <a:lstStyle/>
            <a:p>
              <a:r>
                <a:rPr lang="en-GB" dirty="0"/>
                <a:t>Find nearest neighbours</a:t>
              </a:r>
            </a:p>
          </p:txBody>
        </p:sp>
        <p:cxnSp>
          <p:nvCxnSpPr>
            <p:cNvPr id="43" name="Straight Arrow Connector 42">
              <a:extLst>
                <a:ext uri="{FF2B5EF4-FFF2-40B4-BE49-F238E27FC236}">
                  <a16:creationId xmlns:a16="http://schemas.microsoft.com/office/drawing/2014/main" id="{6E35B190-AF8D-4933-A1F8-53D7A3817683}"/>
                </a:ext>
              </a:extLst>
            </p:cNvPr>
            <p:cNvCxnSpPr>
              <a:cxnSpLocks/>
              <a:stCxn id="42" idx="1"/>
            </p:cNvCxnSpPr>
            <p:nvPr/>
          </p:nvCxnSpPr>
          <p:spPr>
            <a:xfrm flipH="1" flipV="1">
              <a:off x="4134726" y="3285629"/>
              <a:ext cx="713656" cy="32005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2B88A858-BEF5-47D1-910D-A3C48EE1134F}"/>
              </a:ext>
            </a:extLst>
          </p:cNvPr>
          <p:cNvGrpSpPr/>
          <p:nvPr/>
        </p:nvGrpSpPr>
        <p:grpSpPr>
          <a:xfrm>
            <a:off x="7956135" y="1793251"/>
            <a:ext cx="3845677" cy="4180183"/>
            <a:chOff x="7956135" y="1793251"/>
            <a:chExt cx="3845677" cy="4180183"/>
          </a:xfrm>
        </p:grpSpPr>
        <p:grpSp>
          <p:nvGrpSpPr>
            <p:cNvPr id="48" name="Group 47">
              <a:extLst>
                <a:ext uri="{FF2B5EF4-FFF2-40B4-BE49-F238E27FC236}">
                  <a16:creationId xmlns:a16="http://schemas.microsoft.com/office/drawing/2014/main" id="{227DAD54-F032-4D34-9AE6-CA78F4649D9D}"/>
                </a:ext>
              </a:extLst>
            </p:cNvPr>
            <p:cNvGrpSpPr/>
            <p:nvPr/>
          </p:nvGrpSpPr>
          <p:grpSpPr>
            <a:xfrm>
              <a:off x="7956135" y="2204830"/>
              <a:ext cx="3845677" cy="3768604"/>
              <a:chOff x="7219013" y="3036288"/>
              <a:chExt cx="3845677" cy="3768604"/>
            </a:xfrm>
          </p:grpSpPr>
          <p:sp>
            <p:nvSpPr>
              <p:cNvPr id="45" name="Rectangle 44">
                <a:extLst>
                  <a:ext uri="{FF2B5EF4-FFF2-40B4-BE49-F238E27FC236}">
                    <a16:creationId xmlns:a16="http://schemas.microsoft.com/office/drawing/2014/main" id="{D1E2AD70-C387-48CB-817C-828AEC41C3B1}"/>
                  </a:ext>
                </a:extLst>
              </p:cNvPr>
              <p:cNvSpPr/>
              <p:nvPr/>
            </p:nvSpPr>
            <p:spPr>
              <a:xfrm>
                <a:off x="7791578" y="3036288"/>
                <a:ext cx="3273112" cy="3273112"/>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Repeat by projecting Data1 into Data2 PCA space</a:t>
                </a:r>
              </a:p>
              <a:p>
                <a:pPr algn="ctr"/>
                <a:endParaRPr lang="en-GB" dirty="0">
                  <a:solidFill>
                    <a:schemeClr val="tx1"/>
                  </a:solidFill>
                </a:endParaRPr>
              </a:p>
              <a:p>
                <a:pPr algn="ctr"/>
                <a:r>
                  <a:rPr lang="en-GB" dirty="0">
                    <a:solidFill>
                      <a:schemeClr val="tx1"/>
                    </a:solidFill>
                  </a:rPr>
                  <a:t>Find mutual nearest neighbours</a:t>
                </a:r>
              </a:p>
            </p:txBody>
          </p:sp>
          <p:sp>
            <p:nvSpPr>
              <p:cNvPr id="46" name="TextBox 45">
                <a:extLst>
                  <a:ext uri="{FF2B5EF4-FFF2-40B4-BE49-F238E27FC236}">
                    <a16:creationId xmlns:a16="http://schemas.microsoft.com/office/drawing/2014/main" id="{E9E2598B-ED25-4FDD-9A06-644DAD841B73}"/>
                  </a:ext>
                </a:extLst>
              </p:cNvPr>
              <p:cNvSpPr txBox="1"/>
              <p:nvPr/>
            </p:nvSpPr>
            <p:spPr>
              <a:xfrm rot="16200000">
                <a:off x="7106161" y="4361769"/>
                <a:ext cx="748923" cy="523220"/>
              </a:xfrm>
              <a:prstGeom prst="rect">
                <a:avLst/>
              </a:prstGeom>
              <a:noFill/>
            </p:spPr>
            <p:txBody>
              <a:bodyPr wrap="none" rtlCol="0">
                <a:spAutoFit/>
              </a:bodyPr>
              <a:lstStyle/>
              <a:p>
                <a:r>
                  <a:rPr lang="en-GB" sz="2800" b="1" dirty="0"/>
                  <a:t>PC1</a:t>
                </a:r>
              </a:p>
            </p:txBody>
          </p:sp>
          <p:sp>
            <p:nvSpPr>
              <p:cNvPr id="47" name="TextBox 46">
                <a:extLst>
                  <a:ext uri="{FF2B5EF4-FFF2-40B4-BE49-F238E27FC236}">
                    <a16:creationId xmlns:a16="http://schemas.microsoft.com/office/drawing/2014/main" id="{4E86E936-3221-456E-BEAD-116C12B6ECCB}"/>
                  </a:ext>
                </a:extLst>
              </p:cNvPr>
              <p:cNvSpPr txBox="1"/>
              <p:nvPr/>
            </p:nvSpPr>
            <p:spPr>
              <a:xfrm>
                <a:off x="9053672" y="6281672"/>
                <a:ext cx="748923" cy="523220"/>
              </a:xfrm>
              <a:prstGeom prst="rect">
                <a:avLst/>
              </a:prstGeom>
              <a:noFill/>
            </p:spPr>
            <p:txBody>
              <a:bodyPr wrap="none" rtlCol="0">
                <a:spAutoFit/>
              </a:bodyPr>
              <a:lstStyle/>
              <a:p>
                <a:r>
                  <a:rPr lang="en-GB" sz="2800" b="1" dirty="0"/>
                  <a:t>PC2</a:t>
                </a:r>
              </a:p>
            </p:txBody>
          </p:sp>
        </p:grpSp>
        <p:sp>
          <p:nvSpPr>
            <p:cNvPr id="49" name="TextBox 48">
              <a:extLst>
                <a:ext uri="{FF2B5EF4-FFF2-40B4-BE49-F238E27FC236}">
                  <a16:creationId xmlns:a16="http://schemas.microsoft.com/office/drawing/2014/main" id="{2ACABAF6-3267-490D-82AF-EA694601CD5F}"/>
                </a:ext>
              </a:extLst>
            </p:cNvPr>
            <p:cNvSpPr txBox="1"/>
            <p:nvPr/>
          </p:nvSpPr>
          <p:spPr>
            <a:xfrm>
              <a:off x="8639793" y="1793251"/>
              <a:ext cx="3162019" cy="400110"/>
            </a:xfrm>
            <a:prstGeom prst="rect">
              <a:avLst/>
            </a:prstGeom>
            <a:noFill/>
          </p:spPr>
          <p:txBody>
            <a:bodyPr wrap="none" rtlCol="0">
              <a:spAutoFit/>
            </a:bodyPr>
            <a:lstStyle/>
            <a:p>
              <a:r>
                <a:rPr lang="en-GB" sz="2000" b="1" dirty="0"/>
                <a:t>Define PCA Space for Data 2</a:t>
              </a:r>
            </a:p>
          </p:txBody>
        </p:sp>
      </p:grpSp>
    </p:spTree>
    <p:extLst>
      <p:ext uri="{BB962C8B-B14F-4D97-AF65-F5344CB8AC3E}">
        <p14:creationId xmlns:p14="http://schemas.microsoft.com/office/powerpoint/2010/main" val="528240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anim calcmode="lin" valueType="num">
                                      <p:cBhvr>
                                        <p:cTn id="12" dur="1000" fill="hold"/>
                                        <p:tgtEl>
                                          <p:spTgt spid="39"/>
                                        </p:tgtEl>
                                        <p:attrNameLst>
                                          <p:attrName>ppt_w</p:attrName>
                                        </p:attrNameLst>
                                      </p:cBhvr>
                                      <p:tavLst>
                                        <p:tav tm="0">
                                          <p:val>
                                            <p:fltVal val="0"/>
                                          </p:val>
                                        </p:tav>
                                        <p:tav tm="100000">
                                          <p:val>
                                            <p:strVal val="#ppt_w"/>
                                          </p:val>
                                        </p:tav>
                                      </p:tavLst>
                                    </p:anim>
                                    <p:anim calcmode="lin" valueType="num">
                                      <p:cBhvr>
                                        <p:cTn id="13" dur="1000" fill="hold"/>
                                        <p:tgtEl>
                                          <p:spTgt spid="39"/>
                                        </p:tgtEl>
                                        <p:attrNameLst>
                                          <p:attrName>ppt_h</p:attrName>
                                        </p:attrNameLst>
                                      </p:cBhvr>
                                      <p:tavLst>
                                        <p:tav tm="0">
                                          <p:val>
                                            <p:fltVal val="0"/>
                                          </p:val>
                                        </p:tav>
                                        <p:tav tm="100000">
                                          <p:val>
                                            <p:strVal val="#ppt_h"/>
                                          </p:val>
                                        </p:tav>
                                      </p:tavLst>
                                    </p:anim>
                                    <p:anim calcmode="lin" valueType="num">
                                      <p:cBhvr>
                                        <p:cTn id="14" dur="1000" fill="hold"/>
                                        <p:tgtEl>
                                          <p:spTgt spid="39"/>
                                        </p:tgtEl>
                                        <p:attrNameLst>
                                          <p:attrName>style.rotation</p:attrName>
                                        </p:attrNameLst>
                                      </p:cBhvr>
                                      <p:tavLst>
                                        <p:tav tm="0">
                                          <p:val>
                                            <p:fltVal val="90"/>
                                          </p:val>
                                        </p:tav>
                                        <p:tav tm="100000">
                                          <p:val>
                                            <p:fltVal val="0"/>
                                          </p:val>
                                        </p:tav>
                                      </p:tavLst>
                                    </p:anim>
                                    <p:animEffect transition="in" filter="fade">
                                      <p:cBhvr>
                                        <p:cTn id="15" dur="1000"/>
                                        <p:tgtEl>
                                          <p:spTgt spid="39"/>
                                        </p:tgtEl>
                                      </p:cBhvr>
                                    </p:animEffect>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fade">
                                      <p:cBhvr>
                                        <p:cTn id="19" dur="500"/>
                                        <p:tgtEl>
                                          <p:spTgt spid="40"/>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837AD-781B-4FA0-9D75-2906F8AF71E6}"/>
              </a:ext>
            </a:extLst>
          </p:cNvPr>
          <p:cNvSpPr>
            <a:spLocks noGrp="1"/>
          </p:cNvSpPr>
          <p:nvPr>
            <p:ph type="title"/>
          </p:nvPr>
        </p:nvSpPr>
        <p:spPr/>
        <p:txBody>
          <a:bodyPr/>
          <a:lstStyle/>
          <a:p>
            <a:r>
              <a:rPr lang="en-GB" dirty="0" err="1">
                <a:solidFill>
                  <a:srgbClr val="0070C0"/>
                </a:solidFill>
              </a:rPr>
              <a:t>Anclajes</a:t>
            </a:r>
            <a:r>
              <a:rPr lang="en-GB" dirty="0">
                <a:solidFill>
                  <a:srgbClr val="0070C0"/>
                </a:solidFill>
              </a:rPr>
              <a:t> de </a:t>
            </a:r>
            <a:r>
              <a:rPr lang="en-GB" dirty="0" err="1">
                <a:solidFill>
                  <a:srgbClr val="0070C0"/>
                </a:solidFill>
              </a:rPr>
              <a:t>integración</a:t>
            </a:r>
            <a:endParaRPr lang="en-GB" dirty="0">
              <a:solidFill>
                <a:srgbClr val="0070C0"/>
              </a:solidFill>
            </a:endParaRPr>
          </a:p>
        </p:txBody>
      </p:sp>
      <p:pic>
        <p:nvPicPr>
          <p:cNvPr id="4" name="Picture 3">
            <a:extLst>
              <a:ext uri="{FF2B5EF4-FFF2-40B4-BE49-F238E27FC236}">
                <a16:creationId xmlns:a16="http://schemas.microsoft.com/office/drawing/2014/main" id="{5079C0D6-FB14-4B47-B532-60066017B496}"/>
              </a:ext>
            </a:extLst>
          </p:cNvPr>
          <p:cNvPicPr>
            <a:picLocks noChangeAspect="1"/>
          </p:cNvPicPr>
          <p:nvPr/>
        </p:nvPicPr>
        <p:blipFill>
          <a:blip r:embed="rId2"/>
          <a:stretch>
            <a:fillRect/>
          </a:stretch>
        </p:blipFill>
        <p:spPr>
          <a:xfrm>
            <a:off x="3830778" y="1425805"/>
            <a:ext cx="4530444" cy="4976742"/>
          </a:xfrm>
          <a:prstGeom prst="rect">
            <a:avLst/>
          </a:prstGeom>
        </p:spPr>
      </p:pic>
    </p:spTree>
    <p:extLst>
      <p:ext uri="{BB962C8B-B14F-4D97-AF65-F5344CB8AC3E}">
        <p14:creationId xmlns:p14="http://schemas.microsoft.com/office/powerpoint/2010/main" val="7443013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86C3E-E03F-4AB6-B160-3A4B9D52C1A1}"/>
              </a:ext>
            </a:extLst>
          </p:cNvPr>
          <p:cNvSpPr>
            <a:spLocks noGrp="1"/>
          </p:cNvSpPr>
          <p:nvPr>
            <p:ph type="title"/>
          </p:nvPr>
        </p:nvSpPr>
        <p:spPr/>
        <p:txBody>
          <a:bodyPr/>
          <a:lstStyle/>
          <a:p>
            <a:r>
              <a:rPr lang="es-ES" dirty="0">
                <a:solidFill>
                  <a:srgbClr val="0070C0"/>
                </a:solidFill>
              </a:rPr>
              <a:t>Factores que afectan a la integración</a:t>
            </a:r>
            <a:endParaRPr lang="en-GB" dirty="0">
              <a:solidFill>
                <a:srgbClr val="0070C0"/>
              </a:solidFill>
            </a:endParaRPr>
          </a:p>
        </p:txBody>
      </p:sp>
      <p:sp>
        <p:nvSpPr>
          <p:cNvPr id="3" name="Content Placeholder 2">
            <a:extLst>
              <a:ext uri="{FF2B5EF4-FFF2-40B4-BE49-F238E27FC236}">
                <a16:creationId xmlns:a16="http://schemas.microsoft.com/office/drawing/2014/main" id="{26583B32-6802-441E-A017-26C285F65039}"/>
              </a:ext>
            </a:extLst>
          </p:cNvPr>
          <p:cNvSpPr>
            <a:spLocks noGrp="1"/>
          </p:cNvSpPr>
          <p:nvPr>
            <p:ph idx="1"/>
          </p:nvPr>
        </p:nvSpPr>
        <p:spPr/>
        <p:txBody>
          <a:bodyPr>
            <a:normAutofit fontScale="92500" lnSpcReduction="10000"/>
          </a:bodyPr>
          <a:lstStyle/>
          <a:p>
            <a:r>
              <a:rPr lang="es-ES" dirty="0"/>
              <a:t>¿Qué genes se someten a la integración?</a:t>
            </a:r>
          </a:p>
          <a:p>
            <a:pPr lvl="1"/>
            <a:r>
              <a:rPr lang="es-ES" dirty="0"/>
              <a:t>Expresado en todos los conjuntos de datos
Variable en todos los conjuntos de datos</a:t>
            </a:r>
          </a:p>
          <a:p>
            <a:pPr lvl="1"/>
            <a:endParaRPr lang="en-GB" dirty="0"/>
          </a:p>
          <a:p>
            <a:r>
              <a:rPr lang="es-ES" dirty="0"/>
              <a:t>Qué método se utiliza para definir los vecinos más cercanos</a:t>
            </a:r>
          </a:p>
          <a:p>
            <a:pPr lvl="1"/>
            <a:r>
              <a:rPr lang="es-ES" dirty="0"/>
              <a:t>Datos normalizados, Correlación, PCA inverso</a:t>
            </a:r>
          </a:p>
          <a:p>
            <a:pPr lvl="1"/>
            <a:endParaRPr lang="en-GB" dirty="0"/>
          </a:p>
          <a:p>
            <a:r>
              <a:rPr lang="es-ES" dirty="0"/>
              <a:t>¿Cuántos vecinos más cercanos consideras?</a:t>
            </a:r>
          </a:p>
          <a:p>
            <a:pPr lvl="1"/>
            <a:r>
              <a:rPr lang="es-ES" dirty="0"/>
              <a:t>El valor predeterminado es alrededor de 5, algunos clústeres requieren más (20)</a:t>
            </a:r>
          </a:p>
          <a:p>
            <a:pPr lvl="1"/>
            <a:endParaRPr lang="en-GB" dirty="0"/>
          </a:p>
          <a:p>
            <a:r>
              <a:rPr lang="en-GB" dirty="0" err="1"/>
              <a:t>Otros</a:t>
            </a:r>
            <a:r>
              <a:rPr lang="en-GB" dirty="0"/>
              <a:t> </a:t>
            </a:r>
            <a:r>
              <a:rPr lang="en-GB" dirty="0" err="1"/>
              <a:t>filtros</a:t>
            </a:r>
            <a:r>
              <a:rPr lang="en-GB" dirty="0"/>
              <a:t> para </a:t>
            </a:r>
            <a:r>
              <a:rPr lang="en-GB" dirty="0" err="1"/>
              <a:t>eliminar</a:t>
            </a:r>
            <a:r>
              <a:rPr lang="en-GB" dirty="0"/>
              <a:t> </a:t>
            </a:r>
            <a:r>
              <a:rPr lang="en-GB" dirty="0" err="1"/>
              <a:t>artefactos</a:t>
            </a:r>
            <a:endParaRPr lang="en-GB" dirty="0"/>
          </a:p>
        </p:txBody>
      </p:sp>
    </p:spTree>
    <p:extLst>
      <p:ext uri="{BB962C8B-B14F-4D97-AF65-F5344CB8AC3E}">
        <p14:creationId xmlns:p14="http://schemas.microsoft.com/office/powerpoint/2010/main" val="2990401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solidFill>
                  <a:srgbClr val="0070C0"/>
                </a:solidFill>
              </a:rPr>
              <a:t>Análisis de los componentes principales (PCA)</a:t>
            </a:r>
            <a:endParaRPr lang="en-GB" dirty="0">
              <a:solidFill>
                <a:srgbClr val="0070C0"/>
              </a:solidFill>
            </a:endParaRPr>
          </a:p>
        </p:txBody>
      </p:sp>
      <p:sp>
        <p:nvSpPr>
          <p:cNvPr id="3" name="Content Placeholder 2"/>
          <p:cNvSpPr>
            <a:spLocks noGrp="1"/>
          </p:cNvSpPr>
          <p:nvPr>
            <p:ph idx="1"/>
          </p:nvPr>
        </p:nvSpPr>
        <p:spPr>
          <a:xfrm>
            <a:off x="609600" y="1639417"/>
            <a:ext cx="10972800" cy="4525963"/>
          </a:xfrm>
        </p:spPr>
        <p:txBody>
          <a:bodyPr>
            <a:normAutofit/>
          </a:bodyPr>
          <a:lstStyle/>
          <a:p>
            <a:pPr algn="just"/>
            <a:r>
              <a:rPr lang="es-ES" dirty="0"/>
              <a:t>Método para resumir de forma óptima grandes conjuntos de datos multidimensionales
Puede encontrar un número menor de dimensiones (idealmente 2) que retengan la mayor parte de la información útil en los datos.
Crea una receta para convertir grandes cantidades de datos en un solo valor, llamado Componente Principal (PC), por ejemplo:</a:t>
            </a:r>
            <a:endParaRPr lang="en-GB" dirty="0"/>
          </a:p>
          <a:p>
            <a:pPr marL="0" indent="0" algn="ctr">
              <a:buNone/>
            </a:pPr>
            <a:r>
              <a:rPr lang="en-GB" dirty="0"/>
              <a:t>PC = (</a:t>
            </a:r>
            <a:r>
              <a:rPr lang="en-GB" dirty="0" err="1"/>
              <a:t>GeneA</a:t>
            </a:r>
            <a:r>
              <a:rPr lang="en-GB" dirty="0"/>
              <a:t>*10)+(</a:t>
            </a:r>
            <a:r>
              <a:rPr lang="en-GB" dirty="0" err="1"/>
              <a:t>GeneB</a:t>
            </a:r>
            <a:r>
              <a:rPr lang="en-GB" dirty="0"/>
              <a:t>*3)+(</a:t>
            </a:r>
            <a:r>
              <a:rPr lang="en-GB" dirty="0" err="1"/>
              <a:t>GeneC</a:t>
            </a:r>
            <a:r>
              <a:rPr lang="en-GB" dirty="0"/>
              <a:t>*-4)+(</a:t>
            </a:r>
            <a:r>
              <a:rPr lang="en-GB" dirty="0" err="1"/>
              <a:t>GeneD</a:t>
            </a:r>
            <a:r>
              <a:rPr lang="en-GB" dirty="0"/>
              <a:t>*-20)…</a:t>
            </a:r>
          </a:p>
        </p:txBody>
      </p:sp>
    </p:spTree>
    <p:extLst>
      <p:ext uri="{BB962C8B-B14F-4D97-AF65-F5344CB8AC3E}">
        <p14:creationId xmlns:p14="http://schemas.microsoft.com/office/powerpoint/2010/main" val="2715334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0070C0"/>
                </a:solidFill>
              </a:rPr>
              <a:t>¿</a:t>
            </a:r>
            <a:r>
              <a:rPr lang="en-GB" dirty="0" err="1">
                <a:solidFill>
                  <a:srgbClr val="0070C0"/>
                </a:solidFill>
              </a:rPr>
              <a:t>Cómo</a:t>
            </a:r>
            <a:r>
              <a:rPr lang="en-GB" dirty="0">
                <a:solidFill>
                  <a:srgbClr val="0070C0"/>
                </a:solidFill>
              </a:rPr>
              <a:t> </a:t>
            </a:r>
            <a:r>
              <a:rPr lang="en-GB" dirty="0" err="1">
                <a:solidFill>
                  <a:srgbClr val="0070C0"/>
                </a:solidFill>
              </a:rPr>
              <a:t>funciona</a:t>
            </a:r>
            <a:r>
              <a:rPr lang="en-GB" dirty="0">
                <a:solidFill>
                  <a:srgbClr val="0070C0"/>
                </a:solidFill>
              </a:rPr>
              <a:t> la PCA?</a:t>
            </a:r>
          </a:p>
        </p:txBody>
      </p:sp>
      <p:sp>
        <p:nvSpPr>
          <p:cNvPr id="3" name="Content Placeholder 2"/>
          <p:cNvSpPr>
            <a:spLocks noGrp="1"/>
          </p:cNvSpPr>
          <p:nvPr>
            <p:ph idx="1"/>
          </p:nvPr>
        </p:nvSpPr>
        <p:spPr/>
        <p:txBody>
          <a:bodyPr/>
          <a:lstStyle/>
          <a:p>
            <a:pPr marL="0" indent="0">
              <a:buNone/>
            </a:pPr>
            <a:r>
              <a:rPr lang="es-ES" dirty="0"/>
              <a:t>Ejemplo simple usando 2 genes y 10 células</a:t>
            </a:r>
            <a:endParaRPr lang="en-GB" dirty="0"/>
          </a:p>
        </p:txBody>
      </p:sp>
      <p:pic>
        <p:nvPicPr>
          <p:cNvPr id="6" name="Picture 5"/>
          <p:cNvPicPr>
            <a:picLocks noChangeAspect="1"/>
          </p:cNvPicPr>
          <p:nvPr/>
        </p:nvPicPr>
        <p:blipFill>
          <a:blip r:embed="rId2"/>
          <a:stretch>
            <a:fillRect/>
          </a:stretch>
        </p:blipFill>
        <p:spPr>
          <a:xfrm>
            <a:off x="1415350" y="2571210"/>
            <a:ext cx="4008047" cy="4015875"/>
          </a:xfrm>
          <a:prstGeom prst="rect">
            <a:avLst/>
          </a:prstGeom>
        </p:spPr>
      </p:pic>
      <p:pic>
        <p:nvPicPr>
          <p:cNvPr id="7" name="Picture 6"/>
          <p:cNvPicPr>
            <a:picLocks noChangeAspect="1"/>
          </p:cNvPicPr>
          <p:nvPr/>
        </p:nvPicPr>
        <p:blipFill>
          <a:blip r:embed="rId3"/>
          <a:stretch>
            <a:fillRect/>
          </a:stretch>
        </p:blipFill>
        <p:spPr>
          <a:xfrm>
            <a:off x="6600069" y="2571210"/>
            <a:ext cx="4008047" cy="4015875"/>
          </a:xfrm>
          <a:prstGeom prst="rect">
            <a:avLst/>
          </a:prstGeom>
        </p:spPr>
      </p:pic>
    </p:spTree>
    <p:extLst>
      <p:ext uri="{BB962C8B-B14F-4D97-AF65-F5344CB8AC3E}">
        <p14:creationId xmlns:p14="http://schemas.microsoft.com/office/powerpoint/2010/main" val="840445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0070C0"/>
                </a:solidFill>
              </a:rPr>
              <a:t>¿</a:t>
            </a:r>
            <a:r>
              <a:rPr lang="en-GB" dirty="0" err="1">
                <a:solidFill>
                  <a:srgbClr val="0070C0"/>
                </a:solidFill>
              </a:rPr>
              <a:t>Cómo</a:t>
            </a:r>
            <a:r>
              <a:rPr lang="en-GB" dirty="0">
                <a:solidFill>
                  <a:srgbClr val="0070C0"/>
                </a:solidFill>
              </a:rPr>
              <a:t> </a:t>
            </a:r>
            <a:r>
              <a:rPr lang="en-GB" dirty="0" err="1">
                <a:solidFill>
                  <a:srgbClr val="0070C0"/>
                </a:solidFill>
              </a:rPr>
              <a:t>funciona</a:t>
            </a:r>
            <a:r>
              <a:rPr lang="en-GB" dirty="0">
                <a:solidFill>
                  <a:srgbClr val="0070C0"/>
                </a:solidFill>
              </a:rPr>
              <a:t> la PCA?</a:t>
            </a:r>
          </a:p>
        </p:txBody>
      </p:sp>
      <p:sp>
        <p:nvSpPr>
          <p:cNvPr id="3" name="Content Placeholder 2"/>
          <p:cNvSpPr>
            <a:spLocks noGrp="1"/>
          </p:cNvSpPr>
          <p:nvPr>
            <p:ph idx="1"/>
          </p:nvPr>
        </p:nvSpPr>
        <p:spPr>
          <a:xfrm>
            <a:off x="609600" y="1556740"/>
            <a:ext cx="10972800" cy="4525963"/>
          </a:xfrm>
        </p:spPr>
        <p:txBody>
          <a:bodyPr/>
          <a:lstStyle/>
          <a:p>
            <a:pPr marL="0" indent="0">
              <a:buNone/>
            </a:pPr>
            <a:r>
              <a:rPr lang="es-ES" dirty="0"/>
              <a:t>Encuentre la línea de mejor ajuste, pasando por el origen</a:t>
            </a:r>
            <a:endParaRPr lang="en-GB" dirty="0"/>
          </a:p>
        </p:txBody>
      </p:sp>
      <p:pic>
        <p:nvPicPr>
          <p:cNvPr id="11" name="Picture 10"/>
          <p:cNvPicPr>
            <a:picLocks noChangeAspect="1"/>
          </p:cNvPicPr>
          <p:nvPr/>
        </p:nvPicPr>
        <p:blipFill>
          <a:blip r:embed="rId2"/>
          <a:stretch>
            <a:fillRect/>
          </a:stretch>
        </p:blipFill>
        <p:spPr>
          <a:xfrm>
            <a:off x="83790" y="2793287"/>
            <a:ext cx="3816530" cy="3876163"/>
          </a:xfrm>
          <a:prstGeom prst="rect">
            <a:avLst/>
          </a:prstGeom>
        </p:spPr>
      </p:pic>
      <p:pic>
        <p:nvPicPr>
          <p:cNvPr id="12" name="Picture 11"/>
          <p:cNvPicPr>
            <a:picLocks noChangeAspect="1"/>
          </p:cNvPicPr>
          <p:nvPr/>
        </p:nvPicPr>
        <p:blipFill>
          <a:blip r:embed="rId3"/>
          <a:stretch>
            <a:fillRect/>
          </a:stretch>
        </p:blipFill>
        <p:spPr>
          <a:xfrm>
            <a:off x="8156488" y="2793287"/>
            <a:ext cx="3951722" cy="3876163"/>
          </a:xfrm>
          <a:prstGeom prst="rect">
            <a:avLst/>
          </a:prstGeom>
        </p:spPr>
      </p:pic>
      <p:pic>
        <p:nvPicPr>
          <p:cNvPr id="13" name="Picture 12"/>
          <p:cNvPicPr>
            <a:picLocks noChangeAspect="1"/>
          </p:cNvPicPr>
          <p:nvPr/>
        </p:nvPicPr>
        <p:blipFill>
          <a:blip r:embed="rId4"/>
          <a:stretch>
            <a:fillRect/>
          </a:stretch>
        </p:blipFill>
        <p:spPr>
          <a:xfrm>
            <a:off x="4079720" y="2492306"/>
            <a:ext cx="3888540" cy="4177143"/>
          </a:xfrm>
          <a:prstGeom prst="rect">
            <a:avLst/>
          </a:prstGeom>
        </p:spPr>
      </p:pic>
    </p:spTree>
    <p:extLst>
      <p:ext uri="{BB962C8B-B14F-4D97-AF65-F5344CB8AC3E}">
        <p14:creationId xmlns:p14="http://schemas.microsoft.com/office/powerpoint/2010/main" val="1572170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25700"/>
            <a:ext cx="10972800" cy="1143000"/>
          </a:xfrm>
        </p:spPr>
        <p:txBody>
          <a:bodyPr/>
          <a:lstStyle/>
          <a:p>
            <a:r>
              <a:rPr lang="es-ES" dirty="0"/>
              <a:t>Asignación de cargas a genes</a:t>
            </a:r>
            <a:endParaRPr lang="en-GB" dirty="0"/>
          </a:p>
        </p:txBody>
      </p:sp>
      <p:pic>
        <p:nvPicPr>
          <p:cNvPr id="4" name="Picture 3"/>
          <p:cNvPicPr>
            <a:picLocks noChangeAspect="1"/>
          </p:cNvPicPr>
          <p:nvPr/>
        </p:nvPicPr>
        <p:blipFill>
          <a:blip r:embed="rId2"/>
          <a:stretch>
            <a:fillRect/>
          </a:stretch>
        </p:blipFill>
        <p:spPr>
          <a:xfrm>
            <a:off x="119170" y="1766392"/>
            <a:ext cx="3799890" cy="3727234"/>
          </a:xfrm>
          <a:prstGeom prst="rect">
            <a:avLst/>
          </a:prstGeom>
        </p:spPr>
      </p:pic>
      <p:pic>
        <p:nvPicPr>
          <p:cNvPr id="5" name="Picture 4"/>
          <p:cNvPicPr>
            <a:picLocks noChangeAspect="1"/>
          </p:cNvPicPr>
          <p:nvPr/>
        </p:nvPicPr>
        <p:blipFill>
          <a:blip r:embed="rId3"/>
          <a:stretch>
            <a:fillRect/>
          </a:stretch>
        </p:blipFill>
        <p:spPr>
          <a:xfrm>
            <a:off x="4079720" y="1766393"/>
            <a:ext cx="4686289" cy="3727234"/>
          </a:xfrm>
          <a:prstGeom prst="rect">
            <a:avLst/>
          </a:prstGeom>
        </p:spPr>
      </p:pic>
      <p:sp>
        <p:nvSpPr>
          <p:cNvPr id="6" name="TextBox 5"/>
          <p:cNvSpPr txBox="1"/>
          <p:nvPr/>
        </p:nvSpPr>
        <p:spPr>
          <a:xfrm>
            <a:off x="9336450" y="2204830"/>
            <a:ext cx="2282676" cy="954107"/>
          </a:xfrm>
          <a:prstGeom prst="rect">
            <a:avLst/>
          </a:prstGeom>
          <a:noFill/>
        </p:spPr>
        <p:txBody>
          <a:bodyPr wrap="none" rtlCol="0">
            <a:spAutoFit/>
          </a:bodyPr>
          <a:lstStyle/>
          <a:p>
            <a:r>
              <a:rPr lang="en-GB" sz="2800" dirty="0"/>
              <a:t>Vector </a:t>
            </a:r>
            <a:r>
              <a:rPr lang="en-GB" sz="2800" dirty="0" err="1"/>
              <a:t>único</a:t>
            </a:r>
            <a:r>
              <a:rPr lang="en-GB" sz="2800" dirty="0"/>
              <a:t> o</a:t>
            </a:r>
          </a:p>
          <a:p>
            <a:r>
              <a:rPr lang="en-GB" sz="2800" dirty="0"/>
              <a:t>‘</a:t>
            </a:r>
            <a:r>
              <a:rPr lang="en-GB" sz="2800" b="1" dirty="0"/>
              <a:t>eigenvector</a:t>
            </a:r>
            <a:r>
              <a:rPr lang="en-GB" sz="2800" dirty="0"/>
              <a:t>’</a:t>
            </a:r>
          </a:p>
        </p:txBody>
      </p:sp>
      <p:sp>
        <p:nvSpPr>
          <p:cNvPr id="7" name="Content Placeholder 6"/>
          <p:cNvSpPr>
            <a:spLocks noGrp="1"/>
          </p:cNvSpPr>
          <p:nvPr>
            <p:ph idx="1"/>
          </p:nvPr>
        </p:nvSpPr>
        <p:spPr>
          <a:xfrm>
            <a:off x="9036980" y="4095067"/>
            <a:ext cx="2952410" cy="2530956"/>
          </a:xfrm>
        </p:spPr>
        <p:txBody>
          <a:bodyPr>
            <a:normAutofit fontScale="92500" lnSpcReduction="10000"/>
          </a:bodyPr>
          <a:lstStyle/>
          <a:p>
            <a:pPr marL="0" indent="0">
              <a:buNone/>
            </a:pPr>
            <a:r>
              <a:rPr lang="en-GB" sz="2400" dirty="0" err="1"/>
              <a:t>Cargas</a:t>
            </a:r>
            <a:r>
              <a:rPr lang="en-GB" sz="2400" dirty="0"/>
              <a:t>:</a:t>
            </a:r>
          </a:p>
          <a:p>
            <a:r>
              <a:rPr lang="en-GB" sz="2400" dirty="0"/>
              <a:t>Gene1 = 0.82</a:t>
            </a:r>
          </a:p>
          <a:p>
            <a:r>
              <a:rPr lang="en-GB" sz="2400" dirty="0"/>
              <a:t>Gene2 = 0.57</a:t>
            </a:r>
          </a:p>
          <a:p>
            <a:pPr lvl="1"/>
            <a:endParaRPr lang="en-GB" sz="2000" dirty="0"/>
          </a:p>
          <a:p>
            <a:pPr marL="0" indent="0">
              <a:buNone/>
            </a:pPr>
            <a:r>
              <a:rPr lang="es-ES" sz="2400" dirty="0"/>
              <a:t>Una mayor carga equivale a una mayor influencia en el PC</a:t>
            </a:r>
            <a:endParaRPr lang="en-GB" sz="2400" dirty="0"/>
          </a:p>
        </p:txBody>
      </p:sp>
    </p:spTree>
    <p:extLst>
      <p:ext uri="{BB962C8B-B14F-4D97-AF65-F5344CB8AC3E}">
        <p14:creationId xmlns:p14="http://schemas.microsoft.com/office/powerpoint/2010/main" val="3556882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0070C0"/>
                </a:solidFill>
              </a:rPr>
              <a:t>Más </a:t>
            </a:r>
            <a:r>
              <a:rPr lang="en-GB" dirty="0" err="1">
                <a:solidFill>
                  <a:srgbClr val="0070C0"/>
                </a:solidFill>
              </a:rPr>
              <a:t>dimensiones</a:t>
            </a:r>
            <a:endParaRPr lang="en-GB" dirty="0">
              <a:solidFill>
                <a:srgbClr val="0070C0"/>
              </a:solidFill>
            </a:endParaRPr>
          </a:p>
        </p:txBody>
      </p:sp>
      <p:pic>
        <p:nvPicPr>
          <p:cNvPr id="4" name="Picture 3"/>
          <p:cNvPicPr>
            <a:picLocks noChangeAspect="1"/>
          </p:cNvPicPr>
          <p:nvPr/>
        </p:nvPicPr>
        <p:blipFill>
          <a:blip r:embed="rId2"/>
          <a:stretch>
            <a:fillRect/>
          </a:stretch>
        </p:blipFill>
        <p:spPr>
          <a:xfrm>
            <a:off x="191180" y="1635397"/>
            <a:ext cx="4824670" cy="4572635"/>
          </a:xfrm>
          <a:prstGeom prst="rect">
            <a:avLst/>
          </a:prstGeom>
        </p:spPr>
      </p:pic>
      <p:sp>
        <p:nvSpPr>
          <p:cNvPr id="5" name="Content Placeholder 2">
            <a:extLst>
              <a:ext uri="{FF2B5EF4-FFF2-40B4-BE49-F238E27FC236}">
                <a16:creationId xmlns:a16="http://schemas.microsoft.com/office/drawing/2014/main" id="{6FB737BA-0500-4759-89CB-CF7122FE744C}"/>
              </a:ext>
            </a:extLst>
          </p:cNvPr>
          <p:cNvSpPr>
            <a:spLocks noGrp="1"/>
          </p:cNvSpPr>
          <p:nvPr>
            <p:ph idx="1"/>
          </p:nvPr>
        </p:nvSpPr>
        <p:spPr>
          <a:xfrm>
            <a:off x="5663940" y="1684426"/>
            <a:ext cx="6336880" cy="4525963"/>
          </a:xfrm>
        </p:spPr>
        <p:txBody>
          <a:bodyPr>
            <a:normAutofit/>
          </a:bodyPr>
          <a:lstStyle/>
          <a:p>
            <a:r>
              <a:rPr lang="es-ES" dirty="0"/>
              <a:t>La misma idea se extiende a un mayor número de dimensiones (n)</a:t>
            </a:r>
          </a:p>
          <a:p>
            <a:r>
              <a:rPr lang="es-ES" dirty="0"/>
              <a:t>El primer PC gira en dimensiones (n-1)</a:t>
            </a:r>
            <a:endParaRPr lang="en-GB" dirty="0"/>
          </a:p>
          <a:p>
            <a:pPr lvl="1"/>
            <a:r>
              <a:rPr lang="es-ES" dirty="0"/>
              <a:t>El siguiente PC es perpendicular al PC2, pero girado de manera similar (n-2)
El último PC permanece perpendicular (no hay opción)
El mismo número de PC que de genes</a:t>
            </a:r>
            <a:endParaRPr lang="en-GB" dirty="0"/>
          </a:p>
        </p:txBody>
      </p:sp>
    </p:spTree>
    <p:extLst>
      <p:ext uri="{BB962C8B-B14F-4D97-AF65-F5344CB8AC3E}">
        <p14:creationId xmlns:p14="http://schemas.microsoft.com/office/powerpoint/2010/main" val="168292747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11575</TotalTime>
  <Words>1761</Words>
  <Application>Microsoft Office PowerPoint</Application>
  <PresentationFormat>Panorámica</PresentationFormat>
  <Paragraphs>308</Paragraphs>
  <Slides>43</Slides>
  <Notes>2</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43</vt:i4>
      </vt:variant>
    </vt:vector>
  </HeadingPairs>
  <TitlesOfParts>
    <vt:vector size="47" baseType="lpstr">
      <vt:lpstr>Arial</vt:lpstr>
      <vt:lpstr>Calibri</vt:lpstr>
      <vt:lpstr>Calibri Light</vt:lpstr>
      <vt:lpstr>Tema de Office</vt:lpstr>
      <vt:lpstr>Dimension Reduction: PCA, tSNE, UMAP</vt:lpstr>
      <vt:lpstr>Presentación de PowerPoint</vt:lpstr>
      <vt:lpstr>¿Hacia dónde vamos?</vt:lpstr>
      <vt:lpstr>¡Demasiados datos!</vt:lpstr>
      <vt:lpstr>Análisis de los componentes principales (PCA)</vt:lpstr>
      <vt:lpstr>¿Cómo funciona la PCA?</vt:lpstr>
      <vt:lpstr>¿Cómo funciona la PCA?</vt:lpstr>
      <vt:lpstr>Asignación de cargas a genes</vt:lpstr>
      <vt:lpstr>Más dimensiones</vt:lpstr>
      <vt:lpstr>Explicación de la varianza</vt:lpstr>
      <vt:lpstr>Explicación de la varianza</vt:lpstr>
      <vt:lpstr>Explicación de la varianza– Scree Plots</vt:lpstr>
      <vt:lpstr>Entonces, ¿PCA es genial?</vt:lpstr>
      <vt:lpstr>Entonces, ¿PCA es genial?</vt:lpstr>
      <vt:lpstr>tSNE al rescate...</vt:lpstr>
      <vt:lpstr>¿Cómo funciona tSNE?</vt:lpstr>
      <vt:lpstr>Escalado de distancia y perplejidad</vt:lpstr>
      <vt:lpstr>Perplejidad Robustez</vt:lpstr>
      <vt:lpstr>Proyección tSNE</vt:lpstr>
      <vt:lpstr>Proyección tSNE</vt:lpstr>
      <vt:lpstr>Ejemplos prácticos de tSNE</vt:lpstr>
      <vt:lpstr>Ejemplos prácticos de tSNE</vt:lpstr>
      <vt:lpstr>Ejemplos prácticos de tSNE</vt:lpstr>
      <vt:lpstr>Entonces, ¿tSNE es genial?</vt:lpstr>
      <vt:lpstr>¿Así que todo apesta?</vt:lpstr>
      <vt:lpstr>Entonces, ¿PCA + tSNE es genial?</vt:lpstr>
      <vt:lpstr>¡UMAP al rescate!</vt:lpstr>
      <vt:lpstr>Diferencias UMAP</vt:lpstr>
      <vt:lpstr>Diferencias UMAP</vt:lpstr>
      <vt:lpstr>Entonces, ¿UMAP es genial?</vt:lpstr>
      <vt:lpstr>Entonces, ¿UMAP es todo exageración?</vt:lpstr>
      <vt:lpstr>Enfoque práctico PCA + tSNE/UMAP</vt:lpstr>
      <vt:lpstr>Entonces, ¿PCA + UMAP es genial?</vt:lpstr>
      <vt:lpstr>Integración de datos</vt:lpstr>
      <vt:lpstr>Integración UMAP/tSNE</vt:lpstr>
      <vt:lpstr>Integración UMAP/tSNE</vt:lpstr>
      <vt:lpstr>Definición de anclajes de integración</vt:lpstr>
      <vt:lpstr>Definición de anclajes de integración</vt:lpstr>
      <vt:lpstr>Definición de anclajes de integración</vt:lpstr>
      <vt:lpstr>Definición de los vecinos más cercanos</vt:lpstr>
      <vt:lpstr>Definición de anclajes de integración</vt:lpstr>
      <vt:lpstr>Anclajes de integración</vt:lpstr>
      <vt:lpstr>Factores que afectan a la integración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al Aprendizaje de Maquina</dc:title>
  <dc:creator>jonnatan arias garcia</dc:creator>
  <cp:lastModifiedBy>jonnatan arias garcia</cp:lastModifiedBy>
  <cp:revision>143</cp:revision>
  <dcterms:created xsi:type="dcterms:W3CDTF">2024-02-07T18:58:22Z</dcterms:created>
  <dcterms:modified xsi:type="dcterms:W3CDTF">2024-04-28T13:18:14Z</dcterms:modified>
</cp:coreProperties>
</file>