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60" r:id="rId19"/>
    <p:sldId id="261" r:id="rId20"/>
    <p:sldId id="275" r:id="rId21"/>
    <p:sldId id="276" r:id="rId22"/>
    <p:sldId id="277" r:id="rId23"/>
    <p:sldId id="278" r:id="rId24"/>
    <p:sldId id="279" r:id="rId25"/>
    <p:sldId id="280" r:id="rId26"/>
    <p:sldId id="282" r:id="rId27"/>
    <p:sldId id="283" r:id="rId28"/>
    <p:sldId id="284" r:id="rId29"/>
    <p:sldId id="281"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DBC9461-3E8E-48AD-8CBA-D435102C72BC}">
          <p14:sldIdLst>
            <p14:sldId id="256"/>
            <p14:sldId id="257"/>
            <p14:sldId id="258"/>
          </p14:sldIdLst>
        </p14:section>
        <p14:section name="Challenges" id="{64E0FA1E-7E6D-4AFA-A64F-0C3CFBED27A7}">
          <p14:sldIdLst>
            <p14:sldId id="259"/>
            <p14:sldId id="262"/>
            <p14:sldId id="263"/>
            <p14:sldId id="264"/>
            <p14:sldId id="265"/>
            <p14:sldId id="266"/>
            <p14:sldId id="267"/>
            <p14:sldId id="268"/>
            <p14:sldId id="269"/>
            <p14:sldId id="270"/>
            <p14:sldId id="271"/>
            <p14:sldId id="272"/>
            <p14:sldId id="273"/>
            <p14:sldId id="274"/>
          </p14:sldIdLst>
        </p14:section>
        <p14:section name="train" id="{8E15B5A1-C63F-459C-8747-FEA06F3D7956}">
          <p14:sldIdLst>
            <p14:sldId id="260"/>
            <p14:sldId id="261"/>
            <p14:sldId id="275"/>
            <p14:sldId id="276"/>
            <p14:sldId id="277"/>
            <p14:sldId id="278"/>
            <p14:sldId id="279"/>
            <p14:sldId id="280"/>
            <p14:sldId id="282"/>
            <p14:sldId id="283"/>
            <p14:sldId id="284"/>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4660"/>
  </p:normalViewPr>
  <p:slideViewPr>
    <p:cSldViewPr snapToGrid="0">
      <p:cViewPr varScale="1">
        <p:scale>
          <a:sx n="48" d="100"/>
          <a:sy n="48" d="100"/>
        </p:scale>
        <p:origin x="67" y="10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6848F-EC80-79B7-D8A9-FB5B58F2387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9A6F430-C184-9FF0-BAB6-066A7AF23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85BAA87-F73E-DB15-B409-01F710791C4C}"/>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5" name="Marcador de pie de página 4">
            <a:extLst>
              <a:ext uri="{FF2B5EF4-FFF2-40B4-BE49-F238E27FC236}">
                <a16:creationId xmlns:a16="http://schemas.microsoft.com/office/drawing/2014/main" id="{9D579431-41B3-DC58-7F8C-F0A68ADBE05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5E4E0DA-A686-AC07-7EBA-A58B9EA41F85}"/>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28970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83FCF-5244-5CEF-7860-55C797C7582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DFC3F42-FE08-1E8C-E1C2-AD4365AFBE6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2DAD7A9-0C15-7EE5-3F00-CAC4B0857F91}"/>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5" name="Marcador de pie de página 4">
            <a:extLst>
              <a:ext uri="{FF2B5EF4-FFF2-40B4-BE49-F238E27FC236}">
                <a16:creationId xmlns:a16="http://schemas.microsoft.com/office/drawing/2014/main" id="{68E93441-5B8D-4B62-C25B-10557AAE276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669B792-5E46-8AEC-0AA8-E4455E31E926}"/>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269968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11FAE8-48B2-20DC-B655-7077A803DA8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A087ED0-4135-2E52-F38C-E7694944BF6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DA9ADED-34D1-1373-EC80-5C113A1808D2}"/>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5" name="Marcador de pie de página 4">
            <a:extLst>
              <a:ext uri="{FF2B5EF4-FFF2-40B4-BE49-F238E27FC236}">
                <a16:creationId xmlns:a16="http://schemas.microsoft.com/office/drawing/2014/main" id="{23B72F59-640B-9BAC-62E9-8C7CB67798C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D7603B1-CFED-DD19-3151-5A52DE80D8B6}"/>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22265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AECE9-3EC4-2B29-98F4-31B40C53B1E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6664F1F-47BD-74A9-D232-A59BF69DC81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6811084-F2C2-4EA6-5F2C-24AEDF80D4C9}"/>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5" name="Marcador de pie de página 4">
            <a:extLst>
              <a:ext uri="{FF2B5EF4-FFF2-40B4-BE49-F238E27FC236}">
                <a16:creationId xmlns:a16="http://schemas.microsoft.com/office/drawing/2014/main" id="{63E15241-B53D-0565-F342-47586F368B8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A8C4641-1EAB-B914-B6AF-8938B7B785EC}"/>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132219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1C51B-CE4D-0A32-0376-BF7AB8E69C7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EF51336-BABA-19E4-F665-1ADFF1E30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D339036-A1AC-2316-7C34-554E853C6418}"/>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5" name="Marcador de pie de página 4">
            <a:extLst>
              <a:ext uri="{FF2B5EF4-FFF2-40B4-BE49-F238E27FC236}">
                <a16:creationId xmlns:a16="http://schemas.microsoft.com/office/drawing/2014/main" id="{5EC6DA8E-2A3A-34C1-36B0-17145F07520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30E21D-7CF2-BC8B-B0A7-541B0EBB41B0}"/>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361397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47002-1116-0AAA-049D-6F1022FECCE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4526EBE-EBC3-BAA7-B0C6-F01019E4C6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00C40C0-E588-0BDB-EC48-96F5A675E56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5864922-B38D-293B-CB8E-65E50EBE58C7}"/>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6" name="Marcador de pie de página 5">
            <a:extLst>
              <a:ext uri="{FF2B5EF4-FFF2-40B4-BE49-F238E27FC236}">
                <a16:creationId xmlns:a16="http://schemas.microsoft.com/office/drawing/2014/main" id="{1E9FEEB6-041A-276C-B468-12738EBA3DC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302BF35-B3C5-A72E-66EE-00437AB18A9B}"/>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362650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B932D-0083-3EF9-1A1A-31A28DA9DC9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03A90EF-9520-F960-6CFC-44AD0130C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AFC0019-3786-8AC1-98CF-2B23D0775D6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2D22919-583D-2F07-FF30-072EA0F49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03838BA-3755-51CF-9C86-DCCF92031F7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CA279F0-E8E1-2C89-44DE-C82680F12CD6}"/>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8" name="Marcador de pie de página 7">
            <a:extLst>
              <a:ext uri="{FF2B5EF4-FFF2-40B4-BE49-F238E27FC236}">
                <a16:creationId xmlns:a16="http://schemas.microsoft.com/office/drawing/2014/main" id="{AB3E22C7-0977-D481-70EE-D3C6202383E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34A3982-7865-FA4C-8D2A-6C470C750427}"/>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75271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7DE55-8B4C-50D7-CBC9-478FCBA9508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2AC5C93-7916-FD6E-8101-2B91FDE2FC94}"/>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4" name="Marcador de pie de página 3">
            <a:extLst>
              <a:ext uri="{FF2B5EF4-FFF2-40B4-BE49-F238E27FC236}">
                <a16:creationId xmlns:a16="http://schemas.microsoft.com/office/drawing/2014/main" id="{571E766C-D06E-85B5-B830-B601B157B64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82864DD-89E7-B5A2-00C6-B49FA376E893}"/>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139481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713FE43-4CDA-8E7F-3238-4ED3A4C95372}"/>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3" name="Marcador de pie de página 2">
            <a:extLst>
              <a:ext uri="{FF2B5EF4-FFF2-40B4-BE49-F238E27FC236}">
                <a16:creationId xmlns:a16="http://schemas.microsoft.com/office/drawing/2014/main" id="{EF5B9B61-BD60-0A84-EDA3-CBCF43AC19F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6CCBC57-090F-D85E-3687-D53C0369FCCC}"/>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259173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CEFE1-AC17-8A30-C530-5ADB1CB1A2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858B3A-2C8F-F8D5-057B-F2A0A171A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FE5AE5C-B1DF-C6FA-E174-03FC7327C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6DAD0E-3798-04BA-0994-1445B5351315}"/>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6" name="Marcador de pie de página 5">
            <a:extLst>
              <a:ext uri="{FF2B5EF4-FFF2-40B4-BE49-F238E27FC236}">
                <a16:creationId xmlns:a16="http://schemas.microsoft.com/office/drawing/2014/main" id="{9898B11B-5C88-8850-9947-24BD4816E04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C152D8A-7528-5DAA-4A7A-439EC3C6384D}"/>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45808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80E9F-E1BD-B55A-A374-DD1EEF86F2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7757CDD-8870-831C-614B-F423654D7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4D7D65D-0081-FBBA-38F1-9ABFDA87D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0C61196-952C-89EC-1868-E67A6C1ABEBD}"/>
              </a:ext>
            </a:extLst>
          </p:cNvPr>
          <p:cNvSpPr>
            <a:spLocks noGrp="1"/>
          </p:cNvSpPr>
          <p:nvPr>
            <p:ph type="dt" sz="half" idx="10"/>
          </p:nvPr>
        </p:nvSpPr>
        <p:spPr/>
        <p:txBody>
          <a:bodyPr/>
          <a:lstStyle/>
          <a:p>
            <a:fld id="{10F265A2-7B3B-4539-A105-8FD455419DE4}" type="datetimeFigureOut">
              <a:rPr lang="es-CO" smtClean="0"/>
              <a:t>14/05/2024</a:t>
            </a:fld>
            <a:endParaRPr lang="es-CO"/>
          </a:p>
        </p:txBody>
      </p:sp>
      <p:sp>
        <p:nvSpPr>
          <p:cNvPr id="6" name="Marcador de pie de página 5">
            <a:extLst>
              <a:ext uri="{FF2B5EF4-FFF2-40B4-BE49-F238E27FC236}">
                <a16:creationId xmlns:a16="http://schemas.microsoft.com/office/drawing/2014/main" id="{6C494824-931D-DFDE-EECB-9C991E07C55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D94B15F-71A9-5E45-F44B-EBE40D9AED64}"/>
              </a:ext>
            </a:extLst>
          </p:cNvPr>
          <p:cNvSpPr>
            <a:spLocks noGrp="1"/>
          </p:cNvSpPr>
          <p:nvPr>
            <p:ph type="sldNum" sz="quarter" idx="12"/>
          </p:nvPr>
        </p:nvSpPr>
        <p:spPr/>
        <p:txBody>
          <a:bodyPr/>
          <a:lstStyle/>
          <a:p>
            <a:fld id="{FF070398-C32F-400C-8686-26568BA6C620}" type="slidenum">
              <a:rPr lang="es-CO" smtClean="0"/>
              <a:t>‹Nº›</a:t>
            </a:fld>
            <a:endParaRPr lang="es-CO"/>
          </a:p>
        </p:txBody>
      </p:sp>
    </p:spTree>
    <p:extLst>
      <p:ext uri="{BB962C8B-B14F-4D97-AF65-F5344CB8AC3E}">
        <p14:creationId xmlns:p14="http://schemas.microsoft.com/office/powerpoint/2010/main" val="408301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990000D-18FA-8233-9321-46361A480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FB1EC57-CF4E-1BCF-ADC8-681166327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2BCB5D-7A75-93B6-3F01-07262DD77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265A2-7B3B-4539-A105-8FD455419DE4}" type="datetimeFigureOut">
              <a:rPr lang="es-CO" smtClean="0"/>
              <a:t>14/05/2024</a:t>
            </a:fld>
            <a:endParaRPr lang="es-CO"/>
          </a:p>
        </p:txBody>
      </p:sp>
      <p:sp>
        <p:nvSpPr>
          <p:cNvPr id="5" name="Marcador de pie de página 4">
            <a:extLst>
              <a:ext uri="{FF2B5EF4-FFF2-40B4-BE49-F238E27FC236}">
                <a16:creationId xmlns:a16="http://schemas.microsoft.com/office/drawing/2014/main" id="{B10C2D6F-0C06-F331-60FA-0B2C0FC91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A35FE98-19DF-3FCF-7018-87238C588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70398-C32F-400C-8686-26568BA6C620}" type="slidenum">
              <a:rPr lang="es-CO" smtClean="0"/>
              <a:t>‹Nº›</a:t>
            </a:fld>
            <a:endParaRPr lang="es-CO"/>
          </a:p>
        </p:txBody>
      </p:sp>
    </p:spTree>
    <p:extLst>
      <p:ext uri="{BB962C8B-B14F-4D97-AF65-F5344CB8AC3E}">
        <p14:creationId xmlns:p14="http://schemas.microsoft.com/office/powerpoint/2010/main" val="52708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A1341-040E-EE77-F7A2-DD56ACEEC0AC}"/>
              </a:ext>
            </a:extLst>
          </p:cNvPr>
          <p:cNvSpPr>
            <a:spLocks noGrp="1"/>
          </p:cNvSpPr>
          <p:nvPr>
            <p:ph type="ctrTitle"/>
          </p:nvPr>
        </p:nvSpPr>
        <p:spPr>
          <a:xfrm>
            <a:off x="1524000" y="2073443"/>
            <a:ext cx="9144000" cy="2387600"/>
          </a:xfrm>
        </p:spPr>
        <p:txBody>
          <a:bodyPr/>
          <a:lstStyle/>
          <a:p>
            <a:r>
              <a:rPr lang="es-CO" dirty="0">
                <a:solidFill>
                  <a:srgbClr val="7030A0"/>
                </a:solidFill>
              </a:rPr>
              <a:t>LLM</a:t>
            </a:r>
          </a:p>
        </p:txBody>
      </p:sp>
      <p:sp>
        <p:nvSpPr>
          <p:cNvPr id="3" name="Subtítulo 2">
            <a:extLst>
              <a:ext uri="{FF2B5EF4-FFF2-40B4-BE49-F238E27FC236}">
                <a16:creationId xmlns:a16="http://schemas.microsoft.com/office/drawing/2014/main" id="{59B4C19E-57D8-4FE9-59F6-93DB3C021B77}"/>
              </a:ext>
            </a:extLst>
          </p:cNvPr>
          <p:cNvSpPr>
            <a:spLocks noGrp="1"/>
          </p:cNvSpPr>
          <p:nvPr>
            <p:ph type="subTitle" idx="1"/>
          </p:nvPr>
        </p:nvSpPr>
        <p:spPr>
          <a:xfrm>
            <a:off x="1524000" y="4684294"/>
            <a:ext cx="9144000" cy="573505"/>
          </a:xfrm>
        </p:spPr>
        <p:txBody>
          <a:bodyPr/>
          <a:lstStyle/>
          <a:p>
            <a:r>
              <a:rPr lang="es-CO" dirty="0"/>
              <a:t>Jonnatan Arias Garcia</a:t>
            </a:r>
          </a:p>
        </p:txBody>
      </p:sp>
    </p:spTree>
    <p:extLst>
      <p:ext uri="{BB962C8B-B14F-4D97-AF65-F5344CB8AC3E}">
        <p14:creationId xmlns:p14="http://schemas.microsoft.com/office/powerpoint/2010/main" val="244413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41DAD-DA74-A32E-FBDF-F046BB82DCBA}"/>
              </a:ext>
            </a:extLst>
          </p:cNvPr>
          <p:cNvSpPr>
            <a:spLocks noGrp="1"/>
          </p:cNvSpPr>
          <p:nvPr>
            <p:ph type="title"/>
          </p:nvPr>
        </p:nvSpPr>
        <p:spPr/>
        <p:txBody>
          <a:bodyPr/>
          <a:lstStyle/>
          <a:p>
            <a:pPr algn="ctr"/>
            <a:r>
              <a:rPr lang="es-CO" dirty="0"/>
              <a:t>Entrenamiento Distribuido</a:t>
            </a:r>
          </a:p>
        </p:txBody>
      </p:sp>
      <p:sp>
        <p:nvSpPr>
          <p:cNvPr id="3" name="Marcador de contenido 2">
            <a:extLst>
              <a:ext uri="{FF2B5EF4-FFF2-40B4-BE49-F238E27FC236}">
                <a16:creationId xmlns:a16="http://schemas.microsoft.com/office/drawing/2014/main" id="{97B82849-44A8-F1C2-B45C-BDC06319D04B}"/>
              </a:ext>
            </a:extLst>
          </p:cNvPr>
          <p:cNvSpPr>
            <a:spLocks noGrp="1"/>
          </p:cNvSpPr>
          <p:nvPr>
            <p:ph idx="1"/>
          </p:nvPr>
        </p:nvSpPr>
        <p:spPr/>
        <p:txBody>
          <a:bodyPr/>
          <a:lstStyle/>
          <a:p>
            <a:r>
              <a:rPr lang="es-ES" b="0" i="0" dirty="0">
                <a:solidFill>
                  <a:srgbClr val="000000"/>
                </a:solidFill>
                <a:effectLst/>
                <a:highlight>
                  <a:srgbClr val="FFFFFF"/>
                </a:highlight>
                <a:latin typeface="var(--font-family-body)"/>
              </a:rPr>
              <a:t>ara maximizar la utilización de recursos y reducir costos, los profesionales de LLM a menudo emplean técnicas de computación distribuida para capacitación en múltiples GPU o múltiples máquinas. Dichas técnicas incluyen </a:t>
            </a:r>
            <a:r>
              <a:rPr lang="es-ES" b="1" i="0" dirty="0">
                <a:solidFill>
                  <a:srgbClr val="000000"/>
                </a:solidFill>
                <a:effectLst/>
                <a:highlight>
                  <a:srgbClr val="FFFFFF"/>
                </a:highlight>
                <a:latin typeface="var(--font-family-body)"/>
              </a:rPr>
              <a:t>el paralelismo de datos distribuidos</a:t>
            </a:r>
            <a:r>
              <a:rPr lang="es-ES" b="0" i="0" dirty="0">
                <a:solidFill>
                  <a:srgbClr val="000000"/>
                </a:solidFill>
                <a:effectLst/>
                <a:highlight>
                  <a:srgbClr val="FFFFFF"/>
                </a:highlight>
                <a:latin typeface="var(--font-family-body)"/>
              </a:rPr>
              <a:t> y </a:t>
            </a:r>
            <a:r>
              <a:rPr lang="es-ES" b="1" i="0" dirty="0">
                <a:solidFill>
                  <a:srgbClr val="000000"/>
                </a:solidFill>
                <a:effectLst/>
                <a:highlight>
                  <a:srgbClr val="FFFFFF"/>
                </a:highlight>
                <a:latin typeface="var(--font-family-body)"/>
              </a:rPr>
              <a:t>el paralelismo de modelos distribuidos</a:t>
            </a:r>
            <a:r>
              <a:rPr lang="es-ES" b="0" i="0" dirty="0">
                <a:solidFill>
                  <a:srgbClr val="000000"/>
                </a:solidFill>
                <a:effectLst/>
                <a:highlight>
                  <a:srgbClr val="FFFFFF"/>
                </a:highlight>
                <a:latin typeface="var(--font-family-body)"/>
              </a:rPr>
              <a:t> . Estos métodos ayudan con el escalado horizontal, el procesamiento paralelo, la tolerancia a fallas y el consumo eficiente de recursos.</a:t>
            </a:r>
            <a:endParaRPr lang="es-CO" dirty="0"/>
          </a:p>
        </p:txBody>
      </p:sp>
      <p:pic>
        <p:nvPicPr>
          <p:cNvPr id="1026" name="Picture 2">
            <a:extLst>
              <a:ext uri="{FF2B5EF4-FFF2-40B4-BE49-F238E27FC236}">
                <a16:creationId xmlns:a16="http://schemas.microsoft.com/office/drawing/2014/main" id="{A114F06E-EA49-5270-E276-B82D40CD9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180" y="4206094"/>
            <a:ext cx="4585284" cy="200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57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95764D9-DA0E-A5ED-B689-60D0744D3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494" y="2665812"/>
            <a:ext cx="5046306" cy="152637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1771A1B-177C-994B-1208-1612E9DCC33B}"/>
              </a:ext>
            </a:extLst>
          </p:cNvPr>
          <p:cNvSpPr>
            <a:spLocks noGrp="1"/>
          </p:cNvSpPr>
          <p:nvPr>
            <p:ph type="title"/>
          </p:nvPr>
        </p:nvSpPr>
        <p:spPr/>
        <p:txBody>
          <a:bodyPr/>
          <a:lstStyle/>
          <a:p>
            <a:pPr algn="ctr"/>
            <a:r>
              <a:rPr lang="es-CO" dirty="0"/>
              <a:t>Paralelismo de data</a:t>
            </a:r>
          </a:p>
        </p:txBody>
      </p:sp>
      <p:sp>
        <p:nvSpPr>
          <p:cNvPr id="3" name="Marcador de contenido 2">
            <a:extLst>
              <a:ext uri="{FF2B5EF4-FFF2-40B4-BE49-F238E27FC236}">
                <a16:creationId xmlns:a16="http://schemas.microsoft.com/office/drawing/2014/main" id="{0B266752-6643-9591-AA45-B80D79DA5A9E}"/>
              </a:ext>
            </a:extLst>
          </p:cNvPr>
          <p:cNvSpPr>
            <a:spLocks noGrp="1"/>
          </p:cNvSpPr>
          <p:nvPr>
            <p:ph idx="1"/>
          </p:nvPr>
        </p:nvSpPr>
        <p:spPr>
          <a:xfrm>
            <a:off x="148389" y="1690688"/>
            <a:ext cx="7856622" cy="4351338"/>
          </a:xfrm>
        </p:spPr>
        <p:txBody>
          <a:bodyPr>
            <a:normAutofit fontScale="92500" lnSpcReduction="20000"/>
          </a:bodyPr>
          <a:lstStyle/>
          <a:p>
            <a:pPr marL="0" indent="0">
              <a:buNone/>
            </a:pPr>
            <a:r>
              <a:rPr lang="es-ES" b="0" i="0" dirty="0">
                <a:solidFill>
                  <a:srgbClr val="000000"/>
                </a:solidFill>
                <a:effectLst/>
                <a:highlight>
                  <a:srgbClr val="FFFFFF"/>
                </a:highlight>
                <a:latin typeface="Ember Display2"/>
              </a:rPr>
              <a:t>El paralelismo de datos se utiliza normalmente cuando los datos no caben en un solo dispositivo (una GPU, por ejemplo). Con esta técnica, el conjunto de datos se divide en varios dispositivos que contienen una copia del modelo. Al comienzo de un paso de entrenamiento, un mini lote se distribuye equitativamente y sin superposición entre todas las réplicas del modelo. Luego, las réplicas se entrenan en paralelo y los parámetros del modelo se sincronizan continuamente entre dispositivos. Los algoritmos de comunicación colectiva y las infraestructuras de redes de computación de alto rendimiento (HPC) especializadas se utilizan comúnmente para implementar la sincronización de parámetros y la comunicación eficiente entre dispositivos.</a:t>
            </a:r>
            <a:endParaRPr lang="es-CO" dirty="0"/>
          </a:p>
        </p:txBody>
      </p:sp>
    </p:spTree>
    <p:extLst>
      <p:ext uri="{BB962C8B-B14F-4D97-AF65-F5344CB8AC3E}">
        <p14:creationId xmlns:p14="http://schemas.microsoft.com/office/powerpoint/2010/main" val="283605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71A1B-177C-994B-1208-1612E9DCC33B}"/>
              </a:ext>
            </a:extLst>
          </p:cNvPr>
          <p:cNvSpPr>
            <a:spLocks noGrp="1"/>
          </p:cNvSpPr>
          <p:nvPr>
            <p:ph type="title"/>
          </p:nvPr>
        </p:nvSpPr>
        <p:spPr/>
        <p:txBody>
          <a:bodyPr/>
          <a:lstStyle/>
          <a:p>
            <a:pPr algn="ctr"/>
            <a:r>
              <a:rPr lang="es-CO" dirty="0"/>
              <a:t>Paralelismo de data</a:t>
            </a:r>
          </a:p>
        </p:txBody>
      </p:sp>
      <p:sp>
        <p:nvSpPr>
          <p:cNvPr id="3" name="Marcador de contenido 2">
            <a:extLst>
              <a:ext uri="{FF2B5EF4-FFF2-40B4-BE49-F238E27FC236}">
                <a16:creationId xmlns:a16="http://schemas.microsoft.com/office/drawing/2014/main" id="{0B266752-6643-9591-AA45-B80D79DA5A9E}"/>
              </a:ext>
            </a:extLst>
          </p:cNvPr>
          <p:cNvSpPr>
            <a:spLocks noGrp="1"/>
          </p:cNvSpPr>
          <p:nvPr>
            <p:ph idx="1"/>
          </p:nvPr>
        </p:nvSpPr>
        <p:spPr>
          <a:xfrm>
            <a:off x="148389" y="1690688"/>
            <a:ext cx="7856622" cy="4351338"/>
          </a:xfrm>
        </p:spPr>
        <p:txBody>
          <a:bodyPr>
            <a:normAutofit fontScale="77500" lnSpcReduction="20000"/>
          </a:bodyPr>
          <a:lstStyle/>
          <a:p>
            <a:pPr marL="514350" indent="-514350">
              <a:buAutoNum type="arabicPeriod"/>
            </a:pPr>
            <a:r>
              <a:rPr lang="es-ES" dirty="0" err="1">
                <a:solidFill>
                  <a:srgbClr val="000000"/>
                </a:solidFill>
                <a:highlight>
                  <a:srgbClr val="FFFFFF"/>
                </a:highlight>
                <a:latin typeface="Ember Display2"/>
              </a:rPr>
              <a:t>AllReduce</a:t>
            </a:r>
            <a:r>
              <a:rPr lang="es-ES" dirty="0">
                <a:solidFill>
                  <a:srgbClr val="000000"/>
                </a:solidFill>
                <a:highlight>
                  <a:srgbClr val="FFFFFF"/>
                </a:highlight>
                <a:latin typeface="Ember Display2"/>
              </a:rPr>
              <a:t>: Comunicación directa entre dispositivos para intercambiar gradientes y parámetros mediante comunicación primitiva (variante de reducción de </a:t>
            </a:r>
            <a:r>
              <a:rPr lang="es-ES" dirty="0" err="1">
                <a:solidFill>
                  <a:srgbClr val="000000"/>
                </a:solidFill>
                <a:highlight>
                  <a:srgbClr val="FFFFFF"/>
                </a:highlight>
                <a:latin typeface="Ember Display2"/>
              </a:rPr>
              <a:t>Horovod</a:t>
            </a:r>
            <a:r>
              <a:rPr lang="es-ES" dirty="0">
                <a:solidFill>
                  <a:srgbClr val="000000"/>
                </a:solidFill>
                <a:highlight>
                  <a:srgbClr val="FFFFFF"/>
                </a:highlight>
                <a:latin typeface="Ember Display2"/>
              </a:rPr>
              <a:t>)</a:t>
            </a:r>
          </a:p>
          <a:p>
            <a:pPr marL="514350" indent="-514350">
              <a:buAutoNum type="arabicPeriod"/>
            </a:pPr>
            <a:r>
              <a:rPr lang="es-ES" dirty="0">
                <a:solidFill>
                  <a:srgbClr val="000000"/>
                </a:solidFill>
                <a:highlight>
                  <a:srgbClr val="FFFFFF"/>
                </a:highlight>
                <a:latin typeface="Ember Display2"/>
              </a:rPr>
              <a:t>Enfoques de servidor de parámetros: replicas del modelo se sincronizan mediante uso de </a:t>
            </a:r>
            <a:r>
              <a:rPr lang="es-ES" dirty="0" err="1">
                <a:solidFill>
                  <a:srgbClr val="000000"/>
                </a:solidFill>
                <a:highlight>
                  <a:srgbClr val="FFFFFF"/>
                </a:highlight>
                <a:latin typeface="Ember Display2"/>
              </a:rPr>
              <a:t>semeanticas</a:t>
            </a:r>
            <a:r>
              <a:rPr lang="es-ES" dirty="0">
                <a:solidFill>
                  <a:srgbClr val="000000"/>
                </a:solidFill>
                <a:highlight>
                  <a:srgbClr val="FFFFFF"/>
                </a:highlight>
                <a:latin typeface="Ember Display2"/>
              </a:rPr>
              <a:t> </a:t>
            </a:r>
            <a:r>
              <a:rPr lang="es-ES" dirty="0" err="1">
                <a:solidFill>
                  <a:srgbClr val="000000"/>
                </a:solidFill>
                <a:highlight>
                  <a:srgbClr val="FFFFFF"/>
                </a:highlight>
                <a:latin typeface="Ember Display2"/>
              </a:rPr>
              <a:t>Push</a:t>
            </a:r>
            <a:r>
              <a:rPr lang="es-ES" dirty="0">
                <a:solidFill>
                  <a:srgbClr val="000000"/>
                </a:solidFill>
                <a:highlight>
                  <a:srgbClr val="FFFFFF"/>
                </a:highlight>
                <a:latin typeface="Ember Display2"/>
              </a:rPr>
              <a:t>-and-</a:t>
            </a:r>
            <a:r>
              <a:rPr lang="es-ES" dirty="0" err="1">
                <a:solidFill>
                  <a:srgbClr val="000000"/>
                </a:solidFill>
                <a:highlight>
                  <a:srgbClr val="FFFFFF"/>
                </a:highlight>
                <a:latin typeface="Ember Display2"/>
              </a:rPr>
              <a:t>Pull</a:t>
            </a:r>
            <a:r>
              <a:rPr lang="es-ES" dirty="0">
                <a:solidFill>
                  <a:srgbClr val="000000"/>
                </a:solidFill>
                <a:highlight>
                  <a:srgbClr val="FFFFFF"/>
                </a:highlight>
                <a:latin typeface="Ember Display2"/>
              </a:rPr>
              <a:t> entre conjunto de servidores de parámetros dedicados.</a:t>
            </a:r>
            <a:endParaRPr lang="es-CO" dirty="0">
              <a:solidFill>
                <a:srgbClr val="000000"/>
              </a:solidFill>
              <a:highlight>
                <a:srgbClr val="FFFFFF"/>
              </a:highlight>
              <a:latin typeface="Ember Display2"/>
            </a:endParaRPr>
          </a:p>
          <a:p>
            <a:pPr marL="0" indent="0">
              <a:buNone/>
            </a:pPr>
            <a:r>
              <a:rPr lang="es-CO" dirty="0">
                <a:solidFill>
                  <a:srgbClr val="000000"/>
                </a:solidFill>
                <a:highlight>
                  <a:srgbClr val="FFFFFF"/>
                </a:highlight>
                <a:latin typeface="Ember Display2"/>
              </a:rPr>
              <a:t>Se mantiene una copia global mas actualizada donde cada copia aporta en la sincronización.</a:t>
            </a:r>
          </a:p>
          <a:p>
            <a:pPr marL="0" indent="0">
              <a:buNone/>
            </a:pPr>
            <a:endParaRPr lang="es-CO" dirty="0">
              <a:solidFill>
                <a:srgbClr val="000000"/>
              </a:solidFill>
              <a:highlight>
                <a:srgbClr val="FFFFFF"/>
              </a:highlight>
              <a:latin typeface="Ember Display2"/>
            </a:endParaRPr>
          </a:p>
          <a:p>
            <a:pPr marL="0" indent="0">
              <a:buNone/>
            </a:pPr>
            <a:r>
              <a:rPr lang="es-ES" b="0" i="0" dirty="0">
                <a:solidFill>
                  <a:srgbClr val="000000"/>
                </a:solidFill>
                <a:effectLst/>
                <a:highlight>
                  <a:srgbClr val="FFFFFF"/>
                </a:highlight>
                <a:latin typeface="Ember Display2"/>
              </a:rPr>
              <a:t>La introducción de componentes de infraestructura HPC, como </a:t>
            </a:r>
            <a:r>
              <a:rPr lang="es-ES" b="0" i="0" dirty="0" err="1">
                <a:solidFill>
                  <a:srgbClr val="000000"/>
                </a:solidFill>
                <a:effectLst/>
                <a:highlight>
                  <a:srgbClr val="FFFFFF"/>
                </a:highlight>
                <a:latin typeface="Ember Display2"/>
              </a:rPr>
              <a:t>Elastic</a:t>
            </a:r>
            <a:r>
              <a:rPr lang="es-ES" b="0" i="0" dirty="0">
                <a:solidFill>
                  <a:srgbClr val="000000"/>
                </a:solidFill>
                <a:effectLst/>
                <a:highlight>
                  <a:srgbClr val="FFFFFF"/>
                </a:highlight>
                <a:latin typeface="Ember Display2"/>
              </a:rPr>
              <a:t> </a:t>
            </a:r>
            <a:r>
              <a:rPr lang="es-ES" b="0" i="0" dirty="0" err="1">
                <a:solidFill>
                  <a:srgbClr val="000000"/>
                </a:solidFill>
                <a:effectLst/>
                <a:highlight>
                  <a:srgbClr val="FFFFFF"/>
                </a:highlight>
                <a:latin typeface="Ember Display2"/>
              </a:rPr>
              <a:t>Fabric</a:t>
            </a:r>
            <a:r>
              <a:rPr lang="es-ES" b="0" i="0" dirty="0">
                <a:solidFill>
                  <a:srgbClr val="000000"/>
                </a:solidFill>
                <a:effectLst/>
                <a:highlight>
                  <a:srgbClr val="FFFFFF"/>
                </a:highlight>
                <a:latin typeface="Ember Display2"/>
              </a:rPr>
              <a:t> </a:t>
            </a:r>
            <a:r>
              <a:rPr lang="es-ES" b="0" i="0" dirty="0" err="1">
                <a:solidFill>
                  <a:srgbClr val="000000"/>
                </a:solidFill>
                <a:effectLst/>
                <a:highlight>
                  <a:srgbClr val="FFFFFF"/>
                </a:highlight>
                <a:latin typeface="Ember Display2"/>
              </a:rPr>
              <a:t>Adapter</a:t>
            </a:r>
            <a:r>
              <a:rPr lang="es-ES" b="0" i="0" dirty="0">
                <a:solidFill>
                  <a:srgbClr val="000000"/>
                </a:solidFill>
                <a:effectLst/>
                <a:highlight>
                  <a:srgbClr val="FFFFFF"/>
                </a:highlight>
                <a:latin typeface="Ember Display2"/>
              </a:rPr>
              <a:t> (EFA), y optimizaciones algorítmicas mejoraron el rendimiento de los enfoques de servidor de parámetros. </a:t>
            </a:r>
            <a:endParaRPr lang="es-ES" dirty="0">
              <a:solidFill>
                <a:srgbClr val="000000"/>
              </a:solidFill>
              <a:highlight>
                <a:srgbClr val="FFFFFF"/>
              </a:highlight>
              <a:latin typeface="Ember Display2"/>
            </a:endParaRPr>
          </a:p>
        </p:txBody>
      </p:sp>
      <p:pic>
        <p:nvPicPr>
          <p:cNvPr id="3074" name="Picture 2" descr="Un ejemplo de cómo la biblioteca divide y configura el paralelismo de datos para un grupo de 3 nodos.">
            <a:extLst>
              <a:ext uri="{FF2B5EF4-FFF2-40B4-BE49-F238E27FC236}">
                <a16:creationId xmlns:a16="http://schemas.microsoft.com/office/drawing/2014/main" id="{7E1D30E1-633D-B973-BD68-9F83DA0EB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597" y="2261937"/>
            <a:ext cx="3919014" cy="278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7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20583F5-EB22-0C05-B23F-653F094EE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42344"/>
            <a:ext cx="6093251" cy="175895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877945F-0676-164F-E793-9FCAA8C6B690}"/>
              </a:ext>
            </a:extLst>
          </p:cNvPr>
          <p:cNvSpPr>
            <a:spLocks noGrp="1"/>
          </p:cNvSpPr>
          <p:nvPr>
            <p:ph type="title"/>
          </p:nvPr>
        </p:nvSpPr>
        <p:spPr/>
        <p:txBody>
          <a:bodyPr/>
          <a:lstStyle/>
          <a:p>
            <a:pPr algn="ctr"/>
            <a:r>
              <a:rPr lang="es-CO" dirty="0"/>
              <a:t>Paralelismo del modelo</a:t>
            </a:r>
          </a:p>
        </p:txBody>
      </p:sp>
      <p:sp>
        <p:nvSpPr>
          <p:cNvPr id="3" name="Marcador de contenido 2">
            <a:extLst>
              <a:ext uri="{FF2B5EF4-FFF2-40B4-BE49-F238E27FC236}">
                <a16:creationId xmlns:a16="http://schemas.microsoft.com/office/drawing/2014/main" id="{6377C30A-65F3-046A-6DEB-9B9700E4DC79}"/>
              </a:ext>
            </a:extLst>
          </p:cNvPr>
          <p:cNvSpPr>
            <a:spLocks noGrp="1"/>
          </p:cNvSpPr>
          <p:nvPr>
            <p:ph idx="1"/>
          </p:nvPr>
        </p:nvSpPr>
        <p:spPr>
          <a:xfrm>
            <a:off x="838200" y="1825625"/>
            <a:ext cx="6091989" cy="4351338"/>
          </a:xfrm>
        </p:spPr>
        <p:txBody>
          <a:bodyPr>
            <a:normAutofit fontScale="92500" lnSpcReduction="10000"/>
          </a:bodyPr>
          <a:lstStyle/>
          <a:p>
            <a:pPr marL="0" indent="0">
              <a:buNone/>
            </a:pPr>
            <a:r>
              <a:rPr lang="es-ES" b="0" i="0" dirty="0">
                <a:solidFill>
                  <a:srgbClr val="000000"/>
                </a:solidFill>
                <a:effectLst/>
                <a:highlight>
                  <a:srgbClr val="FFFFFF"/>
                </a:highlight>
                <a:latin typeface="Ember Display2"/>
              </a:rPr>
              <a:t>El paralelismo de modelos es ideal para situaciones en las que la red neuronal es demasiado grande para caber en un solo dispositivo (como una GPU) o para hacer que el proceso de entrenamiento requiera menos memoria. En el paralelismo de modelos, el modelo de aprendizaje profundo se divide en múltiples dispositivos, dentro o entre instancias, para utilizar de manera efectiva la memoria GPU combinada del clúster de entrenamiento y almacenar todo el modelo de manera eficiente en memoria.</a:t>
            </a:r>
            <a:endParaRPr lang="es-CO" dirty="0"/>
          </a:p>
        </p:txBody>
      </p:sp>
    </p:spTree>
    <p:extLst>
      <p:ext uri="{BB962C8B-B14F-4D97-AF65-F5344CB8AC3E}">
        <p14:creationId xmlns:p14="http://schemas.microsoft.com/office/powerpoint/2010/main" val="1930751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7945F-0676-164F-E793-9FCAA8C6B690}"/>
              </a:ext>
            </a:extLst>
          </p:cNvPr>
          <p:cNvSpPr>
            <a:spLocks noGrp="1"/>
          </p:cNvSpPr>
          <p:nvPr>
            <p:ph type="title"/>
          </p:nvPr>
        </p:nvSpPr>
        <p:spPr/>
        <p:txBody>
          <a:bodyPr/>
          <a:lstStyle/>
          <a:p>
            <a:pPr algn="ctr"/>
            <a:r>
              <a:rPr lang="es-CO" dirty="0"/>
              <a:t>Paralelismo del modelo</a:t>
            </a:r>
          </a:p>
        </p:txBody>
      </p:sp>
      <p:sp>
        <p:nvSpPr>
          <p:cNvPr id="3" name="Marcador de contenido 2">
            <a:extLst>
              <a:ext uri="{FF2B5EF4-FFF2-40B4-BE49-F238E27FC236}">
                <a16:creationId xmlns:a16="http://schemas.microsoft.com/office/drawing/2014/main" id="{6377C30A-65F3-046A-6DEB-9B9700E4DC79}"/>
              </a:ext>
            </a:extLst>
          </p:cNvPr>
          <p:cNvSpPr>
            <a:spLocks noGrp="1"/>
          </p:cNvSpPr>
          <p:nvPr>
            <p:ph idx="1"/>
          </p:nvPr>
        </p:nvSpPr>
        <p:spPr>
          <a:xfrm>
            <a:off x="838200" y="1825625"/>
            <a:ext cx="6091989" cy="4351338"/>
          </a:xfrm>
        </p:spPr>
        <p:txBody>
          <a:bodyPr>
            <a:normAutofit/>
          </a:bodyPr>
          <a:lstStyle/>
          <a:p>
            <a:pPr marL="0" indent="0">
              <a:buNone/>
            </a:pPr>
            <a:r>
              <a:rPr lang="es-ES" b="0" i="0" dirty="0">
                <a:solidFill>
                  <a:srgbClr val="000000"/>
                </a:solidFill>
                <a:effectLst/>
                <a:highlight>
                  <a:srgbClr val="FFFFFF"/>
                </a:highlight>
                <a:latin typeface="Ember Display2"/>
              </a:rPr>
              <a:t>1. Pipeline </a:t>
            </a:r>
            <a:r>
              <a:rPr lang="es-ES" b="0" i="0" dirty="0" err="1">
                <a:solidFill>
                  <a:srgbClr val="000000"/>
                </a:solidFill>
                <a:effectLst/>
                <a:highlight>
                  <a:srgbClr val="FFFFFF"/>
                </a:highlight>
                <a:latin typeface="Ember Display2"/>
              </a:rPr>
              <a:t>Paralelism</a:t>
            </a:r>
            <a:r>
              <a:rPr lang="es-ES" b="0" i="0" dirty="0">
                <a:solidFill>
                  <a:srgbClr val="000000"/>
                </a:solidFill>
                <a:effectLst/>
                <a:highlight>
                  <a:srgbClr val="FFFFFF"/>
                </a:highlight>
                <a:latin typeface="Ember Display2"/>
              </a:rPr>
              <a:t>: divide el conjunto de capas u operaciones del modelo en múltiples dispositivos y divide el </a:t>
            </a:r>
            <a:r>
              <a:rPr lang="es-ES" b="0" i="0" dirty="0" err="1">
                <a:solidFill>
                  <a:srgbClr val="000000"/>
                </a:solidFill>
                <a:effectLst/>
                <a:highlight>
                  <a:srgbClr val="FFFFFF"/>
                </a:highlight>
                <a:latin typeface="Ember Display2"/>
              </a:rPr>
              <a:t>minilote</a:t>
            </a:r>
            <a:r>
              <a:rPr lang="es-ES" b="0" i="0" dirty="0">
                <a:solidFill>
                  <a:srgbClr val="000000"/>
                </a:solidFill>
                <a:effectLst/>
                <a:highlight>
                  <a:srgbClr val="FFFFFF"/>
                </a:highlight>
                <a:latin typeface="Ember Display2"/>
              </a:rPr>
              <a:t> de entrenamiento en </a:t>
            </a:r>
            <a:r>
              <a:rPr lang="es-ES" b="0" i="0" dirty="0" err="1">
                <a:solidFill>
                  <a:srgbClr val="000000"/>
                </a:solidFill>
                <a:effectLst/>
                <a:highlight>
                  <a:srgbClr val="FFFFFF"/>
                </a:highlight>
                <a:latin typeface="Ember Display2"/>
              </a:rPr>
              <a:t>microlotes</a:t>
            </a:r>
            <a:r>
              <a:rPr lang="es-ES" b="0" i="0" dirty="0">
                <a:solidFill>
                  <a:srgbClr val="000000"/>
                </a:solidFill>
                <a:effectLst/>
                <a:highlight>
                  <a:srgbClr val="FFFFFF"/>
                </a:highlight>
                <a:latin typeface="Ember Display2"/>
              </a:rPr>
              <a:t>. Esto crea una tubería artificial donde se programan </a:t>
            </a:r>
            <a:r>
              <a:rPr lang="es-ES" b="0" i="0" dirty="0" err="1">
                <a:solidFill>
                  <a:srgbClr val="000000"/>
                </a:solidFill>
                <a:effectLst/>
                <a:highlight>
                  <a:srgbClr val="FFFFFF"/>
                </a:highlight>
                <a:latin typeface="Ember Display2"/>
              </a:rPr>
              <a:t>microlotes</a:t>
            </a:r>
            <a:r>
              <a:rPr lang="es-ES" b="0" i="0" dirty="0">
                <a:solidFill>
                  <a:srgbClr val="000000"/>
                </a:solidFill>
                <a:effectLst/>
                <a:highlight>
                  <a:srgbClr val="FFFFFF"/>
                </a:highlight>
                <a:latin typeface="Ember Display2"/>
              </a:rPr>
              <a:t> para cálculos hacia adelante y hacia atrás de una manera superpuesta que minimiza los tiempos de inactividad del dispositivo.</a:t>
            </a:r>
            <a:endParaRPr lang="es-CO" dirty="0"/>
          </a:p>
        </p:txBody>
      </p:sp>
      <p:pic>
        <p:nvPicPr>
          <p:cNvPr id="5122" name="Picture 2">
            <a:extLst>
              <a:ext uri="{FF2B5EF4-FFF2-40B4-BE49-F238E27FC236}">
                <a16:creationId xmlns:a16="http://schemas.microsoft.com/office/drawing/2014/main" id="{96A2CCC2-F726-6E50-0920-A0213B5F8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419" y="1417805"/>
            <a:ext cx="4230736"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46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7945F-0676-164F-E793-9FCAA8C6B690}"/>
              </a:ext>
            </a:extLst>
          </p:cNvPr>
          <p:cNvSpPr>
            <a:spLocks noGrp="1"/>
          </p:cNvSpPr>
          <p:nvPr>
            <p:ph type="title"/>
          </p:nvPr>
        </p:nvSpPr>
        <p:spPr/>
        <p:txBody>
          <a:bodyPr/>
          <a:lstStyle/>
          <a:p>
            <a:pPr algn="ctr"/>
            <a:r>
              <a:rPr lang="es-CO" dirty="0"/>
              <a:t>Paralelismo del modelo</a:t>
            </a:r>
          </a:p>
        </p:txBody>
      </p:sp>
      <p:sp>
        <p:nvSpPr>
          <p:cNvPr id="3" name="Marcador de contenido 2">
            <a:extLst>
              <a:ext uri="{FF2B5EF4-FFF2-40B4-BE49-F238E27FC236}">
                <a16:creationId xmlns:a16="http://schemas.microsoft.com/office/drawing/2014/main" id="{6377C30A-65F3-046A-6DEB-9B9700E4DC79}"/>
              </a:ext>
            </a:extLst>
          </p:cNvPr>
          <p:cNvSpPr>
            <a:spLocks noGrp="1"/>
          </p:cNvSpPr>
          <p:nvPr>
            <p:ph idx="1"/>
          </p:nvPr>
        </p:nvSpPr>
        <p:spPr>
          <a:xfrm>
            <a:off x="838200" y="1825625"/>
            <a:ext cx="6091989" cy="4351338"/>
          </a:xfrm>
        </p:spPr>
        <p:txBody>
          <a:bodyPr>
            <a:normAutofit fontScale="85000" lnSpcReduction="20000"/>
          </a:bodyPr>
          <a:lstStyle/>
          <a:p>
            <a:pPr marL="0" indent="0">
              <a:buNone/>
            </a:pPr>
            <a:r>
              <a:rPr lang="es-ES" dirty="0">
                <a:solidFill>
                  <a:srgbClr val="000000"/>
                </a:solidFill>
                <a:highlight>
                  <a:srgbClr val="FFFFFF"/>
                </a:highlight>
                <a:latin typeface="Ember Display2"/>
              </a:rPr>
              <a:t>2</a:t>
            </a:r>
            <a:r>
              <a:rPr lang="es-ES" b="0" i="0" dirty="0">
                <a:solidFill>
                  <a:srgbClr val="000000"/>
                </a:solidFill>
                <a:effectLst/>
                <a:highlight>
                  <a:srgbClr val="FFFFFF"/>
                </a:highlight>
                <a:latin typeface="Ember Display2"/>
              </a:rPr>
              <a:t>. Paralelismo Tensorial: los pesos, gradientes y estados del optimizador del modelo de paralelismo se dividen entre dispositivos. A diferencia del paralelismo de canalización, que mantiene intactos los pesos individuales pero divide el conjunto de pesos, el paralelismo tensorial divide los pesos individuales. Por lo general, esto implica cálculo distribuido de operaciones, módulos o capas específicas del modelo. El paralelismo tensorial es necesario en los casos en los que un solo parámetro consume la mayor parte de la memoria de la GPU, o en modelos extremadamente grandes como GPT-3 que requieren particiones en decenas de instancias.</a:t>
            </a:r>
            <a:endParaRPr lang="es-CO" dirty="0"/>
          </a:p>
        </p:txBody>
      </p:sp>
      <p:pic>
        <p:nvPicPr>
          <p:cNvPr id="6146" name="Picture 2">
            <a:extLst>
              <a:ext uri="{FF2B5EF4-FFF2-40B4-BE49-F238E27FC236}">
                <a16:creationId xmlns:a16="http://schemas.microsoft.com/office/drawing/2014/main" id="{C7B86D38-52EA-8BBA-C046-85CA55597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475" y="2104132"/>
            <a:ext cx="5323472" cy="379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11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C1448-55BA-2E27-F14C-1823468A4D27}"/>
              </a:ext>
            </a:extLst>
          </p:cNvPr>
          <p:cNvSpPr>
            <a:spLocks noGrp="1"/>
          </p:cNvSpPr>
          <p:nvPr>
            <p:ph type="title"/>
          </p:nvPr>
        </p:nvSpPr>
        <p:spPr/>
        <p:txBody>
          <a:bodyPr/>
          <a:lstStyle/>
          <a:p>
            <a:pPr algn="ctr"/>
            <a:r>
              <a:rPr lang="es-CO" dirty="0"/>
              <a:t>Optimización de memoria y rendimiento</a:t>
            </a:r>
          </a:p>
        </p:txBody>
      </p:sp>
      <p:sp>
        <p:nvSpPr>
          <p:cNvPr id="3" name="Marcador de contenido 2">
            <a:extLst>
              <a:ext uri="{FF2B5EF4-FFF2-40B4-BE49-F238E27FC236}">
                <a16:creationId xmlns:a16="http://schemas.microsoft.com/office/drawing/2014/main" id="{6842B6A4-01F3-A581-853F-6576F094C422}"/>
              </a:ext>
            </a:extLst>
          </p:cNvPr>
          <p:cNvSpPr>
            <a:spLocks noGrp="1"/>
          </p:cNvSpPr>
          <p:nvPr>
            <p:ph idx="1"/>
          </p:nvPr>
        </p:nvSpPr>
        <p:spPr/>
        <p:txBody>
          <a:bodyPr/>
          <a:lstStyle/>
          <a:p>
            <a:r>
              <a:rPr lang="es-CO" dirty="0"/>
              <a:t>Entrenamiento de precisión mixta: Remplace el uso de recursos mediante aritmética de menor precisión</a:t>
            </a:r>
          </a:p>
          <a:p>
            <a:r>
              <a:rPr lang="es-CO" dirty="0"/>
              <a:t>Puntos de control de gradiente: Reduce el consumo de memoria almacenado solo a un conjunto de activaciones intermedias, recalculándolas en el </a:t>
            </a:r>
            <a:r>
              <a:rPr lang="es-CO" dirty="0" err="1"/>
              <a:t>backpropagation</a:t>
            </a:r>
            <a:r>
              <a:rPr lang="es-CO" dirty="0"/>
              <a:t>.</a:t>
            </a:r>
          </a:p>
          <a:p>
            <a:r>
              <a:rPr lang="es-CO" dirty="0"/>
              <a:t>Fusión de operadores: Combina múltiples operaciones en una sola, para reducir asignación de memoria en los resultados intermedios.</a:t>
            </a:r>
          </a:p>
        </p:txBody>
      </p:sp>
    </p:spTree>
    <p:extLst>
      <p:ext uri="{BB962C8B-B14F-4D97-AF65-F5344CB8AC3E}">
        <p14:creationId xmlns:p14="http://schemas.microsoft.com/office/powerpoint/2010/main" val="455417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1B913-3E11-2A14-E2C7-7D3E3795C14B}"/>
              </a:ext>
            </a:extLst>
          </p:cNvPr>
          <p:cNvSpPr>
            <a:spLocks noGrp="1"/>
          </p:cNvSpPr>
          <p:nvPr>
            <p:ph type="title"/>
          </p:nvPr>
        </p:nvSpPr>
        <p:spPr/>
        <p:txBody>
          <a:bodyPr/>
          <a:lstStyle/>
          <a:p>
            <a:pPr algn="ctr"/>
            <a:r>
              <a:rPr lang="es-CO" dirty="0"/>
              <a:t>Infraestructura </a:t>
            </a:r>
            <a:r>
              <a:rPr lang="es-CO" dirty="0" err="1"/>
              <a:t>Purpose-Built</a:t>
            </a:r>
            <a:endParaRPr lang="es-CO" dirty="0"/>
          </a:p>
        </p:txBody>
      </p:sp>
      <p:sp>
        <p:nvSpPr>
          <p:cNvPr id="3" name="Marcador de contenido 2">
            <a:extLst>
              <a:ext uri="{FF2B5EF4-FFF2-40B4-BE49-F238E27FC236}">
                <a16:creationId xmlns:a16="http://schemas.microsoft.com/office/drawing/2014/main" id="{8F062872-500D-040D-9488-3476F4011DAE}"/>
              </a:ext>
            </a:extLst>
          </p:cNvPr>
          <p:cNvSpPr>
            <a:spLocks noGrp="1"/>
          </p:cNvSpPr>
          <p:nvPr>
            <p:ph idx="1"/>
          </p:nvPr>
        </p:nvSpPr>
        <p:spPr/>
        <p:txBody>
          <a:bodyPr>
            <a:normAutofit lnSpcReduction="10000"/>
          </a:bodyPr>
          <a:lstStyle/>
          <a:p>
            <a:pPr marL="0" indent="0">
              <a:buNone/>
            </a:pPr>
            <a:r>
              <a:rPr lang="es-CO" dirty="0"/>
              <a:t>Hardware especifico.</a:t>
            </a:r>
          </a:p>
          <a:p>
            <a:pPr marL="0" indent="0">
              <a:buNone/>
            </a:pPr>
            <a:r>
              <a:rPr lang="es-CO" dirty="0"/>
              <a:t>NVIDIA GPU H100 con </a:t>
            </a:r>
            <a:r>
              <a:rPr lang="es-CO" dirty="0" err="1"/>
              <a:t>transformer</a:t>
            </a:r>
            <a:r>
              <a:rPr lang="es-CO" dirty="0"/>
              <a:t> </a:t>
            </a:r>
            <a:r>
              <a:rPr lang="es-CO" dirty="0" err="1"/>
              <a:t>Engine</a:t>
            </a:r>
            <a:r>
              <a:rPr lang="es-CO" dirty="0"/>
              <a:t> integrado</a:t>
            </a:r>
          </a:p>
          <a:p>
            <a:pPr marL="0" indent="0">
              <a:buNone/>
            </a:pPr>
            <a:r>
              <a:rPr lang="es-CO" dirty="0" err="1"/>
              <a:t>GPUDirect</a:t>
            </a:r>
            <a:r>
              <a:rPr lang="es-CO" dirty="0"/>
              <a:t> activa alto flujo y baja latencia entre GPU del sistema</a:t>
            </a:r>
          </a:p>
          <a:p>
            <a:pPr marL="0" indent="0">
              <a:buNone/>
            </a:pPr>
            <a:r>
              <a:rPr lang="es-CO" dirty="0"/>
              <a:t>Remote Direct </a:t>
            </a:r>
            <a:r>
              <a:rPr lang="es-CO" dirty="0" err="1"/>
              <a:t>Memory</a:t>
            </a:r>
            <a:r>
              <a:rPr lang="es-CO" dirty="0"/>
              <a:t> Access (RDMA) comunicación remota de </a:t>
            </a:r>
            <a:r>
              <a:rPr lang="es-CO" dirty="0" err="1"/>
              <a:t>gpu</a:t>
            </a:r>
            <a:r>
              <a:rPr lang="es-CO" dirty="0"/>
              <a:t> eliminando </a:t>
            </a:r>
            <a:r>
              <a:rPr lang="es-CO" dirty="0" err="1"/>
              <a:t>cpu</a:t>
            </a:r>
            <a:r>
              <a:rPr lang="es-CO" dirty="0"/>
              <a:t> del sistema y buffers.</a:t>
            </a:r>
          </a:p>
          <a:p>
            <a:pPr marL="0" indent="0">
              <a:buNone/>
            </a:pPr>
            <a:endParaRPr lang="es-CO" dirty="0"/>
          </a:p>
          <a:p>
            <a:pPr marL="0" indent="0">
              <a:buNone/>
            </a:pPr>
            <a:r>
              <a:rPr lang="es-CO" dirty="0"/>
              <a:t>AWS ofrece </a:t>
            </a:r>
          </a:p>
          <a:p>
            <a:pPr marL="0" indent="0">
              <a:buNone/>
            </a:pPr>
            <a:r>
              <a:rPr lang="es-CO" dirty="0"/>
              <a:t>EFA </a:t>
            </a:r>
            <a:r>
              <a:rPr lang="es-CO" dirty="0" err="1"/>
              <a:t>Elactix</a:t>
            </a:r>
            <a:r>
              <a:rPr lang="es-CO" dirty="0"/>
              <a:t> </a:t>
            </a:r>
            <a:r>
              <a:rPr lang="es-CO" dirty="0" err="1"/>
              <a:t>Fabric</a:t>
            </a:r>
            <a:r>
              <a:rPr lang="es-CO" dirty="0"/>
              <a:t> </a:t>
            </a:r>
            <a:r>
              <a:rPr lang="es-CO" dirty="0" err="1"/>
              <a:t>Adapter</a:t>
            </a:r>
            <a:r>
              <a:rPr lang="es-CO" dirty="0"/>
              <a:t>: dispositivo </a:t>
            </a:r>
            <a:r>
              <a:rPr lang="es-CO" dirty="0" err="1"/>
              <a:t>acelador</a:t>
            </a:r>
            <a:r>
              <a:rPr lang="es-CO" dirty="0"/>
              <a:t> de res para </a:t>
            </a:r>
            <a:r>
              <a:rPr lang="es-CO" dirty="0" err="1"/>
              <a:t>amazon</a:t>
            </a:r>
            <a:endParaRPr lang="es-CO" dirty="0"/>
          </a:p>
          <a:p>
            <a:pPr marL="0" indent="0">
              <a:buNone/>
            </a:pPr>
            <a:r>
              <a:rPr lang="es-CO" dirty="0" err="1"/>
              <a:t>UltraClusters</a:t>
            </a:r>
            <a:r>
              <a:rPr lang="es-CO" dirty="0"/>
              <a:t>, redes sin bloqueos</a:t>
            </a:r>
          </a:p>
        </p:txBody>
      </p:sp>
    </p:spTree>
    <p:extLst>
      <p:ext uri="{BB962C8B-B14F-4D97-AF65-F5344CB8AC3E}">
        <p14:creationId xmlns:p14="http://schemas.microsoft.com/office/powerpoint/2010/main" val="373599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F5110-F39C-0544-DF34-61675CA6D6F3}"/>
              </a:ext>
            </a:extLst>
          </p:cNvPr>
          <p:cNvSpPr>
            <a:spLocks noGrp="1"/>
          </p:cNvSpPr>
          <p:nvPr>
            <p:ph type="title"/>
          </p:nvPr>
        </p:nvSpPr>
        <p:spPr/>
        <p:txBody>
          <a:bodyPr/>
          <a:lstStyle/>
          <a:p>
            <a:r>
              <a:rPr lang="es-CO" dirty="0"/>
              <a:t>Train LLM</a:t>
            </a:r>
          </a:p>
        </p:txBody>
      </p:sp>
      <p:sp>
        <p:nvSpPr>
          <p:cNvPr id="3" name="Marcador de contenido 2">
            <a:extLst>
              <a:ext uri="{FF2B5EF4-FFF2-40B4-BE49-F238E27FC236}">
                <a16:creationId xmlns:a16="http://schemas.microsoft.com/office/drawing/2014/main" id="{7942D04D-8070-1965-D350-B4AA947596F6}"/>
              </a:ext>
            </a:extLst>
          </p:cNvPr>
          <p:cNvSpPr>
            <a:spLocks noGrp="1"/>
          </p:cNvSpPr>
          <p:nvPr>
            <p:ph idx="1"/>
          </p:nvPr>
        </p:nvSpPr>
        <p:spPr/>
        <p:txBody>
          <a:bodyPr>
            <a:normAutofit fontScale="92500" lnSpcReduction="20000"/>
          </a:bodyPr>
          <a:lstStyle/>
          <a:p>
            <a:r>
              <a:rPr lang="es-CO" dirty="0" err="1"/>
              <a:t>Pytorch</a:t>
            </a:r>
            <a:r>
              <a:rPr lang="es-CO" dirty="0"/>
              <a:t> </a:t>
            </a:r>
            <a:r>
              <a:rPr lang="es-CO" dirty="0" err="1"/>
              <a:t>Lightning</a:t>
            </a:r>
            <a:endParaRPr lang="es-CO" dirty="0"/>
          </a:p>
          <a:p>
            <a:r>
              <a:rPr lang="es-CO" dirty="0"/>
              <a:t>Data paralelismo </a:t>
            </a:r>
          </a:p>
          <a:p>
            <a:endParaRPr lang="es-CO" dirty="0"/>
          </a:p>
          <a:p>
            <a:pPr marL="0" indent="0">
              <a:buNone/>
            </a:pPr>
            <a:r>
              <a:rPr lang="es-CO" dirty="0" err="1"/>
              <a:t>Foundation</a:t>
            </a:r>
            <a:r>
              <a:rPr lang="es-CO" dirty="0"/>
              <a:t> </a:t>
            </a:r>
            <a:r>
              <a:rPr lang="es-CO" dirty="0" err="1"/>
              <a:t>models</a:t>
            </a:r>
            <a:endParaRPr lang="es-CO" dirty="0"/>
          </a:p>
          <a:p>
            <a:pPr marL="0" indent="0">
              <a:buNone/>
            </a:pPr>
            <a:r>
              <a:rPr lang="es-CO" dirty="0"/>
              <a:t>use,</a:t>
            </a:r>
          </a:p>
          <a:p>
            <a:pPr marL="0" indent="0">
              <a:buNone/>
            </a:pPr>
            <a:r>
              <a:rPr lang="es-CO" dirty="0"/>
              <a:t>Fine </a:t>
            </a:r>
            <a:r>
              <a:rPr lang="es-CO" dirty="0" err="1"/>
              <a:t>tuned</a:t>
            </a:r>
            <a:endParaRPr lang="es-CO" dirty="0"/>
          </a:p>
          <a:p>
            <a:pPr marL="0" indent="0">
              <a:buNone/>
            </a:pPr>
            <a:r>
              <a:rPr lang="es-CO" dirty="0" err="1"/>
              <a:t>Retrieval</a:t>
            </a:r>
            <a:r>
              <a:rPr lang="es-CO" dirty="0"/>
              <a:t> Augmentes </a:t>
            </a:r>
            <a:r>
              <a:rPr lang="es-CO" dirty="0" err="1"/>
              <a:t>Generation</a:t>
            </a:r>
            <a:r>
              <a:rPr lang="es-CO" dirty="0"/>
              <a:t> (RAG)</a:t>
            </a:r>
          </a:p>
          <a:p>
            <a:pPr marL="0" indent="0">
              <a:buNone/>
            </a:pPr>
            <a:endParaRPr lang="es-CO" dirty="0"/>
          </a:p>
          <a:p>
            <a:pPr marL="0" indent="0">
              <a:buNone/>
            </a:pPr>
            <a:r>
              <a:rPr lang="es-CO" dirty="0"/>
              <a:t>Ingerir data de </a:t>
            </a:r>
            <a:r>
              <a:rPr lang="es-CO" dirty="0" err="1"/>
              <a:t>llm</a:t>
            </a:r>
            <a:endParaRPr lang="es-CO" dirty="0"/>
          </a:p>
          <a:p>
            <a:pPr marL="0" indent="0">
              <a:buNone/>
            </a:pPr>
            <a:r>
              <a:rPr lang="es-CO" dirty="0"/>
              <a:t>Entrenar: optimizar, distribución de </a:t>
            </a:r>
            <a:r>
              <a:rPr lang="es-CO" dirty="0" err="1"/>
              <a:t>train</a:t>
            </a:r>
            <a:r>
              <a:rPr lang="es-CO" dirty="0"/>
              <a:t>, compilar</a:t>
            </a:r>
          </a:p>
        </p:txBody>
      </p:sp>
    </p:spTree>
    <p:extLst>
      <p:ext uri="{BB962C8B-B14F-4D97-AF65-F5344CB8AC3E}">
        <p14:creationId xmlns:p14="http://schemas.microsoft.com/office/powerpoint/2010/main" val="412175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DC9A1-E15B-2F5F-C728-ECEA1E256DC5}"/>
              </a:ext>
            </a:extLst>
          </p:cNvPr>
          <p:cNvSpPr>
            <a:spLocks noGrp="1"/>
          </p:cNvSpPr>
          <p:nvPr>
            <p:ph type="title"/>
          </p:nvPr>
        </p:nvSpPr>
        <p:spPr/>
        <p:txBody>
          <a:bodyPr/>
          <a:lstStyle/>
          <a:p>
            <a:r>
              <a:rPr lang="es-CO" dirty="0" err="1"/>
              <a:t>Deploy</a:t>
            </a:r>
            <a:r>
              <a:rPr lang="es-CO" dirty="0"/>
              <a:t> LLM</a:t>
            </a:r>
          </a:p>
        </p:txBody>
      </p:sp>
      <p:sp>
        <p:nvSpPr>
          <p:cNvPr id="3" name="Marcador de contenido 2">
            <a:extLst>
              <a:ext uri="{FF2B5EF4-FFF2-40B4-BE49-F238E27FC236}">
                <a16:creationId xmlns:a16="http://schemas.microsoft.com/office/drawing/2014/main" id="{4A062021-0054-8235-A932-7C68F4E0A969}"/>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12177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56D06-F446-E86D-8011-5A7B9885E46C}"/>
              </a:ext>
            </a:extLst>
          </p:cNvPr>
          <p:cNvSpPr>
            <a:spLocks noGrp="1"/>
          </p:cNvSpPr>
          <p:nvPr>
            <p:ph type="title"/>
          </p:nvPr>
        </p:nvSpPr>
        <p:spPr/>
        <p:txBody>
          <a:bodyPr/>
          <a:lstStyle/>
          <a:p>
            <a:r>
              <a:rPr lang="es-CO" dirty="0"/>
              <a:t>LLM</a:t>
            </a:r>
          </a:p>
        </p:txBody>
      </p:sp>
      <p:sp>
        <p:nvSpPr>
          <p:cNvPr id="3" name="Marcador de contenido 2">
            <a:extLst>
              <a:ext uri="{FF2B5EF4-FFF2-40B4-BE49-F238E27FC236}">
                <a16:creationId xmlns:a16="http://schemas.microsoft.com/office/drawing/2014/main" id="{E3CBEFFE-0BFD-8FF3-AC10-5FD17081A066}"/>
              </a:ext>
            </a:extLst>
          </p:cNvPr>
          <p:cNvSpPr>
            <a:spLocks noGrp="1"/>
          </p:cNvSpPr>
          <p:nvPr>
            <p:ph idx="1"/>
          </p:nvPr>
        </p:nvSpPr>
        <p:spPr>
          <a:xfrm>
            <a:off x="838200" y="1825625"/>
            <a:ext cx="6364705" cy="4351338"/>
          </a:xfrm>
        </p:spPr>
        <p:txBody>
          <a:bodyPr>
            <a:normAutofit fontScale="92500" lnSpcReduction="20000"/>
          </a:bodyPr>
          <a:lstStyle/>
          <a:p>
            <a:pPr marL="0" indent="0">
              <a:buNone/>
            </a:pPr>
            <a:r>
              <a:rPr lang="es-CO" dirty="0" err="1"/>
              <a:t>Large</a:t>
            </a:r>
            <a:r>
              <a:rPr lang="es-CO" dirty="0"/>
              <a:t> lenguaje </a:t>
            </a:r>
            <a:r>
              <a:rPr lang="es-CO" dirty="0" err="1"/>
              <a:t>models</a:t>
            </a:r>
            <a:r>
              <a:rPr lang="es-CO" dirty="0"/>
              <a:t> (</a:t>
            </a:r>
            <a:r>
              <a:rPr lang="es-CO" dirty="0" err="1"/>
              <a:t>LLMs</a:t>
            </a:r>
            <a:r>
              <a:rPr lang="es-CO" dirty="0"/>
              <a:t>) </a:t>
            </a:r>
            <a:r>
              <a:rPr lang="es-CO" dirty="0" err="1"/>
              <a:t>aon</a:t>
            </a:r>
            <a:r>
              <a:rPr lang="es-CO" dirty="0"/>
              <a:t> redes neuronales basadas en modelos de lenguaje con miles de millones o trillones de parámetros (</a:t>
            </a:r>
            <a:r>
              <a:rPr lang="es-CO" dirty="0" err="1"/>
              <a:t>MiCS</a:t>
            </a:r>
            <a:r>
              <a:rPr lang="es-CO" dirty="0"/>
              <a:t>).</a:t>
            </a:r>
          </a:p>
          <a:p>
            <a:pPr marL="0" indent="0">
              <a:buNone/>
            </a:pPr>
            <a:r>
              <a:rPr lang="es-CO" dirty="0"/>
              <a:t>Estos </a:t>
            </a:r>
            <a:r>
              <a:rPr lang="es-CO" dirty="0" err="1"/>
              <a:t>modeslos</a:t>
            </a:r>
            <a:r>
              <a:rPr lang="es-CO" dirty="0"/>
              <a:t> pueden reconoces patrones, estructuras y relaciones semánticas en el texto.</a:t>
            </a:r>
          </a:p>
          <a:p>
            <a:pPr marL="0" indent="0">
              <a:buNone/>
            </a:pPr>
            <a:r>
              <a:rPr lang="es-CO" dirty="0"/>
              <a:t>Los modelos se pueden basar en:</a:t>
            </a:r>
          </a:p>
          <a:p>
            <a:r>
              <a:rPr lang="es-CO" dirty="0"/>
              <a:t>Recurrente </a:t>
            </a:r>
            <a:r>
              <a:rPr lang="es-CO" dirty="0" err="1"/>
              <a:t>neutal</a:t>
            </a:r>
            <a:r>
              <a:rPr lang="es-CO" dirty="0"/>
              <a:t> </a:t>
            </a:r>
            <a:r>
              <a:rPr lang="es-CO" dirty="0" err="1"/>
              <a:t>networks</a:t>
            </a:r>
            <a:r>
              <a:rPr lang="es-CO" dirty="0"/>
              <a:t> (RNN)</a:t>
            </a:r>
          </a:p>
          <a:p>
            <a:r>
              <a:rPr lang="es-CO" dirty="0" err="1"/>
              <a:t>Convolutional</a:t>
            </a:r>
            <a:r>
              <a:rPr lang="es-CO" dirty="0"/>
              <a:t> neural </a:t>
            </a:r>
            <a:r>
              <a:rPr lang="es-CO" dirty="0" err="1"/>
              <a:t>netwoks</a:t>
            </a:r>
            <a:r>
              <a:rPr lang="es-CO" dirty="0"/>
              <a:t> (CNN)</a:t>
            </a:r>
          </a:p>
          <a:p>
            <a:r>
              <a:rPr lang="es-CO" dirty="0" err="1"/>
              <a:t>Transformer-based</a:t>
            </a:r>
            <a:r>
              <a:rPr lang="es-CO" dirty="0"/>
              <a:t> (explotan la paralelización)</a:t>
            </a:r>
          </a:p>
        </p:txBody>
      </p:sp>
      <p:pic>
        <p:nvPicPr>
          <p:cNvPr id="5" name="Imagen 4">
            <a:extLst>
              <a:ext uri="{FF2B5EF4-FFF2-40B4-BE49-F238E27FC236}">
                <a16:creationId xmlns:a16="http://schemas.microsoft.com/office/drawing/2014/main" id="{FC761200-2E41-9720-0919-2868D9DA003D}"/>
              </a:ext>
            </a:extLst>
          </p:cNvPr>
          <p:cNvPicPr>
            <a:picLocks noChangeAspect="1"/>
          </p:cNvPicPr>
          <p:nvPr/>
        </p:nvPicPr>
        <p:blipFill>
          <a:blip r:embed="rId2"/>
          <a:stretch>
            <a:fillRect/>
          </a:stretch>
        </p:blipFill>
        <p:spPr>
          <a:xfrm>
            <a:off x="7444707" y="2971127"/>
            <a:ext cx="4169778" cy="1279833"/>
          </a:xfrm>
          <a:prstGeom prst="rect">
            <a:avLst/>
          </a:prstGeom>
        </p:spPr>
      </p:pic>
    </p:spTree>
    <p:extLst>
      <p:ext uri="{BB962C8B-B14F-4D97-AF65-F5344CB8AC3E}">
        <p14:creationId xmlns:p14="http://schemas.microsoft.com/office/powerpoint/2010/main" val="3382092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B5FCC-4F71-E848-338C-ED690AAE3E61}"/>
              </a:ext>
            </a:extLst>
          </p:cNvPr>
          <p:cNvSpPr>
            <a:spLocks noGrp="1"/>
          </p:cNvSpPr>
          <p:nvPr>
            <p:ph type="title"/>
          </p:nvPr>
        </p:nvSpPr>
        <p:spPr/>
        <p:txBody>
          <a:bodyPr/>
          <a:lstStyle/>
          <a:p>
            <a:pPr algn="ctr"/>
            <a:r>
              <a:rPr lang="es-CO" dirty="0" err="1"/>
              <a:t>Ingesting</a:t>
            </a:r>
            <a:r>
              <a:rPr lang="es-CO" dirty="0"/>
              <a:t> </a:t>
            </a:r>
            <a:r>
              <a:rPr lang="es-CO" dirty="0" err="1"/>
              <a:t>Language</a:t>
            </a:r>
            <a:r>
              <a:rPr lang="es-CO" dirty="0"/>
              <a:t> </a:t>
            </a:r>
            <a:r>
              <a:rPr lang="es-CO" dirty="0" err="1"/>
              <a:t>Model</a:t>
            </a:r>
            <a:r>
              <a:rPr lang="es-CO" dirty="0"/>
              <a:t> Data</a:t>
            </a:r>
          </a:p>
        </p:txBody>
      </p:sp>
      <p:sp>
        <p:nvSpPr>
          <p:cNvPr id="3" name="Marcador de contenido 2">
            <a:extLst>
              <a:ext uri="{FF2B5EF4-FFF2-40B4-BE49-F238E27FC236}">
                <a16:creationId xmlns:a16="http://schemas.microsoft.com/office/drawing/2014/main" id="{9C32B1A9-BF05-8781-A465-30EDFC107D92}"/>
              </a:ext>
            </a:extLst>
          </p:cNvPr>
          <p:cNvSpPr>
            <a:spLocks noGrp="1"/>
          </p:cNvSpPr>
          <p:nvPr>
            <p:ph idx="1"/>
          </p:nvPr>
        </p:nvSpPr>
        <p:spPr/>
        <p:txBody>
          <a:bodyPr>
            <a:normAutofit fontScale="85000" lnSpcReduction="20000"/>
          </a:bodyPr>
          <a:lstStyle/>
          <a:p>
            <a:r>
              <a:rPr lang="es-CO" dirty="0"/>
              <a:t>Optimización de la gestión de datos</a:t>
            </a:r>
          </a:p>
          <a:p>
            <a:pPr marL="0" indent="0">
              <a:buNone/>
            </a:pPr>
            <a:r>
              <a:rPr lang="es-CO" dirty="0"/>
              <a:t>La gestión de datos constituye ~60% del tiempo total dedicado a los esfuerzos de ML.</a:t>
            </a:r>
          </a:p>
          <a:p>
            <a:r>
              <a:rPr lang="es-CO" dirty="0"/>
              <a:t>Mejorando la calidad de los datos</a:t>
            </a:r>
          </a:p>
          <a:p>
            <a:pPr marL="0" indent="0">
              <a:buNone/>
            </a:pPr>
            <a:r>
              <a:rPr lang="es-CO" dirty="0"/>
              <a:t>Los LLM se entrenan con grandes conjuntos de datos de texto natural, sin embargo estos suelen tener:</a:t>
            </a:r>
          </a:p>
          <a:p>
            <a:pPr marL="0" indent="0">
              <a:buNone/>
            </a:pPr>
            <a:r>
              <a:rPr lang="es-CO" dirty="0"/>
              <a:t>	Sesgo</a:t>
            </a:r>
          </a:p>
          <a:p>
            <a:pPr marL="0" indent="0">
              <a:buNone/>
            </a:pPr>
            <a:r>
              <a:rPr lang="es-CO" dirty="0"/>
              <a:t>	Inexactitudes</a:t>
            </a:r>
          </a:p>
          <a:p>
            <a:pPr marL="0" indent="0">
              <a:buNone/>
            </a:pPr>
            <a:r>
              <a:rPr lang="es-CO" dirty="0"/>
              <a:t>	Errores gramaticales</a:t>
            </a:r>
          </a:p>
          <a:p>
            <a:pPr marL="0" indent="0">
              <a:buNone/>
            </a:pPr>
            <a:r>
              <a:rPr lang="es-CO" dirty="0"/>
              <a:t>	</a:t>
            </a:r>
            <a:r>
              <a:rPr lang="es-CO" dirty="0" err="1"/>
              <a:t>Variacionesd</a:t>
            </a:r>
            <a:r>
              <a:rPr lang="es-CO" dirty="0"/>
              <a:t> de sintaxis</a:t>
            </a:r>
          </a:p>
          <a:p>
            <a:pPr marL="0" indent="0">
              <a:buNone/>
            </a:pPr>
            <a:r>
              <a:rPr lang="es-CO" dirty="0"/>
              <a:t>La calidad final del LLM depende significativamente de la selección y conservación de los datos.</a:t>
            </a:r>
          </a:p>
        </p:txBody>
      </p:sp>
    </p:spTree>
    <p:extLst>
      <p:ext uri="{BB962C8B-B14F-4D97-AF65-F5344CB8AC3E}">
        <p14:creationId xmlns:p14="http://schemas.microsoft.com/office/powerpoint/2010/main" val="1704783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40AAB6-8621-CBDA-E245-A586C8E97130}"/>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2159EFC8-12DB-1EEC-AA1E-2F371475DA14}"/>
              </a:ext>
            </a:extLst>
          </p:cNvPr>
          <p:cNvSpPr>
            <a:spLocks noGrp="1"/>
          </p:cNvSpPr>
          <p:nvPr>
            <p:ph idx="1"/>
          </p:nvPr>
        </p:nvSpPr>
        <p:spPr/>
        <p:txBody>
          <a:bodyPr>
            <a:normAutofit fontScale="92500" lnSpcReduction="20000"/>
          </a:bodyPr>
          <a:lstStyle/>
          <a:p>
            <a:r>
              <a:rPr lang="es-CO" dirty="0"/>
              <a:t>Carga de datos </a:t>
            </a:r>
          </a:p>
          <a:p>
            <a:pPr lvl="1"/>
            <a:r>
              <a:rPr lang="es-CO" dirty="0"/>
              <a:t>Tamaño del archivo</a:t>
            </a:r>
          </a:p>
          <a:p>
            <a:pPr lvl="1"/>
            <a:r>
              <a:rPr lang="es-CO" dirty="0"/>
              <a:t>Tamaño medio de los archivos</a:t>
            </a:r>
          </a:p>
          <a:p>
            <a:pPr lvl="1"/>
            <a:r>
              <a:rPr lang="es-CO" dirty="0"/>
              <a:t>Número de archivos</a:t>
            </a:r>
          </a:p>
          <a:p>
            <a:pPr lvl="1"/>
            <a:endParaRPr lang="es-CO" dirty="0"/>
          </a:p>
          <a:p>
            <a:pPr marL="457200" lvl="1" indent="0">
              <a:buNone/>
            </a:pPr>
            <a:r>
              <a:rPr lang="es-CO" dirty="0" err="1"/>
              <a:t>Batcjh</a:t>
            </a:r>
            <a:r>
              <a:rPr lang="es-CO" dirty="0"/>
              <a:t> y mini </a:t>
            </a:r>
            <a:r>
              <a:rPr lang="es-CO" dirty="0" err="1"/>
              <a:t>batches</a:t>
            </a:r>
            <a:endParaRPr lang="es-CO" dirty="0"/>
          </a:p>
          <a:p>
            <a:pPr marL="457200" lvl="1" indent="0">
              <a:buNone/>
            </a:pPr>
            <a:endParaRPr lang="es-CO" dirty="0"/>
          </a:p>
          <a:p>
            <a:pPr marL="457200" lvl="1" indent="0">
              <a:buNone/>
            </a:pPr>
            <a:r>
              <a:rPr lang="es-CO" dirty="0"/>
              <a:t>File </a:t>
            </a:r>
            <a:r>
              <a:rPr lang="es-CO" dirty="0" err="1"/>
              <a:t>mode</a:t>
            </a:r>
            <a:endParaRPr lang="es-CO" dirty="0"/>
          </a:p>
          <a:p>
            <a:pPr marL="457200" lvl="1" indent="0">
              <a:buNone/>
            </a:pPr>
            <a:r>
              <a:rPr lang="es-CO" dirty="0" err="1"/>
              <a:t>Fast</a:t>
            </a:r>
            <a:r>
              <a:rPr lang="es-CO" dirty="0"/>
              <a:t> File </a:t>
            </a:r>
            <a:r>
              <a:rPr lang="es-CO" dirty="0" err="1"/>
              <a:t>modes</a:t>
            </a:r>
            <a:endParaRPr lang="es-CO" dirty="0"/>
          </a:p>
          <a:p>
            <a:pPr marL="457200" lvl="1" indent="0">
              <a:buNone/>
            </a:pPr>
            <a:endParaRPr lang="es-CO" dirty="0"/>
          </a:p>
          <a:p>
            <a:pPr marL="457200" lvl="1" indent="0">
              <a:buNone/>
            </a:pPr>
            <a:r>
              <a:rPr lang="es-CO" dirty="0" err="1"/>
              <a:t>Warm</a:t>
            </a:r>
            <a:r>
              <a:rPr lang="es-CO" dirty="0"/>
              <a:t> pools</a:t>
            </a:r>
          </a:p>
          <a:p>
            <a:pPr marL="457200" lvl="1" indent="0">
              <a:buNone/>
            </a:pPr>
            <a:r>
              <a:rPr lang="es-CO" dirty="0" err="1"/>
              <a:t>Hiperparametros</a:t>
            </a:r>
            <a:r>
              <a:rPr lang="es-CO" dirty="0"/>
              <a:t> </a:t>
            </a:r>
            <a:r>
              <a:rPr lang="es-CO" dirty="0" err="1"/>
              <a:t>tunning</a:t>
            </a:r>
            <a:endParaRPr lang="es-CO" dirty="0"/>
          </a:p>
          <a:p>
            <a:pPr marL="457200" lvl="1" indent="0">
              <a:buNone/>
            </a:pPr>
            <a:r>
              <a:rPr lang="es-CO" dirty="0" err="1"/>
              <a:t>Checkpoints</a:t>
            </a:r>
            <a:endParaRPr lang="es-CO" dirty="0"/>
          </a:p>
          <a:p>
            <a:pPr marL="457200" lvl="1" indent="0">
              <a:buNone/>
            </a:pPr>
            <a:r>
              <a:rPr lang="es-CO" dirty="0" err="1"/>
              <a:t>Distributed</a:t>
            </a:r>
            <a:r>
              <a:rPr lang="es-CO" dirty="0"/>
              <a:t> training (</a:t>
            </a:r>
            <a:r>
              <a:rPr lang="es-CO" dirty="0" err="1"/>
              <a:t>job</a:t>
            </a:r>
            <a:r>
              <a:rPr lang="es-CO" dirty="0"/>
              <a:t> </a:t>
            </a:r>
            <a:r>
              <a:rPr lang="es-CO" dirty="0" err="1"/>
              <a:t>parallelims</a:t>
            </a:r>
            <a:r>
              <a:rPr lang="es-CO" dirty="0"/>
              <a:t>, data </a:t>
            </a:r>
            <a:r>
              <a:rPr lang="es-CO" dirty="0" err="1"/>
              <a:t>parallelism</a:t>
            </a:r>
            <a:r>
              <a:rPr lang="es-CO" dirty="0"/>
              <a:t> </a:t>
            </a:r>
            <a:r>
              <a:rPr lang="es-CO" dirty="0" err="1"/>
              <a:t>model</a:t>
            </a:r>
            <a:r>
              <a:rPr lang="es-CO" dirty="0"/>
              <a:t> </a:t>
            </a:r>
            <a:r>
              <a:rPr lang="es-CO" dirty="0" err="1"/>
              <a:t>parallelism</a:t>
            </a:r>
            <a:r>
              <a:rPr lang="es-CO"/>
              <a:t>)</a:t>
            </a:r>
          </a:p>
        </p:txBody>
      </p:sp>
    </p:spTree>
    <p:extLst>
      <p:ext uri="{BB962C8B-B14F-4D97-AF65-F5344CB8AC3E}">
        <p14:creationId xmlns:p14="http://schemas.microsoft.com/office/powerpoint/2010/main" val="3905690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ADF1C-E4A7-F592-38D9-ACD50D9E6B3E}"/>
              </a:ext>
            </a:extLst>
          </p:cNvPr>
          <p:cNvSpPr>
            <a:spLocks noGrp="1"/>
          </p:cNvSpPr>
          <p:nvPr>
            <p:ph type="title"/>
          </p:nvPr>
        </p:nvSpPr>
        <p:spPr/>
        <p:txBody>
          <a:bodyPr/>
          <a:lstStyle/>
          <a:p>
            <a:r>
              <a:rPr lang="es-CO" dirty="0" err="1"/>
              <a:t>Customizing</a:t>
            </a:r>
            <a:endParaRPr lang="es-CO" dirty="0"/>
          </a:p>
        </p:txBody>
      </p:sp>
      <p:sp>
        <p:nvSpPr>
          <p:cNvPr id="3" name="Marcador de contenido 2">
            <a:extLst>
              <a:ext uri="{FF2B5EF4-FFF2-40B4-BE49-F238E27FC236}">
                <a16:creationId xmlns:a16="http://schemas.microsoft.com/office/drawing/2014/main" id="{9E9C4CDF-E348-E860-26EF-2C6627A4CEB6}"/>
              </a:ext>
            </a:extLst>
          </p:cNvPr>
          <p:cNvSpPr>
            <a:spLocks noGrp="1"/>
          </p:cNvSpPr>
          <p:nvPr>
            <p:ph idx="1"/>
          </p:nvPr>
        </p:nvSpPr>
        <p:spPr/>
        <p:txBody>
          <a:bodyPr/>
          <a:lstStyle/>
          <a:p>
            <a:r>
              <a:rPr lang="es-CO" dirty="0" err="1"/>
              <a:t>Prompt</a:t>
            </a:r>
            <a:r>
              <a:rPr lang="es-CO" dirty="0"/>
              <a:t> </a:t>
            </a:r>
            <a:r>
              <a:rPr lang="es-CO" dirty="0" err="1"/>
              <a:t>Engineerinrg</a:t>
            </a:r>
            <a:r>
              <a:rPr lang="es-CO" dirty="0"/>
              <a:t>,</a:t>
            </a:r>
            <a:r>
              <a:rPr lang="es-ES" b="0" i="0" dirty="0">
                <a:solidFill>
                  <a:srgbClr val="000000"/>
                </a:solidFill>
                <a:effectLst/>
                <a:highlight>
                  <a:srgbClr val="FFFFFF"/>
                </a:highlight>
                <a:latin typeface="var(--font-family-body)"/>
              </a:rPr>
              <a:t> es un proceso iterativo en el que los avisos del modelo se revisan para generar el resultado deseado. La ingeniería rápida puede mejorar el rendimiento del modelo en una tarea específica o entrenar el modelo para realizar una nueva tarea sin modificar los pesos del modelo.</a:t>
            </a:r>
            <a:endParaRPr lang="es-CO" dirty="0"/>
          </a:p>
        </p:txBody>
      </p:sp>
      <p:pic>
        <p:nvPicPr>
          <p:cNvPr id="5" name="Imagen 4">
            <a:extLst>
              <a:ext uri="{FF2B5EF4-FFF2-40B4-BE49-F238E27FC236}">
                <a16:creationId xmlns:a16="http://schemas.microsoft.com/office/drawing/2014/main" id="{6FC8A2D4-EB0C-553F-5E96-53264E0CB605}"/>
              </a:ext>
            </a:extLst>
          </p:cNvPr>
          <p:cNvPicPr>
            <a:picLocks noChangeAspect="1"/>
          </p:cNvPicPr>
          <p:nvPr/>
        </p:nvPicPr>
        <p:blipFill>
          <a:blip r:embed="rId2"/>
          <a:stretch>
            <a:fillRect/>
          </a:stretch>
        </p:blipFill>
        <p:spPr>
          <a:xfrm>
            <a:off x="3888631" y="4238260"/>
            <a:ext cx="4061812" cy="1493649"/>
          </a:xfrm>
          <a:prstGeom prst="rect">
            <a:avLst/>
          </a:prstGeom>
        </p:spPr>
      </p:pic>
    </p:spTree>
    <p:extLst>
      <p:ext uri="{BB962C8B-B14F-4D97-AF65-F5344CB8AC3E}">
        <p14:creationId xmlns:p14="http://schemas.microsoft.com/office/powerpoint/2010/main" val="287100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ADF1C-E4A7-F592-38D9-ACD50D9E6B3E}"/>
              </a:ext>
            </a:extLst>
          </p:cNvPr>
          <p:cNvSpPr>
            <a:spLocks noGrp="1"/>
          </p:cNvSpPr>
          <p:nvPr>
            <p:ph type="title"/>
          </p:nvPr>
        </p:nvSpPr>
        <p:spPr/>
        <p:txBody>
          <a:bodyPr/>
          <a:lstStyle/>
          <a:p>
            <a:r>
              <a:rPr lang="es-CO" dirty="0" err="1"/>
              <a:t>Customizing</a:t>
            </a:r>
            <a:endParaRPr lang="es-CO" dirty="0"/>
          </a:p>
        </p:txBody>
      </p:sp>
      <p:sp>
        <p:nvSpPr>
          <p:cNvPr id="3" name="Marcador de contenido 2">
            <a:extLst>
              <a:ext uri="{FF2B5EF4-FFF2-40B4-BE49-F238E27FC236}">
                <a16:creationId xmlns:a16="http://schemas.microsoft.com/office/drawing/2014/main" id="{9E9C4CDF-E348-E860-26EF-2C6627A4CEB6}"/>
              </a:ext>
            </a:extLst>
          </p:cNvPr>
          <p:cNvSpPr>
            <a:spLocks noGrp="1"/>
          </p:cNvSpPr>
          <p:nvPr>
            <p:ph idx="1"/>
          </p:nvPr>
        </p:nvSpPr>
        <p:spPr/>
        <p:txBody>
          <a:bodyPr/>
          <a:lstStyle/>
          <a:p>
            <a:r>
              <a:rPr lang="es-ES" b="0" i="0" dirty="0">
                <a:solidFill>
                  <a:srgbClr val="000000"/>
                </a:solidFill>
                <a:effectLst/>
                <a:highlight>
                  <a:srgbClr val="FFFFFF"/>
                </a:highlight>
                <a:latin typeface="var(--font-family-body)"/>
              </a:rPr>
              <a:t>En </a:t>
            </a:r>
            <a:r>
              <a:rPr lang="es-ES" b="1" i="0" dirty="0" err="1">
                <a:solidFill>
                  <a:srgbClr val="000000"/>
                </a:solidFill>
                <a:effectLst/>
                <a:highlight>
                  <a:srgbClr val="FFFFFF"/>
                </a:highlight>
                <a:latin typeface="var(--font-family-body)"/>
              </a:rPr>
              <a:t>Retrieval</a:t>
            </a:r>
            <a:r>
              <a:rPr lang="es-ES" b="1" i="0" dirty="0">
                <a:solidFill>
                  <a:srgbClr val="000000"/>
                </a:solidFill>
                <a:effectLst/>
                <a:highlight>
                  <a:srgbClr val="FFFFFF"/>
                </a:highlight>
                <a:latin typeface="var(--font-family-body)"/>
              </a:rPr>
              <a:t> </a:t>
            </a:r>
            <a:r>
              <a:rPr lang="es-ES" b="1" i="0" dirty="0" err="1">
                <a:solidFill>
                  <a:srgbClr val="000000"/>
                </a:solidFill>
                <a:effectLst/>
                <a:highlight>
                  <a:srgbClr val="FFFFFF"/>
                </a:highlight>
                <a:latin typeface="var(--font-family-body)"/>
              </a:rPr>
              <a:t>Augmented</a:t>
            </a:r>
            <a:r>
              <a:rPr lang="es-ES" b="1" i="0" dirty="0">
                <a:solidFill>
                  <a:srgbClr val="000000"/>
                </a:solidFill>
                <a:effectLst/>
                <a:highlight>
                  <a:srgbClr val="FFFFFF"/>
                </a:highlight>
                <a:latin typeface="var(--font-family-body)"/>
              </a:rPr>
              <a:t> </a:t>
            </a:r>
            <a:r>
              <a:rPr lang="es-ES" b="1" i="0" dirty="0" err="1">
                <a:solidFill>
                  <a:srgbClr val="000000"/>
                </a:solidFill>
                <a:effectLst/>
                <a:highlight>
                  <a:srgbClr val="FFFFFF"/>
                </a:highlight>
                <a:latin typeface="var(--font-family-body)"/>
              </a:rPr>
              <a:t>Generation</a:t>
            </a:r>
            <a:r>
              <a:rPr lang="es-ES" b="1" i="0" dirty="0">
                <a:solidFill>
                  <a:srgbClr val="000000"/>
                </a:solidFill>
                <a:effectLst/>
                <a:highlight>
                  <a:srgbClr val="FFFFFF"/>
                </a:highlight>
                <a:latin typeface="var(--font-family-body)"/>
              </a:rPr>
              <a:t> (RAG)</a:t>
            </a:r>
            <a:r>
              <a:rPr lang="es-ES" b="0" i="0" dirty="0">
                <a:solidFill>
                  <a:srgbClr val="000000"/>
                </a:solidFill>
                <a:effectLst/>
                <a:highlight>
                  <a:srgbClr val="FFFFFF"/>
                </a:highlight>
                <a:latin typeface="var(--font-family-body)"/>
              </a:rPr>
              <a:t> , el contexto rápido enviado al modelo se aumenta con datos relevantes de otras fuentes de datos. Este enfoque se emplea comúnmente cuando se utilizan modelos de lenguaje para generar texto basado en un corpus de datos específico o en datos recientes.</a:t>
            </a:r>
            <a:endParaRPr lang="es-CO" dirty="0"/>
          </a:p>
        </p:txBody>
      </p:sp>
      <p:pic>
        <p:nvPicPr>
          <p:cNvPr id="6" name="Imagen 5">
            <a:extLst>
              <a:ext uri="{FF2B5EF4-FFF2-40B4-BE49-F238E27FC236}">
                <a16:creationId xmlns:a16="http://schemas.microsoft.com/office/drawing/2014/main" id="{523D3854-6771-7456-72A6-B2C4F3FE7CD6}"/>
              </a:ext>
            </a:extLst>
          </p:cNvPr>
          <p:cNvPicPr>
            <a:picLocks noChangeAspect="1"/>
          </p:cNvPicPr>
          <p:nvPr/>
        </p:nvPicPr>
        <p:blipFill>
          <a:blip r:embed="rId2"/>
          <a:stretch>
            <a:fillRect/>
          </a:stretch>
        </p:blipFill>
        <p:spPr>
          <a:xfrm>
            <a:off x="3344941" y="3824314"/>
            <a:ext cx="5502117" cy="2834886"/>
          </a:xfrm>
          <a:prstGeom prst="rect">
            <a:avLst/>
          </a:prstGeom>
        </p:spPr>
      </p:pic>
    </p:spTree>
    <p:extLst>
      <p:ext uri="{BB962C8B-B14F-4D97-AF65-F5344CB8AC3E}">
        <p14:creationId xmlns:p14="http://schemas.microsoft.com/office/powerpoint/2010/main" val="4195940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áfico que indica la precisión, la complejidad y el aumento de los costos cuando se utilizan técnicas de ajuste y preentrenamiento">
            <a:extLst>
              <a:ext uri="{FF2B5EF4-FFF2-40B4-BE49-F238E27FC236}">
                <a16:creationId xmlns:a16="http://schemas.microsoft.com/office/drawing/2014/main" id="{D7695620-311F-F01A-02A3-BB399B46F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074" y="2846011"/>
            <a:ext cx="6603290" cy="34976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95134D1-6CEC-301F-6B6E-39D3180A6DE0}"/>
              </a:ext>
            </a:extLst>
          </p:cNvPr>
          <p:cNvSpPr>
            <a:spLocks noGrp="1"/>
          </p:cNvSpPr>
          <p:nvPr>
            <p:ph type="title"/>
          </p:nvPr>
        </p:nvSpPr>
        <p:spPr/>
        <p:txBody>
          <a:bodyPr/>
          <a:lstStyle/>
          <a:p>
            <a:pPr algn="ctr"/>
            <a:r>
              <a:rPr lang="es-CO" b="1" dirty="0"/>
              <a:t>Técnicas de mejora del rendimiento que modifican los parámetros del modelo</a:t>
            </a:r>
          </a:p>
        </p:txBody>
      </p:sp>
      <p:sp>
        <p:nvSpPr>
          <p:cNvPr id="3" name="Marcador de contenido 2">
            <a:extLst>
              <a:ext uri="{FF2B5EF4-FFF2-40B4-BE49-F238E27FC236}">
                <a16:creationId xmlns:a16="http://schemas.microsoft.com/office/drawing/2014/main" id="{000AEE64-AB84-EAC0-12CE-F878C9A8DCD8}"/>
              </a:ext>
            </a:extLst>
          </p:cNvPr>
          <p:cNvSpPr>
            <a:spLocks noGrp="1"/>
          </p:cNvSpPr>
          <p:nvPr>
            <p:ph idx="1"/>
          </p:nvPr>
        </p:nvSpPr>
        <p:spPr>
          <a:xfrm>
            <a:off x="838200" y="2723982"/>
            <a:ext cx="10515600" cy="4351338"/>
          </a:xfrm>
        </p:spPr>
        <p:txBody>
          <a:bodyPr/>
          <a:lstStyle/>
          <a:p>
            <a:r>
              <a:rPr lang="es-CO" dirty="0"/>
              <a:t>Ajuste de instrucción</a:t>
            </a:r>
          </a:p>
          <a:p>
            <a:r>
              <a:rPr lang="es-CO" dirty="0"/>
              <a:t>Ajuste de la adaptación de dominio</a:t>
            </a:r>
          </a:p>
          <a:p>
            <a:r>
              <a:rPr lang="es-CO" dirty="0"/>
              <a:t>Ajuste eficiente de parámetros</a:t>
            </a:r>
          </a:p>
          <a:p>
            <a:r>
              <a:rPr lang="es-CO" dirty="0" err="1"/>
              <a:t>Pre-entrenamiento</a:t>
            </a:r>
            <a:endParaRPr lang="es-CO" dirty="0"/>
          </a:p>
        </p:txBody>
      </p:sp>
    </p:spTree>
    <p:extLst>
      <p:ext uri="{BB962C8B-B14F-4D97-AF65-F5344CB8AC3E}">
        <p14:creationId xmlns:p14="http://schemas.microsoft.com/office/powerpoint/2010/main" val="4258875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CC8F5F-26D4-C2B7-6DF4-8EDFF1C6DF41}"/>
              </a:ext>
            </a:extLst>
          </p:cNvPr>
          <p:cNvSpPr>
            <a:spLocks noGrp="1"/>
          </p:cNvSpPr>
          <p:nvPr>
            <p:ph idx="1"/>
          </p:nvPr>
        </p:nvSpPr>
        <p:spPr>
          <a:xfrm>
            <a:off x="838200" y="545432"/>
            <a:ext cx="10515600" cy="5631531"/>
          </a:xfrm>
        </p:spPr>
        <p:txBody>
          <a:bodyPr/>
          <a:lstStyle/>
          <a:p>
            <a:r>
              <a:rPr lang="es-CO" dirty="0"/>
              <a:t>Ajuste de instrucciones: </a:t>
            </a:r>
            <a:r>
              <a:rPr lang="es-ES" b="0" i="0" dirty="0">
                <a:solidFill>
                  <a:srgbClr val="000000"/>
                </a:solidFill>
                <a:effectLst/>
                <a:highlight>
                  <a:srgbClr val="FFFFFF"/>
                </a:highlight>
                <a:latin typeface="Ember Display2"/>
              </a:rPr>
              <a:t>Esta técnica utiliza ejemplos etiquetados, que son instrucciones combinadas con las respuestas esperadas, para mejorar el rendimiento del modelo en tareas posteriores. Modifica los pesos del modelo y mejora el rendimiento cero de los modelos de lenguaje en tareas invisibles.</a:t>
            </a:r>
            <a:endParaRPr lang="es-CO" dirty="0"/>
          </a:p>
        </p:txBody>
      </p:sp>
      <p:pic>
        <p:nvPicPr>
          <p:cNvPr id="2050" name="Picture 2">
            <a:extLst>
              <a:ext uri="{FF2B5EF4-FFF2-40B4-BE49-F238E27FC236}">
                <a16:creationId xmlns:a16="http://schemas.microsoft.com/office/drawing/2014/main" id="{4C691C8A-9F7F-5815-5CC3-82D9ED964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763" y="2851735"/>
            <a:ext cx="63912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758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CC8F5F-26D4-C2B7-6DF4-8EDFF1C6DF41}"/>
              </a:ext>
            </a:extLst>
          </p:cNvPr>
          <p:cNvSpPr>
            <a:spLocks noGrp="1"/>
          </p:cNvSpPr>
          <p:nvPr>
            <p:ph idx="1"/>
          </p:nvPr>
        </p:nvSpPr>
        <p:spPr>
          <a:xfrm>
            <a:off x="838200" y="545432"/>
            <a:ext cx="10515600" cy="5631531"/>
          </a:xfrm>
        </p:spPr>
        <p:txBody>
          <a:bodyPr/>
          <a:lstStyle/>
          <a:p>
            <a:r>
              <a:rPr lang="es-CO" dirty="0"/>
              <a:t>Ajuste de la adaptación del dominio: </a:t>
            </a:r>
            <a:r>
              <a:rPr lang="es-ES" b="0" i="0" dirty="0">
                <a:solidFill>
                  <a:srgbClr val="000000"/>
                </a:solidFill>
                <a:effectLst/>
                <a:highlight>
                  <a:srgbClr val="FFFFFF"/>
                </a:highlight>
                <a:latin typeface="Ember Display2"/>
              </a:rPr>
              <a:t>Con esta técnica, un modelo se ajusta utilizando datos no supervisados ​​propietarios o específicos de un dominio. El objetivo es mejorar la calidad de la respuesta, incluir lenguaje específico del dominio, como la jerga de la industria, y proporcionar resultados relevantes para el dominio.</a:t>
            </a:r>
            <a:endParaRPr lang="es-CO" dirty="0"/>
          </a:p>
        </p:txBody>
      </p:sp>
      <p:pic>
        <p:nvPicPr>
          <p:cNvPr id="3074" name="Picture 2">
            <a:extLst>
              <a:ext uri="{FF2B5EF4-FFF2-40B4-BE49-F238E27FC236}">
                <a16:creationId xmlns:a16="http://schemas.microsoft.com/office/drawing/2014/main" id="{B37B835F-5B85-EDAE-E6D5-83FE5B86B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88" y="3361197"/>
            <a:ext cx="63817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909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CC8F5F-26D4-C2B7-6DF4-8EDFF1C6DF41}"/>
              </a:ext>
            </a:extLst>
          </p:cNvPr>
          <p:cNvSpPr>
            <a:spLocks noGrp="1"/>
          </p:cNvSpPr>
          <p:nvPr>
            <p:ph idx="1"/>
          </p:nvPr>
        </p:nvSpPr>
        <p:spPr>
          <a:xfrm>
            <a:off x="838200" y="545432"/>
            <a:ext cx="10515600" cy="5631531"/>
          </a:xfrm>
        </p:spPr>
        <p:txBody>
          <a:bodyPr/>
          <a:lstStyle/>
          <a:p>
            <a:r>
              <a:rPr lang="es-CO" dirty="0"/>
              <a:t>Ajuste eficiente de parámetros: </a:t>
            </a:r>
            <a:r>
              <a:rPr lang="es-ES" b="0" i="0" dirty="0">
                <a:solidFill>
                  <a:srgbClr val="000000"/>
                </a:solidFill>
                <a:effectLst/>
                <a:highlight>
                  <a:srgbClr val="FFFFFF"/>
                </a:highlight>
                <a:latin typeface="Ember Display2"/>
              </a:rPr>
              <a:t>Con el ajuste fino eficiente de parámetros (PEFT), solo se ajusta una pequeña cantidad de parámetros del modelo. Esta técnica produce resultados comparables a un ajuste completo para tareas posteriores, pero con menores costos de computación y almacenamiento. Dependiendo del enfoque PEFT, puede congelar la mayoría de los parámetros del modelo y ajustar los restantes. O puede congelar todos los parámetros, agregar nuevas capas o parámetros y ajustar solo esos.</a:t>
            </a:r>
            <a:endParaRPr lang="es-CO" dirty="0"/>
          </a:p>
        </p:txBody>
      </p:sp>
      <p:pic>
        <p:nvPicPr>
          <p:cNvPr id="4098" name="Picture 2">
            <a:extLst>
              <a:ext uri="{FF2B5EF4-FFF2-40B4-BE49-F238E27FC236}">
                <a16:creationId xmlns:a16="http://schemas.microsoft.com/office/drawing/2014/main" id="{E1A0D13C-4B5D-809F-B16E-5370CC3C3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3824288"/>
            <a:ext cx="58959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41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CC8F5F-26D4-C2B7-6DF4-8EDFF1C6DF41}"/>
              </a:ext>
            </a:extLst>
          </p:cNvPr>
          <p:cNvSpPr>
            <a:spLocks noGrp="1"/>
          </p:cNvSpPr>
          <p:nvPr>
            <p:ph idx="1"/>
          </p:nvPr>
        </p:nvSpPr>
        <p:spPr>
          <a:xfrm>
            <a:off x="838200" y="545432"/>
            <a:ext cx="10515600" cy="5631531"/>
          </a:xfrm>
        </p:spPr>
        <p:txBody>
          <a:bodyPr/>
          <a:lstStyle/>
          <a:p>
            <a:r>
              <a:rPr lang="es-CO" dirty="0" err="1"/>
              <a:t>Pre-entrenamiento</a:t>
            </a:r>
            <a:r>
              <a:rPr lang="es-CO" dirty="0"/>
              <a:t>: </a:t>
            </a:r>
            <a:r>
              <a:rPr lang="es-ES" b="0" i="0" dirty="0">
                <a:solidFill>
                  <a:srgbClr val="000000"/>
                </a:solidFill>
                <a:effectLst/>
                <a:highlight>
                  <a:srgbClr val="FFFFFF"/>
                </a:highlight>
                <a:latin typeface="Ember Display2"/>
              </a:rPr>
              <a:t>En este enfoque, un modelo se vuelve a entrenar utilizando un conjunto de datos diferente o se utiliza como punto de partida para construir un nuevo modelo desde cero.</a:t>
            </a:r>
            <a:endParaRPr lang="es-CO" dirty="0"/>
          </a:p>
        </p:txBody>
      </p:sp>
      <p:pic>
        <p:nvPicPr>
          <p:cNvPr id="5122" name="Picture 2">
            <a:extLst>
              <a:ext uri="{FF2B5EF4-FFF2-40B4-BE49-F238E27FC236}">
                <a16:creationId xmlns:a16="http://schemas.microsoft.com/office/drawing/2014/main" id="{11B86F8A-669C-FA38-788D-0F73A9D58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2786063"/>
            <a:ext cx="6391275"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69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4202-0996-682C-D7B2-A3DC02A213A6}"/>
              </a:ext>
            </a:extLst>
          </p:cNvPr>
          <p:cNvSpPr>
            <a:spLocks noGrp="1"/>
          </p:cNvSpPr>
          <p:nvPr>
            <p:ph type="title"/>
          </p:nvPr>
        </p:nvSpPr>
        <p:spPr/>
        <p:txBody>
          <a:bodyPr/>
          <a:lstStyle/>
          <a:p>
            <a:pPr algn="ctr"/>
            <a:r>
              <a:rPr lang="es-CO" b="1" i="0" dirty="0" err="1">
                <a:effectLst/>
                <a:highlight>
                  <a:srgbClr val="FFFFFF"/>
                </a:highlight>
                <a:latin typeface="var(--font-family-head)"/>
              </a:rPr>
              <a:t>Retrieval</a:t>
            </a:r>
            <a:r>
              <a:rPr lang="es-CO" b="1" i="0" dirty="0">
                <a:effectLst/>
                <a:highlight>
                  <a:srgbClr val="FFFFFF"/>
                </a:highlight>
                <a:latin typeface="var(--font-family-head)"/>
              </a:rPr>
              <a:t> </a:t>
            </a:r>
            <a:r>
              <a:rPr lang="es-CO" b="1" i="0" dirty="0" err="1">
                <a:effectLst/>
                <a:highlight>
                  <a:srgbClr val="FFFFFF"/>
                </a:highlight>
                <a:latin typeface="var(--font-family-head)"/>
              </a:rPr>
              <a:t>Augmented</a:t>
            </a:r>
            <a:r>
              <a:rPr lang="es-CO" b="1" i="0" dirty="0">
                <a:effectLst/>
                <a:highlight>
                  <a:srgbClr val="FFFFFF"/>
                </a:highlight>
                <a:latin typeface="var(--font-family-head)"/>
              </a:rPr>
              <a:t> </a:t>
            </a:r>
            <a:r>
              <a:rPr lang="es-CO" b="1" i="0" dirty="0" err="1">
                <a:effectLst/>
                <a:highlight>
                  <a:srgbClr val="FFFFFF"/>
                </a:highlight>
                <a:latin typeface="var(--font-family-head)"/>
              </a:rPr>
              <a:t>Generation</a:t>
            </a:r>
            <a:r>
              <a:rPr lang="es-CO" b="1" i="0" dirty="0">
                <a:effectLst/>
                <a:highlight>
                  <a:srgbClr val="FFFFFF"/>
                </a:highlight>
                <a:latin typeface="var(--font-family-head)"/>
              </a:rPr>
              <a:t> (RAG)</a:t>
            </a:r>
            <a:endParaRPr lang="es-CO" dirty="0"/>
          </a:p>
        </p:txBody>
      </p:sp>
      <p:sp>
        <p:nvSpPr>
          <p:cNvPr id="3" name="Marcador de contenido 2">
            <a:extLst>
              <a:ext uri="{FF2B5EF4-FFF2-40B4-BE49-F238E27FC236}">
                <a16:creationId xmlns:a16="http://schemas.microsoft.com/office/drawing/2014/main" id="{E92003DC-0C39-165D-4B0E-9C2C0299EC77}"/>
              </a:ext>
            </a:extLst>
          </p:cNvPr>
          <p:cNvSpPr>
            <a:spLocks noGrp="1"/>
          </p:cNvSpPr>
          <p:nvPr>
            <p:ph idx="1"/>
          </p:nvPr>
        </p:nvSpPr>
        <p:spPr>
          <a:xfrm>
            <a:off x="838200" y="1825625"/>
            <a:ext cx="5790617" cy="4351338"/>
          </a:xfrm>
        </p:spPr>
        <p:txBody>
          <a:bodyPr/>
          <a:lstStyle/>
          <a:p>
            <a:r>
              <a:rPr lang="es-ES" dirty="0"/>
              <a:t>para casos de uso como respuesta a preguntas, resumen de texto, escritura creativa y más. Un enfoque basado en RAG recupera datos contextuales de fuentes externas, como repositorios de documentos, bases de datos y API. </a:t>
            </a:r>
          </a:p>
          <a:p>
            <a:r>
              <a:rPr lang="es-ES" dirty="0"/>
              <a:t>Antes de utilizar RAG con LLM, debe preparar y mantener actualizada la base de conocimientos.</a:t>
            </a:r>
            <a:endParaRPr lang="es-CO" dirty="0"/>
          </a:p>
        </p:txBody>
      </p:sp>
      <p:pic>
        <p:nvPicPr>
          <p:cNvPr id="6146" name="Picture 2">
            <a:extLst>
              <a:ext uri="{FF2B5EF4-FFF2-40B4-BE49-F238E27FC236}">
                <a16:creationId xmlns:a16="http://schemas.microsoft.com/office/drawing/2014/main" id="{9048E48E-EA97-3A5E-0A91-D8C4B6DDB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227" y="2579604"/>
            <a:ext cx="5415157" cy="346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13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DC579-39F7-8305-FB3A-8420CAAF2E1A}"/>
              </a:ext>
            </a:extLst>
          </p:cNvPr>
          <p:cNvSpPr>
            <a:spLocks noGrp="1"/>
          </p:cNvSpPr>
          <p:nvPr>
            <p:ph type="title"/>
          </p:nvPr>
        </p:nvSpPr>
        <p:spPr/>
        <p:txBody>
          <a:bodyPr/>
          <a:lstStyle/>
          <a:p>
            <a:r>
              <a:rPr lang="es-CO" dirty="0"/>
              <a:t>Usos comunes</a:t>
            </a:r>
          </a:p>
        </p:txBody>
      </p:sp>
      <p:sp>
        <p:nvSpPr>
          <p:cNvPr id="3" name="Marcador de contenido 2">
            <a:extLst>
              <a:ext uri="{FF2B5EF4-FFF2-40B4-BE49-F238E27FC236}">
                <a16:creationId xmlns:a16="http://schemas.microsoft.com/office/drawing/2014/main" id="{D8CC87CC-9B47-1B23-EC6F-1D185009F935}"/>
              </a:ext>
            </a:extLst>
          </p:cNvPr>
          <p:cNvSpPr>
            <a:spLocks noGrp="1"/>
          </p:cNvSpPr>
          <p:nvPr>
            <p:ph idx="1"/>
          </p:nvPr>
        </p:nvSpPr>
        <p:spPr/>
        <p:txBody>
          <a:bodyPr/>
          <a:lstStyle/>
          <a:p>
            <a:r>
              <a:rPr lang="es-CO" dirty="0"/>
              <a:t>Conversaciones</a:t>
            </a:r>
          </a:p>
          <a:p>
            <a:r>
              <a:rPr lang="es-CO" dirty="0"/>
              <a:t>Historias</a:t>
            </a:r>
          </a:p>
          <a:p>
            <a:r>
              <a:rPr lang="es-CO" dirty="0"/>
              <a:t>Imágenes</a:t>
            </a:r>
          </a:p>
          <a:p>
            <a:r>
              <a:rPr lang="es-CO" dirty="0"/>
              <a:t>Videos</a:t>
            </a:r>
          </a:p>
          <a:p>
            <a:r>
              <a:rPr lang="es-CO" dirty="0"/>
              <a:t>Música</a:t>
            </a:r>
          </a:p>
          <a:p>
            <a:endParaRPr lang="es-CO" dirty="0"/>
          </a:p>
          <a:p>
            <a:pPr marL="0" indent="0">
              <a:buNone/>
            </a:pPr>
            <a:r>
              <a:rPr lang="es-CO" dirty="0"/>
              <a:t>GPT-4, </a:t>
            </a:r>
            <a:r>
              <a:rPr lang="es-CO" dirty="0" err="1"/>
              <a:t>ChatGPT</a:t>
            </a:r>
            <a:r>
              <a:rPr lang="es-CO" dirty="0"/>
              <a:t>, BLOOM, Alexa TM, </a:t>
            </a:r>
            <a:r>
              <a:rPr lang="es-CO" dirty="0" err="1"/>
              <a:t>Falscon</a:t>
            </a:r>
            <a:endParaRPr lang="es-CO" dirty="0"/>
          </a:p>
        </p:txBody>
      </p:sp>
      <p:pic>
        <p:nvPicPr>
          <p:cNvPr id="5" name="Imagen 4">
            <a:extLst>
              <a:ext uri="{FF2B5EF4-FFF2-40B4-BE49-F238E27FC236}">
                <a16:creationId xmlns:a16="http://schemas.microsoft.com/office/drawing/2014/main" id="{9DE2CA73-576C-91C9-9799-0641CD7416FD}"/>
              </a:ext>
            </a:extLst>
          </p:cNvPr>
          <p:cNvPicPr>
            <a:picLocks noChangeAspect="1"/>
          </p:cNvPicPr>
          <p:nvPr/>
        </p:nvPicPr>
        <p:blipFill>
          <a:blip r:embed="rId2"/>
          <a:stretch>
            <a:fillRect/>
          </a:stretch>
        </p:blipFill>
        <p:spPr>
          <a:xfrm>
            <a:off x="5394935" y="1027906"/>
            <a:ext cx="5220152" cy="3147333"/>
          </a:xfrm>
          <a:prstGeom prst="rect">
            <a:avLst/>
          </a:prstGeom>
        </p:spPr>
      </p:pic>
    </p:spTree>
    <p:extLst>
      <p:ext uri="{BB962C8B-B14F-4D97-AF65-F5344CB8AC3E}">
        <p14:creationId xmlns:p14="http://schemas.microsoft.com/office/powerpoint/2010/main" val="282095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B3629-57C7-FD6C-7562-53FF5B406A45}"/>
              </a:ext>
            </a:extLst>
          </p:cNvPr>
          <p:cNvSpPr>
            <a:spLocks noGrp="1"/>
          </p:cNvSpPr>
          <p:nvPr>
            <p:ph type="title"/>
          </p:nvPr>
        </p:nvSpPr>
        <p:spPr/>
        <p:txBody>
          <a:bodyPr/>
          <a:lstStyle/>
          <a:p>
            <a:pPr algn="ctr"/>
            <a:r>
              <a:rPr lang="es-CO" dirty="0"/>
              <a:t>Modelos futuros Retos:</a:t>
            </a:r>
          </a:p>
        </p:txBody>
      </p:sp>
      <p:sp>
        <p:nvSpPr>
          <p:cNvPr id="3" name="Marcador de contenido 2">
            <a:extLst>
              <a:ext uri="{FF2B5EF4-FFF2-40B4-BE49-F238E27FC236}">
                <a16:creationId xmlns:a16="http://schemas.microsoft.com/office/drawing/2014/main" id="{C2DE15EE-0D09-51D1-197E-4881347730B4}"/>
              </a:ext>
            </a:extLst>
          </p:cNvPr>
          <p:cNvSpPr>
            <a:spLocks noGrp="1"/>
          </p:cNvSpPr>
          <p:nvPr>
            <p:ph idx="1"/>
          </p:nvPr>
        </p:nvSpPr>
        <p:spPr/>
        <p:txBody>
          <a:bodyPr/>
          <a:lstStyle/>
          <a:p>
            <a:r>
              <a:rPr lang="es-CO" dirty="0"/>
              <a:t>Retos prácticos </a:t>
            </a:r>
          </a:p>
          <a:p>
            <a:r>
              <a:rPr lang="es-CO" dirty="0"/>
              <a:t>Escalamiento distribuido</a:t>
            </a:r>
          </a:p>
          <a:p>
            <a:r>
              <a:rPr lang="es-CO" dirty="0"/>
              <a:t>Data paralelismo</a:t>
            </a:r>
          </a:p>
          <a:p>
            <a:r>
              <a:rPr lang="es-CO" dirty="0" err="1"/>
              <a:t>Model</a:t>
            </a:r>
            <a:r>
              <a:rPr lang="es-CO" dirty="0"/>
              <a:t> paralelismo</a:t>
            </a:r>
          </a:p>
          <a:p>
            <a:r>
              <a:rPr lang="es-CO" dirty="0"/>
              <a:t>Optimización de memoria</a:t>
            </a:r>
          </a:p>
          <a:p>
            <a:r>
              <a:rPr lang="es-CO" dirty="0"/>
              <a:t>Infraestructura </a:t>
            </a:r>
            <a:r>
              <a:rPr lang="es-CO" dirty="0" err="1"/>
              <a:t>Purpose-Built</a:t>
            </a:r>
            <a:endParaRPr lang="es-CO" dirty="0"/>
          </a:p>
        </p:txBody>
      </p:sp>
    </p:spTree>
    <p:extLst>
      <p:ext uri="{BB962C8B-B14F-4D97-AF65-F5344CB8AC3E}">
        <p14:creationId xmlns:p14="http://schemas.microsoft.com/office/powerpoint/2010/main" val="161954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9F6C6-8699-4FD2-1CED-03384707B95E}"/>
              </a:ext>
            </a:extLst>
          </p:cNvPr>
          <p:cNvSpPr>
            <a:spLocks noGrp="1"/>
          </p:cNvSpPr>
          <p:nvPr>
            <p:ph type="title"/>
          </p:nvPr>
        </p:nvSpPr>
        <p:spPr/>
        <p:txBody>
          <a:bodyPr/>
          <a:lstStyle/>
          <a:p>
            <a:r>
              <a:rPr lang="es-CO" dirty="0"/>
              <a:t>Curación de datos de entrenamiento</a:t>
            </a:r>
          </a:p>
        </p:txBody>
      </p:sp>
      <p:sp>
        <p:nvSpPr>
          <p:cNvPr id="3" name="Marcador de contenido 2">
            <a:extLst>
              <a:ext uri="{FF2B5EF4-FFF2-40B4-BE49-F238E27FC236}">
                <a16:creationId xmlns:a16="http://schemas.microsoft.com/office/drawing/2014/main" id="{06DC7E1C-A61A-CE49-BC2C-BBEECF2BDBDD}"/>
              </a:ext>
            </a:extLst>
          </p:cNvPr>
          <p:cNvSpPr>
            <a:spLocks noGrp="1"/>
          </p:cNvSpPr>
          <p:nvPr>
            <p:ph idx="1"/>
          </p:nvPr>
        </p:nvSpPr>
        <p:spPr/>
        <p:txBody>
          <a:bodyPr/>
          <a:lstStyle/>
          <a:p>
            <a:r>
              <a:rPr lang="es-CO" dirty="0"/>
              <a:t>Recopilar</a:t>
            </a:r>
          </a:p>
          <a:p>
            <a:r>
              <a:rPr lang="es-CO" dirty="0"/>
              <a:t>Procesar </a:t>
            </a:r>
          </a:p>
          <a:p>
            <a:r>
              <a:rPr lang="es-CO" dirty="0"/>
              <a:t>Limpiar </a:t>
            </a:r>
          </a:p>
          <a:p>
            <a:endParaRPr lang="es-CO" dirty="0"/>
          </a:p>
          <a:p>
            <a:pPr marL="0" indent="0">
              <a:buNone/>
            </a:pPr>
            <a:endParaRPr lang="es-CO" dirty="0"/>
          </a:p>
        </p:txBody>
      </p:sp>
    </p:spTree>
    <p:extLst>
      <p:ext uri="{BB962C8B-B14F-4D97-AF65-F5344CB8AC3E}">
        <p14:creationId xmlns:p14="http://schemas.microsoft.com/office/powerpoint/2010/main" val="415524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4CCCB8-C751-EEB8-5C2D-BD04ABF43319}"/>
              </a:ext>
            </a:extLst>
          </p:cNvPr>
          <p:cNvSpPr>
            <a:spLocks noGrp="1"/>
          </p:cNvSpPr>
          <p:nvPr>
            <p:ph type="title"/>
          </p:nvPr>
        </p:nvSpPr>
        <p:spPr/>
        <p:txBody>
          <a:bodyPr/>
          <a:lstStyle/>
          <a:p>
            <a:pPr algn="ctr"/>
            <a:r>
              <a:rPr lang="es-CO" dirty="0"/>
              <a:t>Infraestructura de Gran escala y alto nivel</a:t>
            </a:r>
          </a:p>
        </p:txBody>
      </p:sp>
      <p:sp>
        <p:nvSpPr>
          <p:cNvPr id="3" name="Marcador de contenido 2">
            <a:extLst>
              <a:ext uri="{FF2B5EF4-FFF2-40B4-BE49-F238E27FC236}">
                <a16:creationId xmlns:a16="http://schemas.microsoft.com/office/drawing/2014/main" id="{D325B1EF-33CE-485B-86E0-55473B4D8478}"/>
              </a:ext>
            </a:extLst>
          </p:cNvPr>
          <p:cNvSpPr>
            <a:spLocks noGrp="1"/>
          </p:cNvSpPr>
          <p:nvPr>
            <p:ph idx="1"/>
          </p:nvPr>
        </p:nvSpPr>
        <p:spPr/>
        <p:txBody>
          <a:bodyPr/>
          <a:lstStyle/>
          <a:p>
            <a:r>
              <a:rPr lang="es-CO" dirty="0"/>
              <a:t>Tamaño del modelo</a:t>
            </a:r>
          </a:p>
          <a:p>
            <a:r>
              <a:rPr lang="es-CO" dirty="0"/>
              <a:t>Rendimiento</a:t>
            </a:r>
          </a:p>
          <a:p>
            <a:r>
              <a:rPr lang="es-CO" dirty="0"/>
              <a:t>Complejidad computacional</a:t>
            </a:r>
          </a:p>
          <a:p>
            <a:endParaRPr lang="es-CO" dirty="0"/>
          </a:p>
          <a:p>
            <a:r>
              <a:rPr lang="es-CO" dirty="0"/>
              <a:t>Software de gestión de GPU: Almacenamiento distribuido E/S</a:t>
            </a:r>
          </a:p>
        </p:txBody>
      </p:sp>
    </p:spTree>
    <p:extLst>
      <p:ext uri="{BB962C8B-B14F-4D97-AF65-F5344CB8AC3E}">
        <p14:creationId xmlns:p14="http://schemas.microsoft.com/office/powerpoint/2010/main" val="232885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A75FE-8A94-8826-DD2F-7F419000992F}"/>
              </a:ext>
            </a:extLst>
          </p:cNvPr>
          <p:cNvSpPr>
            <a:spLocks noGrp="1"/>
          </p:cNvSpPr>
          <p:nvPr>
            <p:ph type="title"/>
          </p:nvPr>
        </p:nvSpPr>
        <p:spPr/>
        <p:txBody>
          <a:bodyPr/>
          <a:lstStyle/>
          <a:p>
            <a:pPr algn="ctr"/>
            <a:r>
              <a:rPr lang="es-CO" dirty="0"/>
              <a:t>Altos costos de capacitación</a:t>
            </a:r>
          </a:p>
        </p:txBody>
      </p:sp>
      <p:sp>
        <p:nvSpPr>
          <p:cNvPr id="3" name="Marcador de contenido 2">
            <a:extLst>
              <a:ext uri="{FF2B5EF4-FFF2-40B4-BE49-F238E27FC236}">
                <a16:creationId xmlns:a16="http://schemas.microsoft.com/office/drawing/2014/main" id="{89343EC1-B821-7C25-A595-4F48000D4F44}"/>
              </a:ext>
            </a:extLst>
          </p:cNvPr>
          <p:cNvSpPr>
            <a:spLocks noGrp="1"/>
          </p:cNvSpPr>
          <p:nvPr>
            <p:ph idx="1"/>
          </p:nvPr>
        </p:nvSpPr>
        <p:spPr/>
        <p:txBody>
          <a:bodyPr/>
          <a:lstStyle/>
          <a:p>
            <a:r>
              <a:rPr lang="es-ES" b="0" i="0" dirty="0">
                <a:solidFill>
                  <a:srgbClr val="000000"/>
                </a:solidFill>
                <a:effectLst/>
                <a:highlight>
                  <a:srgbClr val="FFFFFF"/>
                </a:highlight>
                <a:latin typeface="Ember Display2"/>
              </a:rPr>
              <a:t>Las organizaciones deben invertir millones o miles de millones de dólares para formar LLM; Hay pocas organizaciones en condiciones de realizar estas inversiones. Como resultado, los equipos buscan soluciones de capacitación rentables o prefieren ajustar los modelos previamente entrenados</a:t>
            </a:r>
            <a:endParaRPr lang="es-CO" dirty="0"/>
          </a:p>
        </p:txBody>
      </p:sp>
    </p:spTree>
    <p:extLst>
      <p:ext uri="{BB962C8B-B14F-4D97-AF65-F5344CB8AC3E}">
        <p14:creationId xmlns:p14="http://schemas.microsoft.com/office/powerpoint/2010/main" val="249432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EA3BF-7AF6-0D5D-79E4-4DA4C3E4511B}"/>
              </a:ext>
            </a:extLst>
          </p:cNvPr>
          <p:cNvSpPr>
            <a:spLocks noGrp="1"/>
          </p:cNvSpPr>
          <p:nvPr>
            <p:ph type="title"/>
          </p:nvPr>
        </p:nvSpPr>
        <p:spPr/>
        <p:txBody>
          <a:bodyPr/>
          <a:lstStyle/>
          <a:p>
            <a:pPr algn="ctr"/>
            <a:r>
              <a:rPr lang="es-CO" dirty="0"/>
              <a:t>Experiencia en aprendizaje automático</a:t>
            </a:r>
          </a:p>
        </p:txBody>
      </p:sp>
      <p:sp>
        <p:nvSpPr>
          <p:cNvPr id="3" name="Marcador de contenido 2">
            <a:extLst>
              <a:ext uri="{FF2B5EF4-FFF2-40B4-BE49-F238E27FC236}">
                <a16:creationId xmlns:a16="http://schemas.microsoft.com/office/drawing/2014/main" id="{908671FC-37D8-4E09-BF40-09FA18BFD728}"/>
              </a:ext>
            </a:extLst>
          </p:cNvPr>
          <p:cNvSpPr>
            <a:spLocks noGrp="1"/>
          </p:cNvSpPr>
          <p:nvPr>
            <p:ph idx="1"/>
          </p:nvPr>
        </p:nvSpPr>
        <p:spPr/>
        <p:txBody>
          <a:bodyPr/>
          <a:lstStyle/>
          <a:p>
            <a:r>
              <a:rPr lang="es-ES" b="0" i="0" dirty="0">
                <a:solidFill>
                  <a:srgbClr val="000000"/>
                </a:solidFill>
                <a:effectLst/>
                <a:highlight>
                  <a:srgbClr val="FFFFFF"/>
                </a:highlight>
                <a:latin typeface="Ember Display2"/>
              </a:rPr>
              <a:t>n la búsqueda de la optimización y generalización del rendimiento, los profesionales de LLM utilizan técnicas avanzadas para la capacitación distribuida y el procesamiento de datos paralelo. También comprenden y gestionan la infraestructura. Esto requiere una profunda experiencia en herramientas, conceptos de aprendizaje automático e infraestructura.</a:t>
            </a:r>
            <a:endParaRPr lang="es-CO" dirty="0"/>
          </a:p>
        </p:txBody>
      </p:sp>
    </p:spTree>
    <p:extLst>
      <p:ext uri="{BB962C8B-B14F-4D97-AF65-F5344CB8AC3E}">
        <p14:creationId xmlns:p14="http://schemas.microsoft.com/office/powerpoint/2010/main" val="50573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81EBE-9D9E-1F7F-102E-B7CD5B232715}"/>
              </a:ext>
            </a:extLst>
          </p:cNvPr>
          <p:cNvSpPr>
            <a:spLocks noGrp="1"/>
          </p:cNvSpPr>
          <p:nvPr>
            <p:ph type="title"/>
          </p:nvPr>
        </p:nvSpPr>
        <p:spPr/>
        <p:txBody>
          <a:bodyPr/>
          <a:lstStyle/>
          <a:p>
            <a:pPr algn="ctr"/>
            <a:r>
              <a:rPr lang="es-CO" dirty="0"/>
              <a:t>IA responsable</a:t>
            </a:r>
          </a:p>
        </p:txBody>
      </p:sp>
      <p:sp>
        <p:nvSpPr>
          <p:cNvPr id="3" name="Marcador de contenido 2">
            <a:extLst>
              <a:ext uri="{FF2B5EF4-FFF2-40B4-BE49-F238E27FC236}">
                <a16:creationId xmlns:a16="http://schemas.microsoft.com/office/drawing/2014/main" id="{4EFC9D38-0D2F-2D35-12FC-EBAACD2F978F}"/>
              </a:ext>
            </a:extLst>
          </p:cNvPr>
          <p:cNvSpPr>
            <a:spLocks noGrp="1"/>
          </p:cNvSpPr>
          <p:nvPr>
            <p:ph idx="1"/>
          </p:nvPr>
        </p:nvSpPr>
        <p:spPr/>
        <p:txBody>
          <a:bodyPr/>
          <a:lstStyle/>
          <a:p>
            <a:r>
              <a:rPr lang="es-ES" b="0" i="0" dirty="0">
                <a:solidFill>
                  <a:srgbClr val="000000"/>
                </a:solidFill>
                <a:effectLst/>
                <a:highlight>
                  <a:srgbClr val="FFFFFF"/>
                </a:highlight>
                <a:latin typeface="Ember Display2"/>
              </a:rPr>
              <a:t>Comprender el razonamiento de modelos complejos es una tarea difícil. Se realiza una investigación activa para garantizar que los modelos lingüísticos sean justos, transparentes e imparciales. La creación de puntos de referencia adecuados para evaluar y comparar el rendimiento de los modelos en una variedad de tareas también es un área activa de investigación.</a:t>
            </a:r>
            <a:endParaRPr lang="es-CO" dirty="0"/>
          </a:p>
        </p:txBody>
      </p:sp>
    </p:spTree>
    <p:extLst>
      <p:ext uri="{BB962C8B-B14F-4D97-AF65-F5344CB8AC3E}">
        <p14:creationId xmlns:p14="http://schemas.microsoft.com/office/powerpoint/2010/main" val="30039182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2904</TotalTime>
  <Words>1533</Words>
  <Application>Microsoft Office PowerPoint</Application>
  <PresentationFormat>Panorámica</PresentationFormat>
  <Paragraphs>121</Paragraphs>
  <Slides>29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Calibri</vt:lpstr>
      <vt:lpstr>Calibri Light</vt:lpstr>
      <vt:lpstr>Ember Display2</vt:lpstr>
      <vt:lpstr>var(--font-family-body)</vt:lpstr>
      <vt:lpstr>var(--font-family-head)</vt:lpstr>
      <vt:lpstr>Tema de Office</vt:lpstr>
      <vt:lpstr>LLM</vt:lpstr>
      <vt:lpstr>LLM</vt:lpstr>
      <vt:lpstr>Usos comunes</vt:lpstr>
      <vt:lpstr>Modelos futuros Retos:</vt:lpstr>
      <vt:lpstr>Curación de datos de entrenamiento</vt:lpstr>
      <vt:lpstr>Infraestructura de Gran escala y alto nivel</vt:lpstr>
      <vt:lpstr>Altos costos de capacitación</vt:lpstr>
      <vt:lpstr>Experiencia en aprendizaje automático</vt:lpstr>
      <vt:lpstr>IA responsable</vt:lpstr>
      <vt:lpstr>Entrenamiento Distribuido</vt:lpstr>
      <vt:lpstr>Paralelismo de data</vt:lpstr>
      <vt:lpstr>Paralelismo de data</vt:lpstr>
      <vt:lpstr>Paralelismo del modelo</vt:lpstr>
      <vt:lpstr>Paralelismo del modelo</vt:lpstr>
      <vt:lpstr>Paralelismo del modelo</vt:lpstr>
      <vt:lpstr>Optimización de memoria y rendimiento</vt:lpstr>
      <vt:lpstr>Infraestructura Purpose-Built</vt:lpstr>
      <vt:lpstr>Train LLM</vt:lpstr>
      <vt:lpstr>Deploy LLM</vt:lpstr>
      <vt:lpstr>Ingesting Language Model Data</vt:lpstr>
      <vt:lpstr>Presentación de PowerPoint</vt:lpstr>
      <vt:lpstr>Customizing</vt:lpstr>
      <vt:lpstr>Customizing</vt:lpstr>
      <vt:lpstr>Técnicas de mejora del rendimiento que modifican los parámetros del modelo</vt:lpstr>
      <vt:lpstr>Presentación de PowerPoint</vt:lpstr>
      <vt:lpstr>Presentación de PowerPoint</vt:lpstr>
      <vt:lpstr>Presentación de PowerPoint</vt:lpstr>
      <vt:lpstr>Presentación de PowerPoint</vt:lpstr>
      <vt:lpstr>Retrieval Augmented Generation (RAG)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prompt-engineering</dc:title>
  <dc:creator>jonnatan arias garcia</dc:creator>
  <cp:lastModifiedBy>jonnatan arias garcia</cp:lastModifiedBy>
  <cp:revision>12</cp:revision>
  <dcterms:created xsi:type="dcterms:W3CDTF">2024-04-28T17:21:32Z</dcterms:created>
  <dcterms:modified xsi:type="dcterms:W3CDTF">2024-05-15T02:20:23Z</dcterms:modified>
</cp:coreProperties>
</file>