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3" r:id="rId3"/>
    <p:sldId id="266" r:id="rId4"/>
    <p:sldId id="257" r:id="rId5"/>
    <p:sldId id="260" r:id="rId6"/>
    <p:sldId id="259" r:id="rId7"/>
    <p:sldId id="261" r:id="rId8"/>
    <p:sldId id="262" r:id="rId9"/>
    <p:sldId id="264" r:id="rId10"/>
    <p:sldId id="265" r:id="rId11"/>
    <p:sldId id="267" r:id="rId12"/>
    <p:sldId id="268" r:id="rId13"/>
    <p:sldId id="269" r:id="rId14"/>
    <p:sldId id="270" r:id="rId15"/>
    <p:sldId id="271"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851A4EA-D54C-43CD-A697-3947917CD7EB}">
          <p14:sldIdLst>
            <p14:sldId id="256"/>
            <p14:sldId id="263"/>
            <p14:sldId id="266"/>
            <p14:sldId id="257"/>
            <p14:sldId id="260"/>
            <p14:sldId id="259"/>
            <p14:sldId id="261"/>
            <p14:sldId id="262"/>
            <p14:sldId id="264"/>
            <p14:sldId id="265"/>
            <p14:sldId id="267"/>
            <p14:sldId id="268"/>
            <p14:sldId id="269"/>
            <p14:sldId id="270"/>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natan arias garcia" initials="ja" lastIdx="2" clrIdx="0">
    <p:extLst>
      <p:ext uri="{19B8F6BF-5375-455C-9EA6-DF929625EA0E}">
        <p15:presenceInfo xmlns:p15="http://schemas.microsoft.com/office/powerpoint/2012/main" userId="a49012081746b4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50" autoAdjust="0"/>
    <p:restoredTop sz="85967" autoAdjust="0"/>
  </p:normalViewPr>
  <p:slideViewPr>
    <p:cSldViewPr snapToGrid="0">
      <p:cViewPr varScale="1">
        <p:scale>
          <a:sx n="43" d="100"/>
          <a:sy n="43" d="100"/>
        </p:scale>
        <p:origin x="58" y="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A4115-B433-4874-A7E6-74914FACEB88}" type="datetimeFigureOut">
              <a:rPr lang="es-CO" smtClean="0"/>
              <a:t>28/04/2024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B4E20-ECEB-46D0-9C8F-8968493B62B8}" type="slidenum">
              <a:rPr lang="es-CO" smtClean="0"/>
              <a:t>‹Nº›</a:t>
            </a:fld>
            <a:endParaRPr lang="es-CO"/>
          </a:p>
        </p:txBody>
      </p:sp>
    </p:spTree>
    <p:extLst>
      <p:ext uri="{BB962C8B-B14F-4D97-AF65-F5344CB8AC3E}">
        <p14:creationId xmlns:p14="http://schemas.microsoft.com/office/powerpoint/2010/main" val="104377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D9B11-F9B2-BF14-DBF3-34242E293A1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31A7C44-C121-15B1-7D02-95E480C9C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9EDA34A-AE54-52D9-2A23-336EDB0E78EB}"/>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5" name="Marcador de pie de página 4">
            <a:extLst>
              <a:ext uri="{FF2B5EF4-FFF2-40B4-BE49-F238E27FC236}">
                <a16:creationId xmlns:a16="http://schemas.microsoft.com/office/drawing/2014/main" id="{A76DB7D5-1983-F312-57DB-1AA96393D1E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7E40D27-0E94-FB23-547A-95E44569737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97730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9D5F0-8A95-161B-AEE2-0DBF65E5799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87C1AA6-7E13-3127-0E19-F5171247679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0BBE57-3E69-BAA8-5AD0-12B6856950B0}"/>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5" name="Marcador de pie de página 4">
            <a:extLst>
              <a:ext uri="{FF2B5EF4-FFF2-40B4-BE49-F238E27FC236}">
                <a16:creationId xmlns:a16="http://schemas.microsoft.com/office/drawing/2014/main" id="{9C1E0D62-6E5E-6FC7-7ED2-0C63A61215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4F62-C712-431D-CB2E-E92E6709EA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4200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425C7B-41B8-9540-3ABF-5BA8232A16C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3A287E-4186-BEBF-F216-661EC535A20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6BB3F6-EB04-B60D-9EE6-01CE5EBE18B7}"/>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5" name="Marcador de pie de página 4">
            <a:extLst>
              <a:ext uri="{FF2B5EF4-FFF2-40B4-BE49-F238E27FC236}">
                <a16:creationId xmlns:a16="http://schemas.microsoft.com/office/drawing/2014/main" id="{E9FF6448-A063-9026-29E3-2E7AC3C3D65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CAFF164-D295-194C-3BE4-F98CC925057A}"/>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75784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F7246-0B19-B662-F340-3310D1C678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EB95C0E-0190-360F-3C45-6E0E9525E9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39F8675-97F5-35D2-B12A-816572EF4984}"/>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5" name="Marcador de pie de página 4">
            <a:extLst>
              <a:ext uri="{FF2B5EF4-FFF2-40B4-BE49-F238E27FC236}">
                <a16:creationId xmlns:a16="http://schemas.microsoft.com/office/drawing/2014/main" id="{7A3E5AA0-3B5D-6DE1-B370-AFFDC2B82DE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9F1DC41-144F-3775-8120-9AE6D2BEEAF3}"/>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1688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22760-3E2A-AEB8-E4EE-453E23B2618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7844A2F-A955-D66C-0E8F-0BF771024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85AA763-BAD8-13CC-6EAE-7720C64775A9}"/>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5" name="Marcador de pie de página 4">
            <a:extLst>
              <a:ext uri="{FF2B5EF4-FFF2-40B4-BE49-F238E27FC236}">
                <a16:creationId xmlns:a16="http://schemas.microsoft.com/office/drawing/2014/main" id="{71E6D4AD-9FDC-BA80-C957-43066DC83E7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25F0B18-A5FA-FD86-4E86-CE432AD68600}"/>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9754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F41AB-E727-1594-5E19-5E262AFFDA2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7D7699B-D75F-D53B-A183-FF0E4BB31BF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7C58CED-46D9-50FC-EFD6-8AFAA0D348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3C6F89E-6D3B-BEB6-8CB1-B3532414041B}"/>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6" name="Marcador de pie de página 5">
            <a:extLst>
              <a:ext uri="{FF2B5EF4-FFF2-40B4-BE49-F238E27FC236}">
                <a16:creationId xmlns:a16="http://schemas.microsoft.com/office/drawing/2014/main" id="{2F2F9EAB-EF8B-D88F-96FD-8D0447D5BD2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26F05F8-701D-16DE-7F2C-976312DFEFF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88294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880CE-C431-45E2-181C-73E4763AA9D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934BE0-E2C4-E216-553A-8D7ACC228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D2D11E9-6A88-926B-6F13-0B6FC7BB569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76C031F-C885-60B2-6925-BCDCBF7D2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13C311-50EA-9F11-3ADE-92F3B3A4643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1207731-79D3-FEB6-BC21-FE29041D5683}"/>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8" name="Marcador de pie de página 7">
            <a:extLst>
              <a:ext uri="{FF2B5EF4-FFF2-40B4-BE49-F238E27FC236}">
                <a16:creationId xmlns:a16="http://schemas.microsoft.com/office/drawing/2014/main" id="{69E6C985-3334-94F8-7019-C40BEA5970F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D9D08E8-F761-7807-41CB-84F68BDD86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80725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F9998-0D18-42CF-0DC7-7815DA2A1E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E865007-A787-2F2D-F272-BDCF75CB9D1F}"/>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4" name="Marcador de pie de página 3">
            <a:extLst>
              <a:ext uri="{FF2B5EF4-FFF2-40B4-BE49-F238E27FC236}">
                <a16:creationId xmlns:a16="http://schemas.microsoft.com/office/drawing/2014/main" id="{E5E6CEE7-5D5B-B216-388C-C35890C8EEE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924F078-6D0B-D811-7543-D46336A576C6}"/>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00843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41DF14B-CF30-9C25-A68C-95DC892190E0}"/>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3" name="Marcador de pie de página 2">
            <a:extLst>
              <a:ext uri="{FF2B5EF4-FFF2-40B4-BE49-F238E27FC236}">
                <a16:creationId xmlns:a16="http://schemas.microsoft.com/office/drawing/2014/main" id="{10290F78-F84E-7FA9-5BE3-52B11ACB1D0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F90D132-527D-C93E-45CB-31BB3718272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19319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816CE-3E35-2C15-0AB8-7831D8168A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1AFEB9B-FBCB-D08F-B496-3B00C0B03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D34AF9A-CBAB-4720-9E9E-98764CC57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0616EDB-CCA4-5ABE-4B06-8309840C0108}"/>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6" name="Marcador de pie de página 5">
            <a:extLst>
              <a:ext uri="{FF2B5EF4-FFF2-40B4-BE49-F238E27FC236}">
                <a16:creationId xmlns:a16="http://schemas.microsoft.com/office/drawing/2014/main" id="{500E58B5-354B-5B47-9202-6C2D3C9823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A6106D7-5BEA-65D4-E6DF-BF6CFED9976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6942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FFD40D-8F41-7EEA-0056-5581408845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B411822-286F-DDA0-BB1B-27F5BBAD9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FDDC4B6-4185-4F54-1A26-8F570490C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80CC53-E779-D8ED-A776-3918FBB24709}"/>
              </a:ext>
            </a:extLst>
          </p:cNvPr>
          <p:cNvSpPr>
            <a:spLocks noGrp="1"/>
          </p:cNvSpPr>
          <p:nvPr>
            <p:ph type="dt" sz="half" idx="10"/>
          </p:nvPr>
        </p:nvSpPr>
        <p:spPr/>
        <p:txBody>
          <a:bodyPr/>
          <a:lstStyle/>
          <a:p>
            <a:fld id="{80272390-E4B2-4A0D-8460-33D170166DE2}" type="datetimeFigureOut">
              <a:rPr lang="es-CO" smtClean="0"/>
              <a:t>28/04/2024</a:t>
            </a:fld>
            <a:endParaRPr lang="es-CO"/>
          </a:p>
        </p:txBody>
      </p:sp>
      <p:sp>
        <p:nvSpPr>
          <p:cNvPr id="6" name="Marcador de pie de página 5">
            <a:extLst>
              <a:ext uri="{FF2B5EF4-FFF2-40B4-BE49-F238E27FC236}">
                <a16:creationId xmlns:a16="http://schemas.microsoft.com/office/drawing/2014/main" id="{762CFE68-5509-34C5-C757-12901DFB377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E1E20C9-1C6C-48EA-75BB-FCD99F945162}"/>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6220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6601EB-DE75-A283-3D01-0B99DD63D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1A01138-944E-4DAA-DF17-B125910BB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1EB54C-0EF0-D612-9DD4-9CB9BC4F6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72390-E4B2-4A0D-8460-33D170166DE2}" type="datetimeFigureOut">
              <a:rPr lang="es-CO" smtClean="0"/>
              <a:t>28/04/2024</a:t>
            </a:fld>
            <a:endParaRPr lang="es-CO"/>
          </a:p>
        </p:txBody>
      </p:sp>
      <p:sp>
        <p:nvSpPr>
          <p:cNvPr id="5" name="Marcador de pie de página 4">
            <a:extLst>
              <a:ext uri="{FF2B5EF4-FFF2-40B4-BE49-F238E27FC236}">
                <a16:creationId xmlns:a16="http://schemas.microsoft.com/office/drawing/2014/main" id="{ECC8202E-D23A-03CD-B65F-B339AC157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4912DE4-2A3E-EAE2-9351-A0E4D88D3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D99A6-AB3E-47AC-8FB1-38EFAC3FC3E4}" type="slidenum">
              <a:rPr lang="es-CO" smtClean="0"/>
              <a:t>‹Nº›</a:t>
            </a:fld>
            <a:endParaRPr lang="es-CO"/>
          </a:p>
        </p:txBody>
      </p:sp>
    </p:spTree>
    <p:extLst>
      <p:ext uri="{BB962C8B-B14F-4D97-AF65-F5344CB8AC3E}">
        <p14:creationId xmlns:p14="http://schemas.microsoft.com/office/powerpoint/2010/main" val="8604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tmp"/><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14EE2-7CC8-1FB9-B50D-50BE09AB0ECE}"/>
              </a:ext>
            </a:extLst>
          </p:cNvPr>
          <p:cNvSpPr>
            <a:spLocks noGrp="1"/>
          </p:cNvSpPr>
          <p:nvPr>
            <p:ph type="ctrTitle"/>
          </p:nvPr>
        </p:nvSpPr>
        <p:spPr>
          <a:xfrm>
            <a:off x="526093" y="3657600"/>
            <a:ext cx="11105613" cy="1947488"/>
          </a:xfrm>
        </p:spPr>
        <p:txBody>
          <a:bodyPr>
            <a:normAutofit/>
          </a:bodyPr>
          <a:lstStyle/>
          <a:p>
            <a:r>
              <a:rPr lang="es-CO" sz="4800" dirty="0">
                <a:solidFill>
                  <a:schemeClr val="accent1">
                    <a:lumMod val="75000"/>
                  </a:schemeClr>
                </a:solidFill>
              </a:rPr>
              <a:t>Data</a:t>
            </a:r>
          </a:p>
        </p:txBody>
      </p:sp>
      <p:sp>
        <p:nvSpPr>
          <p:cNvPr id="3" name="Subtítulo 2">
            <a:extLst>
              <a:ext uri="{FF2B5EF4-FFF2-40B4-BE49-F238E27FC236}">
                <a16:creationId xmlns:a16="http://schemas.microsoft.com/office/drawing/2014/main" id="{6990167A-F844-9F94-DD27-83345C4FAC47}"/>
              </a:ext>
            </a:extLst>
          </p:cNvPr>
          <p:cNvSpPr>
            <a:spLocks noGrp="1"/>
          </p:cNvSpPr>
          <p:nvPr>
            <p:ph type="subTitle" idx="1"/>
          </p:nvPr>
        </p:nvSpPr>
        <p:spPr>
          <a:xfrm>
            <a:off x="1650112" y="5888038"/>
            <a:ext cx="9144000" cy="1655762"/>
          </a:xfrm>
        </p:spPr>
        <p:txBody>
          <a:bodyPr/>
          <a:lstStyle/>
          <a:p>
            <a:r>
              <a:rPr lang="es-CO" dirty="0"/>
              <a:t>PhD(e). </a:t>
            </a:r>
            <a:r>
              <a:rPr lang="es-CO" dirty="0" err="1"/>
              <a:t>MsC</a:t>
            </a:r>
            <a:r>
              <a:rPr lang="es-CO" dirty="0"/>
              <a:t>. Ing. Jonnatan Arias Garcia</a:t>
            </a:r>
          </a:p>
        </p:txBody>
      </p:sp>
      <p:pic>
        <p:nvPicPr>
          <p:cNvPr id="1026" name="Picture 2" descr="Universidad del Quindío - YouTube">
            <a:extLst>
              <a:ext uri="{FF2B5EF4-FFF2-40B4-BE49-F238E27FC236}">
                <a16:creationId xmlns:a16="http://schemas.microsoft.com/office/drawing/2014/main" id="{EF86FD76-BE56-F566-C121-F2E22DC93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385482"/>
            <a:ext cx="963706" cy="963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3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B986E-7A17-2AEB-C9DA-D2278E25F6D7}"/>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08221FAA-110A-A61F-C3F9-9277B8B0B441}"/>
              </a:ext>
            </a:extLst>
          </p:cNvPr>
          <p:cNvSpPr>
            <a:spLocks noGrp="1"/>
          </p:cNvSpPr>
          <p:nvPr>
            <p:ph idx="1"/>
          </p:nvPr>
        </p:nvSpPr>
        <p:spPr/>
        <p:txBody>
          <a:bodyPr/>
          <a:lstStyle/>
          <a:p>
            <a:pPr algn="l" fontAlgn="base">
              <a:buFont typeface="Arial" panose="020B0604020202020204" pitchFamily="34" charset="0"/>
              <a:buChar char="•"/>
            </a:pPr>
            <a:r>
              <a:rPr lang="es-ES" b="0" i="0" dirty="0" err="1">
                <a:solidFill>
                  <a:srgbClr val="000000"/>
                </a:solidFill>
                <a:effectLst/>
                <a:highlight>
                  <a:srgbClr val="FFFFFF"/>
                </a:highlight>
                <a:latin typeface="var(--font-family-body)"/>
              </a:rPr>
              <a:t>ráfico</a:t>
            </a:r>
            <a:r>
              <a:rPr lang="es-ES" b="0" i="0" dirty="0">
                <a:solidFill>
                  <a:srgbClr val="000000"/>
                </a:solidFill>
                <a:effectLst/>
                <a:highlight>
                  <a:srgbClr val="FFFFFF"/>
                </a:highlight>
                <a:latin typeface="var(--font-family-body)"/>
              </a:rPr>
              <a:t> de dispersión</a:t>
            </a:r>
            <a:endParaRPr lang="es-ES" b="0" i="0" dirty="0">
              <a:solidFill>
                <a:srgbClr val="000000"/>
              </a:solidFill>
              <a:effectLst/>
              <a:highlight>
                <a:srgbClr val="FFFFFF"/>
              </a:highlight>
              <a:latin typeface="merriweather" panose="00000500000000000000" pitchFamily="2" charset="0"/>
            </a:endParaRPr>
          </a:p>
          <a:p>
            <a:pPr algn="l" fontAlgn="base">
              <a:buFont typeface="Arial" panose="020B0604020202020204" pitchFamily="34" charset="0"/>
              <a:buChar char="•"/>
            </a:pPr>
            <a:r>
              <a:rPr lang="es-ES" b="0" i="0" dirty="0">
                <a:solidFill>
                  <a:srgbClr val="000000"/>
                </a:solidFill>
                <a:effectLst/>
                <a:highlight>
                  <a:srgbClr val="FFFFFF"/>
                </a:highlight>
                <a:latin typeface="var(--font-family-body)"/>
              </a:rPr>
              <a:t>Diagramas de caja</a:t>
            </a:r>
            <a:endParaRPr lang="es-ES" b="0" i="0" dirty="0">
              <a:solidFill>
                <a:srgbClr val="000000"/>
              </a:solidFill>
              <a:effectLst/>
              <a:highlight>
                <a:srgbClr val="FFFFFF"/>
              </a:highlight>
              <a:latin typeface="merriweather" panose="00000500000000000000" pitchFamily="2" charset="0"/>
            </a:endParaRPr>
          </a:p>
          <a:p>
            <a:pPr algn="l" fontAlgn="base">
              <a:buFont typeface="Arial" panose="020B0604020202020204" pitchFamily="34" charset="0"/>
              <a:buChar char="•"/>
            </a:pPr>
            <a:r>
              <a:rPr lang="es-ES" b="0" i="0" dirty="0">
                <a:solidFill>
                  <a:srgbClr val="000000"/>
                </a:solidFill>
                <a:effectLst/>
                <a:highlight>
                  <a:srgbClr val="FFFFFF"/>
                </a:highlight>
                <a:latin typeface="var(--font-family-body)"/>
              </a:rPr>
              <a:t>Histogramas</a:t>
            </a:r>
            <a:endParaRPr lang="es-ES" b="0" i="0" dirty="0">
              <a:solidFill>
                <a:srgbClr val="000000"/>
              </a:solidFill>
              <a:effectLst/>
              <a:highlight>
                <a:srgbClr val="FFFFFF"/>
              </a:highlight>
              <a:latin typeface="merriweather" panose="00000500000000000000" pitchFamily="2" charset="0"/>
            </a:endParaRPr>
          </a:p>
          <a:p>
            <a:pPr algn="l" fontAlgn="base">
              <a:buFont typeface="Arial" panose="020B0604020202020204" pitchFamily="34" charset="0"/>
              <a:buChar char="•"/>
            </a:pPr>
            <a:r>
              <a:rPr lang="es-ES" b="0" i="0" dirty="0">
                <a:solidFill>
                  <a:srgbClr val="000000"/>
                </a:solidFill>
                <a:effectLst/>
                <a:highlight>
                  <a:srgbClr val="FFFFFF"/>
                </a:highlight>
                <a:latin typeface="var(--font-family-body)"/>
              </a:rPr>
              <a:t>matriz de dispersión</a:t>
            </a:r>
            <a:endParaRPr lang="es-ES" b="0" i="0" dirty="0">
              <a:solidFill>
                <a:srgbClr val="000000"/>
              </a:solidFill>
              <a:effectLst/>
              <a:highlight>
                <a:srgbClr val="FFFFFF"/>
              </a:highlight>
              <a:latin typeface="merriweather" panose="00000500000000000000" pitchFamily="2" charset="0"/>
            </a:endParaRPr>
          </a:p>
          <a:p>
            <a:pPr algn="l" fontAlgn="base">
              <a:buFont typeface="Arial" panose="020B0604020202020204" pitchFamily="34" charset="0"/>
              <a:buChar char="•"/>
            </a:pPr>
            <a:r>
              <a:rPr lang="es-ES" b="0" i="0" dirty="0">
                <a:solidFill>
                  <a:srgbClr val="000000"/>
                </a:solidFill>
                <a:effectLst/>
                <a:highlight>
                  <a:srgbClr val="FFFFFF"/>
                </a:highlight>
                <a:latin typeface="var(--font-family-body)"/>
              </a:rPr>
              <a:t>Matriz de correlación</a:t>
            </a:r>
            <a:endParaRPr lang="es-ES" b="0" i="0" dirty="0">
              <a:solidFill>
                <a:srgbClr val="000000"/>
              </a:solidFill>
              <a:effectLst/>
              <a:highlight>
                <a:srgbClr val="FFFFFF"/>
              </a:highlight>
              <a:latin typeface="merriweather" panose="00000500000000000000" pitchFamily="2" charset="0"/>
            </a:endParaRPr>
          </a:p>
          <a:p>
            <a:pPr algn="l" fontAlgn="base">
              <a:buFont typeface="Arial" panose="020B0604020202020204" pitchFamily="34" charset="0"/>
              <a:buChar char="•"/>
            </a:pPr>
            <a:r>
              <a:rPr lang="es-ES" b="0" i="0" dirty="0">
                <a:solidFill>
                  <a:srgbClr val="000000"/>
                </a:solidFill>
                <a:effectLst/>
                <a:highlight>
                  <a:srgbClr val="FFFFFF"/>
                </a:highlight>
                <a:latin typeface="var(--font-family-body)"/>
              </a:rPr>
              <a:t>Mapas de calor</a:t>
            </a:r>
            <a:endParaRPr lang="es-ES" b="0" i="0" dirty="0">
              <a:solidFill>
                <a:srgbClr val="000000"/>
              </a:solidFill>
              <a:effectLst/>
              <a:highlight>
                <a:srgbClr val="FFFFFF"/>
              </a:highlight>
              <a:latin typeface="merriweather" panose="00000500000000000000" pitchFamily="2" charset="0"/>
            </a:endParaRPr>
          </a:p>
          <a:p>
            <a:pPr algn="l" fontAlgn="base">
              <a:buFont typeface="Arial" panose="020B0604020202020204" pitchFamily="34" charset="0"/>
              <a:buChar char="•"/>
            </a:pPr>
            <a:r>
              <a:rPr lang="es-ES" b="0" i="0" dirty="0">
                <a:solidFill>
                  <a:srgbClr val="000000"/>
                </a:solidFill>
                <a:effectLst/>
                <a:highlight>
                  <a:srgbClr val="FFFFFF"/>
                </a:highlight>
                <a:latin typeface="var(--font-family-body)"/>
              </a:rPr>
              <a:t>Matriz de confusión</a:t>
            </a:r>
            <a:endParaRPr lang="es-ES" b="0" i="0" dirty="0">
              <a:solidFill>
                <a:srgbClr val="000000"/>
              </a:solidFill>
              <a:effectLst/>
              <a:highlight>
                <a:srgbClr val="FFFFFF"/>
              </a:highlight>
              <a:latin typeface="merriweather" panose="00000500000000000000" pitchFamily="2" charset="0"/>
            </a:endParaRPr>
          </a:p>
          <a:p>
            <a:endParaRPr lang="es-CO" dirty="0"/>
          </a:p>
        </p:txBody>
      </p:sp>
    </p:spTree>
    <p:extLst>
      <p:ext uri="{BB962C8B-B14F-4D97-AF65-F5344CB8AC3E}">
        <p14:creationId xmlns:p14="http://schemas.microsoft.com/office/powerpoint/2010/main" val="261302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A3A73-345E-8F7B-D320-3552ED479043}"/>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8A271E8C-DA94-87D6-4EF3-1C3C55C226B1}"/>
              </a:ext>
            </a:extLst>
          </p:cNvPr>
          <p:cNvSpPr>
            <a:spLocks noGrp="1"/>
          </p:cNvSpPr>
          <p:nvPr>
            <p:ph idx="1"/>
          </p:nvPr>
        </p:nvSpPr>
        <p:spPr/>
        <p:txBody>
          <a:bodyPr/>
          <a:lstStyle/>
          <a:p>
            <a:r>
              <a:rPr lang="es-CO" dirty="0" err="1"/>
              <a:t>Validacion</a:t>
            </a:r>
            <a:r>
              <a:rPr lang="es-CO" dirty="0"/>
              <a:t> </a:t>
            </a:r>
            <a:r>
              <a:rPr lang="es-CO" dirty="0" err="1"/>
              <a:t>curazada</a:t>
            </a:r>
            <a:r>
              <a:rPr lang="es-CO" dirty="0"/>
              <a:t>: varios modelos para elegir el mejor</a:t>
            </a:r>
          </a:p>
          <a:p>
            <a:r>
              <a:rPr lang="es-CO" dirty="0"/>
              <a:t>K-</a:t>
            </a:r>
            <a:r>
              <a:rPr lang="es-CO" dirty="0" err="1"/>
              <a:t>Fold</a:t>
            </a:r>
            <a:r>
              <a:rPr lang="es-CO" dirty="0"/>
              <a:t>: divide datos de entrada en k subconjunto, entrena en (k-1) y luego </a:t>
            </a:r>
            <a:r>
              <a:rPr lang="es-CO" dirty="0" err="1"/>
              <a:t>evalua</a:t>
            </a:r>
            <a:r>
              <a:rPr lang="es-CO" dirty="0"/>
              <a:t> en el subconjunto que no se entreno.</a:t>
            </a:r>
          </a:p>
        </p:txBody>
      </p:sp>
      <p:pic>
        <p:nvPicPr>
          <p:cNvPr id="3074" name="Picture 2">
            <a:extLst>
              <a:ext uri="{FF2B5EF4-FFF2-40B4-BE49-F238E27FC236}">
                <a16:creationId xmlns:a16="http://schemas.microsoft.com/office/drawing/2014/main" id="{DFE5C166-56FB-F048-C9A8-63686C7DD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517" y="3433783"/>
            <a:ext cx="7691718" cy="342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391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BEB98-F15E-2167-7DB9-B60B9E32042D}"/>
              </a:ext>
            </a:extLst>
          </p:cNvPr>
          <p:cNvSpPr>
            <a:spLocks noGrp="1"/>
          </p:cNvSpPr>
          <p:nvPr>
            <p:ph type="title"/>
          </p:nvPr>
        </p:nvSpPr>
        <p:spPr/>
        <p:txBody>
          <a:bodyPr/>
          <a:lstStyle/>
          <a:p>
            <a:r>
              <a:rPr lang="es-CO" dirty="0"/>
              <a:t>Ajuste </a:t>
            </a:r>
            <a:r>
              <a:rPr lang="es-CO" dirty="0" err="1"/>
              <a:t>hiperparametros</a:t>
            </a:r>
            <a:endParaRPr lang="es-CO" dirty="0"/>
          </a:p>
        </p:txBody>
      </p:sp>
      <p:sp>
        <p:nvSpPr>
          <p:cNvPr id="3" name="Marcador de contenido 2">
            <a:extLst>
              <a:ext uri="{FF2B5EF4-FFF2-40B4-BE49-F238E27FC236}">
                <a16:creationId xmlns:a16="http://schemas.microsoft.com/office/drawing/2014/main" id="{A0564644-7E85-7667-0B2B-AE0C5C5B838E}"/>
              </a:ext>
            </a:extLst>
          </p:cNvPr>
          <p:cNvSpPr>
            <a:spLocks noGrp="1"/>
          </p:cNvSpPr>
          <p:nvPr>
            <p:ph idx="1"/>
          </p:nvPr>
        </p:nvSpPr>
        <p:spPr/>
        <p:txBody>
          <a:bodyPr/>
          <a:lstStyle/>
          <a:p>
            <a:pPr marL="0" indent="0">
              <a:buNone/>
            </a:pPr>
            <a:r>
              <a:rPr lang="es-ES" b="0" i="0" dirty="0">
                <a:solidFill>
                  <a:srgbClr val="000000"/>
                </a:solidFill>
                <a:effectLst/>
                <a:highlight>
                  <a:srgbClr val="FFFFFF"/>
                </a:highlight>
                <a:latin typeface="Amazon Ember"/>
              </a:rPr>
              <a:t>Los </a:t>
            </a:r>
            <a:r>
              <a:rPr lang="es-ES" b="0" i="0" dirty="0" err="1">
                <a:solidFill>
                  <a:srgbClr val="000000"/>
                </a:solidFill>
                <a:effectLst/>
                <a:highlight>
                  <a:srgbClr val="FFFFFF"/>
                </a:highlight>
                <a:latin typeface="Amazon Ember"/>
              </a:rPr>
              <a:t>hiperparámetros</a:t>
            </a:r>
            <a:r>
              <a:rPr lang="es-ES" b="0" i="0" dirty="0">
                <a:solidFill>
                  <a:srgbClr val="000000"/>
                </a:solidFill>
                <a:effectLst/>
                <a:highlight>
                  <a:srgbClr val="FFFFFF"/>
                </a:highlight>
                <a:latin typeface="Amazon Ember"/>
              </a:rPr>
              <a:t> son controles o configuraciones que se pueden ajustar antes de ejecutar un trabajo de entrenamiento para controlar el comportamiento de un algoritmo de ML. Pueden tener un gran impacto en el entrenamiento de modelos en lo que respecta al tiempo de entrenamiento, la convergencia del modelo y la precisión del modelo. A diferencia de los parámetros del modelo que se derivan del trabajo de entrenamiento, los valores de los </a:t>
            </a:r>
            <a:r>
              <a:rPr lang="es-ES" b="0" i="0" dirty="0" err="1">
                <a:solidFill>
                  <a:srgbClr val="000000"/>
                </a:solidFill>
                <a:effectLst/>
                <a:highlight>
                  <a:srgbClr val="FFFFFF"/>
                </a:highlight>
                <a:latin typeface="Amazon Ember"/>
              </a:rPr>
              <a:t>hiperparámetros</a:t>
            </a:r>
            <a:r>
              <a:rPr lang="es-ES" b="0" i="0" dirty="0">
                <a:solidFill>
                  <a:srgbClr val="000000"/>
                </a:solidFill>
                <a:effectLst/>
                <a:highlight>
                  <a:srgbClr val="FFFFFF"/>
                </a:highlight>
                <a:latin typeface="Amazon Ember"/>
              </a:rPr>
              <a:t> no cambian durante el entrenamiento. </a:t>
            </a:r>
            <a:endParaRPr lang="es-CO" dirty="0"/>
          </a:p>
        </p:txBody>
      </p:sp>
      <p:pic>
        <p:nvPicPr>
          <p:cNvPr id="4098" name="Picture 2">
            <a:extLst>
              <a:ext uri="{FF2B5EF4-FFF2-40B4-BE49-F238E27FC236}">
                <a16:creationId xmlns:a16="http://schemas.microsoft.com/office/drawing/2014/main" id="{C20716E7-1D3F-B5BD-7BF1-9B7ACC8AD2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0909" y="2780703"/>
            <a:ext cx="5045822" cy="310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01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0E5855-7769-0922-4036-547C49563B42}"/>
              </a:ext>
            </a:extLst>
          </p:cNvPr>
          <p:cNvSpPr>
            <a:spLocks noGrp="1"/>
          </p:cNvSpPr>
          <p:nvPr>
            <p:ph type="title"/>
          </p:nvPr>
        </p:nvSpPr>
        <p:spPr/>
        <p:txBody>
          <a:bodyPr/>
          <a:lstStyle/>
          <a:p>
            <a:endParaRPr lang="es-CO" dirty="0"/>
          </a:p>
        </p:txBody>
      </p:sp>
      <p:sp>
        <p:nvSpPr>
          <p:cNvPr id="3" name="Marcador de contenido 2">
            <a:extLst>
              <a:ext uri="{FF2B5EF4-FFF2-40B4-BE49-F238E27FC236}">
                <a16:creationId xmlns:a16="http://schemas.microsoft.com/office/drawing/2014/main" id="{D6C9EBCB-A166-9A4F-AC8E-D7672DC6CA74}"/>
              </a:ext>
            </a:extLst>
          </p:cNvPr>
          <p:cNvSpPr>
            <a:spLocks noGrp="1"/>
          </p:cNvSpPr>
          <p:nvPr>
            <p:ph idx="1"/>
          </p:nvPr>
        </p:nvSpPr>
        <p:spPr/>
        <p:txBody>
          <a:bodyPr/>
          <a:lstStyle/>
          <a:p>
            <a:r>
              <a:rPr lang="es-CO" dirty="0" err="1"/>
              <a:t>Hiperparametros</a:t>
            </a:r>
            <a:r>
              <a:rPr lang="es-CO" dirty="0"/>
              <a:t> del modelo</a:t>
            </a:r>
          </a:p>
          <a:p>
            <a:r>
              <a:rPr lang="es-CO" dirty="0" err="1"/>
              <a:t>Hiperparam</a:t>
            </a:r>
            <a:r>
              <a:rPr lang="es-CO" dirty="0"/>
              <a:t> del optimizador</a:t>
            </a:r>
          </a:p>
          <a:p>
            <a:r>
              <a:rPr lang="es-CO" dirty="0" err="1"/>
              <a:t>Hiperparam</a:t>
            </a:r>
            <a:r>
              <a:rPr lang="es-CO" dirty="0"/>
              <a:t> de datos (aumento, recorte)</a:t>
            </a:r>
          </a:p>
          <a:p>
            <a:endParaRPr lang="es-CO" dirty="0"/>
          </a:p>
          <a:p>
            <a:pPr marL="0" indent="0">
              <a:buNone/>
            </a:pPr>
            <a:r>
              <a:rPr lang="es-CO" dirty="0"/>
              <a:t>Usar búsqueda de </a:t>
            </a:r>
            <a:r>
              <a:rPr lang="es-CO" dirty="0" err="1"/>
              <a:t>hiperparams</a:t>
            </a:r>
            <a:r>
              <a:rPr lang="es-CO" dirty="0"/>
              <a:t> (</a:t>
            </a:r>
            <a:r>
              <a:rPr lang="es-CO" dirty="0" err="1"/>
              <a:t>gridsearch</a:t>
            </a:r>
            <a:r>
              <a:rPr lang="es-CO" dirty="0"/>
              <a:t> o </a:t>
            </a:r>
            <a:r>
              <a:rPr lang="es-CO" dirty="0" err="1"/>
              <a:t>random</a:t>
            </a:r>
            <a:r>
              <a:rPr lang="es-CO" dirty="0"/>
              <a:t> y </a:t>
            </a:r>
            <a:r>
              <a:rPr lang="es-CO" dirty="0" err="1"/>
              <a:t>best</a:t>
            </a:r>
            <a:r>
              <a:rPr lang="es-CO" dirty="0"/>
              <a:t> </a:t>
            </a:r>
            <a:r>
              <a:rPr lang="es-CO" dirty="0" err="1"/>
              <a:t>segun</a:t>
            </a:r>
            <a:r>
              <a:rPr lang="es-CO" dirty="0"/>
              <a:t> )</a:t>
            </a:r>
          </a:p>
        </p:txBody>
      </p:sp>
    </p:spTree>
    <p:extLst>
      <p:ext uri="{BB962C8B-B14F-4D97-AF65-F5344CB8AC3E}">
        <p14:creationId xmlns:p14="http://schemas.microsoft.com/office/powerpoint/2010/main" val="174708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0449A8-349C-94E4-021D-88EB1381D01E}"/>
              </a:ext>
            </a:extLst>
          </p:cNvPr>
          <p:cNvSpPr>
            <a:spLocks noGrp="1"/>
          </p:cNvSpPr>
          <p:nvPr>
            <p:ph type="title"/>
          </p:nvPr>
        </p:nvSpPr>
        <p:spPr/>
        <p:txBody>
          <a:bodyPr/>
          <a:lstStyle/>
          <a:p>
            <a:r>
              <a:rPr lang="es-CO" dirty="0"/>
              <a:t>Evaluar modelos</a:t>
            </a:r>
          </a:p>
        </p:txBody>
      </p:sp>
      <p:sp>
        <p:nvSpPr>
          <p:cNvPr id="3" name="Marcador de contenido 2">
            <a:extLst>
              <a:ext uri="{FF2B5EF4-FFF2-40B4-BE49-F238E27FC236}">
                <a16:creationId xmlns:a16="http://schemas.microsoft.com/office/drawing/2014/main" id="{5FF86790-7C63-8E87-C584-8E607F32DE3E}"/>
              </a:ext>
            </a:extLst>
          </p:cNvPr>
          <p:cNvSpPr>
            <a:spLocks noGrp="1"/>
          </p:cNvSpPr>
          <p:nvPr>
            <p:ph idx="1"/>
          </p:nvPr>
        </p:nvSpPr>
        <p:spPr/>
        <p:txBody>
          <a:bodyPr/>
          <a:lstStyle/>
          <a:p>
            <a:r>
              <a:rPr lang="es-CO" dirty="0"/>
              <a:t>Matriz de confusión</a:t>
            </a:r>
          </a:p>
        </p:txBody>
      </p:sp>
      <p:pic>
        <p:nvPicPr>
          <p:cNvPr id="5122" name="Picture 2">
            <a:extLst>
              <a:ext uri="{FF2B5EF4-FFF2-40B4-BE49-F238E27FC236}">
                <a16:creationId xmlns:a16="http://schemas.microsoft.com/office/drawing/2014/main" id="{47CAF500-C00C-B20F-1EF9-20A191E7F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421" y="931775"/>
            <a:ext cx="3926796" cy="34733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0E73654-DBC3-2A9B-4CC2-109B5A342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97126"/>
            <a:ext cx="3926797" cy="170416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9BA8E90D-CC64-2857-0889-D8595E3B25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488670"/>
            <a:ext cx="3757683" cy="170416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463E7CEB-D5F7-A040-4421-57AEFD9285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4997" y="2806290"/>
            <a:ext cx="3899045" cy="173375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6B58F533-0F89-10D5-A5F0-4B7BA5C70C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6148" y="5123305"/>
            <a:ext cx="2947863" cy="802920"/>
          </a:xfrm>
          <a:prstGeom prst="rect">
            <a:avLst/>
          </a:prstGeom>
        </p:spPr>
      </p:pic>
    </p:spTree>
    <p:extLst>
      <p:ext uri="{BB962C8B-B14F-4D97-AF65-F5344CB8AC3E}">
        <p14:creationId xmlns:p14="http://schemas.microsoft.com/office/powerpoint/2010/main" val="301558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13F39-BCBF-F025-6E9F-FDB9A6E3095F}"/>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3310238A-FE5A-2480-81D6-B6A3D761FB96}"/>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403724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6B656B-C051-C503-A2FC-038F0C910062}"/>
              </a:ext>
            </a:extLst>
          </p:cNvPr>
          <p:cNvSpPr>
            <a:spLocks noGrp="1"/>
          </p:cNvSpPr>
          <p:nvPr>
            <p:ph type="title"/>
          </p:nvPr>
        </p:nvSpPr>
        <p:spPr/>
        <p:txBody>
          <a:bodyPr/>
          <a:lstStyle/>
          <a:p>
            <a:r>
              <a:rPr lang="es-CO" dirty="0"/>
              <a:t>Datos</a:t>
            </a:r>
          </a:p>
        </p:txBody>
      </p:sp>
      <p:sp>
        <p:nvSpPr>
          <p:cNvPr id="3" name="Marcador de contenido 2">
            <a:extLst>
              <a:ext uri="{FF2B5EF4-FFF2-40B4-BE49-F238E27FC236}">
                <a16:creationId xmlns:a16="http://schemas.microsoft.com/office/drawing/2014/main" id="{57EF24DE-A50B-5E73-6E08-5F1A4DAD5D70}"/>
              </a:ext>
            </a:extLst>
          </p:cNvPr>
          <p:cNvSpPr>
            <a:spLocks noGrp="1"/>
          </p:cNvSpPr>
          <p:nvPr>
            <p:ph idx="1"/>
          </p:nvPr>
        </p:nvSpPr>
        <p:spPr/>
        <p:txBody>
          <a:bodyPr>
            <a:normAutofit fontScale="55000" lnSpcReduction="20000"/>
          </a:bodyPr>
          <a:lstStyle/>
          <a:p>
            <a:r>
              <a:rPr lang="es-CO" dirty="0"/>
              <a:t>Texto</a:t>
            </a:r>
          </a:p>
          <a:p>
            <a:r>
              <a:rPr lang="es-CO" dirty="0" err="1"/>
              <a:t>Numericos</a:t>
            </a:r>
            <a:r>
              <a:rPr lang="es-CO" dirty="0"/>
              <a:t> (enteros, flotantes) escalar cuando las diferencias son muy grandes</a:t>
            </a:r>
          </a:p>
          <a:p>
            <a:pPr lvl="1" fontAlgn="base"/>
            <a:r>
              <a:rPr lang="es-ES" b="0" i="0" dirty="0">
                <a:solidFill>
                  <a:srgbClr val="000000"/>
                </a:solidFill>
                <a:effectLst/>
                <a:highlight>
                  <a:srgbClr val="FFFFFF"/>
                </a:highlight>
                <a:latin typeface="var(--font-family-body)"/>
              </a:rPr>
              <a:t>Estandarización de media/varianza</a:t>
            </a:r>
            <a:endParaRPr lang="es-ES" b="0" i="0" dirty="0">
              <a:solidFill>
                <a:srgbClr val="000000"/>
              </a:solidFill>
              <a:effectLst/>
              <a:highlight>
                <a:srgbClr val="FFFFFF"/>
              </a:highlight>
              <a:latin typeface="merriweather" panose="020F0502020204030204" pitchFamily="2" charset="0"/>
            </a:endParaRPr>
          </a:p>
          <a:p>
            <a:pPr lvl="1" fontAlgn="base"/>
            <a:r>
              <a:rPr lang="es-ES" b="0" i="0" dirty="0">
                <a:solidFill>
                  <a:srgbClr val="000000"/>
                </a:solidFill>
                <a:effectLst/>
                <a:highlight>
                  <a:srgbClr val="FFFFFF"/>
                </a:highlight>
                <a:latin typeface="var(--font-family-body)"/>
              </a:rPr>
              <a:t>Escalado mínimo máximo</a:t>
            </a:r>
            <a:endParaRPr lang="es-ES" b="0" i="0" dirty="0">
              <a:solidFill>
                <a:srgbClr val="000000"/>
              </a:solidFill>
              <a:effectLst/>
              <a:highlight>
                <a:srgbClr val="FFFFFF"/>
              </a:highlight>
              <a:latin typeface="merriweather" panose="020F0502020204030204" pitchFamily="2" charset="0"/>
            </a:endParaRPr>
          </a:p>
          <a:p>
            <a:pPr lvl="1" fontAlgn="base"/>
            <a:r>
              <a:rPr lang="es-ES" b="0" i="0" dirty="0">
                <a:solidFill>
                  <a:srgbClr val="000000"/>
                </a:solidFill>
                <a:effectLst/>
                <a:highlight>
                  <a:srgbClr val="FFFFFF"/>
                </a:highlight>
                <a:latin typeface="var(--font-family-body)"/>
              </a:rPr>
              <a:t>Escalado </a:t>
            </a:r>
            <a:r>
              <a:rPr lang="es-ES" b="0" i="0" dirty="0" err="1">
                <a:solidFill>
                  <a:srgbClr val="000000"/>
                </a:solidFill>
                <a:effectLst/>
                <a:highlight>
                  <a:srgbClr val="FFFFFF"/>
                </a:highlight>
                <a:latin typeface="var(--font-family-body)"/>
              </a:rPr>
              <a:t>Maxabs</a:t>
            </a:r>
            <a:endParaRPr lang="es-ES" b="0" i="0" dirty="0">
              <a:solidFill>
                <a:srgbClr val="000000"/>
              </a:solidFill>
              <a:effectLst/>
              <a:highlight>
                <a:srgbClr val="FFFFFF"/>
              </a:highlight>
              <a:latin typeface="merriweather" panose="020F0502020204030204" pitchFamily="2" charset="0"/>
            </a:endParaRPr>
          </a:p>
          <a:p>
            <a:pPr lvl="1" fontAlgn="base"/>
            <a:r>
              <a:rPr lang="es-ES" b="0" i="0" dirty="0">
                <a:solidFill>
                  <a:srgbClr val="000000"/>
                </a:solidFill>
                <a:effectLst/>
                <a:highlight>
                  <a:srgbClr val="FFFFFF"/>
                </a:highlight>
                <a:latin typeface="var(--font-family-body)"/>
              </a:rPr>
              <a:t>Escalado robusto</a:t>
            </a:r>
            <a:endParaRPr lang="es-ES" b="0" i="0" dirty="0">
              <a:solidFill>
                <a:srgbClr val="000000"/>
              </a:solidFill>
              <a:effectLst/>
              <a:highlight>
                <a:srgbClr val="FFFFFF"/>
              </a:highlight>
              <a:latin typeface="merriweather" panose="020F0502020204030204" pitchFamily="2" charset="0"/>
            </a:endParaRPr>
          </a:p>
          <a:p>
            <a:pPr lvl="1" fontAlgn="base"/>
            <a:r>
              <a:rPr lang="es-ES" b="0" i="0" dirty="0">
                <a:solidFill>
                  <a:srgbClr val="000000"/>
                </a:solidFill>
                <a:effectLst/>
                <a:highlight>
                  <a:srgbClr val="FFFFFF"/>
                </a:highlight>
                <a:latin typeface="var(--font-family-body)"/>
              </a:rPr>
              <a:t>Normalizador</a:t>
            </a:r>
            <a:endParaRPr lang="es-ES" b="0" i="0" dirty="0">
              <a:solidFill>
                <a:srgbClr val="000000"/>
              </a:solidFill>
              <a:effectLst/>
              <a:highlight>
                <a:srgbClr val="FFFFFF"/>
              </a:highlight>
              <a:latin typeface="merriweather" panose="020F0502020204030204" pitchFamily="2" charset="0"/>
            </a:endParaRPr>
          </a:p>
          <a:p>
            <a:pPr lvl="1"/>
            <a:endParaRPr lang="es-CO" dirty="0"/>
          </a:p>
          <a:p>
            <a:r>
              <a:rPr lang="es-CO" dirty="0"/>
              <a:t>Audio</a:t>
            </a:r>
          </a:p>
          <a:p>
            <a:r>
              <a:rPr lang="es-CO" dirty="0"/>
              <a:t>Texto </a:t>
            </a:r>
            <a:r>
              <a:rPr lang="es-CO" dirty="0" err="1"/>
              <a:t>categorico</a:t>
            </a:r>
            <a:r>
              <a:rPr lang="es-CO" dirty="0"/>
              <a:t> (</a:t>
            </a:r>
            <a:r>
              <a:rPr lang="es-CO" dirty="0" err="1"/>
              <a:t>label</a:t>
            </a:r>
            <a:r>
              <a:rPr lang="es-CO" dirty="0"/>
              <a:t>, </a:t>
            </a:r>
            <a:r>
              <a:rPr lang="es-CO" dirty="0" err="1"/>
              <a:t>one</a:t>
            </a:r>
            <a:r>
              <a:rPr lang="es-CO" dirty="0"/>
              <a:t> </a:t>
            </a:r>
            <a:r>
              <a:rPr lang="es-CO" dirty="0" err="1"/>
              <a:t>hot</a:t>
            </a:r>
            <a:r>
              <a:rPr lang="es-CO" dirty="0"/>
              <a:t>)</a:t>
            </a:r>
          </a:p>
          <a:p>
            <a:pPr lvl="1"/>
            <a:r>
              <a:rPr lang="es-CO" dirty="0" err="1"/>
              <a:t>Onet</a:t>
            </a:r>
            <a:r>
              <a:rPr lang="es-CO" dirty="0"/>
              <a:t> </a:t>
            </a:r>
            <a:r>
              <a:rPr lang="es-CO" dirty="0" err="1"/>
              <a:t>hot</a:t>
            </a:r>
            <a:endParaRPr lang="es-CO" dirty="0"/>
          </a:p>
          <a:p>
            <a:pPr lvl="2" fontAlgn="base"/>
            <a:r>
              <a:rPr lang="es-ES" b="0" i="0" dirty="0">
                <a:solidFill>
                  <a:srgbClr val="000000"/>
                </a:solidFill>
                <a:effectLst/>
                <a:highlight>
                  <a:srgbClr val="FFFFFF"/>
                </a:highlight>
                <a:latin typeface="var(--font-family-body)"/>
              </a:rPr>
              <a:t> Si codifica esta variable o característica en números enteros, se convierte en uno, dos y tres.</a:t>
            </a:r>
            <a:endParaRPr lang="es-ES" b="0" i="0" dirty="0">
              <a:solidFill>
                <a:srgbClr val="000000"/>
              </a:solidFill>
              <a:effectLst/>
              <a:highlight>
                <a:srgbClr val="FFFFFF"/>
              </a:highlight>
              <a:latin typeface="Amazon Ember"/>
            </a:endParaRPr>
          </a:p>
          <a:p>
            <a:pPr lvl="2" fontAlgn="base"/>
            <a:r>
              <a:rPr lang="es-ES" b="0" i="0" dirty="0">
                <a:solidFill>
                  <a:srgbClr val="000000"/>
                </a:solidFill>
                <a:effectLst/>
                <a:highlight>
                  <a:srgbClr val="FFFFFF"/>
                </a:highlight>
                <a:latin typeface="var(--font-family-body)"/>
              </a:rPr>
              <a:t>Uno, dos y tres realmente implica que algo tiene un valor numérico. Tienen diferencia de orden y también hay una magnitud en la diferencia entre los números. Estas características adicionales son artefactos que no pertenecen a los datos originales. Y estos artefactos pueden brindarle resultados incorrectos o inesperados.</a:t>
            </a:r>
            <a:endParaRPr lang="es-ES" b="0" i="0" dirty="0">
              <a:solidFill>
                <a:srgbClr val="000000"/>
              </a:solidFill>
              <a:effectLst/>
              <a:highlight>
                <a:srgbClr val="FFFFFF"/>
              </a:highlight>
              <a:latin typeface="Amazon Ember"/>
            </a:endParaRPr>
          </a:p>
          <a:p>
            <a:pPr lvl="2"/>
            <a:endParaRPr lang="es-CO" dirty="0"/>
          </a:p>
          <a:p>
            <a:r>
              <a:rPr lang="es-CO" dirty="0"/>
              <a:t>Imagen</a:t>
            </a:r>
          </a:p>
          <a:p>
            <a:r>
              <a:rPr lang="es-CO" dirty="0"/>
              <a:t>Video</a:t>
            </a:r>
          </a:p>
          <a:p>
            <a:r>
              <a:rPr lang="es-CO" dirty="0"/>
              <a:t>fechas</a:t>
            </a:r>
          </a:p>
        </p:txBody>
      </p:sp>
    </p:spTree>
    <p:extLst>
      <p:ext uri="{BB962C8B-B14F-4D97-AF65-F5344CB8AC3E}">
        <p14:creationId xmlns:p14="http://schemas.microsoft.com/office/powerpoint/2010/main" val="351073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DCDF6-F011-D436-793A-9FA6F1D37906}"/>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D0236C00-505F-0FF1-D550-B50AA62C2109}"/>
              </a:ext>
            </a:extLst>
          </p:cNvPr>
          <p:cNvSpPr>
            <a:spLocks noGrp="1"/>
          </p:cNvSpPr>
          <p:nvPr>
            <p:ph idx="1"/>
          </p:nvPr>
        </p:nvSpPr>
        <p:spPr/>
        <p:txBody>
          <a:bodyPr/>
          <a:lstStyle/>
          <a:p>
            <a:r>
              <a:rPr lang="es-CO" dirty="0"/>
              <a:t>Tablas (agregar, quitar… en Pandas)</a:t>
            </a:r>
          </a:p>
          <a:p>
            <a:r>
              <a:rPr lang="es-CO" dirty="0"/>
              <a:t>secuencias</a:t>
            </a:r>
          </a:p>
        </p:txBody>
      </p:sp>
    </p:spTree>
    <p:extLst>
      <p:ext uri="{BB962C8B-B14F-4D97-AF65-F5344CB8AC3E}">
        <p14:creationId xmlns:p14="http://schemas.microsoft.com/office/powerpoint/2010/main" val="276135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09EA32-2BAB-EE85-39F0-25C11A48C343}"/>
              </a:ext>
            </a:extLst>
          </p:cNvPr>
          <p:cNvSpPr>
            <a:spLocks noGrp="1"/>
          </p:cNvSpPr>
          <p:nvPr>
            <p:ph type="title"/>
          </p:nvPr>
        </p:nvSpPr>
        <p:spPr/>
        <p:txBody>
          <a:bodyPr/>
          <a:lstStyle/>
          <a:p>
            <a:pPr algn="ctr"/>
            <a:r>
              <a:rPr lang="es-CO" dirty="0">
                <a:solidFill>
                  <a:srgbClr val="0070C0"/>
                </a:solidFill>
              </a:rPr>
              <a:t>Dimensiones </a:t>
            </a:r>
            <a:r>
              <a:rPr lang="es-CO" dirty="0" err="1">
                <a:solidFill>
                  <a:srgbClr val="0070C0"/>
                </a:solidFill>
              </a:rPr>
              <a:t>shape</a:t>
            </a:r>
            <a:endParaRPr lang="es-CO" dirty="0">
              <a:solidFill>
                <a:srgbClr val="0070C0"/>
              </a:solidFill>
            </a:endParaRPr>
          </a:p>
        </p:txBody>
      </p:sp>
      <p:sp>
        <p:nvSpPr>
          <p:cNvPr id="3" name="Marcador de contenido 2">
            <a:extLst>
              <a:ext uri="{FF2B5EF4-FFF2-40B4-BE49-F238E27FC236}">
                <a16:creationId xmlns:a16="http://schemas.microsoft.com/office/drawing/2014/main" id="{A2C06753-ED88-152E-3633-73508E90528B}"/>
              </a:ext>
            </a:extLst>
          </p:cNvPr>
          <p:cNvSpPr>
            <a:spLocks noGrp="1"/>
          </p:cNvSpPr>
          <p:nvPr>
            <p:ph idx="1"/>
          </p:nvPr>
        </p:nvSpPr>
        <p:spPr>
          <a:xfrm>
            <a:off x="838200" y="1470212"/>
            <a:ext cx="10515600" cy="4706751"/>
          </a:xfrm>
        </p:spPr>
        <p:txBody>
          <a:bodyPr>
            <a:normAutofit fontScale="92500"/>
          </a:bodyPr>
          <a:lstStyle/>
          <a:p>
            <a:pPr marL="0" indent="0" algn="just">
              <a:buNone/>
            </a:pPr>
            <a:r>
              <a:rPr lang="es-ES" b="0" i="0" dirty="0">
                <a:solidFill>
                  <a:srgbClr val="383838"/>
                </a:solidFill>
                <a:effectLst/>
                <a:highlight>
                  <a:srgbClr val="FFFFFF"/>
                </a:highlight>
                <a:latin typeface="Inter"/>
              </a:rPr>
              <a:t>Una gran cantidad de datos en ML involucran miles/millones de funciones. </a:t>
            </a:r>
          </a:p>
          <a:p>
            <a:pPr marL="0" indent="0" algn="just">
              <a:buNone/>
            </a:pPr>
            <a:r>
              <a:rPr lang="es-ES" b="0" i="0" dirty="0">
                <a:solidFill>
                  <a:srgbClr val="383838"/>
                </a:solidFill>
                <a:effectLst/>
                <a:highlight>
                  <a:srgbClr val="FFFFFF"/>
                </a:highlight>
                <a:latin typeface="Inter"/>
              </a:rPr>
              <a:t>Estas características pueden hacer que el entrenamiento sea muy lento.</a:t>
            </a:r>
          </a:p>
          <a:p>
            <a:pPr marL="0" indent="0" algn="just">
              <a:buNone/>
            </a:pPr>
            <a:r>
              <a:rPr lang="es-ES" b="0" i="0" dirty="0">
                <a:solidFill>
                  <a:srgbClr val="383838"/>
                </a:solidFill>
                <a:effectLst/>
                <a:highlight>
                  <a:srgbClr val="FFFFFF"/>
                </a:highlight>
                <a:latin typeface="Inter"/>
              </a:rPr>
              <a:t>Además, hay mucho espacio en dimensiones altas, lo que hace que los conjuntos de datos de alta dimensión sean escasos, ya que es muy probable que la mayoría de las instancias de entrenamiento estén lejos unas de otras. </a:t>
            </a:r>
          </a:p>
          <a:p>
            <a:pPr marL="0" indent="0" algn="just">
              <a:buNone/>
            </a:pPr>
            <a:r>
              <a:rPr lang="es-ES" b="0" i="0" dirty="0">
                <a:solidFill>
                  <a:srgbClr val="383838"/>
                </a:solidFill>
                <a:effectLst/>
                <a:highlight>
                  <a:srgbClr val="FFFFFF"/>
                </a:highlight>
                <a:latin typeface="Inter"/>
              </a:rPr>
              <a:t>Esto aumenta el riesgo de sobreajuste, ya que las predicciones se basarán en extrapolaciones mucho mayores en comparación con las de datos de baja dimensión. Esto se llama </a:t>
            </a:r>
            <a:r>
              <a:rPr lang="es-ES" b="0" i="1" dirty="0">
                <a:solidFill>
                  <a:srgbClr val="383838"/>
                </a:solidFill>
                <a:effectLst/>
                <a:highlight>
                  <a:srgbClr val="FFFFFF"/>
                </a:highlight>
                <a:latin typeface="Inter"/>
              </a:rPr>
              <a:t>la maldición de la dimensionalidad</a:t>
            </a:r>
            <a:r>
              <a:rPr lang="es-ES" b="0" i="0" dirty="0">
                <a:solidFill>
                  <a:srgbClr val="383838"/>
                </a:solidFill>
                <a:effectLst/>
                <a:highlight>
                  <a:srgbClr val="FFFFFF"/>
                </a:highlight>
                <a:latin typeface="Inter"/>
              </a:rPr>
              <a:t> .</a:t>
            </a:r>
          </a:p>
          <a:p>
            <a:pPr marL="0" indent="0" algn="just">
              <a:buNone/>
            </a:pPr>
            <a:r>
              <a:rPr lang="es-ES" b="0" i="0" dirty="0">
                <a:solidFill>
                  <a:srgbClr val="383838"/>
                </a:solidFill>
                <a:effectLst/>
                <a:highlight>
                  <a:srgbClr val="FFFFFF"/>
                </a:highlight>
                <a:latin typeface="Inter"/>
              </a:rPr>
              <a:t>Tenemos dos enfoques principales para la reducción de dimensionalidad: proyección y </a:t>
            </a:r>
            <a:r>
              <a:rPr lang="es-ES" b="0" i="0" dirty="0" err="1">
                <a:solidFill>
                  <a:srgbClr val="FF0000"/>
                </a:solidFill>
                <a:effectLst/>
                <a:highlight>
                  <a:srgbClr val="FFFFFF"/>
                </a:highlight>
                <a:latin typeface="Inter"/>
              </a:rPr>
              <a:t>manifold</a:t>
            </a:r>
            <a:r>
              <a:rPr lang="es-ES" b="0" i="0" dirty="0">
                <a:solidFill>
                  <a:srgbClr val="FF0000"/>
                </a:solidFill>
                <a:effectLst/>
                <a:highlight>
                  <a:srgbClr val="FFFFFF"/>
                </a:highlight>
                <a:latin typeface="Inter"/>
              </a:rPr>
              <a:t> </a:t>
            </a:r>
            <a:r>
              <a:rPr lang="es-ES" b="0" i="0" dirty="0" err="1">
                <a:solidFill>
                  <a:srgbClr val="FF0000"/>
                </a:solidFill>
                <a:effectLst/>
                <a:highlight>
                  <a:srgbClr val="FFFFFF"/>
                </a:highlight>
                <a:latin typeface="Inter"/>
              </a:rPr>
              <a:t>learning</a:t>
            </a:r>
            <a:r>
              <a:rPr lang="es-ES" b="0" i="0" dirty="0">
                <a:solidFill>
                  <a:srgbClr val="FF0000"/>
                </a:solidFill>
                <a:effectLst/>
                <a:highlight>
                  <a:srgbClr val="FFFFFF"/>
                </a:highlight>
                <a:latin typeface="Inter"/>
              </a:rPr>
              <a:t>.</a:t>
            </a:r>
          </a:p>
          <a:p>
            <a:endParaRPr lang="es-CO" dirty="0"/>
          </a:p>
        </p:txBody>
      </p:sp>
    </p:spTree>
    <p:extLst>
      <p:ext uri="{BB962C8B-B14F-4D97-AF65-F5344CB8AC3E}">
        <p14:creationId xmlns:p14="http://schemas.microsoft.com/office/powerpoint/2010/main" val="104988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E7123-EB03-70B5-6F97-68DB49C23159}"/>
              </a:ext>
            </a:extLst>
          </p:cNvPr>
          <p:cNvSpPr>
            <a:spLocks noGrp="1"/>
          </p:cNvSpPr>
          <p:nvPr>
            <p:ph type="title"/>
          </p:nvPr>
        </p:nvSpPr>
        <p:spPr/>
        <p:txBody>
          <a:bodyPr/>
          <a:lstStyle/>
          <a:p>
            <a:pPr algn="ctr"/>
            <a:r>
              <a:rPr lang="es-CO" b="1" dirty="0" err="1"/>
              <a:t>Estadisticas</a:t>
            </a:r>
            <a:endParaRPr lang="es-CO" b="1" dirty="0"/>
          </a:p>
        </p:txBody>
      </p:sp>
      <p:sp>
        <p:nvSpPr>
          <p:cNvPr id="3" name="Marcador de contenido 2">
            <a:extLst>
              <a:ext uri="{FF2B5EF4-FFF2-40B4-BE49-F238E27FC236}">
                <a16:creationId xmlns:a16="http://schemas.microsoft.com/office/drawing/2014/main" id="{925CDA09-29D2-7293-50B6-BCCA2613D3CB}"/>
              </a:ext>
            </a:extLst>
          </p:cNvPr>
          <p:cNvSpPr>
            <a:spLocks noGrp="1"/>
          </p:cNvSpPr>
          <p:nvPr>
            <p:ph idx="1"/>
          </p:nvPr>
        </p:nvSpPr>
        <p:spPr>
          <a:xfrm>
            <a:off x="838200" y="1506071"/>
            <a:ext cx="10515600" cy="4670892"/>
          </a:xfrm>
        </p:spPr>
        <p:txBody>
          <a:bodyPr/>
          <a:lstStyle/>
          <a:p>
            <a:pPr marL="0" indent="0" algn="just">
              <a:buNone/>
            </a:pPr>
            <a:r>
              <a:rPr lang="es-CO" b="0" i="0" dirty="0">
                <a:solidFill>
                  <a:srgbClr val="000000"/>
                </a:solidFill>
                <a:effectLst/>
                <a:highlight>
                  <a:srgbClr val="FFFFFF"/>
                </a:highlight>
                <a:latin typeface="Source Sans Pro" panose="020B0503030403020204" pitchFamily="34" charset="0"/>
              </a:rPr>
              <a:t>Medias</a:t>
            </a:r>
          </a:p>
          <a:p>
            <a:pPr marL="0" indent="0" algn="just">
              <a:buNone/>
            </a:pPr>
            <a:r>
              <a:rPr lang="es-CO" dirty="0">
                <a:solidFill>
                  <a:srgbClr val="000000"/>
                </a:solidFill>
                <a:highlight>
                  <a:srgbClr val="FFFFFF"/>
                </a:highlight>
                <a:latin typeface="Source Sans Pro" panose="020B0503030403020204" pitchFamily="34" charset="0"/>
              </a:rPr>
              <a:t>Varianzas</a:t>
            </a:r>
          </a:p>
          <a:p>
            <a:pPr marL="0" indent="0" algn="just">
              <a:buNone/>
            </a:pPr>
            <a:r>
              <a:rPr lang="es-ES" dirty="0">
                <a:solidFill>
                  <a:schemeClr val="accent1"/>
                </a:solidFill>
                <a:highlight>
                  <a:srgbClr val="FFFFFF"/>
                </a:highlight>
                <a:latin typeface="Source Sans Pro" panose="020B0503030403020204" pitchFamily="34" charset="0"/>
              </a:rPr>
              <a:t>percentiles</a:t>
            </a:r>
          </a:p>
        </p:txBody>
      </p:sp>
    </p:spTree>
    <p:extLst>
      <p:ext uri="{BB962C8B-B14F-4D97-AF65-F5344CB8AC3E}">
        <p14:creationId xmlns:p14="http://schemas.microsoft.com/office/powerpoint/2010/main" val="227164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87F9A3-DBB4-08D2-3947-CACF916A8F58}"/>
              </a:ext>
            </a:extLst>
          </p:cNvPr>
          <p:cNvSpPr>
            <a:spLocks noGrp="1"/>
          </p:cNvSpPr>
          <p:nvPr>
            <p:ph type="title"/>
          </p:nvPr>
        </p:nvSpPr>
        <p:spPr/>
        <p:txBody>
          <a:bodyPr/>
          <a:lstStyle/>
          <a:p>
            <a:r>
              <a:rPr lang="es-CO" b="1" dirty="0" err="1"/>
              <a:t>Estadistica</a:t>
            </a:r>
            <a:r>
              <a:rPr lang="es-CO" b="1" dirty="0"/>
              <a:t> descriptiva</a:t>
            </a:r>
          </a:p>
        </p:txBody>
      </p:sp>
      <p:sp>
        <p:nvSpPr>
          <p:cNvPr id="3" name="Marcador de contenido 2">
            <a:extLst>
              <a:ext uri="{FF2B5EF4-FFF2-40B4-BE49-F238E27FC236}">
                <a16:creationId xmlns:a16="http://schemas.microsoft.com/office/drawing/2014/main" id="{4A6FCB5E-34A8-956B-2B04-5B350A742B36}"/>
              </a:ext>
            </a:extLst>
          </p:cNvPr>
          <p:cNvSpPr>
            <a:spLocks noGrp="1"/>
          </p:cNvSpPr>
          <p:nvPr>
            <p:ph idx="1"/>
          </p:nvPr>
        </p:nvSpPr>
        <p:spPr>
          <a:xfrm>
            <a:off x="838200" y="1413248"/>
            <a:ext cx="10515600" cy="4351338"/>
          </a:xfrm>
        </p:spPr>
        <p:txBody>
          <a:bodyPr/>
          <a:lstStyle/>
          <a:p>
            <a:pPr marL="0" indent="0">
              <a:buNone/>
            </a:pPr>
            <a:r>
              <a:rPr lang="es-ES" b="0" i="0" dirty="0">
                <a:solidFill>
                  <a:srgbClr val="0D0D0D"/>
                </a:solidFill>
                <a:effectLst/>
                <a:highlight>
                  <a:srgbClr val="FFFFFF"/>
                </a:highlight>
                <a:latin typeface="Söhne"/>
              </a:rPr>
              <a:t>Correlaciones</a:t>
            </a:r>
          </a:p>
          <a:p>
            <a:pPr marL="0" indent="0">
              <a:buNone/>
            </a:pPr>
            <a:endParaRPr lang="es-ES" dirty="0">
              <a:solidFill>
                <a:srgbClr val="0D0D0D"/>
              </a:solidFill>
              <a:highlight>
                <a:srgbClr val="FFFFFF"/>
              </a:highlight>
              <a:latin typeface="Söhne"/>
            </a:endParaRPr>
          </a:p>
          <a:p>
            <a:pPr marL="0" indent="0">
              <a:buNone/>
            </a:pPr>
            <a:r>
              <a:rPr lang="es-ES" b="0" i="0" dirty="0">
                <a:solidFill>
                  <a:srgbClr val="0D0D0D"/>
                </a:solidFill>
                <a:effectLst/>
                <a:highlight>
                  <a:srgbClr val="FFFFFF"/>
                </a:highlight>
                <a:latin typeface="Söhne"/>
              </a:rPr>
              <a:t>Diagrama de dispersión: para ver relaciones entre variables</a:t>
            </a:r>
          </a:p>
          <a:p>
            <a:pPr marL="0" indent="0">
              <a:buNone/>
            </a:pPr>
            <a:endParaRPr lang="es-ES" dirty="0">
              <a:solidFill>
                <a:srgbClr val="0D0D0D"/>
              </a:solidFill>
              <a:highlight>
                <a:srgbClr val="FFFFFF"/>
              </a:highlight>
              <a:latin typeface="Söhne"/>
            </a:endParaRPr>
          </a:p>
          <a:p>
            <a:pPr marL="0" indent="0">
              <a:buNone/>
            </a:pPr>
            <a:r>
              <a:rPr lang="es-ES" b="0" i="0" dirty="0">
                <a:solidFill>
                  <a:srgbClr val="0D0D0D"/>
                </a:solidFill>
                <a:effectLst/>
                <a:highlight>
                  <a:srgbClr val="FFFFFF"/>
                </a:highlight>
                <a:latin typeface="Söhne"/>
              </a:rPr>
              <a:t>Matrix de correlación: cuantifica correlaciones lineales (1 dorrelacion,-1 inversamente proporcional, 0 no hay relación)</a:t>
            </a:r>
            <a:br>
              <a:rPr lang="es-ES" b="0" i="0" dirty="0">
                <a:solidFill>
                  <a:srgbClr val="0D0D0D"/>
                </a:solidFill>
                <a:effectLst/>
                <a:highlight>
                  <a:srgbClr val="FFFFFF"/>
                </a:highlight>
                <a:latin typeface="Söhne"/>
              </a:rPr>
            </a:br>
            <a:r>
              <a:rPr lang="es-ES" b="0" i="0" dirty="0">
                <a:solidFill>
                  <a:srgbClr val="0D0D0D"/>
                </a:solidFill>
                <a:effectLst/>
                <a:highlight>
                  <a:srgbClr val="FFFFFF"/>
                </a:highlight>
                <a:latin typeface="Söhne"/>
              </a:rPr>
              <a:t> </a:t>
            </a:r>
          </a:p>
        </p:txBody>
      </p:sp>
    </p:spTree>
    <p:extLst>
      <p:ext uri="{BB962C8B-B14F-4D97-AF65-F5344CB8AC3E}">
        <p14:creationId xmlns:p14="http://schemas.microsoft.com/office/powerpoint/2010/main" val="110070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2E536-3A07-0CF9-E6C4-B644C119A711}"/>
              </a:ext>
            </a:extLst>
          </p:cNvPr>
          <p:cNvSpPr>
            <a:spLocks noGrp="1"/>
          </p:cNvSpPr>
          <p:nvPr>
            <p:ph type="title"/>
          </p:nvPr>
        </p:nvSpPr>
        <p:spPr/>
        <p:txBody>
          <a:bodyPr/>
          <a:lstStyle/>
          <a:p>
            <a:r>
              <a:rPr lang="es-CO" dirty="0" err="1"/>
              <a:t>Ingenieria</a:t>
            </a:r>
            <a:r>
              <a:rPr lang="es-CO" dirty="0"/>
              <a:t> de </a:t>
            </a:r>
            <a:r>
              <a:rPr lang="es-CO" dirty="0" err="1"/>
              <a:t>caracteristicas</a:t>
            </a:r>
            <a:endParaRPr lang="es-CO" dirty="0"/>
          </a:p>
        </p:txBody>
      </p:sp>
      <p:sp>
        <p:nvSpPr>
          <p:cNvPr id="3" name="Marcador de contenido 2">
            <a:extLst>
              <a:ext uri="{FF2B5EF4-FFF2-40B4-BE49-F238E27FC236}">
                <a16:creationId xmlns:a16="http://schemas.microsoft.com/office/drawing/2014/main" id="{BDBE7765-30B5-63AA-5995-B27FEA72CCA7}"/>
              </a:ext>
            </a:extLst>
          </p:cNvPr>
          <p:cNvSpPr>
            <a:spLocks noGrp="1"/>
          </p:cNvSpPr>
          <p:nvPr>
            <p:ph idx="1"/>
          </p:nvPr>
        </p:nvSpPr>
        <p:spPr/>
        <p:txBody>
          <a:bodyPr/>
          <a:lstStyle/>
          <a:p>
            <a:r>
              <a:rPr lang="es-CO" dirty="0"/>
              <a:t>Crear funciones o </a:t>
            </a:r>
            <a:r>
              <a:rPr lang="es-CO" dirty="0" err="1"/>
              <a:t>caracteristiacs</a:t>
            </a:r>
            <a:r>
              <a:rPr lang="es-CO" dirty="0"/>
              <a:t> a partir de las originales que sean mejor procesadas por los modelos ML</a:t>
            </a:r>
          </a:p>
          <a:p>
            <a:r>
              <a:rPr lang="es-CO" dirty="0"/>
              <a:t>Dimensiones de los datos (</a:t>
            </a:r>
            <a:r>
              <a:rPr lang="es-CO" dirty="0" err="1"/>
              <a:t>pca</a:t>
            </a:r>
            <a:r>
              <a:rPr lang="es-CO" dirty="0"/>
              <a:t>…)</a:t>
            </a:r>
          </a:p>
          <a:p>
            <a:r>
              <a:rPr lang="es-CO" dirty="0" err="1"/>
              <a:t>Trasnformaciones</a:t>
            </a:r>
            <a:r>
              <a:rPr lang="es-CO" dirty="0"/>
              <a:t> numéricas (polinomial)</a:t>
            </a:r>
          </a:p>
        </p:txBody>
      </p:sp>
      <p:pic>
        <p:nvPicPr>
          <p:cNvPr id="1026" name="Picture 2">
            <a:extLst>
              <a:ext uri="{FF2B5EF4-FFF2-40B4-BE49-F238E27FC236}">
                <a16:creationId xmlns:a16="http://schemas.microsoft.com/office/drawing/2014/main" id="{830D0E1F-A6ED-9647-2EAD-E5B4655A7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871" y="3797300"/>
            <a:ext cx="6753225"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8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340DB6-507B-BEA3-AAEE-B110566B15D3}"/>
              </a:ext>
            </a:extLst>
          </p:cNvPr>
          <p:cNvSpPr>
            <a:spLocks noGrp="1"/>
          </p:cNvSpPr>
          <p:nvPr>
            <p:ph idx="1"/>
          </p:nvPr>
        </p:nvSpPr>
        <p:spPr/>
        <p:txBody>
          <a:bodyPr/>
          <a:lstStyle/>
          <a:p>
            <a:r>
              <a:rPr lang="es-CO" dirty="0"/>
              <a:t>Formatos de datos</a:t>
            </a:r>
          </a:p>
        </p:txBody>
      </p:sp>
      <p:sp>
        <p:nvSpPr>
          <p:cNvPr id="4" name="Título 1">
            <a:extLst>
              <a:ext uri="{FF2B5EF4-FFF2-40B4-BE49-F238E27FC236}">
                <a16:creationId xmlns:a16="http://schemas.microsoft.com/office/drawing/2014/main" id="{8FA1FD7E-4F2B-336E-39E0-CF92E0DF8301}"/>
              </a:ext>
            </a:extLst>
          </p:cNvPr>
          <p:cNvSpPr>
            <a:spLocks noGrp="1"/>
          </p:cNvSpPr>
          <p:nvPr>
            <p:ph type="title"/>
          </p:nvPr>
        </p:nvSpPr>
        <p:spPr>
          <a:xfrm>
            <a:off x="838200" y="365125"/>
            <a:ext cx="10515600" cy="1325563"/>
          </a:xfrm>
        </p:spPr>
        <p:txBody>
          <a:bodyPr/>
          <a:lstStyle/>
          <a:p>
            <a:r>
              <a:rPr lang="es-CO" dirty="0" err="1"/>
              <a:t>Ingenieria</a:t>
            </a:r>
            <a:r>
              <a:rPr lang="es-CO" dirty="0"/>
              <a:t> de </a:t>
            </a:r>
            <a:r>
              <a:rPr lang="es-CO" dirty="0" err="1"/>
              <a:t>caracteristicas</a:t>
            </a:r>
            <a:endParaRPr lang="es-CO" dirty="0"/>
          </a:p>
        </p:txBody>
      </p:sp>
      <p:pic>
        <p:nvPicPr>
          <p:cNvPr id="2050" name="Picture 2">
            <a:extLst>
              <a:ext uri="{FF2B5EF4-FFF2-40B4-BE49-F238E27FC236}">
                <a16:creationId xmlns:a16="http://schemas.microsoft.com/office/drawing/2014/main" id="{14490EC4-6BDC-A2DE-22AF-077C5BB4F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494" y="2950747"/>
            <a:ext cx="7476565" cy="322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46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67E9A-C175-A720-1895-19CE88545D32}"/>
              </a:ext>
            </a:extLst>
          </p:cNvPr>
          <p:cNvSpPr>
            <a:spLocks noGrp="1"/>
          </p:cNvSpPr>
          <p:nvPr>
            <p:ph type="title"/>
          </p:nvPr>
        </p:nvSpPr>
        <p:spPr/>
        <p:txBody>
          <a:bodyPr/>
          <a:lstStyle/>
          <a:p>
            <a:r>
              <a:rPr lang="es-CO" dirty="0"/>
              <a:t>Visualizar datos</a:t>
            </a:r>
          </a:p>
        </p:txBody>
      </p:sp>
      <p:sp>
        <p:nvSpPr>
          <p:cNvPr id="3" name="Marcador de contenido 2">
            <a:extLst>
              <a:ext uri="{FF2B5EF4-FFF2-40B4-BE49-F238E27FC236}">
                <a16:creationId xmlns:a16="http://schemas.microsoft.com/office/drawing/2014/main" id="{B5C3AD6B-EC2D-B03D-8886-B54479B432FC}"/>
              </a:ext>
            </a:extLst>
          </p:cNvPr>
          <p:cNvSpPr>
            <a:spLocks noGrp="1"/>
          </p:cNvSpPr>
          <p:nvPr>
            <p:ph idx="1"/>
          </p:nvPr>
        </p:nvSpPr>
        <p:spPr/>
        <p:txBody>
          <a:bodyPr>
            <a:normAutofit fontScale="92500" lnSpcReduction="10000"/>
          </a:bodyPr>
          <a:lstStyle/>
          <a:p>
            <a:r>
              <a:rPr lang="es-ES" b="0" i="0" dirty="0">
                <a:solidFill>
                  <a:srgbClr val="000000"/>
                </a:solidFill>
                <a:effectLst/>
                <a:highlight>
                  <a:srgbClr val="FFFFFF"/>
                </a:highlight>
                <a:latin typeface="Amazon Ember"/>
              </a:rPr>
              <a:t>Las técnicas de visualización incluyen la visualización de promedios y estadísticas resumidas mediante gráficos de líneas, histogramas y un catálogo en constante expansión de visualizaciones personalizadas. Este subdominio se centra en evaluar su comprensión de estas y otras técnicas, y pone a prueba su capacidad para analizar los datos visualizados para tomar decisiones informadas a partir de ellos.</a:t>
            </a:r>
          </a:p>
          <a:p>
            <a:pPr marL="0" indent="0">
              <a:buNone/>
            </a:pPr>
            <a:endParaRPr lang="es-ES" dirty="0">
              <a:solidFill>
                <a:srgbClr val="000000"/>
              </a:solidFill>
              <a:highlight>
                <a:srgbClr val="FFFFFF"/>
              </a:highlight>
              <a:latin typeface="Amazon Ember"/>
            </a:endParaRPr>
          </a:p>
          <a:p>
            <a:pPr algn="l" fontAlgn="base">
              <a:buFont typeface="Arial" panose="020B0604020202020204" pitchFamily="34" charset="0"/>
              <a:buChar char="•"/>
            </a:pPr>
            <a:r>
              <a:rPr lang="es-ES" b="0" i="0" dirty="0">
                <a:solidFill>
                  <a:srgbClr val="000000"/>
                </a:solidFill>
                <a:effectLst/>
                <a:highlight>
                  <a:srgbClr val="FFFFFF"/>
                </a:highlight>
                <a:latin typeface="var(--font-family-body)"/>
              </a:rPr>
              <a:t>¿Cuál es el rango de los datos?</a:t>
            </a:r>
          </a:p>
          <a:p>
            <a:pPr algn="l" fontAlgn="base">
              <a:buFont typeface="Arial" panose="020B0604020202020204" pitchFamily="34" charset="0"/>
              <a:buChar char="•"/>
            </a:pPr>
            <a:r>
              <a:rPr lang="es-ES" b="0" i="0" dirty="0">
                <a:solidFill>
                  <a:srgbClr val="000000"/>
                </a:solidFill>
                <a:effectLst/>
                <a:highlight>
                  <a:srgbClr val="FFFFFF"/>
                </a:highlight>
                <a:latin typeface="var(--font-family-body)"/>
              </a:rPr>
              <a:t>¿Cuál es el pico de los datos?</a:t>
            </a:r>
          </a:p>
          <a:p>
            <a:pPr algn="l" fontAlgn="base">
              <a:buFont typeface="Arial" panose="020B0604020202020204" pitchFamily="34" charset="0"/>
              <a:buChar char="•"/>
            </a:pPr>
            <a:r>
              <a:rPr lang="es-ES" b="0" i="0" dirty="0">
                <a:solidFill>
                  <a:srgbClr val="000000"/>
                </a:solidFill>
                <a:effectLst/>
                <a:highlight>
                  <a:srgbClr val="FFFFFF"/>
                </a:highlight>
                <a:latin typeface="var(--font-family-body)"/>
              </a:rPr>
              <a:t>¿Hay valores atípicos?</a:t>
            </a:r>
          </a:p>
          <a:p>
            <a:pPr algn="l" fontAlgn="base">
              <a:buFont typeface="Arial" panose="020B0604020202020204" pitchFamily="34" charset="0"/>
              <a:buChar char="•"/>
            </a:pPr>
            <a:r>
              <a:rPr lang="es-ES" b="0" i="0" dirty="0">
                <a:solidFill>
                  <a:srgbClr val="000000"/>
                </a:solidFill>
                <a:effectLst/>
                <a:highlight>
                  <a:srgbClr val="FFFFFF"/>
                </a:highlight>
                <a:latin typeface="var(--font-family-body)"/>
              </a:rPr>
              <a:t>¿Hay algún patrón interesante en los datos? </a:t>
            </a:r>
          </a:p>
          <a:p>
            <a:pPr marL="0" indent="0">
              <a:buNone/>
            </a:pPr>
            <a:endParaRPr lang="es-CO" dirty="0"/>
          </a:p>
        </p:txBody>
      </p:sp>
    </p:spTree>
    <p:extLst>
      <p:ext uri="{BB962C8B-B14F-4D97-AF65-F5344CB8AC3E}">
        <p14:creationId xmlns:p14="http://schemas.microsoft.com/office/powerpoint/2010/main" val="15946356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11603</TotalTime>
  <Words>598</Words>
  <Application>Microsoft Office PowerPoint</Application>
  <PresentationFormat>Panorámica</PresentationFormat>
  <Paragraphs>69</Paragraphs>
  <Slides>15</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15</vt:i4>
      </vt:variant>
    </vt:vector>
  </HeadingPairs>
  <TitlesOfParts>
    <vt:vector size="25" baseType="lpstr">
      <vt:lpstr>Amazon Ember</vt:lpstr>
      <vt:lpstr>Arial</vt:lpstr>
      <vt:lpstr>Calibri</vt:lpstr>
      <vt:lpstr>Calibri Light</vt:lpstr>
      <vt:lpstr>Inter</vt:lpstr>
      <vt:lpstr>merriweather</vt:lpstr>
      <vt:lpstr>Söhne</vt:lpstr>
      <vt:lpstr>Source Sans Pro</vt:lpstr>
      <vt:lpstr>var(--font-family-body)</vt:lpstr>
      <vt:lpstr>Tema de Office</vt:lpstr>
      <vt:lpstr>Data</vt:lpstr>
      <vt:lpstr>Datos</vt:lpstr>
      <vt:lpstr>Presentación de PowerPoint</vt:lpstr>
      <vt:lpstr>Dimensiones shape</vt:lpstr>
      <vt:lpstr>Estadisticas</vt:lpstr>
      <vt:lpstr>Estadistica descriptiva</vt:lpstr>
      <vt:lpstr>Ingenieria de caracteristicas</vt:lpstr>
      <vt:lpstr>Ingenieria de caracteristicas</vt:lpstr>
      <vt:lpstr>Visualizar datos</vt:lpstr>
      <vt:lpstr>Presentación de PowerPoint</vt:lpstr>
      <vt:lpstr>Presentación de PowerPoint</vt:lpstr>
      <vt:lpstr>Ajuste hiperparametros</vt:lpstr>
      <vt:lpstr>Presentación de PowerPoint</vt:lpstr>
      <vt:lpstr>Evaluar modelos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Aprendizaje de Maquina</dc:title>
  <dc:creator>jonnatan arias garcia</dc:creator>
  <cp:lastModifiedBy>jonnatan arias garcia</cp:lastModifiedBy>
  <cp:revision>138</cp:revision>
  <dcterms:created xsi:type="dcterms:W3CDTF">2024-02-07T18:58:22Z</dcterms:created>
  <dcterms:modified xsi:type="dcterms:W3CDTF">2024-04-28T17:18:34Z</dcterms:modified>
</cp:coreProperties>
</file>