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851A4EA-D54C-43CD-A697-3947917CD7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natan arias garcia" initials="ja" lastIdx="2" clrIdx="0">
    <p:extLst>
      <p:ext uri="{19B8F6BF-5375-455C-9EA6-DF929625EA0E}">
        <p15:presenceInfo xmlns:p15="http://schemas.microsoft.com/office/powerpoint/2012/main" userId="a49012081746b4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82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A4115-B433-4874-A7E6-74914FACEB88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4E20-ECEB-46D0-9C8F-8968493B62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77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D9B11-F9B2-BF14-DBF3-34242E29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1A7C44-C121-15B1-7D02-95E480C9C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DA34A-AE54-52D9-2A23-336EDB0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DB7D5-1983-F312-57DB-1AA9639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40D27-0E94-FB23-547A-95E44569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3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D5F0-8A95-161B-AEE2-0DBF65E5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C1AA6-7E13-3127-0E19-F5171247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BBE57-3E69-BAA8-5AD0-12B68569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E0D62-6E5E-6FC7-7ED2-0C63A61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4F62-C712-431D-CB2E-E92E670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25C7B-41B8-9540-3ABF-5BA8232A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3A287E-4186-BEBF-F216-661EC535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BB3F6-EB04-B60D-9EE6-01CE5EB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F6448-A063-9026-29E3-2E7AC3C3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FF164-D295-194C-3BE4-F98CC925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84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7246-0B19-B662-F340-3310D1C6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95C0E-0190-360F-3C45-6E0E9525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8675-97F5-35D2-B12A-816572E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E5AA0-3B5D-6DE1-B370-AFFDC2B8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1DC41-144F-3775-8120-9AE6D2BE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86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2760-3E2A-AEB8-E4EE-453E23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44A2F-A955-D66C-0E8F-0BF77102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AA763-BAD8-13CC-6EAE-7720C647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E6D4AD-9FDC-BA80-C957-43066DC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F0B18-A5FA-FD86-4E86-CE432AD6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41AB-E727-1594-5E19-5E262AFF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7699B-D75F-D53B-A183-FF0E4BB3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C58CED-46D9-50FC-EFD6-8AFAA0D3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6F89E-6D3B-BEB6-8CB1-B353241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2F9EAB-EF8B-D88F-96FD-8D0447D5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6F05F8-701D-16DE-7F2C-976312DF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80CE-C431-45E2-181C-73E4763A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4BE0-E2C4-E216-553A-8D7ACC22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2D11E9-6A88-926B-6F13-0B6FC7BB5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031F-C885-60B2-6925-BCDCBF7D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13C311-50EA-9F11-3ADE-92F3B3A46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207731-79D3-FEB6-BC21-FE29041D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6C985-3334-94F8-7019-C40BEA59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9D08E8-F761-7807-41CB-84F68BD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9998-0D18-42CF-0DC7-7815DA2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865007-A787-2F2D-F272-BDCF75CB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E6CEE7-5D5B-B216-388C-C35890C8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24F078-6D0B-D811-7543-D46336A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4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DF14B-CF30-9C25-A68C-95DC8921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290F78-F84E-7FA9-5BE3-52B11AC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D132-527D-C93E-45CB-31BB3718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1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16CE-3E35-2C15-0AB8-7831D81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FEB9B-FBCB-D08F-B496-3B00C0B0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34AF9A-CBAB-4720-9E9E-98764CC5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16EDB-CCA4-5ABE-4B06-8309840C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E58B5-354B-5B47-9202-6C2D3C98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6106D7-5BEA-65D4-E6DF-BF6CFED9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2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D40D-8F41-7EEA-0056-5581408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11822-286F-DDA0-BB1B-27F5BBAD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DDC4B6-4185-4F54-1A26-8F570490C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80CC53-E779-D8ED-A776-3918FBB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CFE68-5509-34C5-C757-12901DFB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1E20C9-1C6C-48EA-75BB-FCD99F94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20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6601EB-DE75-A283-3D01-0B99DD63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01138-944E-4DAA-DF17-B125910B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EB54C-0EF0-D612-9DD4-9CB9BC4F6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2390-E4B2-4A0D-8460-33D170166DE2}" type="datetimeFigureOut">
              <a:rPr lang="es-CO" smtClean="0"/>
              <a:t>29/05/2024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8202E-D23A-03CD-B65F-B339AC157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12DE4-2A3E-EAE2-9351-A0E4D88D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99A6-AB3E-47AC-8FB1-38EFAC3FC3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04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levelup.gitconnected.com/understanding-principal-component-analysis-pca-through-everyday-examples-8f13954c0bc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14EE2-7CC8-1FB9-B50D-50BE09AB0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326" y="1567721"/>
            <a:ext cx="11105613" cy="1947488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Análisis de componentes principales - PCA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90167A-F844-9F94-DD27-83345C4F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132" y="3634517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R="14810" algn="ctr"/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PhD(e). Jonnatan Arias Garcia – </a:t>
            </a:r>
            <a:r>
              <a:rPr lang="pt-BR" sz="1800" b="0" i="0" u="none" strike="noStrike" baseline="0" dirty="0">
                <a:solidFill>
                  <a:srgbClr val="0563C1"/>
                </a:solidFill>
                <a:latin typeface="Calibri" panose="020F0502020204030204" pitchFamily="34" charset="0"/>
              </a:rPr>
              <a:t>jonnatan.arias@utp.edu.co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pt-BR" sz="1800" b="0" i="0" u="none" strike="noStrike" baseline="0" dirty="0">
                <a:solidFill>
                  <a:srgbClr val="0563C1"/>
                </a:solidFill>
                <a:latin typeface="Calibri" panose="020F0502020204030204" pitchFamily="34" charset="0"/>
              </a:rPr>
              <a:t>jariasg@uniquindio.edu.co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PhD. David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Cardenas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peña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- dcardenasp@utp.edu.co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PhD. Hernán Felipe Garcia - hernanf.garcia@udea.edu.co</a:t>
            </a:r>
          </a:p>
          <a:p>
            <a:r>
              <a:rPr lang="es-CO" dirty="0"/>
              <a:t>Actualizar con -&gt; </a:t>
            </a:r>
            <a:r>
              <a:rPr lang="es-CO" dirty="0">
                <a:hlinkClick r:id="rId2"/>
              </a:rPr>
              <a:t>https://levelup.gitconnected.com/understanding-principal-component-analysis-pca-through-everyday-examples-8f13954c0bc5</a:t>
            </a:r>
            <a:r>
              <a:rPr lang="es-CO" dirty="0"/>
              <a:t> </a:t>
            </a:r>
          </a:p>
        </p:txBody>
      </p:sp>
      <p:pic>
        <p:nvPicPr>
          <p:cNvPr id="4" name="Picture 2" descr="Principal component analysis (PCA): Explained and implemented | by Raghavan  | Medium">
            <a:extLst>
              <a:ext uri="{FF2B5EF4-FFF2-40B4-BE49-F238E27FC236}">
                <a16:creationId xmlns:a16="http://schemas.microsoft.com/office/drawing/2014/main" id="{6D00A08F-804D-673E-DA3E-35E8B695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70" y="623230"/>
            <a:ext cx="2161214" cy="162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62DC-F537-F84B-A797-2BAA99D6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Variable Latente continua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C57BAE-8954-AC8A-2F59-C15D1E37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3757" cy="4351338"/>
          </a:xfrm>
        </p:spPr>
        <p:txBody>
          <a:bodyPr>
            <a:normAutofit lnSpcReduction="10000"/>
          </a:bodyPr>
          <a:lstStyle/>
          <a:p>
            <a:r>
              <a:rPr lang="es-CO" dirty="0"/>
              <a:t>Espacio latente:</a:t>
            </a:r>
          </a:p>
          <a:p>
            <a:pPr marL="0" indent="0" algn="just">
              <a:buNone/>
            </a:pPr>
            <a:r>
              <a:rPr lang="es-ES" dirty="0"/>
              <a:t>El espacio latente es el espacio en el que se encuentran los datos en la capa de cuello de botella. </a:t>
            </a:r>
          </a:p>
          <a:p>
            <a:pPr marL="0" indent="0" algn="just">
              <a:buNone/>
            </a:pPr>
            <a:r>
              <a:rPr lang="es-ES" dirty="0"/>
              <a:t>El espacio latente contiene una representación comprimida de la imagen, que es la única información que el decodificador puede usar para tratar de reconstruir la entrada con la mayor fidelidad posible</a:t>
            </a:r>
            <a:endParaRPr lang="es-CO" dirty="0"/>
          </a:p>
        </p:txBody>
      </p:sp>
      <p:pic>
        <p:nvPicPr>
          <p:cNvPr id="2050" name="Picture 2" descr="Variational AutoEncoder">
            <a:extLst>
              <a:ext uri="{FF2B5EF4-FFF2-40B4-BE49-F238E27FC236}">
                <a16:creationId xmlns:a16="http://schemas.microsoft.com/office/drawing/2014/main" id="{DB556548-90E3-AD41-B449-ADE9945DC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094820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49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Selección de característica / Extracción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4F18F-03C0-B3BE-FF99-1D3A8F73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solución a varios problemas en el reconocimiento de patrones se puede lograr eligiendo un espacio de características mejor.</a:t>
            </a:r>
          </a:p>
          <a:p>
            <a:endParaRPr lang="es-ES" dirty="0"/>
          </a:p>
          <a:p>
            <a:r>
              <a:rPr lang="es-ES" b="1" dirty="0"/>
              <a:t>Maldición de la dimensionalidad: </a:t>
            </a:r>
            <a:r>
              <a:rPr lang="es-ES" dirty="0"/>
              <a:t>el número de ejemplos necesarios para entrenar una función clasificadora crece exponencialmente con el número de dimensiones.</a:t>
            </a:r>
          </a:p>
          <a:p>
            <a:endParaRPr lang="es-ES" dirty="0"/>
          </a:p>
          <a:p>
            <a:r>
              <a:rPr lang="es-ES" b="1" dirty="0"/>
              <a:t>¿Qué características caracterizan mejor a la clase?</a:t>
            </a:r>
            <a:r>
              <a:rPr lang="es-ES" dirty="0"/>
              <a:t>: qué palabras caracterizan mejor a una clase de documentos.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224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Selección de característica / Extracción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4F18F-03C0-B3BE-FF99-1D3A8F73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90258"/>
            <a:ext cx="10515600" cy="204583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Un conjunto de datos sintéticos obtenido tomando una de las imágenes de dígitos fuera de línea y creando múltiples copias en cada una de las cuales el dígito ha sufrido un desplazamiento y rotación aleatorios dentro de un campo de imagen más grande. Las imágenes resultantes tienen cada una 100 × 100 = 10000 píxeles.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4A16D1-EF17-139C-7393-9ADF79AB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71" y="2251511"/>
            <a:ext cx="7023857" cy="11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El modelo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515600" cy="404540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ES" dirty="0"/>
                  <a:t>❑ PCA se utiliza ampliamente para aplicaciones como la reducción de dimensionalidad, compresión de datos con pérdida, extracción de características y visualización de datos (</a:t>
                </a:r>
                <a:r>
                  <a:rPr lang="es-ES" dirty="0" err="1"/>
                  <a:t>Jolliffe</a:t>
                </a:r>
                <a:r>
                  <a:rPr lang="es-ES" dirty="0"/>
                  <a:t>, 2002). También se conoce como la transformada de </a:t>
                </a:r>
                <a:r>
                  <a:rPr lang="es-ES" dirty="0" err="1"/>
                  <a:t>Karhunen-Loève</a:t>
                </a:r>
                <a:r>
                  <a:rPr lang="es-ES" dirty="0"/>
                  <a:t>.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r>
                  <a:rPr lang="es-ES" dirty="0"/>
                  <a:t>❑ Consideremos un conjunto de observaciones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ES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s-ES" dirty="0"/>
                  <a:t>donde n = 1, . . . , N,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dirty="0"/>
                  <a:t>es una variable euclidiana con dimensionalidad D.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r>
                  <a:rPr lang="es-ES" dirty="0"/>
                  <a:t>❑ Nuestro objetivo es proyectar los datos en un espacio de dimensionalidad M &lt; D maximizando la varianza de los datos proyectados.</a:t>
                </a: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515600" cy="4045404"/>
              </a:xfrm>
              <a:blipFill>
                <a:blip r:embed="rId2"/>
                <a:stretch>
                  <a:fillRect l="-986" t="-3313" r="-1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83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El modelo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298"/>
                <a:ext cx="10515600" cy="43740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ES" dirty="0"/>
                  <a:t>❑ La media de los datos proyectados es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O" b="1" dirty="0"/>
              </a:p>
              <a:p>
                <a:pPr marL="0" indent="0" algn="just">
                  <a:buNone/>
                </a:pPr>
                <a:r>
                  <a:rPr lang="es-ES" dirty="0"/>
                  <a:t>Y la varianza de los datos proyectados esta dada por: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acc>
                                <m:accPr>
                                  <m:chr m:val="̅"/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dirty="0"/>
              </a:p>
              <a:p>
                <a:pPr marL="0" indent="0" algn="just">
                  <a:buNone/>
                </a:pPr>
                <a:r>
                  <a:rPr lang="es-CO" dirty="0"/>
                  <a:t>Donde </a:t>
                </a:r>
                <a:r>
                  <a:rPr lang="es-CO" b="1" dirty="0"/>
                  <a:t>S </a:t>
                </a:r>
                <a:r>
                  <a:rPr lang="es-CO" dirty="0"/>
                  <a:t>es la matriz de covarianza de los datos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s-CO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298"/>
                <a:ext cx="10515600" cy="4374016"/>
              </a:xfrm>
              <a:blipFill>
                <a:blip r:embed="rId2"/>
                <a:stretch>
                  <a:fillRect l="-1043" t="-320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El modelo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dirty="0"/>
                  <a:t>Introducimos a multiplicador de Lagrange que denotaremos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y luego hacer una maximización ilimitada de: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Sup>
                        <m:sSubSup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r>
                  <a:rPr lang="es-ES" dirty="0"/>
                  <a:t>Al igualar a cero la derivada con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, vemos que esta cantidad tendrá un punto estacionario cuando</a:t>
                </a:r>
              </a:p>
              <a:p>
                <a:pPr marL="0" indent="0" algn="just">
                  <a:buNone/>
                </a:pPr>
                <a:endParaRPr lang="es-CO" b="1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 marL="0" indent="0" algn="just">
                  <a:buNone/>
                </a:pPr>
                <a:r>
                  <a:rPr lang="es-CO" dirty="0"/>
                  <a:t>Lo que dice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CO" dirty="0"/>
                  <a:t>debe ser un vector propio de </a:t>
                </a:r>
                <a:r>
                  <a:rPr lang="es-CO" b="1" dirty="0"/>
                  <a:t>S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  <a:blipFill>
                <a:blip r:embed="rId2"/>
                <a:stretch>
                  <a:fillRect l="-1217" t="-2038" r="-11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0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El modelo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r>
                  <a:rPr lang="es-CO" b="1" dirty="0">
                    <a:solidFill>
                      <a:schemeClr val="accent1">
                        <a:lumMod val="75000"/>
                      </a:schemeClr>
                    </a:solidFill>
                  </a:rPr>
                  <a:t>Tip</a:t>
                </a:r>
              </a:p>
              <a:p>
                <a:pPr marL="0" indent="0" algn="just">
                  <a:buNone/>
                </a:pPr>
                <a:r>
                  <a:rPr lang="es-ES" dirty="0"/>
                  <a:t>En resumen, el análisis de componentes principales implica evaluar la media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s-ES" dirty="0"/>
                  <a:t> y la matriz de covarianza </a:t>
                </a:r>
                <a:r>
                  <a:rPr lang="es-ES" b="1" dirty="0"/>
                  <a:t>S</a:t>
                </a:r>
                <a:r>
                  <a:rPr lang="es-ES" dirty="0"/>
                  <a:t> del conjunto de datos y luego encontrar la </a:t>
                </a:r>
                <a:r>
                  <a:rPr lang="es-ES" b="1" dirty="0"/>
                  <a:t>M</a:t>
                </a:r>
                <a:r>
                  <a:rPr lang="es-ES" dirty="0"/>
                  <a:t> vectores propios de </a:t>
                </a:r>
                <a:r>
                  <a:rPr lang="es-ES" b="1" dirty="0"/>
                  <a:t>S</a:t>
                </a:r>
                <a:r>
                  <a:rPr lang="es-ES" dirty="0"/>
                  <a:t> correspondientes a los </a:t>
                </a:r>
                <a:r>
                  <a:rPr lang="es-ES" b="1" dirty="0"/>
                  <a:t>M</a:t>
                </a:r>
                <a:r>
                  <a:rPr lang="es-ES" dirty="0"/>
                  <a:t> valores propios más grandes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77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3253A-4BA3-9749-5B48-5C511DB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Algoritmo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endParaRPr lang="es-CO" b="1" dirty="0"/>
              </a:p>
              <a:p>
                <a:pPr marL="0" indent="0" algn="just">
                  <a:buNone/>
                </a:pPr>
                <a:r>
                  <a:rPr lang="es-ES" sz="3000" dirty="0"/>
                  <a:t>Algoritmo PCA (</a:t>
                </a:r>
                <a:r>
                  <a:rPr lang="es-ES" sz="3000" b="1" dirty="0"/>
                  <a:t>X</a:t>
                </a:r>
                <a:r>
                  <a:rPr lang="es-ES" sz="3000" dirty="0"/>
                  <a:t>, k): top k valores propios/vectores propios</a:t>
                </a:r>
              </a:p>
              <a:p>
                <a:pPr marL="0" indent="0" algn="just">
                  <a:buNone/>
                </a:pPr>
                <a:r>
                  <a:rPr lang="es-ES" sz="3000" b="1" dirty="0"/>
                  <a:t>DATOS</a:t>
                </a:r>
                <a:r>
                  <a:rPr lang="es-ES" sz="3000" dirty="0"/>
                  <a:t>: </a:t>
                </a:r>
                <a:r>
                  <a:rPr lang="es-ES" sz="3000" b="1" dirty="0"/>
                  <a:t>X </a:t>
                </a:r>
                <a:r>
                  <a:rPr lang="es-ES" sz="3000" dirty="0"/>
                  <a:t> Matriz de datos m × N</a:t>
                </a:r>
              </a:p>
              <a:p>
                <a:pPr marL="0" indent="0" algn="just">
                  <a:buNone/>
                </a:pPr>
                <a:r>
                  <a:rPr lang="es-ES" sz="3000" dirty="0"/>
                  <a:t>Cada punto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" sz="3000" dirty="0"/>
                  <a:t> es un vector columna de </a:t>
                </a:r>
                <a:r>
                  <a:rPr lang="es-ES" sz="3000" b="1" dirty="0"/>
                  <a:t>x</a:t>
                </a:r>
                <a:endParaRPr lang="es-ES" sz="3000" dirty="0"/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s-ES" sz="3000" dirty="0"/>
                  <a:t>Reste la media de cada columna de </a:t>
                </a:r>
                <a:r>
                  <a:rPr lang="es-ES" sz="3000" b="1" dirty="0"/>
                  <a:t>x</a:t>
                </a:r>
                <a:r>
                  <a:rPr lang="es-ES" sz="3000" dirty="0"/>
                  <a:t> (centre los datos)</a:t>
                </a:r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s-ES" sz="3000" dirty="0"/>
                  <a:t>Calcular la matriz de covarianza de </a:t>
                </a:r>
                <a:r>
                  <a:rPr lang="es-ES" sz="3000" b="1" dirty="0"/>
                  <a:t>x</a:t>
                </a:r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s-ES" sz="3000" dirty="0"/>
                  <a:t>Realice la descomposición SVD de </a:t>
                </a:r>
                <a:r>
                  <a:rPr lang="es-ES" sz="3000" b="1" dirty="0"/>
                  <a:t>S</a:t>
                </a:r>
                <a:r>
                  <a:rPr lang="es-ES" sz="3000" dirty="0"/>
                  <a:t> de modo que </a:t>
                </a:r>
                <a14:m>
                  <m:oMath xmlns:m="http://schemas.openxmlformats.org/officeDocument/2006/math"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s-CO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O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s-CO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" sz="3000" dirty="0"/>
                  <a:t> son los valores propios y vectores propios de </a:t>
                </a:r>
                <a:r>
                  <a:rPr lang="es-ES" sz="3000" b="1" dirty="0"/>
                  <a:t>S</a:t>
                </a:r>
                <a:endParaRPr lang="es-ES" sz="3000" dirty="0"/>
              </a:p>
              <a:p>
                <a:pPr marL="742950" indent="-742950" algn="just">
                  <a:buFont typeface="+mj-lt"/>
                  <a:buAutoNum type="arabicPeriod"/>
                </a:pPr>
                <a:r>
                  <a:rPr lang="es-ES" sz="3000" dirty="0"/>
                  <a:t>Devuelva los k componentes principales de modo que </a:t>
                </a:r>
                <a14:m>
                  <m:oMath xmlns:m="http://schemas.openxmlformats.org/officeDocument/2006/math"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s-CO" sz="3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3000" dirty="0"/>
                  <a:t>(conservando un valor dado del porcentaje de la varianza de los datos)</a:t>
                </a:r>
                <a:endParaRPr lang="es-CO" sz="3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C84F18F-03C0-B3BE-FF99-1D3A8F73E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6297"/>
                <a:ext cx="10515600" cy="5086577"/>
              </a:xfrm>
              <a:blipFill>
                <a:blip r:embed="rId2"/>
                <a:stretch>
                  <a:fillRect l="-1217" r="-1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8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11794</TotalTime>
  <Words>625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Análisis de componentes principales - PCA</vt:lpstr>
      <vt:lpstr>Variable Latente continua</vt:lpstr>
      <vt:lpstr>Selección de característica / Extracción I</vt:lpstr>
      <vt:lpstr>Selección de característica / Extracción II</vt:lpstr>
      <vt:lpstr>El modelo I</vt:lpstr>
      <vt:lpstr>El modelo II</vt:lpstr>
      <vt:lpstr>El modelo III</vt:lpstr>
      <vt:lpstr>El modelo IV</vt:lpstr>
      <vt:lpstr>Algoritmo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Aprendizaje de Maquina</dc:title>
  <dc:creator>jonnatan arias garcia</dc:creator>
  <cp:lastModifiedBy>jonnatan arias garcia</cp:lastModifiedBy>
  <cp:revision>134</cp:revision>
  <dcterms:created xsi:type="dcterms:W3CDTF">2024-02-07T18:58:22Z</dcterms:created>
  <dcterms:modified xsi:type="dcterms:W3CDTF">2024-05-30T02:31:26Z</dcterms:modified>
</cp:coreProperties>
</file>