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2"/>
            <p14:sldId id="268"/>
            <p14:sldId id="270"/>
            <p14:sldId id="271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51" autoAdjust="0"/>
  </p:normalViewPr>
  <p:slideViewPr>
    <p:cSldViewPr snapToGrid="0">
      <p:cViewPr varScale="1">
        <p:scale>
          <a:sx n="47" d="100"/>
          <a:sy n="47" d="100"/>
        </p:scale>
        <p:origin x="7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1/05/2024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1/05/2024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tar-v.com/GAT/" TargetMode="External"/><Relationship Id="rId2" Type="http://schemas.openxmlformats.org/officeDocument/2006/relationships/hyperlink" Target="https://pubmed.ncbi.nlm.nih.gov/27693796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2985935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Graph </a:t>
            </a:r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Attention</a:t>
            </a: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 Networks (GAT)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372100"/>
            <a:ext cx="9144000" cy="1294346"/>
          </a:xfrm>
        </p:spPr>
        <p:txBody>
          <a:bodyPr/>
          <a:lstStyle/>
          <a:p>
            <a:r>
              <a:rPr lang="es-CO" dirty="0"/>
              <a:t>Adaptado por: Jonnatan Arias Garcia</a:t>
            </a:r>
          </a:p>
          <a:p>
            <a:r>
              <a:rPr lang="es-CO" dirty="0"/>
              <a:t>Creado por: Antonio Longa (Universidad de Trento, Italia)</a:t>
            </a:r>
          </a:p>
        </p:txBody>
      </p:sp>
      <p:pic>
        <p:nvPicPr>
          <p:cNvPr id="1026" name="Picture 2" descr="Universidad del Quindío - YouTube">
            <a:extLst>
              <a:ext uri="{FF2B5EF4-FFF2-40B4-BE49-F238E27FC236}">
                <a16:creationId xmlns:a16="http://schemas.microsoft.com/office/drawing/2014/main" id="{EF86FD76-BE56-F566-C121-F2E22DC9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raph-attention-networks · GitHub Topics · GitHub">
            <a:extLst>
              <a:ext uri="{FF2B5EF4-FFF2-40B4-BE49-F238E27FC236}">
                <a16:creationId xmlns:a16="http://schemas.microsoft.com/office/drawing/2014/main" id="{28E03757-EF01-750A-171E-27EC7F480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" t="11964" r="6517" b="14056"/>
          <a:stretch/>
        </p:blipFill>
        <p:spPr bwMode="auto">
          <a:xfrm>
            <a:off x="2528207" y="1252912"/>
            <a:ext cx="7135585" cy="300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7D4B4-7B83-C176-E6AA-37BD2A48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Regularización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A6578-0F73-EC5B-D310-9CAA336F4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Para estabilizar la autoatención, se sabe que la atención </a:t>
            </a:r>
            <a:r>
              <a:rPr lang="es-ES" dirty="0" err="1"/>
              <a:t>Multi-head</a:t>
            </a:r>
            <a:r>
              <a:rPr lang="es-ES" dirty="0"/>
              <a:t> </a:t>
            </a:r>
            <a:r>
              <a:rPr lang="es-ES" dirty="0" err="1"/>
              <a:t>Attention</a:t>
            </a:r>
            <a:r>
              <a:rPr lang="es-ES" dirty="0"/>
              <a:t> funciona muy bien. </a:t>
            </a:r>
          </a:p>
          <a:p>
            <a:pPr marL="0" indent="0" algn="just">
              <a:buNone/>
            </a:pPr>
            <a:r>
              <a:rPr lang="es-ES" dirty="0"/>
              <a:t>las operaciones de la capa se replican de forma independiente 𝑘 veces (cada réplica con diferentes parámetros) y las salidas se agregan por características (normalmente mediante concatenación o suma).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B9DA45-61C5-1E28-7BD2-0550A2E08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67" y="4287091"/>
            <a:ext cx="4643682" cy="17604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C997A14-923E-6654-44D8-06A2E9E72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82" y="4448095"/>
            <a:ext cx="2649747" cy="14384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1E2A1B7-1AE1-C742-C46A-10F391B62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203" y="4448095"/>
            <a:ext cx="2957597" cy="14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1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7279A-1581-4C84-38EB-9ECBA3AD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Regularización por </a:t>
            </a:r>
            <a:r>
              <a:rPr lang="es-CO" dirty="0" err="1">
                <a:solidFill>
                  <a:srgbClr val="0070C0"/>
                </a:solidFill>
              </a:rPr>
              <a:t>Multi-head</a:t>
            </a:r>
            <a:endParaRPr lang="es-CO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AD9C9D-9E4A-FCCF-0EC5-39FC8946B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"/>
          <a:stretch/>
        </p:blipFill>
        <p:spPr>
          <a:xfrm>
            <a:off x="947270" y="1783285"/>
            <a:ext cx="10297460" cy="407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0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10881-4B18-C644-B627-89397F25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Pros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290504-ECDB-4D23-5960-45C51D63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Computacionalmente Eficiente</a:t>
            </a:r>
          </a:p>
          <a:p>
            <a:pPr lvl="1"/>
            <a:r>
              <a:rPr lang="es-CO" dirty="0" err="1"/>
              <a:t>Self-Attention</a:t>
            </a:r>
            <a:r>
              <a:rPr lang="es-CO" dirty="0"/>
              <a:t> puede ser paralelizada sobre bordes</a:t>
            </a:r>
          </a:p>
          <a:p>
            <a:pPr lvl="1"/>
            <a:r>
              <a:rPr lang="es-CO" dirty="0" err="1"/>
              <a:t>Salidad</a:t>
            </a:r>
            <a:r>
              <a:rPr lang="es-CO" dirty="0"/>
              <a:t> puede ser paralelizada sobre nodos</a:t>
            </a:r>
          </a:p>
          <a:p>
            <a:r>
              <a:rPr lang="es-CO" dirty="0"/>
              <a:t>Permite asignar diferentes niveles de importancia a nodos de la misma vecindad</a:t>
            </a:r>
          </a:p>
          <a:p>
            <a:r>
              <a:rPr lang="es-CO" dirty="0"/>
              <a:t>Se puede aplicar a partes del graph</a:t>
            </a:r>
          </a:p>
          <a:p>
            <a:r>
              <a:rPr lang="es-CO" dirty="0"/>
              <a:t>Trabaja para </a:t>
            </a:r>
            <a:r>
              <a:rPr lang="es-CO" dirty="0" err="1"/>
              <a:t>transductive</a:t>
            </a:r>
            <a:r>
              <a:rPr lang="es-CO" dirty="0"/>
              <a:t> </a:t>
            </a:r>
            <a:r>
              <a:rPr lang="es-CO" dirty="0" err="1"/>
              <a:t>learning</a:t>
            </a:r>
            <a:r>
              <a:rPr lang="es-CO" dirty="0"/>
              <a:t> (</a:t>
            </a:r>
            <a:r>
              <a:rPr lang="es-CO" dirty="0" err="1"/>
              <a:t>Clasif</a:t>
            </a:r>
            <a:r>
              <a:rPr lang="es-CO" dirty="0"/>
              <a:t>.)y Inductive (</a:t>
            </a:r>
            <a:r>
              <a:rPr lang="es-CO" dirty="0" err="1"/>
              <a:t>Regres</a:t>
            </a:r>
            <a:r>
              <a:rPr lang="es-CO" dirty="0"/>
              <a:t>.)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70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7AF6A-0C20-7ADD-D373-61B65B8C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Aplicaciones Interesantes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0120E1-57E5-D2E8-2344-66B8977B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90688"/>
            <a:ext cx="6019800" cy="4351338"/>
          </a:xfrm>
        </p:spPr>
        <p:txBody>
          <a:bodyPr>
            <a:normAutofit fontScale="92500"/>
          </a:bodyPr>
          <a:lstStyle/>
          <a:p>
            <a:r>
              <a:rPr lang="es-CO" dirty="0" err="1"/>
              <a:t>Mesh-based</a:t>
            </a:r>
            <a:r>
              <a:rPr lang="es-CO" dirty="0"/>
              <a:t> parcelación (</a:t>
            </a:r>
            <a:r>
              <a:rPr lang="es-CO" dirty="0" err="1"/>
              <a:t>Jakobsen</a:t>
            </a:r>
            <a:r>
              <a:rPr lang="es-CO" dirty="0"/>
              <a:t>. 2017)</a:t>
            </a:r>
          </a:p>
          <a:p>
            <a:pPr marL="0" indent="0">
              <a:buNone/>
            </a:pPr>
            <a:r>
              <a:rPr lang="es-CO" dirty="0">
                <a:hlinkClick r:id="rId2"/>
              </a:rPr>
              <a:t>https://pubmed.ncbi.nlm.nih.gov/27693796/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r>
              <a:rPr lang="en-US" dirty="0" err="1"/>
              <a:t>Parapred</a:t>
            </a:r>
            <a:r>
              <a:rPr lang="en-US" dirty="0"/>
              <a:t>: antibody paratope prediction using convolutional and recurrent neural network (Liberia 2019)</a:t>
            </a:r>
          </a:p>
          <a:p>
            <a:r>
              <a:rPr lang="es-CO" dirty="0">
                <a:hlinkClick r:id="rId3"/>
              </a:rPr>
              <a:t>https://petar-v.com/GAT/</a:t>
            </a:r>
            <a:r>
              <a:rPr lang="es-CO" dirty="0"/>
              <a:t> </a:t>
            </a:r>
          </a:p>
          <a:p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0B8936-68FF-675F-0E18-73C0B88CC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57" y="1690688"/>
            <a:ext cx="4956830" cy="17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E8E13F-3C55-D8C3-181D-6D8098A72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19" y="3662553"/>
            <a:ext cx="3809706" cy="30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AF571-658F-B0C8-08BB-2BB7BE4A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6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Aplicación con </a:t>
            </a:r>
            <a:r>
              <a:rPr lang="es-CO" dirty="0" err="1"/>
              <a:t>Pytorch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EF940E-8063-1641-6368-9C1C2A83B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78" y="991117"/>
            <a:ext cx="7637106" cy="27321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5646A13-6E4B-25BA-17DA-0F1221CD13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7"/>
          <a:stretch/>
        </p:blipFill>
        <p:spPr>
          <a:xfrm>
            <a:off x="2355977" y="3723239"/>
            <a:ext cx="7179909" cy="312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9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AF571-658F-B0C8-08BB-2BB7BE4A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1068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Aplicación con </a:t>
            </a:r>
            <a:r>
              <a:rPr lang="es-CO" dirty="0" err="1"/>
              <a:t>Pytorch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1B8CEC-567F-9BDA-FEFA-74CE18460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" y="1886631"/>
            <a:ext cx="10279611" cy="39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AF571-658F-B0C8-08BB-2BB7BE4A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6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Aplicación con </a:t>
            </a:r>
            <a:r>
              <a:rPr lang="es-CO" dirty="0" err="1"/>
              <a:t>Pytorch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D2075D-22A8-714B-CBC0-057883B31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60" y="1331459"/>
            <a:ext cx="9641879" cy="48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3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AF571-658F-B0C8-08BB-2BB7BE4A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6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Aplicación con </a:t>
            </a:r>
            <a:r>
              <a:rPr lang="es-CO" dirty="0" err="1"/>
              <a:t>Pytorch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112E58-95E2-F5C5-F626-2922BA1BA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22" y="1048831"/>
            <a:ext cx="5709955" cy="28644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C6A21F-B90A-94E4-96AF-3B8D0822E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53" y="4376922"/>
            <a:ext cx="7669094" cy="218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2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AF571-658F-B0C8-08BB-2BB7BE4A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6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Aplicación con </a:t>
            </a:r>
            <a:r>
              <a:rPr lang="es-CO" dirty="0" err="1"/>
              <a:t>Pytorch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C77681-DDB1-066F-46C6-637DCE50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83" y="1246866"/>
            <a:ext cx="9789617" cy="52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1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F17B6-D1BD-993B-CFA6-E80FDC80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0070C0"/>
                </a:solidFill>
              </a:rPr>
              <a:t>Recordemos</a:t>
            </a:r>
            <a:r>
              <a:rPr lang="es-CO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219DD-982B-7FA4-AA0C-DDEEA5DF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3585"/>
            <a:ext cx="4550229" cy="3613377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r>
              <a:rPr lang="es-CO" dirty="0"/>
              <a:t>Problemas:</a:t>
            </a:r>
          </a:p>
          <a:p>
            <a:pPr marL="0" indent="0">
              <a:buNone/>
            </a:pPr>
            <a:r>
              <a:rPr lang="es-CO" dirty="0"/>
              <a:t>Diferentes tamaños al agregar nuevo nodo, la matriz de Adj. Cambiaria.</a:t>
            </a:r>
          </a:p>
          <a:p>
            <a:pPr marL="0" indent="0">
              <a:buNone/>
            </a:pPr>
            <a:r>
              <a:rPr lang="es-CO" dirty="0"/>
              <a:t>No es invariante, el orden de selección de etiqueta de nodo cambia todo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77D2EC-43D2-01B8-CFAD-CC000C20D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51" y="698018"/>
            <a:ext cx="5509049" cy="54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9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DBDBD-B34C-E1E8-C0FD-574E7D12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Mas allá de Graph Convolucional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9458B-E7BD-7B5C-3143-2ADC51C4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sz="2400" dirty="0"/>
              <a:t>Los Graph codifican bien estructuras espaciales irregulares</a:t>
            </a:r>
          </a:p>
          <a:p>
            <a:pPr marL="0" indent="0" algn="just">
              <a:buNone/>
            </a:pPr>
            <a:r>
              <a:rPr lang="es-ES" sz="2400" dirty="0"/>
              <a:t>Las CNN aprenden muy bien un patrón de conectividad rígido y regular</a:t>
            </a:r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r>
              <a:rPr lang="es-ES" sz="2400" dirty="0"/>
              <a:t>Los Graph podrían agregar información a los nodos y sus vecindades, pero podríamos hacer que el graph varie, perdiendo rigidez.</a:t>
            </a:r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r>
              <a:rPr lang="es-ES" sz="2400" dirty="0"/>
              <a:t>Los objetivos seria:</a:t>
            </a:r>
          </a:p>
          <a:p>
            <a:pPr algn="just"/>
            <a:r>
              <a:rPr lang="es-ES" sz="2400" dirty="0"/>
              <a:t>Eficiencia computacional y almacenamiento</a:t>
            </a:r>
          </a:p>
          <a:p>
            <a:pPr algn="just"/>
            <a:r>
              <a:rPr lang="es-ES" sz="2400" dirty="0"/>
              <a:t>Numero de parámetros fijos</a:t>
            </a:r>
          </a:p>
          <a:p>
            <a:pPr algn="just"/>
            <a:r>
              <a:rPr lang="es-ES" sz="2400" dirty="0"/>
              <a:t>Actuar sobre Vecindad local</a:t>
            </a:r>
          </a:p>
          <a:p>
            <a:pPr algn="just"/>
            <a:r>
              <a:rPr lang="es-ES" sz="2400" dirty="0"/>
              <a:t>Impactar de forma diferente según los vecinos</a:t>
            </a:r>
          </a:p>
          <a:p>
            <a:pPr algn="just"/>
            <a:r>
              <a:rPr lang="es-ES" sz="2400" dirty="0"/>
              <a:t>Aplicar a estructuras arbitrarias e invisibles.</a:t>
            </a:r>
          </a:p>
        </p:txBody>
      </p:sp>
    </p:spTree>
    <p:extLst>
      <p:ext uri="{BB962C8B-B14F-4D97-AF65-F5344CB8AC3E}">
        <p14:creationId xmlns:p14="http://schemas.microsoft.com/office/powerpoint/2010/main" val="371023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474C6-319E-3B91-D512-F9624C6F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058"/>
            <a:ext cx="10515600" cy="1325563"/>
          </a:xfrm>
        </p:spPr>
        <p:txBody>
          <a:bodyPr/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Convolución en Graph Mejorada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DE1CA2-DA7C-B792-9314-CAA3E88AB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315" y="1801751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CO" dirty="0"/>
                  <a:t>Considerando un conjunto de nodos </a:t>
                </a:r>
                <a14:m>
                  <m:oMath xmlns:m="http://schemas.openxmlformats.org/officeDocument/2006/math">
                    <m:r>
                      <a:rPr lang="es-CO" sz="2400" b="1" i="0" smtClean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s-CO" sz="2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 y la matriz de adyacencia </a:t>
                </a:r>
                <a:r>
                  <a:rPr lang="es-CO" b="1" dirty="0"/>
                  <a:t>A.</a:t>
                </a:r>
              </a:p>
              <a:p>
                <a:pPr marL="0" indent="0">
                  <a:buNone/>
                </a:pPr>
                <a:r>
                  <a:rPr lang="es-CO" dirty="0"/>
                  <a:t>Una capa convolucional de Graph, computaría </a:t>
                </a:r>
                <a14:m>
                  <m:oMath xmlns:m="http://schemas.openxmlformats.org/officeDocument/2006/math">
                    <m:r>
                      <a:rPr lang="es-CO" sz="2800" b="1" i="0" smtClean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s-CO" sz="2800" b="1" i="0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 según las características de entrada de la estructura del grafo.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Cada capa convolucional hace una transformación de características sobre </a:t>
                </a:r>
                <a:r>
                  <a:rPr lang="es-CO" b="1" dirty="0"/>
                  <a:t>W. </a:t>
                </a:r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𝑾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Después, recombinamos las vectores en cada nodo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DE1CA2-DA7C-B792-9314-CAA3E88AB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315" y="1801751"/>
                <a:ext cx="10515600" cy="4351338"/>
              </a:xfrm>
              <a:blipFill>
                <a:blip r:embed="rId2"/>
                <a:stretch>
                  <a:fillRect l="-1159" t="-238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B9CCD737-0FB1-BA65-6D7A-426AF33D5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564" y="5098380"/>
            <a:ext cx="3185436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9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474C6-319E-3B91-D512-F9624C6F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Convolución en Graph Mejorada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DE1CA2-DA7C-B792-9314-CAA3E88AB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123"/>
                <a:ext cx="10515600" cy="18980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O" dirty="0"/>
                  <a:t>En general, para garantizar el análisis local definiremos el operador convolucional como un </a:t>
                </a:r>
                <a:r>
                  <a:rPr lang="es-CO" b="1" dirty="0"/>
                  <a:t>agregador</a:t>
                </a:r>
                <a:r>
                  <a:rPr lang="es-CO" dirty="0"/>
                  <a:t> de características entre vecinos.</a:t>
                </a:r>
              </a:p>
              <a:p>
                <a:pPr marL="0" indent="0">
                  <a:buNone/>
                </a:pPr>
                <a:r>
                  <a:rPr lang="es-CO" dirty="0"/>
                  <a:t>Definiendo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dirty="0"/>
                  <a:t> como el vecindario de nodos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O" b="1" dirty="0"/>
                  <a:t> </a:t>
                </a:r>
                <a:r>
                  <a:rPr lang="es-CO" dirty="0"/>
                  <a:t>(vecindad grado 1, incluyendo el mismo nodo), podemos definir: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DE1CA2-DA7C-B792-9314-CAA3E88AB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123"/>
                <a:ext cx="10515600" cy="1898084"/>
              </a:xfrm>
              <a:blipFill>
                <a:blip r:embed="rId2"/>
                <a:stretch>
                  <a:fillRect l="-1217" t="-5466" b="-16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A88C8219-3049-121E-5BF2-0F554823E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34" y="3172733"/>
            <a:ext cx="3181732" cy="15504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4FD681F8-8494-37A6-0C91-740E6F3C42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4723153"/>
                <a:ext cx="10515600" cy="18226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s-CO" dirty="0"/>
                  <a:t>Donde 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CO" dirty="0"/>
                  <a:t>es la f. de activación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O" dirty="0"/>
                  <a:t>especifican el factor de peso (importancia) de los nodos j a i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s-CO" dirty="0"/>
                  <a:t>Generalmente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O" dirty="0"/>
                  <a:t> se usa como métrica que queremos aprender (en este caso con </a:t>
                </a:r>
                <a:r>
                  <a:rPr lang="es-CO" dirty="0" err="1"/>
                  <a:t>self</a:t>
                </a:r>
                <a:r>
                  <a:rPr lang="es-CO" dirty="0"/>
                  <a:t> </a:t>
                </a:r>
                <a:r>
                  <a:rPr lang="es-CO" dirty="0" err="1"/>
                  <a:t>attention</a:t>
                </a:r>
                <a:r>
                  <a:rPr lang="es-CO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CO" dirty="0"/>
              </a:p>
            </p:txBody>
          </p:sp>
        </mc:Choice>
        <mc:Fallback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4FD681F8-8494-37A6-0C91-740E6F3C4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723153"/>
                <a:ext cx="10515600" cy="1822677"/>
              </a:xfrm>
              <a:prstGeom prst="rect">
                <a:avLst/>
              </a:prstGeom>
              <a:blipFill>
                <a:blip r:embed="rId4"/>
                <a:stretch>
                  <a:fillRect l="-1217" t="-7692" r="-812" b="-53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38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0259E-3B1B-B953-7B95-25384921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CO" dirty="0" err="1">
                <a:solidFill>
                  <a:srgbClr val="0070C0"/>
                </a:solidFill>
              </a:rPr>
              <a:t>Self-Attention</a:t>
            </a:r>
            <a:r>
              <a:rPr lang="es-CO" dirty="0">
                <a:solidFill>
                  <a:srgbClr val="0070C0"/>
                </a:solidFill>
              </a:rPr>
              <a:t>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B0BF1A-5AA4-0DD4-BA9E-8FF0B5213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85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CO" dirty="0"/>
                  <a:t>Calcularemos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O" dirty="0"/>
                  <a:t> como un mecanismo de </a:t>
                </a:r>
                <a:r>
                  <a:rPr lang="es-CO" dirty="0" err="1"/>
                  <a:t>auto-atención</a:t>
                </a:r>
                <a:r>
                  <a:rPr lang="es-CO" dirty="0"/>
                  <a:t>, que computa los coeficientes no-normalizados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/>
                  <a:t> con pares de nodos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B0BF1A-5AA4-0DD4-BA9E-8FF0B5213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851400"/>
              </a:xfrm>
              <a:blipFill>
                <a:blip r:embed="rId2"/>
                <a:stretch>
                  <a:fillRect l="-1217" t="-20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E2E52850-EBC7-0D62-ED8F-AD56D40A7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29" y="2328353"/>
            <a:ext cx="5133861" cy="32264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351D47-4288-6CD9-E28A-7330A4259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1" y="3618792"/>
            <a:ext cx="2590859" cy="90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8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7CE75-5542-9144-4AF7-5B8201B9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70C0"/>
                </a:solidFill>
              </a:rPr>
              <a:t>Normalización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454EF6-3AFE-FDA8-198A-9A962398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Procedemos a normalizar los coeficientes, con la función </a:t>
            </a:r>
            <a:r>
              <a:rPr lang="es-CO" dirty="0" err="1"/>
              <a:t>softmax</a:t>
            </a:r>
            <a:r>
              <a:rPr lang="es-CO" dirty="0"/>
              <a:t>, para que sean comparables entre diferente vecindades.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14B7D6-BA62-C180-AEF8-18B3EB402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60" y="3568297"/>
            <a:ext cx="6847280" cy="14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8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7B396BD-EBB2-C217-9E7D-68D6E4E3BD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s-CO" dirty="0">
                    <a:solidFill>
                      <a:srgbClr val="0070C0"/>
                    </a:solidFill>
                  </a:rPr>
                  <a:t>Mecanismo de atención </a:t>
                </a:r>
                <a14:m>
                  <m:oMath xmlns:m="http://schemas.openxmlformats.org/officeDocument/2006/math">
                    <m:r>
                      <a:rPr lang="es-CO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s-CO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7B396BD-EBB2-C217-9E7D-68D6E4E3BD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1A1A370-47E7-989B-E553-62BE25A7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557"/>
            <a:ext cx="10515600" cy="465840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dirty="0"/>
              <a:t>Para este caso, empleamos una red neuronal simple de una sola capa. Los parámetros del mecanismo se entrenan junto con el resto de la red de un extremo a otro.</a:t>
            </a:r>
          </a:p>
          <a:p>
            <a:pPr marL="0" indent="0">
              <a:buNone/>
            </a:pPr>
            <a:br>
              <a:rPr lang="es-ES" dirty="0"/>
            </a:b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DD11AF-FA90-58FA-F308-2D31B4375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85" y="2844120"/>
            <a:ext cx="6910152" cy="337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4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7B43583-195F-D5CE-65F9-82B359DEA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"/>
          <a:stretch/>
        </p:blipFill>
        <p:spPr>
          <a:xfrm>
            <a:off x="206829" y="1592982"/>
            <a:ext cx="10453812" cy="43312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7B396BD-EBB2-C217-9E7D-68D6E4E3BD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s-CO" dirty="0">
                    <a:solidFill>
                      <a:srgbClr val="0070C0"/>
                    </a:solidFill>
                  </a:rPr>
                  <a:t>Mecanismo de atención </a:t>
                </a:r>
                <a14:m>
                  <m:oMath xmlns:m="http://schemas.openxmlformats.org/officeDocument/2006/math">
                    <m:r>
                      <a:rPr lang="es-CO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s-CO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7B396BD-EBB2-C217-9E7D-68D6E4E3BD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5173B603-AFAF-3660-DB40-E6CB898AE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56" y="1096963"/>
            <a:ext cx="4027715" cy="19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8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13164</TotalTime>
  <Words>537</Words>
  <Application>Microsoft Office PowerPoint</Application>
  <PresentationFormat>Panorámica</PresentationFormat>
  <Paragraphs>64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Tema de Office</vt:lpstr>
      <vt:lpstr>Graph Attention Networks (GAT)</vt:lpstr>
      <vt:lpstr>Recordemos:</vt:lpstr>
      <vt:lpstr>Mas allá de Graph Convolucional</vt:lpstr>
      <vt:lpstr>Convolución en Graph Mejorada</vt:lpstr>
      <vt:lpstr>Convolución en Graph Mejorada</vt:lpstr>
      <vt:lpstr>Self-Attention Graph</vt:lpstr>
      <vt:lpstr>Normalización</vt:lpstr>
      <vt:lpstr>Mecanismo de atención a</vt:lpstr>
      <vt:lpstr>Mecanismo de atención a</vt:lpstr>
      <vt:lpstr>Regularización</vt:lpstr>
      <vt:lpstr>Regularización por Multi-head</vt:lpstr>
      <vt:lpstr>Pros</vt:lpstr>
      <vt:lpstr>Aplicaciones Interesantes</vt:lpstr>
      <vt:lpstr>Aplicación con Pytorch</vt:lpstr>
      <vt:lpstr>Aplicación con Pytorch</vt:lpstr>
      <vt:lpstr>Aplicación con Pytorch</vt:lpstr>
      <vt:lpstr>Aplicación con Pytorch</vt:lpstr>
      <vt:lpstr>Aplicación con Pytorch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147</cp:revision>
  <dcterms:created xsi:type="dcterms:W3CDTF">2024-02-07T18:58:22Z</dcterms:created>
  <dcterms:modified xsi:type="dcterms:W3CDTF">2024-05-01T19:55:51Z</dcterms:modified>
</cp:coreProperties>
</file>