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9753600" cx="130048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  <p:embeddedFont>
      <p:font typeface="Helvetica Neue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hkzfp+vw4lHwziB3rZ6VUiKEEx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HelveticaNeue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19" Type="http://schemas.openxmlformats.org/officeDocument/2006/relationships/font" Target="fonts/HelveticaNeueLight-bold.fntdata"/><Relationship Id="rId6" Type="http://schemas.openxmlformats.org/officeDocument/2006/relationships/slide" Target="slides/slide2.xml"/><Relationship Id="rId18" Type="http://schemas.openxmlformats.org/officeDocument/2006/relationships/font" Target="fonts/HelveticaNeue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2ed8e58b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6e2ed8e58b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e2ed8e58b_1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e2ed8e58b_1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e2ed8e58b_1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e2ed8e58b_1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e3891bd6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e3891bd6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(centro)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8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">
  <p:cSld name="Cita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i="1" sz="2400"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2" type="body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">
  <p:cSld name="F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>
  <p:cSld name="En bl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(arriba)">
  <p:cSld name="Título (arriba)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sub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body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 (horizontal)">
  <p:cSld name="Foto (horizontal)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/>
          <p:nvPr>
            <p:ph idx="2" type="pic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 (vertical)">
  <p:cSld name="Foto (vertical)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/>
          <p:nvPr>
            <p:ph idx="2" type="pic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viñetas">
  <p:cSld name="Título y viñeta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, viñetas y foto">
  <p:cSld name="Título, viñetas y f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/>
          <p:nvPr>
            <p:ph idx="2" type="pic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8641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1pPr>
            <a:lvl2pPr indent="-48641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2pPr>
            <a:lvl3pPr indent="-48641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3pPr>
            <a:lvl4pPr indent="-48641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4pPr>
            <a:lvl5pPr indent="-48641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ñetas">
  <p:cSld name="Viñeta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fotos">
  <p:cSld name="3 f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/>
          <p:nvPr>
            <p:ph idx="2" type="pic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16"/>
          <p:cNvSpPr/>
          <p:nvPr>
            <p:ph idx="3" type="pic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Google Shape;44;p16"/>
          <p:cNvSpPr/>
          <p:nvPr>
            <p:ph idx="4" type="pic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://quay.i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jfernand21/docker-intro.git" TargetMode="External"/><Relationship Id="rId4" Type="http://schemas.openxmlformats.org/officeDocument/2006/relationships/hyperlink" Target="https://github.com/jfernand21/docker-intro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 a Docker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Helvetica Neue"/>
              <a:buNone/>
            </a:pPr>
            <a:r>
              <a:rPr lang="en-US" sz="6700"/>
              <a:t>¿Que es Docker?</a:t>
            </a:r>
            <a:endParaRPr/>
          </a:p>
        </p:txBody>
      </p:sp>
      <p:pic>
        <p:nvPicPr>
          <p:cNvPr descr="DOCKER.png"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500" y="4508500"/>
            <a:ext cx="9728200" cy="360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ker-Logo_Horizontel_279x131.b8a5c41e56b77706656d61080f6a0217a3ba356d.png" id="66" name="Google Shape;6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1350" y="5391150"/>
            <a:ext cx="3543300" cy="16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40"/>
              <a:buFont typeface="Helvetica Neue"/>
              <a:buNone/>
            </a:pPr>
            <a:r>
              <a:rPr lang="en-US" sz="6640"/>
              <a:t>Máquinas</a:t>
            </a:r>
            <a:r>
              <a:rPr lang="en-US" sz="6640"/>
              <a:t> virtuales  Contenedores</a:t>
            </a:r>
            <a:endParaRPr/>
          </a:p>
        </p:txBody>
      </p:sp>
      <p:pic>
        <p:nvPicPr>
          <p:cNvPr descr="101818_0504_DockerTutor1.png" id="72" name="Google Shape;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8100" y="2516789"/>
            <a:ext cx="10105479" cy="540801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 txBox="1"/>
          <p:nvPr/>
        </p:nvSpPr>
        <p:spPr>
          <a:xfrm>
            <a:off x="10129672" y="5382717"/>
            <a:ext cx="2634688" cy="1934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Contenedor: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Solo necesita las librerías para correr una única tarea.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e2ed8e58b_1_0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Imagen </a:t>
            </a:r>
            <a:r>
              <a:rPr lang="en-US"/>
              <a:t>vs</a:t>
            </a: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Contenedor</a:t>
            </a:r>
            <a:endParaRPr/>
          </a:p>
        </p:txBody>
      </p:sp>
      <p:pic>
        <p:nvPicPr>
          <p:cNvPr descr="vida11.png" id="79" name="Google Shape;79;g6e2ed8e58b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5700" y="2605603"/>
            <a:ext cx="9087382" cy="543349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6e2ed8e58b_1_0"/>
          <p:cNvSpPr txBox="1"/>
          <p:nvPr/>
        </p:nvSpPr>
        <p:spPr>
          <a:xfrm>
            <a:off x="1266575" y="6494126"/>
            <a:ext cx="4185900" cy="28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Imagenes:</a:t>
            </a:r>
            <a:endParaRPr/>
          </a:p>
          <a:p>
            <a:pPr indent="-333375" lvl="0" marL="333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Helvetica Neue"/>
              <a:buChar char="•"/>
            </a:pP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Docker build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3375" lvl="0" marL="333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Helvetica Neue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DockerHub</a:t>
            </a:r>
            <a:endParaRPr/>
          </a:p>
          <a:p>
            <a:pPr indent="-333375" lvl="0" marL="333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Helvetica Neue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Registro local</a:t>
            </a:r>
            <a:endParaRPr/>
          </a:p>
          <a:p>
            <a:pPr indent="-333375" lvl="0" marL="333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Helvetica Neue"/>
              <a:buChar char="•"/>
            </a:pPr>
            <a:r>
              <a:rPr b="1" i="0" lang="en-US" sz="24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quay.io</a:t>
            </a:r>
            <a:endParaRPr/>
          </a:p>
          <a:p>
            <a:pPr indent="-333375" lvl="0" marL="333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Helvetica Neue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Google container registry</a:t>
            </a:r>
            <a:endParaRPr/>
          </a:p>
          <a:p>
            <a:pPr indent="-333375" lvl="0" marL="333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Helvetica Neue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Amazon, 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e2ed8e58b_1_9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Imagenes</a:t>
            </a:r>
            <a:endParaRPr/>
          </a:p>
        </p:txBody>
      </p:sp>
      <p:sp>
        <p:nvSpPr>
          <p:cNvPr id="86" name="Google Shape;86;g6e2ed8e58b_1_9"/>
          <p:cNvSpPr txBox="1"/>
          <p:nvPr/>
        </p:nvSpPr>
        <p:spPr>
          <a:xfrm>
            <a:off x="952500" y="2638250"/>
            <a:ext cx="11099700" cy="6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Las imágenes son plantillas de </a:t>
            </a:r>
            <a:r>
              <a:rPr lang="en-US" sz="3000"/>
              <a:t>sólo</a:t>
            </a:r>
            <a:r>
              <a:rPr lang="en-US" sz="3000"/>
              <a:t> lectura utilizadas para crear contenedores.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Las imágenes se crean con el comando docker build, ya sea por nosotros o por otros usuarios de docker.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Las imágenes están compuestas por capas de otras imágenes.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Las imágenes se almacenan en un registro de Docker.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e2ed8e58b_1_25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Contenedores</a:t>
            </a:r>
            <a:endParaRPr/>
          </a:p>
        </p:txBody>
      </p:sp>
      <p:sp>
        <p:nvSpPr>
          <p:cNvPr id="92" name="Google Shape;92;g6e2ed8e58b_1_25"/>
          <p:cNvSpPr txBox="1"/>
          <p:nvPr/>
        </p:nvSpPr>
        <p:spPr>
          <a:xfrm>
            <a:off x="952500" y="2638250"/>
            <a:ext cx="11099700" cy="6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Si una imagen es una clase, entonces un contenedor es una instancia de una clase, un objeto de tiempo de ejecución.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Los contenedores son encapsulaciones ligeras y portátiles de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Un entorno en el que ejecutar aplicaciones.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Los contenedores se crean a partir de imágenes. Dentro de un contenedor, tiene todos los binarios y dependencias necesarios para ejecutar la aplicación.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 rot="-5400000">
            <a:off x="402778" y="5645363"/>
            <a:ext cx="1749872" cy="1473201"/>
          </a:xfrm>
          <a:prstGeom prst="rightArrow">
            <a:avLst>
              <a:gd fmla="val 66429" name="adj1"/>
              <a:gd fmla="val 64904" name="adj2"/>
            </a:avLst>
          </a:prstGeom>
          <a:solidFill>
            <a:srgbClr val="6FFDEA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5"/>
          <p:cNvSpPr/>
          <p:nvPr/>
        </p:nvSpPr>
        <p:spPr>
          <a:xfrm rot="5400000">
            <a:off x="10016678" y="5513283"/>
            <a:ext cx="1749872" cy="1473201"/>
          </a:xfrm>
          <a:prstGeom prst="rightArrow">
            <a:avLst>
              <a:gd fmla="val 66429" name="adj1"/>
              <a:gd fmla="val 64904" name="adj2"/>
            </a:avLst>
          </a:prstGeom>
          <a:solidFill>
            <a:srgbClr val="6FFDEA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2197100" y="4149303"/>
            <a:ext cx="5771754" cy="990601"/>
          </a:xfrm>
          <a:prstGeom prst="rect">
            <a:avLst/>
          </a:prstGeom>
          <a:solidFill>
            <a:srgbClr val="6FFDEA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5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40"/>
              <a:buFont typeface="Helvetica Neue"/>
              <a:buNone/>
            </a:pPr>
            <a:r>
              <a:rPr lang="en-US" sz="6640"/>
              <a:t>Ciclo de desarrollo de aplicaciones Docker</a:t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282128" y="3777406"/>
            <a:ext cx="1991172" cy="1734394"/>
          </a:xfrm>
          <a:prstGeom prst="roundRect">
            <a:avLst>
              <a:gd fmla="val 1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Desarrollar Aplicación</a:t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644328" y="3777406"/>
            <a:ext cx="1991172" cy="1734394"/>
          </a:xfrm>
          <a:prstGeom prst="roundRect">
            <a:avLst>
              <a:gd fmla="val 1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Escribir Dockerfile</a:t>
            </a: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6073328" y="3777406"/>
            <a:ext cx="1991172" cy="1734394"/>
          </a:xfrm>
          <a:prstGeom prst="roundRect">
            <a:avLst>
              <a:gd fmla="val 1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Construir Imagen</a:t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9794428" y="3675806"/>
            <a:ext cx="1991172" cy="1734394"/>
          </a:xfrm>
          <a:prstGeom prst="roundRect">
            <a:avLst>
              <a:gd fmla="val 1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Probar contenedor</a:t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9896028" y="7104806"/>
            <a:ext cx="1991172" cy="1734394"/>
          </a:xfrm>
          <a:prstGeom prst="roundRect">
            <a:avLst>
              <a:gd fmla="val 1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 Subir a registro</a:t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282128" y="7104806"/>
            <a:ext cx="1991172" cy="1734394"/>
          </a:xfrm>
          <a:prstGeom prst="roundRect">
            <a:avLst>
              <a:gd fmla="val 1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 Despliegue</a:t>
            </a: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054528" y="3831803"/>
            <a:ext cx="1749872" cy="1473201"/>
          </a:xfrm>
          <a:prstGeom prst="rightArrow">
            <a:avLst>
              <a:gd fmla="val 66429" name="adj1"/>
              <a:gd fmla="val 64904" name="adj2"/>
            </a:avLst>
          </a:prstGeom>
          <a:solidFill>
            <a:srgbClr val="6FFDEA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4769388" y="4482266"/>
            <a:ext cx="1246252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docker build</a:t>
            </a:r>
            <a:endParaRPr/>
          </a:p>
        </p:txBody>
      </p:sp>
      <p:sp>
        <p:nvSpPr>
          <p:cNvPr id="109" name="Google Shape;109;p5"/>
          <p:cNvSpPr txBox="1"/>
          <p:nvPr/>
        </p:nvSpPr>
        <p:spPr>
          <a:xfrm>
            <a:off x="8194197" y="4406066"/>
            <a:ext cx="1102234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docker run</a:t>
            </a:r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10268203" y="6120566"/>
            <a:ext cx="124682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docker push</a:t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 rot="10800000">
            <a:off x="2288728" y="7235403"/>
            <a:ext cx="7591872" cy="1473201"/>
          </a:xfrm>
          <a:prstGeom prst="rightArrow">
            <a:avLst>
              <a:gd fmla="val 66429" name="adj1"/>
              <a:gd fmla="val 64904" name="adj2"/>
            </a:avLst>
          </a:prstGeom>
          <a:solidFill>
            <a:srgbClr val="6FFDEA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952500" y="254000"/>
            <a:ext cx="11099800" cy="924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55"/>
              <a:buFont typeface="Helvetica Neue"/>
              <a:buNone/>
            </a:pPr>
            <a:r>
              <a:rPr lang="en-US" sz="5355"/>
              <a:t>Construir imagen</a:t>
            </a:r>
            <a:endParaRPr/>
          </a:p>
        </p:txBody>
      </p:sp>
      <p:sp>
        <p:nvSpPr>
          <p:cNvPr id="117" name="Google Shape;117;p6"/>
          <p:cNvSpPr/>
          <p:nvPr/>
        </p:nvSpPr>
        <p:spPr>
          <a:xfrm>
            <a:off x="722362" y="2458442"/>
            <a:ext cx="4694585" cy="68887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569CD6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D4D4D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795172" y="4775199"/>
            <a:ext cx="4548965" cy="284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842450" y="3092449"/>
            <a:ext cx="4454400" cy="4191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04C7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</a:t>
            </a:r>
            <a:r>
              <a:rPr lang="en-US" sz="2000"/>
              <a:t>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debian:stable</a:t>
            </a:r>
            <a:endParaRPr/>
          </a:p>
        </p:txBody>
      </p:sp>
      <p:sp>
        <p:nvSpPr>
          <p:cNvPr id="120" name="Google Shape;120;p6"/>
          <p:cNvSpPr txBox="1"/>
          <p:nvPr/>
        </p:nvSpPr>
        <p:spPr>
          <a:xfrm>
            <a:off x="842450" y="3727449"/>
            <a:ext cx="4454409" cy="419101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04C7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 maintainer=“JJF"</a:t>
            </a:r>
            <a:endParaRPr/>
          </a:p>
        </p:txBody>
      </p:sp>
      <p:sp>
        <p:nvSpPr>
          <p:cNvPr id="121" name="Google Shape;121;p6"/>
          <p:cNvSpPr txBox="1"/>
          <p:nvPr/>
        </p:nvSpPr>
        <p:spPr>
          <a:xfrm>
            <a:off x="842450" y="4260850"/>
            <a:ext cx="4454409" cy="1333501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04C7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apt-get update &amp;&amp;\</a:t>
            </a:r>
            <a:endParaRPr/>
          </a:p>
          <a:p>
            <a:pPr indent="0" lvl="0" marL="0" marR="0" rtl="0" algn="l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apt-get -y upgrade &amp;&amp;\</a:t>
            </a:r>
            <a:endParaRPr/>
          </a:p>
          <a:p>
            <a:pPr indent="0" lvl="0" marL="0" marR="0" rtl="0" algn="l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apt-get -y install \</a:t>
            </a:r>
            <a:endParaRPr/>
          </a:p>
          <a:p>
            <a:pPr indent="0" lvl="0" marL="0" marR="0" rtl="0" algn="l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nodejs npm</a:t>
            </a:r>
            <a:endParaRPr/>
          </a:p>
        </p:txBody>
      </p:sp>
      <p:sp>
        <p:nvSpPr>
          <p:cNvPr id="122" name="Google Shape;122;p6"/>
          <p:cNvSpPr txBox="1"/>
          <p:nvPr/>
        </p:nvSpPr>
        <p:spPr>
          <a:xfrm>
            <a:off x="842450" y="5746749"/>
            <a:ext cx="4454409" cy="419101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04C7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 . /app</a:t>
            </a:r>
            <a:endParaRPr/>
          </a:p>
        </p:txBody>
      </p:sp>
      <p:sp>
        <p:nvSpPr>
          <p:cNvPr id="123" name="Google Shape;123;p6"/>
          <p:cNvSpPr txBox="1"/>
          <p:nvPr/>
        </p:nvSpPr>
        <p:spPr>
          <a:xfrm>
            <a:off x="842450" y="6559549"/>
            <a:ext cx="4454409" cy="419101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04C7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EXPOSE 3000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842450" y="7639049"/>
            <a:ext cx="4454409" cy="419101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04C7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WORKDIR /app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842450" y="8591549"/>
            <a:ext cx="4454409" cy="419101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04C7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ENTRYPOINT npm start</a:t>
            </a:r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2014575" y="2525370"/>
            <a:ext cx="1609650" cy="4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Dockerfile</a:t>
            </a:r>
            <a:endParaRPr/>
          </a:p>
        </p:txBody>
      </p:sp>
      <p:cxnSp>
        <p:nvCxnSpPr>
          <p:cNvPr id="127" name="Google Shape;127;p6"/>
          <p:cNvCxnSpPr/>
          <p:nvPr/>
        </p:nvCxnSpPr>
        <p:spPr>
          <a:xfrm>
            <a:off x="5321300" y="3302000"/>
            <a:ext cx="964296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8" name="Google Shape;128;p6"/>
          <p:cNvSpPr txBox="1"/>
          <p:nvPr/>
        </p:nvSpPr>
        <p:spPr>
          <a:xfrm>
            <a:off x="6310036" y="3092449"/>
            <a:ext cx="4454410" cy="419101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04C7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Define imagen base</a:t>
            </a:r>
            <a:endParaRPr/>
          </a:p>
        </p:txBody>
      </p:sp>
      <p:cxnSp>
        <p:nvCxnSpPr>
          <p:cNvPr id="129" name="Google Shape;129;p6"/>
          <p:cNvCxnSpPr/>
          <p:nvPr/>
        </p:nvCxnSpPr>
        <p:spPr>
          <a:xfrm>
            <a:off x="5308600" y="3937000"/>
            <a:ext cx="964296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0" name="Google Shape;130;p6"/>
          <p:cNvSpPr txBox="1"/>
          <p:nvPr/>
        </p:nvSpPr>
        <p:spPr>
          <a:xfrm>
            <a:off x="6297336" y="3575304"/>
            <a:ext cx="4454400" cy="7239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04C7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Crear info llave-valor en la imagen</a:t>
            </a:r>
            <a:endParaRPr/>
          </a:p>
        </p:txBody>
      </p:sp>
      <p:cxnSp>
        <p:nvCxnSpPr>
          <p:cNvPr id="131" name="Google Shape;131;p6"/>
          <p:cNvCxnSpPr/>
          <p:nvPr/>
        </p:nvCxnSpPr>
        <p:spPr>
          <a:xfrm>
            <a:off x="5283200" y="4959350"/>
            <a:ext cx="964296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2" name="Google Shape;132;p6"/>
          <p:cNvSpPr txBox="1"/>
          <p:nvPr/>
        </p:nvSpPr>
        <p:spPr>
          <a:xfrm>
            <a:off x="6271936" y="4597400"/>
            <a:ext cx="4454410" cy="723901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04C7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Corre comandos para personalizar la imagen</a:t>
            </a:r>
            <a:endParaRPr/>
          </a:p>
        </p:txBody>
      </p:sp>
      <p:cxnSp>
        <p:nvCxnSpPr>
          <p:cNvPr id="133" name="Google Shape;133;p6"/>
          <p:cNvCxnSpPr/>
          <p:nvPr/>
        </p:nvCxnSpPr>
        <p:spPr>
          <a:xfrm>
            <a:off x="5295900" y="6083300"/>
            <a:ext cx="964296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4" name="Google Shape;134;p6"/>
          <p:cNvSpPr txBox="1"/>
          <p:nvPr/>
        </p:nvSpPr>
        <p:spPr>
          <a:xfrm>
            <a:off x="6284636" y="5594350"/>
            <a:ext cx="4454410" cy="723901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04C7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Copia archivos del directorio host a la imagen</a:t>
            </a:r>
            <a:endParaRPr/>
          </a:p>
        </p:txBody>
      </p:sp>
      <p:cxnSp>
        <p:nvCxnSpPr>
          <p:cNvPr id="135" name="Google Shape;135;p6"/>
          <p:cNvCxnSpPr/>
          <p:nvPr/>
        </p:nvCxnSpPr>
        <p:spPr>
          <a:xfrm>
            <a:off x="5295900" y="6769100"/>
            <a:ext cx="964296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6" name="Google Shape;136;p6"/>
          <p:cNvSpPr txBox="1"/>
          <p:nvPr/>
        </p:nvSpPr>
        <p:spPr>
          <a:xfrm>
            <a:off x="6284636" y="6419849"/>
            <a:ext cx="4454410" cy="1028701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04C7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EXPOSE: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Expone el puerto para poder comunicarse con la imagen</a:t>
            </a:r>
            <a:endParaRPr/>
          </a:p>
        </p:txBody>
      </p:sp>
      <p:cxnSp>
        <p:nvCxnSpPr>
          <p:cNvPr id="137" name="Google Shape;137;p6"/>
          <p:cNvCxnSpPr/>
          <p:nvPr/>
        </p:nvCxnSpPr>
        <p:spPr>
          <a:xfrm>
            <a:off x="5283200" y="7861300"/>
            <a:ext cx="964296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8" name="Google Shape;138;p6"/>
          <p:cNvSpPr txBox="1"/>
          <p:nvPr/>
        </p:nvSpPr>
        <p:spPr>
          <a:xfrm>
            <a:off x="6271936" y="7664450"/>
            <a:ext cx="4454410" cy="723901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04C7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WORKDIR: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Establece cambio de directorio en la imagen (cd)</a:t>
            </a:r>
            <a:endParaRPr/>
          </a:p>
        </p:txBody>
      </p:sp>
      <p:cxnSp>
        <p:nvCxnSpPr>
          <p:cNvPr id="139" name="Google Shape;139;p6"/>
          <p:cNvCxnSpPr/>
          <p:nvPr/>
        </p:nvCxnSpPr>
        <p:spPr>
          <a:xfrm>
            <a:off x="5283200" y="8801100"/>
            <a:ext cx="964296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0" name="Google Shape;140;p6"/>
          <p:cNvSpPr txBox="1"/>
          <p:nvPr/>
        </p:nvSpPr>
        <p:spPr>
          <a:xfrm>
            <a:off x="6271936" y="8451849"/>
            <a:ext cx="4454410" cy="1028701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04C7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ENTRYPOINT: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Comando a ejecutar cuando corre la imagen</a:t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406400" y="1079499"/>
            <a:ext cx="3140671" cy="1270001"/>
          </a:xfrm>
          <a:prstGeom prst="roundRect">
            <a:avLst>
              <a:gd fmla="val 1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"/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Crear Dockerfile en directorio de proyecto</a:t>
            </a:r>
            <a:endParaRPr/>
          </a:p>
        </p:txBody>
      </p:sp>
      <p:sp>
        <p:nvSpPr>
          <p:cNvPr id="142" name="Google Shape;142;p6"/>
          <p:cNvSpPr/>
          <p:nvPr/>
        </p:nvSpPr>
        <p:spPr>
          <a:xfrm>
            <a:off x="3594100" y="1079499"/>
            <a:ext cx="1270000" cy="1270001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4914900" y="1079499"/>
            <a:ext cx="3366344" cy="1270001"/>
          </a:xfrm>
          <a:prstGeom prst="roundRect">
            <a:avLst>
              <a:gd fmla="val 1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"/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Construir imagen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"/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docker build . -t nombre </a:t>
            </a: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8319343" y="1079499"/>
            <a:ext cx="1270001" cy="1270001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9585573" y="1079499"/>
            <a:ext cx="3366344" cy="1270001"/>
          </a:xfrm>
          <a:prstGeom prst="roundRect">
            <a:avLst>
              <a:gd fmla="val 1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"/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Probar imagen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"/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docker run -p 8000:3000 nombre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e3891bd60_0_0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Práctica</a:t>
            </a:r>
            <a:endParaRPr/>
          </a:p>
        </p:txBody>
      </p:sp>
      <p:sp>
        <p:nvSpPr>
          <p:cNvPr id="151" name="Google Shape;151;g6e3891bd60_0_0"/>
          <p:cNvSpPr txBox="1"/>
          <p:nvPr/>
        </p:nvSpPr>
        <p:spPr>
          <a:xfrm>
            <a:off x="1082900" y="3568000"/>
            <a:ext cx="10839000" cy="19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Char char="●"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Realizar los ejercicios en el repositorio practica-1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https://github.com/jfernand21/docker-intro.git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# mkdir carpeta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# cd carpeta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# git clone </a:t>
            </a:r>
            <a:r>
              <a:rPr lang="en-US" sz="3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https://github.com/jfernand21/docker-intro.git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