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 Juan Pérez</a:t>
            </a:r>
          </a:p>
        </p:txBody>
      </p:sp>
      <p:sp>
        <p:nvSpPr>
          <p:cNvPr id="94" name="“Escribe una cita aquí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“Escribe una cita aquí” </a:t>
            </a:r>
          </a:p>
        </p:txBody>
      </p:sp>
      <p:sp>
        <p:nvSpPr>
          <p:cNvPr id="9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el títul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Nivel de texto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el título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Nivel de texto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Nivel de texto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n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n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i-o.io/" TargetMode="External"/><Relationship Id="rId3" Type="http://schemas.openxmlformats.org/officeDocument/2006/relationships/hyperlink" Target="https://github.com/containerd/containerd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cr.io/hello-minikube-zero-install/hello-node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 a Kubernet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a Kubernetes</a:t>
            </a:r>
          </a:p>
        </p:txBody>
      </p:sp>
      <p:sp>
        <p:nvSpPr>
          <p:cNvPr id="120" name="Aprender kubernetes en 10 minutos.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Aprender kubernetes en 10 minutos.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¿Qué quieren hacer?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¿Qué quieren hacer?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¿Que es kubernetes?…"/>
          <p:cNvSpPr txBox="1"/>
          <p:nvPr/>
        </p:nvSpPr>
        <p:spPr>
          <a:xfrm>
            <a:off x="2521677" y="1185520"/>
            <a:ext cx="7230848" cy="5248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¿Que es kubernetes?</a:t>
            </a:r>
          </a:p>
          <a:p>
            <a:pPr algn="l"/>
          </a:p>
          <a:p>
            <a:pPr marL="333375" indent="-333375" algn="l">
              <a:buSzPct val="145000"/>
              <a:buChar char="•"/>
            </a:pPr>
            <a:r>
              <a:t>Dockers, imágenes y contenedores</a:t>
            </a:r>
          </a:p>
          <a:p>
            <a:pPr marL="333375" indent="-333375" algn="l">
              <a:buSzPct val="145000"/>
              <a:buChar char="•"/>
            </a:pPr>
            <a:r>
              <a:t>Docker swarn vs kubernetes</a:t>
            </a:r>
          </a:p>
          <a:p>
            <a:pPr marL="333375" indent="-333375" algn="l">
              <a:buSzPct val="145000"/>
              <a:buChar char="•"/>
            </a:pPr>
            <a:r>
              <a:t>Arquitectura de kubernetes</a:t>
            </a:r>
          </a:p>
          <a:p>
            <a:pPr lvl="1" marL="777875" indent="-333375" algn="l">
              <a:buSzPct val="145000"/>
              <a:buChar char="•"/>
            </a:pPr>
            <a:r>
              <a:t>DNS interno</a:t>
            </a:r>
          </a:p>
          <a:p>
            <a:pPr lvl="1" marL="777875" indent="-333375" algn="l">
              <a:buSzPct val="145000"/>
              <a:buChar char="•"/>
            </a:pPr>
            <a:r>
              <a:t>LoadBalance</a:t>
            </a:r>
          </a:p>
          <a:p>
            <a:pPr lvl="1" marL="777875" indent="-333375" algn="l">
              <a:buSzPct val="145000"/>
              <a:buChar char="•"/>
            </a:pPr>
            <a:r>
              <a:t>Kubelet, etcd</a:t>
            </a:r>
          </a:p>
          <a:p>
            <a:pPr lvl="1" marL="777875" indent="-333375" algn="l">
              <a:buSzPct val="145000"/>
              <a:buChar char="•"/>
            </a:pPr>
            <a:r>
              <a:t>Masters y Nodes</a:t>
            </a:r>
          </a:p>
          <a:p>
            <a:pPr marL="333375" indent="-333375" algn="l">
              <a:buSzPct val="145000"/>
              <a:buChar char="•"/>
            </a:pPr>
            <a:r>
              <a:t>Objetos de kubernetes:</a:t>
            </a:r>
          </a:p>
          <a:p>
            <a:pPr lvl="1" marL="777875" indent="-333375" algn="l">
              <a:buSzPct val="145000"/>
              <a:buChar char="•"/>
            </a:pPr>
            <a:r>
              <a:t>POD</a:t>
            </a:r>
          </a:p>
          <a:p>
            <a:pPr marL="333375" indent="-333375" algn="l">
              <a:buSzPct val="145000"/>
              <a:buChar char="•"/>
            </a:pPr>
            <a:r>
              <a:t>Instalar en equipo para probar.</a:t>
            </a:r>
          </a:p>
          <a:p>
            <a:pPr marL="333375" indent="-333375" algn="l">
              <a:buSzPct val="145000"/>
              <a:buChar char="•"/>
            </a:pPr>
            <a:r>
              <a:t>¿Cómo crear un pod?</a:t>
            </a:r>
          </a:p>
          <a:p>
            <a:pPr marL="333375" indent="-333375" algn="l">
              <a:buSzPct val="145000"/>
              <a:buChar char="•"/>
            </a:pPr>
            <a:r>
              <a:t>¿Cómo acceder y comunicarse con pod?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¿Que es Docker?…"/>
          <p:cNvSpPr txBox="1"/>
          <p:nvPr/>
        </p:nvSpPr>
        <p:spPr>
          <a:xfrm>
            <a:off x="4017416" y="1860094"/>
            <a:ext cx="4969968" cy="6033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¿Que es Docker?</a:t>
            </a:r>
          </a:p>
          <a:p>
            <a:pPr>
              <a:defRPr sz="3200"/>
            </a:pPr>
          </a:p>
          <a:p>
            <a:pPr>
              <a:defRPr sz="3200"/>
            </a:pPr>
            <a:r>
              <a:t>¿Que es una imagen?</a:t>
            </a:r>
          </a:p>
          <a:p>
            <a:pPr>
              <a:defRPr sz="3200"/>
            </a:pPr>
          </a:p>
          <a:p>
            <a:pPr>
              <a:defRPr sz="3200"/>
            </a:pPr>
            <a:r>
              <a:t>¿Que es un contenedor?</a:t>
            </a:r>
          </a:p>
          <a:p>
            <a:pPr>
              <a:defRPr sz="3200"/>
            </a:pPr>
          </a:p>
          <a:p>
            <a:pPr>
              <a:defRPr sz="3200"/>
            </a:pPr>
          </a:p>
          <a:p>
            <a:pPr>
              <a:defRPr sz="3200"/>
            </a:pPr>
          </a:p>
          <a:p>
            <a:pPr marL="444500" indent="-444500" algn="l">
              <a:buSzPct val="145000"/>
              <a:buChar char="•"/>
              <a:defRPr sz="3200"/>
            </a:pPr>
            <a:r>
              <a:t>Efímeros</a:t>
            </a:r>
          </a:p>
          <a:p>
            <a:pPr marL="444500" indent="-444500" algn="l">
              <a:buSzPct val="145000"/>
              <a:buChar char="•"/>
              <a:defRPr sz="3200"/>
            </a:pPr>
            <a:r>
              <a:t>Inmutables</a:t>
            </a:r>
          </a:p>
          <a:p>
            <a:pPr marL="444500" indent="-444500" algn="l">
              <a:buSzPct val="145000"/>
              <a:buChar char="•"/>
              <a:defRPr sz="3200"/>
            </a:pPr>
            <a:r>
              <a:t>Portables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Docker Swarm Vs  kubernetes"/>
          <p:cNvSpPr txBox="1"/>
          <p:nvPr/>
        </p:nvSpPr>
        <p:spPr>
          <a:xfrm>
            <a:off x="4050588" y="1293470"/>
            <a:ext cx="45226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Docker Swarm Vs  kubernetes</a:t>
            </a:r>
          </a:p>
        </p:txBody>
      </p:sp>
      <p:graphicFrame>
        <p:nvGraphicFramePr>
          <p:cNvPr id="127" name="Tabla"/>
          <p:cNvGraphicFramePr/>
          <p:nvPr/>
        </p:nvGraphicFramePr>
        <p:xfrm>
          <a:off x="1066800" y="2298700"/>
          <a:ext cx="11099800" cy="72136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275560"/>
                <a:gridCol w="5824240"/>
              </a:tblGrid>
              <a:tr h="144272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Docker Swarm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Kubernetes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427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Falcil de instalar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Estandar de facto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427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Facil para hacer deploy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Estabilidad y Experiencia de los grandes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427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Compatible con herramientas de
Docker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Por defecto su configuración es declarativa por defecto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427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Limitada tolerancia a fallos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Mas complejo de instalar y manejar pero altamente customizable y despliegues controlables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kubernetes-cluster-simplified-structure.png" descr="kubernetes-cluster-simplified-structu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1072" y="2203286"/>
            <a:ext cx="8311028" cy="6794828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Orquestadores"/>
          <p:cNvSpPr txBox="1"/>
          <p:nvPr/>
        </p:nvSpPr>
        <p:spPr>
          <a:xfrm>
            <a:off x="4445457" y="829920"/>
            <a:ext cx="2361286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Orquestadores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Kubernetes.png" descr="Kubernet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0800" y="2082800"/>
            <a:ext cx="11303000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Arquitectura…"/>
          <p:cNvSpPr txBox="1"/>
          <p:nvPr/>
        </p:nvSpPr>
        <p:spPr>
          <a:xfrm>
            <a:off x="4668672" y="639420"/>
            <a:ext cx="3184906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Arquitectura</a:t>
            </a:r>
          </a:p>
          <a:p>
            <a:pPr/>
            <a:r>
              <a:t>De kubernetes</a:t>
            </a:r>
          </a:p>
        </p:txBody>
      </p:sp>
      <p:sp>
        <p:nvSpPr>
          <p:cNvPr id="134" name="Load…"/>
          <p:cNvSpPr/>
          <p:nvPr/>
        </p:nvSpPr>
        <p:spPr>
          <a:xfrm>
            <a:off x="9220200" y="71120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Load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Balance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bjetos de kubernetes"/>
          <p:cNvSpPr txBox="1"/>
          <p:nvPr/>
        </p:nvSpPr>
        <p:spPr>
          <a:xfrm>
            <a:off x="4915509" y="1598270"/>
            <a:ext cx="342778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Objetos de kubernetes</a:t>
            </a:r>
          </a:p>
        </p:txBody>
      </p:sp>
      <p:sp>
        <p:nvSpPr>
          <p:cNvPr id="137" name="Pods…"/>
          <p:cNvSpPr txBox="1"/>
          <p:nvPr/>
        </p:nvSpPr>
        <p:spPr>
          <a:xfrm>
            <a:off x="3871466" y="2595118"/>
            <a:ext cx="5844989" cy="4563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94468" indent="-194468" algn="l" defTabSz="457200">
              <a:lnSpc>
                <a:spcPts val="4500"/>
              </a:lnSpc>
              <a:spcBef>
                <a:spcPts val="1400"/>
              </a:spcBef>
              <a:buSzPct val="145000"/>
              <a:buChar char="•"/>
              <a:defRPr>
                <a:latin typeface="Times"/>
                <a:ea typeface="Times"/>
                <a:cs typeface="Times"/>
                <a:sym typeface="Times"/>
              </a:defRPr>
            </a:pPr>
            <a:r>
              <a:t>Pods</a:t>
            </a:r>
          </a:p>
          <a:p>
            <a:pPr marL="194468" indent="-194468" algn="l" defTabSz="457200">
              <a:lnSpc>
                <a:spcPts val="4500"/>
              </a:lnSpc>
              <a:spcBef>
                <a:spcPts val="1400"/>
              </a:spcBef>
              <a:buSzPct val="145000"/>
              <a:buChar char="•"/>
              <a:defRPr>
                <a:latin typeface="Times"/>
                <a:ea typeface="Times"/>
                <a:cs typeface="Times"/>
                <a:sym typeface="Times"/>
              </a:defRPr>
            </a:pPr>
            <a:r>
              <a:t>Services</a:t>
            </a:r>
          </a:p>
          <a:p>
            <a:pPr marL="194468" indent="-194468" algn="l" defTabSz="457200">
              <a:lnSpc>
                <a:spcPts val="4500"/>
              </a:lnSpc>
              <a:spcBef>
                <a:spcPts val="1400"/>
              </a:spcBef>
              <a:buSzPct val="145000"/>
              <a:buChar char="•"/>
              <a:defRPr>
                <a:latin typeface="Times"/>
                <a:ea typeface="Times"/>
                <a:cs typeface="Times"/>
                <a:sym typeface="Times"/>
              </a:defRPr>
            </a:pPr>
            <a:r>
              <a:t>Namespaces</a:t>
            </a:r>
          </a:p>
          <a:p>
            <a:pPr marL="194468" indent="-194468" algn="l" defTabSz="457200">
              <a:lnSpc>
                <a:spcPts val="4500"/>
              </a:lnSpc>
              <a:spcBef>
                <a:spcPts val="1400"/>
              </a:spcBef>
              <a:buSzPct val="145000"/>
              <a:buChar char="•"/>
              <a:defRPr>
                <a:latin typeface="Times"/>
                <a:ea typeface="Times"/>
                <a:cs typeface="Times"/>
                <a:sym typeface="Times"/>
              </a:defRPr>
            </a:pPr>
            <a:r>
              <a:t>Volumes</a:t>
            </a:r>
          </a:p>
          <a:p>
            <a:pPr marL="194468" indent="-194468" algn="l" defTabSz="457200">
              <a:lnSpc>
                <a:spcPts val="4500"/>
              </a:lnSpc>
              <a:spcBef>
                <a:spcPts val="1400"/>
              </a:spcBef>
              <a:buSzPct val="145000"/>
              <a:buChar char="•"/>
              <a:defRPr>
                <a:latin typeface="Times"/>
                <a:ea typeface="Times"/>
                <a:cs typeface="Times"/>
                <a:sym typeface="Times"/>
              </a:defRPr>
            </a:pPr>
            <a:r>
              <a:t>ConfigMaps </a:t>
            </a:r>
          </a:p>
          <a:p>
            <a:pPr marL="194468" indent="-194468" algn="l" defTabSz="457200">
              <a:lnSpc>
                <a:spcPts val="4500"/>
              </a:lnSpc>
              <a:spcBef>
                <a:spcPts val="1400"/>
              </a:spcBef>
              <a:buSzPct val="145000"/>
              <a:buChar char="•"/>
              <a:defRPr>
                <a:latin typeface="Times"/>
                <a:ea typeface="Times"/>
                <a:cs typeface="Times"/>
                <a:sym typeface="Times"/>
              </a:defRPr>
            </a:pPr>
            <a:r>
              <a:t>Secrets</a:t>
            </a:r>
          </a:p>
          <a:p>
            <a:pPr marL="194468" indent="-194468" algn="l" defTabSz="457200">
              <a:lnSpc>
                <a:spcPts val="4500"/>
              </a:lnSpc>
              <a:spcBef>
                <a:spcPts val="1400"/>
              </a:spcBef>
              <a:buSzPct val="145000"/>
              <a:buChar char="•"/>
              <a:defRPr>
                <a:latin typeface="Times"/>
                <a:ea typeface="Times"/>
                <a:cs typeface="Times"/>
                <a:sym typeface="Times"/>
              </a:defRPr>
            </a:pPr>
            <a:r>
              <a:t>Deployments, statefulsets, daemonsets…</a:t>
            </a:r>
          </a:p>
          <a:p>
            <a:pPr marL="194468" indent="-194468" algn="l" defTabSz="457200">
              <a:lnSpc>
                <a:spcPts val="3300"/>
              </a:lnSpc>
              <a:spcBef>
                <a:spcPts val="1400"/>
              </a:spcBef>
              <a:buSzPct val="145000"/>
              <a:buChar char="•"/>
              <a:defRPr sz="1400">
                <a:latin typeface="Times"/>
                <a:ea typeface="Times"/>
                <a:cs typeface="Times"/>
                <a:sym typeface="Time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Instalar en equipo"/>
          <p:cNvSpPr txBox="1"/>
          <p:nvPr/>
        </p:nvSpPr>
        <p:spPr>
          <a:xfrm>
            <a:off x="4671872" y="1204570"/>
            <a:ext cx="27212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Instalar en equipo</a:t>
            </a:r>
          </a:p>
        </p:txBody>
      </p:sp>
      <p:sp>
        <p:nvSpPr>
          <p:cNvPr id="140" name="Features:…"/>
          <p:cNvSpPr txBox="1"/>
          <p:nvPr/>
        </p:nvSpPr>
        <p:spPr>
          <a:xfrm>
            <a:off x="1955799" y="1758950"/>
            <a:ext cx="4829573" cy="227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300"/>
              </a:lnSpc>
              <a:defRPr b="0" sz="1600">
                <a:latin typeface="Times"/>
                <a:ea typeface="Times"/>
                <a:cs typeface="Times"/>
                <a:sym typeface="Times"/>
              </a:defRPr>
            </a:pPr>
            <a:r>
              <a:t>Features:</a:t>
            </a:r>
          </a:p>
          <a:p>
            <a:pPr algn="l" defTabSz="457200">
              <a:lnSpc>
                <a:spcPts val="3300"/>
              </a:lnSpc>
              <a:defRPr b="0" sz="1600">
                <a:latin typeface="Times"/>
                <a:ea typeface="Times"/>
                <a:cs typeface="Times"/>
                <a:sym typeface="Times"/>
              </a:defRPr>
            </a:pPr>
          </a:p>
          <a:p>
            <a:pPr marL="457200" indent="-317500" algn="l" defTabSz="457200">
              <a:lnSpc>
                <a:spcPts val="3300"/>
              </a:lnSpc>
              <a:buClr>
                <a:srgbClr val="000000"/>
              </a:buClr>
              <a:buSzPct val="145000"/>
              <a:buFont typeface="Times"/>
              <a:buChar char="•"/>
              <a:defRPr b="0" sz="1600">
                <a:latin typeface="Times"/>
                <a:ea typeface="Times"/>
                <a:cs typeface="Times"/>
                <a:sym typeface="Times"/>
              </a:defRPr>
            </a:pPr>
            <a:r>
              <a:t>DNS</a:t>
            </a:r>
          </a:p>
          <a:p>
            <a:pPr marL="457200" indent="-317500" algn="l" defTabSz="457200">
              <a:lnSpc>
                <a:spcPts val="3300"/>
              </a:lnSpc>
              <a:buClr>
                <a:srgbClr val="000000"/>
              </a:buClr>
              <a:buSzPct val="145000"/>
              <a:buFont typeface="Times"/>
              <a:buChar char="•"/>
              <a:defRPr b="0" sz="1600">
                <a:latin typeface="Times"/>
                <a:ea typeface="Times"/>
                <a:cs typeface="Times"/>
                <a:sym typeface="Times"/>
              </a:defRPr>
            </a:pPr>
            <a:r>
              <a:t>NodePorts</a:t>
            </a:r>
          </a:p>
          <a:p>
            <a:pPr marL="457200" indent="-317500" algn="l" defTabSz="457200">
              <a:lnSpc>
                <a:spcPts val="3300"/>
              </a:lnSpc>
              <a:buClr>
                <a:srgbClr val="000000"/>
              </a:buClr>
              <a:buSzPct val="145000"/>
              <a:buFont typeface="Times"/>
              <a:buChar char="•"/>
              <a:defRPr b="0" sz="1600">
                <a:latin typeface="Times"/>
                <a:ea typeface="Times"/>
                <a:cs typeface="Times"/>
                <a:sym typeface="Times"/>
              </a:defRPr>
            </a:pPr>
            <a:r>
              <a:t>ConfigMaps and Secrets</a:t>
            </a:r>
          </a:p>
          <a:p>
            <a:pPr marL="457200" indent="-317500" algn="l" defTabSz="457200">
              <a:lnSpc>
                <a:spcPts val="3300"/>
              </a:lnSpc>
              <a:buClr>
                <a:srgbClr val="000000"/>
              </a:buClr>
              <a:buSzPct val="145000"/>
              <a:buFont typeface="Times"/>
              <a:buChar char="•"/>
              <a:defRPr b="0" sz="1600">
                <a:latin typeface="Times"/>
                <a:ea typeface="Times"/>
                <a:cs typeface="Times"/>
                <a:sym typeface="Times"/>
              </a:defRPr>
            </a:pPr>
            <a:r>
              <a:t>Dashboards</a:t>
            </a:r>
          </a:p>
          <a:p>
            <a:pPr marL="457200" indent="-317500" algn="l" defTabSz="457200">
              <a:lnSpc>
                <a:spcPts val="3300"/>
              </a:lnSpc>
              <a:buClr>
                <a:srgbClr val="000000"/>
              </a:buClr>
              <a:buSzPct val="145000"/>
              <a:buFont typeface="Times"/>
              <a:buChar char="•"/>
              <a:defRPr b="0" sz="1600">
                <a:latin typeface="Times"/>
                <a:ea typeface="Times"/>
                <a:cs typeface="Times"/>
                <a:sym typeface="Times"/>
              </a:defRPr>
            </a:pPr>
            <a:r>
              <a:t>Container Runtime: Docker, </a:t>
            </a:r>
            <a:r>
              <a:rPr u="sng">
                <a:solidFill>
                  <a:srgbClr val="0000EE"/>
                </a:solidFill>
                <a:hlinkClick r:id="rId2" invalidUrl="" action="" tgtFrame="" tooltip="" history="1" highlightClick="0" endSnd="0"/>
              </a:rPr>
              <a:t>CRI-O</a:t>
            </a:r>
            <a:r>
              <a:t>, and </a:t>
            </a:r>
            <a:r>
              <a:rPr u="sng">
                <a:solidFill>
                  <a:srgbClr val="0000EE"/>
                </a:solidFill>
                <a:hlinkClick r:id="rId3" invalidUrl="" action="" tgtFrame="" tooltip="" history="1" highlightClick="0" endSnd="0"/>
              </a:rPr>
              <a:t>containerd</a:t>
            </a:r>
          </a:p>
          <a:p>
            <a:pPr marL="457200" indent="-317500" algn="l" defTabSz="457200">
              <a:lnSpc>
                <a:spcPts val="3300"/>
              </a:lnSpc>
              <a:buClr>
                <a:srgbClr val="000000"/>
              </a:buClr>
              <a:buSzPct val="145000"/>
              <a:buFont typeface="Times"/>
              <a:buChar char="•"/>
              <a:defRPr b="0" sz="1600">
                <a:latin typeface="Times"/>
                <a:ea typeface="Times"/>
                <a:cs typeface="Times"/>
                <a:sym typeface="Times"/>
              </a:defRPr>
            </a:pPr>
            <a:r>
              <a:t>Enabling CNI (Container Network Interface)</a:t>
            </a:r>
          </a:p>
          <a:p>
            <a:pPr marL="457200" indent="-317500" algn="l" defTabSz="457200">
              <a:lnSpc>
                <a:spcPts val="3300"/>
              </a:lnSpc>
              <a:buClr>
                <a:srgbClr val="000000"/>
              </a:buClr>
              <a:buSzPct val="145000"/>
              <a:buFont typeface="Times"/>
              <a:buChar char="•"/>
              <a:defRPr b="0" sz="1600">
                <a:latin typeface="Times"/>
                <a:ea typeface="Times"/>
                <a:cs typeface="Times"/>
                <a:sym typeface="Times"/>
              </a:defRPr>
            </a:pPr>
            <a:r>
              <a:t>Ingress</a:t>
            </a:r>
          </a:p>
        </p:txBody>
      </p:sp>
      <p:sp>
        <p:nvSpPr>
          <p:cNvPr id="141" name="https://kubernetes.io/docs/tasks/tools/install-minikube/"/>
          <p:cNvSpPr txBox="1"/>
          <p:nvPr/>
        </p:nvSpPr>
        <p:spPr>
          <a:xfrm>
            <a:off x="1456283" y="4646270"/>
            <a:ext cx="826343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https://kubernetes.io/docs/tasks/tools/install-minikube/</a:t>
            </a:r>
          </a:p>
        </p:txBody>
      </p:sp>
      <p:sp>
        <p:nvSpPr>
          <p:cNvPr id="142" name="https://kubernetes.io/docs/setup/learning-environment/minikube/"/>
          <p:cNvSpPr txBox="1"/>
          <p:nvPr/>
        </p:nvSpPr>
        <p:spPr>
          <a:xfrm>
            <a:off x="1412036" y="5928970"/>
            <a:ext cx="96981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https://kubernetes.io/docs/setup/learning-environment/minikube/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¿Como crear un POD?"/>
          <p:cNvSpPr txBox="1"/>
          <p:nvPr/>
        </p:nvSpPr>
        <p:spPr>
          <a:xfrm>
            <a:off x="4222394" y="290170"/>
            <a:ext cx="336621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¿Como crear un POD?</a:t>
            </a:r>
          </a:p>
        </p:txBody>
      </p:sp>
      <p:sp>
        <p:nvSpPr>
          <p:cNvPr id="145" name="kubectl create deployment hello-node --image=gcr.io/hello-minikube-zero-install/hello-node"/>
          <p:cNvSpPr txBox="1"/>
          <p:nvPr/>
        </p:nvSpPr>
        <p:spPr>
          <a:xfrm>
            <a:off x="1778942" y="1587499"/>
            <a:ext cx="84366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b="0" sz="1200">
                <a:latin typeface="Courier"/>
                <a:ea typeface="Courier"/>
                <a:cs typeface="Courier"/>
                <a:sym typeface="Courier"/>
              </a:defRPr>
            </a:pPr>
            <a:r>
              <a:t>kubectl create deployment hello-node --image</a:t>
            </a:r>
            <a:r>
              <a:rPr>
                <a:solidFill>
                  <a:srgbClr val="666666"/>
                </a:solidFill>
              </a:rPr>
              <a:t>=</a:t>
            </a:r>
            <a:r>
              <a:rPr u="sng">
                <a:hlinkClick r:id="rId2" invalidUrl="" action="" tgtFrame="" tooltip="" history="1" highlightClick="0" endSnd="0"/>
              </a:rPr>
              <a:t>gcr.io/hello-minikube-zero-install/hello-node</a:t>
            </a:r>
          </a:p>
        </p:txBody>
      </p:sp>
      <p:sp>
        <p:nvSpPr>
          <p:cNvPr id="146" name="kubectl export deployment hello-node -o yaml"/>
          <p:cNvSpPr txBox="1"/>
          <p:nvPr/>
        </p:nvSpPr>
        <p:spPr>
          <a:xfrm>
            <a:off x="1766242" y="2085054"/>
            <a:ext cx="413831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kubectl export deployment hello-node -o yaml</a:t>
            </a:r>
          </a:p>
        </p:txBody>
      </p:sp>
      <p:sp>
        <p:nvSpPr>
          <p:cNvPr id="147" name="apiVersion: apps/v1…"/>
          <p:cNvSpPr txBox="1"/>
          <p:nvPr/>
        </p:nvSpPr>
        <p:spPr>
          <a:xfrm>
            <a:off x="1899353" y="2529878"/>
            <a:ext cx="8545694" cy="469384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400"/>
            </a:pPr>
            <a:r>
              <a:t>apiVersion: apps/v1</a:t>
            </a:r>
          </a:p>
          <a:p>
            <a:pPr algn="l">
              <a:defRPr sz="1400"/>
            </a:pPr>
            <a:r>
              <a:t>kind: Deployment</a:t>
            </a:r>
          </a:p>
          <a:p>
            <a:pPr algn="l">
              <a:defRPr sz="1400"/>
            </a:pPr>
            <a:r>
              <a:t>metadata:</a:t>
            </a:r>
          </a:p>
          <a:p>
            <a:pPr algn="l">
              <a:defRPr sz="1400"/>
            </a:pPr>
            <a:r>
              <a:t>  name: hello-node-yaml</a:t>
            </a:r>
          </a:p>
          <a:p>
            <a:pPr algn="l">
              <a:defRPr sz="1400"/>
            </a:pPr>
            <a:r>
              <a:t>  labels:</a:t>
            </a:r>
          </a:p>
          <a:p>
            <a:pPr algn="l">
              <a:defRPr sz="1400"/>
            </a:pPr>
            <a:r>
              <a:t>    app: node-yaml</a:t>
            </a:r>
          </a:p>
          <a:p>
            <a:pPr algn="l">
              <a:defRPr sz="1400"/>
            </a:pPr>
            <a:r>
              <a:t>spec:</a:t>
            </a:r>
          </a:p>
          <a:p>
            <a:pPr algn="l">
              <a:defRPr sz="1400"/>
            </a:pPr>
            <a:r>
              <a:t>  replicas: 3</a:t>
            </a:r>
          </a:p>
          <a:p>
            <a:pPr algn="l">
              <a:defRPr sz="1400"/>
            </a:pPr>
            <a:r>
              <a:t>  selector:</a:t>
            </a:r>
          </a:p>
          <a:p>
            <a:pPr algn="l">
              <a:defRPr sz="1400"/>
            </a:pPr>
            <a:r>
              <a:t>    matchLabels:</a:t>
            </a:r>
          </a:p>
          <a:p>
            <a:pPr algn="l">
              <a:defRPr sz="1400"/>
            </a:pPr>
            <a:r>
              <a:t>      app: node-yaml</a:t>
            </a:r>
          </a:p>
          <a:p>
            <a:pPr algn="l">
              <a:defRPr sz="1400"/>
            </a:pPr>
            <a:r>
              <a:t>  template:</a:t>
            </a:r>
          </a:p>
          <a:p>
            <a:pPr algn="l">
              <a:defRPr sz="1400"/>
            </a:pPr>
            <a:r>
              <a:t>    metadata:</a:t>
            </a:r>
          </a:p>
          <a:p>
            <a:pPr algn="l">
              <a:defRPr sz="1400"/>
            </a:pPr>
            <a:r>
              <a:t>      labels:</a:t>
            </a:r>
          </a:p>
          <a:p>
            <a:pPr algn="l">
              <a:defRPr sz="1400"/>
            </a:pPr>
            <a:r>
              <a:t>        app: node-yaml</a:t>
            </a:r>
          </a:p>
          <a:p>
            <a:pPr algn="l">
              <a:defRPr sz="1400"/>
            </a:pPr>
            <a:r>
              <a:t>    spec:</a:t>
            </a:r>
          </a:p>
          <a:p>
            <a:pPr algn="l">
              <a:defRPr sz="1400"/>
            </a:pPr>
            <a:r>
              <a:t>      containers:</a:t>
            </a:r>
          </a:p>
          <a:p>
            <a:pPr algn="l">
              <a:defRPr sz="1400"/>
            </a:pPr>
            <a:r>
              <a:t>      - name: hello-node</a:t>
            </a:r>
          </a:p>
          <a:p>
            <a:pPr algn="l">
              <a:defRPr sz="1400"/>
            </a:pPr>
            <a:r>
              <a:t>        image: gcr.io/hello-minikube-zero-install/hello-node</a:t>
            </a:r>
          </a:p>
          <a:p>
            <a:pPr algn="l">
              <a:defRPr sz="1400"/>
            </a:pPr>
            <a:r>
              <a:t>        ports:</a:t>
            </a:r>
          </a:p>
          <a:p>
            <a:pPr algn="l">
              <a:defRPr sz="1400"/>
            </a:pPr>
            <a:r>
              <a:t>        - containerPort: 80</a:t>
            </a:r>
          </a:p>
        </p:txBody>
      </p:sp>
      <p:sp>
        <p:nvSpPr>
          <p:cNvPr id="148" name="kubectl create -f archivo.yaml"/>
          <p:cNvSpPr txBox="1"/>
          <p:nvPr/>
        </p:nvSpPr>
        <p:spPr>
          <a:xfrm>
            <a:off x="1892299" y="7493000"/>
            <a:ext cx="285794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kubectl create -f archivo.yaml</a:t>
            </a:r>
          </a:p>
        </p:txBody>
      </p:sp>
      <p:sp>
        <p:nvSpPr>
          <p:cNvPr id="149" name="kubectl apply -f archivo.yaml"/>
          <p:cNvSpPr txBox="1"/>
          <p:nvPr/>
        </p:nvSpPr>
        <p:spPr>
          <a:xfrm>
            <a:off x="1836427" y="7846345"/>
            <a:ext cx="276649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kubectl apply -f archivo.yaml</a:t>
            </a:r>
          </a:p>
        </p:txBody>
      </p:sp>
      <p:sp>
        <p:nvSpPr>
          <p:cNvPr id="150" name="kubectl scale --replicas=1 deployment hello-node-yaml"/>
          <p:cNvSpPr txBox="1"/>
          <p:nvPr/>
        </p:nvSpPr>
        <p:spPr>
          <a:xfrm>
            <a:off x="1848294" y="8353705"/>
            <a:ext cx="4812412" cy="312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/>
            </a:lvl1pPr>
          </a:lstStyle>
          <a:p>
            <a:pPr/>
            <a:r>
              <a:t>kubectl scale --replicas=1 deployment hello-node-yaml</a:t>
            </a:r>
          </a:p>
        </p:txBody>
      </p:sp>
      <p:sp>
        <p:nvSpPr>
          <p:cNvPr id="151" name="https://www.katacoda.com/courses/kubernetes/playground"/>
          <p:cNvSpPr txBox="1"/>
          <p:nvPr/>
        </p:nvSpPr>
        <p:spPr>
          <a:xfrm>
            <a:off x="1856181" y="938835"/>
            <a:ext cx="88352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https://www.katacoda.com/courses/kubernetes/playground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