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1" r:id="rId2"/>
    <p:sldId id="2562" r:id="rId3"/>
    <p:sldId id="2563" r:id="rId4"/>
    <p:sldId id="2564" r:id="rId5"/>
    <p:sldId id="2566" r:id="rId6"/>
    <p:sldId id="2567" r:id="rId7"/>
    <p:sldId id="2568" r:id="rId8"/>
    <p:sldId id="2569" r:id="rId9"/>
    <p:sldId id="2571" r:id="rId10"/>
    <p:sldId id="2572" r:id="rId11"/>
    <p:sldId id="2573" r:id="rId12"/>
    <p:sldId id="2574" r:id="rId13"/>
    <p:sldId id="2575" r:id="rId14"/>
    <p:sldId id="2576" r:id="rId15"/>
    <p:sldId id="2577" r:id="rId16"/>
    <p:sldId id="2578" r:id="rId17"/>
    <p:sldId id="2579" r:id="rId18"/>
    <p:sldId id="2580" r:id="rId19"/>
    <p:sldId id="2581" r:id="rId20"/>
    <p:sldId id="2582" r:id="rId21"/>
    <p:sldId id="2583"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twicklung Einer Eigenen App: Von Der Idee Zur Veröffentlichung" id="{B5CB6A04-9625-418B-9846-984C2CDF0E29}">
          <p14:sldIdLst>
            <p14:sldId id="2561"/>
            <p14:sldId id="2562"/>
          </p14:sldIdLst>
        </p14:section>
        <p14:section name="Ideenfindung und Planung" id="{22DFD8A1-5100-4FC1-916F-E685DC7034B1}">
          <p14:sldIdLst>
            <p14:sldId id="2563"/>
            <p14:sldId id="2564"/>
            <p14:sldId id="2566"/>
          </p14:sldIdLst>
        </p14:section>
        <p14:section name="Design und Benutzererfahrung (UX)" id="{11CB5CA2-1D19-4C11-848E-9C77D5272409}">
          <p14:sldIdLst>
            <p14:sldId id="2567"/>
            <p14:sldId id="2568"/>
            <p14:sldId id="2569"/>
          </p14:sldIdLst>
        </p14:section>
        <p14:section name="Entwicklung und Programmierung" id="{CA46728B-7BB2-488B-88C0-D4C9B5418427}">
          <p14:sldIdLst>
            <p14:sldId id="2571"/>
            <p14:sldId id="2572"/>
            <p14:sldId id="2573"/>
            <p14:sldId id="2574"/>
          </p14:sldIdLst>
        </p14:section>
        <p14:section name="Testen und Debugging" id="{37E8E7F2-77F9-4E81-8BB5-52310E288C67}">
          <p14:sldIdLst>
            <p14:sldId id="2575"/>
            <p14:sldId id="2576"/>
            <p14:sldId id="2577"/>
            <p14:sldId id="2578"/>
          </p14:sldIdLst>
        </p14:section>
        <p14:section name="Veröffentlichung und Vermarktung" id="{3614F07F-76EF-443D-8CFA-F2456B7B8EDC}">
          <p14:sldIdLst>
            <p14:sldId id="2579"/>
            <p14:sldId id="2580"/>
            <p14:sldId id="2581"/>
            <p14:sldId id="2582"/>
          </p14:sldIdLst>
        </p14:section>
        <p14:section name="Schlussfolgerung" id="{862DE655-018B-4876-83D0-67BC0B4DBF44}">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8AC6B6-4D22-4B6C-AB55-1B5AA22D723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0E4CC5E4-F5D5-477A-99AA-6F9FDBCEF27E}">
      <dgm:prSet/>
      <dgm:spPr/>
      <dgm:t>
        <a:bodyPr/>
        <a:lstStyle/>
        <a:p>
          <a:pPr>
            <a:lnSpc>
              <a:spcPct val="100000"/>
            </a:lnSpc>
            <a:defRPr b="1"/>
          </a:pPr>
          <a:r>
            <a:rPr lang="de-DE"/>
            <a:t>Komplexer Entwicklungsprozess</a:t>
          </a:r>
          <a:endParaRPr lang="en-US"/>
        </a:p>
      </dgm:t>
    </dgm:pt>
    <dgm:pt modelId="{16589D68-4DD4-4DA5-BC04-B263C8DBDBC5}" type="parTrans" cxnId="{04B8E278-759F-4FBC-81C2-4938C5D3AA1E}">
      <dgm:prSet/>
      <dgm:spPr/>
      <dgm:t>
        <a:bodyPr/>
        <a:lstStyle/>
        <a:p>
          <a:endParaRPr lang="en-US"/>
        </a:p>
      </dgm:t>
    </dgm:pt>
    <dgm:pt modelId="{871F530A-2181-475D-A1DA-AD9DCC5EA03A}" type="sibTrans" cxnId="{04B8E278-759F-4FBC-81C2-4938C5D3AA1E}">
      <dgm:prSet/>
      <dgm:spPr/>
      <dgm:t>
        <a:bodyPr/>
        <a:lstStyle/>
        <a:p>
          <a:pPr>
            <a:lnSpc>
              <a:spcPct val="100000"/>
            </a:lnSpc>
            <a:defRPr b="1"/>
          </a:pPr>
          <a:endParaRPr lang="en-US"/>
        </a:p>
      </dgm:t>
    </dgm:pt>
    <dgm:pt modelId="{3B13559C-CAD6-4697-8665-39A2AD118512}">
      <dgm:prSet/>
      <dgm:spPr/>
      <dgm:t>
        <a:bodyPr/>
        <a:lstStyle/>
        <a:p>
          <a:pPr>
            <a:lnSpc>
              <a:spcPct val="100000"/>
            </a:lnSpc>
          </a:pPr>
          <a:r>
            <a:rPr lang="de-DE"/>
            <a:t>Die Entwicklung einer App erfordert sorgfältige Planung und Berücksichtigung zahlreicher Schritte von der Idee bis zur Veröffentlichung.</a:t>
          </a:r>
          <a:endParaRPr lang="en-US"/>
        </a:p>
      </dgm:t>
    </dgm:pt>
    <dgm:pt modelId="{F44BB298-1121-47AC-91C0-92492A839980}" type="parTrans" cxnId="{DF1F6CD3-7A91-41D2-83EC-EF5DF96D30F0}">
      <dgm:prSet/>
      <dgm:spPr/>
      <dgm:t>
        <a:bodyPr/>
        <a:lstStyle/>
        <a:p>
          <a:endParaRPr lang="en-US"/>
        </a:p>
      </dgm:t>
    </dgm:pt>
    <dgm:pt modelId="{13BEAA1F-C1AB-408A-B3BA-24494307D871}" type="sibTrans" cxnId="{DF1F6CD3-7A91-41D2-83EC-EF5DF96D30F0}">
      <dgm:prSet/>
      <dgm:spPr/>
      <dgm:t>
        <a:bodyPr/>
        <a:lstStyle/>
        <a:p>
          <a:endParaRPr lang="en-US"/>
        </a:p>
      </dgm:t>
    </dgm:pt>
    <dgm:pt modelId="{A523EC5B-C5C2-432F-9109-7DD50D08CBDE}">
      <dgm:prSet/>
      <dgm:spPr/>
      <dgm:t>
        <a:bodyPr/>
        <a:lstStyle/>
        <a:p>
          <a:pPr>
            <a:lnSpc>
              <a:spcPct val="100000"/>
            </a:lnSpc>
            <a:defRPr b="1"/>
          </a:pPr>
          <a:r>
            <a:rPr lang="de-DE"/>
            <a:t>Strategische Planung</a:t>
          </a:r>
          <a:endParaRPr lang="en-US"/>
        </a:p>
      </dgm:t>
    </dgm:pt>
    <dgm:pt modelId="{FF1B856E-0455-48C5-9024-EA817CBFF6CC}" type="parTrans" cxnId="{54E9A281-EFA0-4B12-B5FD-41D647A38615}">
      <dgm:prSet/>
      <dgm:spPr/>
      <dgm:t>
        <a:bodyPr/>
        <a:lstStyle/>
        <a:p>
          <a:endParaRPr lang="en-US"/>
        </a:p>
      </dgm:t>
    </dgm:pt>
    <dgm:pt modelId="{2AFE950F-5780-449E-8179-640B29827B18}" type="sibTrans" cxnId="{54E9A281-EFA0-4B12-B5FD-41D647A38615}">
      <dgm:prSet/>
      <dgm:spPr/>
      <dgm:t>
        <a:bodyPr/>
        <a:lstStyle/>
        <a:p>
          <a:pPr>
            <a:lnSpc>
              <a:spcPct val="100000"/>
            </a:lnSpc>
            <a:defRPr b="1"/>
          </a:pPr>
          <a:endParaRPr lang="en-US"/>
        </a:p>
      </dgm:t>
    </dgm:pt>
    <dgm:pt modelId="{5E1CDC49-A578-497D-B396-A51135132223}">
      <dgm:prSet/>
      <dgm:spPr/>
      <dgm:t>
        <a:bodyPr/>
        <a:lstStyle/>
        <a:p>
          <a:pPr>
            <a:lnSpc>
              <a:spcPct val="100000"/>
            </a:lnSpc>
          </a:pPr>
          <a:r>
            <a:rPr lang="de-DE"/>
            <a:t>Eine klare Strategie ist entscheidend für den Erfolg Ihrer App, um die gewünschten Ziele zu erreichen und den Markt zu bedienen.</a:t>
          </a:r>
          <a:endParaRPr lang="en-US"/>
        </a:p>
      </dgm:t>
    </dgm:pt>
    <dgm:pt modelId="{7E99F40E-A29C-4892-9093-643AB744B2EF}" type="parTrans" cxnId="{5A068F89-3224-4FCE-B222-FBC6A44AE7DA}">
      <dgm:prSet/>
      <dgm:spPr/>
      <dgm:t>
        <a:bodyPr/>
        <a:lstStyle/>
        <a:p>
          <a:endParaRPr lang="en-US"/>
        </a:p>
      </dgm:t>
    </dgm:pt>
    <dgm:pt modelId="{B02FFA47-7B1C-4DF3-B249-CB06F1CD9865}" type="sibTrans" cxnId="{5A068F89-3224-4FCE-B222-FBC6A44AE7DA}">
      <dgm:prSet/>
      <dgm:spPr/>
      <dgm:t>
        <a:bodyPr/>
        <a:lstStyle/>
        <a:p>
          <a:endParaRPr lang="en-US"/>
        </a:p>
      </dgm:t>
    </dgm:pt>
    <dgm:pt modelId="{11C39357-6310-4FC6-BA65-BF67EAAC4702}">
      <dgm:prSet/>
      <dgm:spPr/>
      <dgm:t>
        <a:bodyPr/>
        <a:lstStyle/>
        <a:p>
          <a:pPr>
            <a:lnSpc>
              <a:spcPct val="100000"/>
            </a:lnSpc>
            <a:defRPr b="1"/>
          </a:pPr>
          <a:r>
            <a:rPr lang="de-DE"/>
            <a:t>Erfolgreiche Vermarktung</a:t>
          </a:r>
          <a:endParaRPr lang="en-US"/>
        </a:p>
      </dgm:t>
    </dgm:pt>
    <dgm:pt modelId="{8C4C7BA4-7FFF-49F2-87AC-147080C98C1E}" type="parTrans" cxnId="{8BA95916-31BE-430F-88B5-99B47EB5CBA3}">
      <dgm:prSet/>
      <dgm:spPr/>
      <dgm:t>
        <a:bodyPr/>
        <a:lstStyle/>
        <a:p>
          <a:endParaRPr lang="en-US"/>
        </a:p>
      </dgm:t>
    </dgm:pt>
    <dgm:pt modelId="{D38CD68A-B1DF-42B5-A9E3-19B254730965}" type="sibTrans" cxnId="{8BA95916-31BE-430F-88B5-99B47EB5CBA3}">
      <dgm:prSet/>
      <dgm:spPr/>
      <dgm:t>
        <a:bodyPr/>
        <a:lstStyle/>
        <a:p>
          <a:endParaRPr lang="en-US"/>
        </a:p>
      </dgm:t>
    </dgm:pt>
    <dgm:pt modelId="{B93AC414-B86C-4018-828C-2C7E918A1F14}">
      <dgm:prSet/>
      <dgm:spPr/>
      <dgm:t>
        <a:bodyPr/>
        <a:lstStyle/>
        <a:p>
          <a:pPr>
            <a:lnSpc>
              <a:spcPct val="100000"/>
            </a:lnSpc>
          </a:pPr>
          <a:r>
            <a:rPr lang="de-DE"/>
            <a:t>Die Vermarktung Ihrer App ist ein wichtiger Schritt, der hilft, die Zielgruppe zu erreichen und Engagement zu fördern.</a:t>
          </a:r>
          <a:endParaRPr lang="en-US"/>
        </a:p>
      </dgm:t>
    </dgm:pt>
    <dgm:pt modelId="{DB251A1E-E9B9-4222-BE98-1B2038E33FDC}" type="parTrans" cxnId="{F7895BDB-981E-4837-BA5C-AD461CCF06DD}">
      <dgm:prSet/>
      <dgm:spPr/>
      <dgm:t>
        <a:bodyPr/>
        <a:lstStyle/>
        <a:p>
          <a:endParaRPr lang="en-US"/>
        </a:p>
      </dgm:t>
    </dgm:pt>
    <dgm:pt modelId="{0FBF3817-0176-4DF1-9E37-9F02F8D232A0}" type="sibTrans" cxnId="{F7895BDB-981E-4837-BA5C-AD461CCF06DD}">
      <dgm:prSet/>
      <dgm:spPr/>
      <dgm:t>
        <a:bodyPr/>
        <a:lstStyle/>
        <a:p>
          <a:endParaRPr lang="en-US"/>
        </a:p>
      </dgm:t>
    </dgm:pt>
    <dgm:pt modelId="{4DC99575-5461-4058-8DE4-B6F6FB5BCAA8}" type="pres">
      <dgm:prSet presAssocID="{FE8AC6B6-4D22-4B6C-AB55-1B5AA22D723D}" presName="Name0" presStyleCnt="0">
        <dgm:presLayoutVars>
          <dgm:dir/>
          <dgm:resizeHandles val="exact"/>
        </dgm:presLayoutVars>
      </dgm:prSet>
      <dgm:spPr/>
    </dgm:pt>
    <dgm:pt modelId="{5CBE871C-FE28-4AF1-80DF-E383B47CF157}" type="pres">
      <dgm:prSet presAssocID="{0E4CC5E4-F5D5-477A-99AA-6F9FDBCEF27E}" presName="compNode" presStyleCnt="0"/>
      <dgm:spPr/>
    </dgm:pt>
    <dgm:pt modelId="{4A4F9D9A-9FF0-4677-9D59-4A82B64BEA7F}" type="pres">
      <dgm:prSet presAssocID="{0E4CC5E4-F5D5-477A-99AA-6F9FDBCEF27E}" presName="pictRect" presStyleLbl="revTx" presStyleIdx="0" presStyleCnt="6">
        <dgm:presLayoutVars>
          <dgm:chMax val="0"/>
          <dgm:bulletEnabled/>
        </dgm:presLayoutVars>
      </dgm:prSet>
      <dgm:spPr/>
    </dgm:pt>
    <dgm:pt modelId="{07294656-ECA0-4929-BB59-14CC6C9FE095}" type="pres">
      <dgm:prSet presAssocID="{0E4CC5E4-F5D5-477A-99AA-6F9FDBCEF27E}" presName="textRect" presStyleLbl="revTx" presStyleIdx="1" presStyleCnt="6">
        <dgm:presLayoutVars>
          <dgm:bulletEnabled/>
        </dgm:presLayoutVars>
      </dgm:prSet>
      <dgm:spPr/>
    </dgm:pt>
    <dgm:pt modelId="{9E4207C6-F8B6-446F-8620-BB81DA56C6B6}" type="pres">
      <dgm:prSet presAssocID="{871F530A-2181-475D-A1DA-AD9DCC5EA03A}" presName="sibTrans" presStyleLbl="sibTrans2D1" presStyleIdx="0" presStyleCnt="0"/>
      <dgm:spPr/>
    </dgm:pt>
    <dgm:pt modelId="{07A370AF-CCEE-431C-B908-274DA0E11A4B}" type="pres">
      <dgm:prSet presAssocID="{A523EC5B-C5C2-432F-9109-7DD50D08CBDE}" presName="compNode" presStyleCnt="0"/>
      <dgm:spPr/>
    </dgm:pt>
    <dgm:pt modelId="{21388BCC-E75B-4C81-B578-87504EE3589A}" type="pres">
      <dgm:prSet presAssocID="{A523EC5B-C5C2-432F-9109-7DD50D08CBDE}" presName="pictRect" presStyleLbl="revTx" presStyleIdx="2" presStyleCnt="6">
        <dgm:presLayoutVars>
          <dgm:chMax val="0"/>
          <dgm:bulletEnabled/>
        </dgm:presLayoutVars>
      </dgm:prSet>
      <dgm:spPr/>
    </dgm:pt>
    <dgm:pt modelId="{9C417046-BE53-4066-8836-C788D2B72F5A}" type="pres">
      <dgm:prSet presAssocID="{A523EC5B-C5C2-432F-9109-7DD50D08CBDE}" presName="textRect" presStyleLbl="revTx" presStyleIdx="3" presStyleCnt="6">
        <dgm:presLayoutVars>
          <dgm:bulletEnabled/>
        </dgm:presLayoutVars>
      </dgm:prSet>
      <dgm:spPr/>
    </dgm:pt>
    <dgm:pt modelId="{70460856-6B53-43FF-A82E-28FECD97F10D}" type="pres">
      <dgm:prSet presAssocID="{2AFE950F-5780-449E-8179-640B29827B18}" presName="sibTrans" presStyleLbl="sibTrans2D1" presStyleIdx="0" presStyleCnt="0"/>
      <dgm:spPr/>
    </dgm:pt>
    <dgm:pt modelId="{62B4EE05-1236-4CBD-AE11-B1348AF3CA7D}" type="pres">
      <dgm:prSet presAssocID="{11C39357-6310-4FC6-BA65-BF67EAAC4702}" presName="compNode" presStyleCnt="0"/>
      <dgm:spPr/>
    </dgm:pt>
    <dgm:pt modelId="{7F38EDFD-58D0-4B10-9EC8-A491837A2AF6}" type="pres">
      <dgm:prSet presAssocID="{11C39357-6310-4FC6-BA65-BF67EAAC4702}" presName="pictRect" presStyleLbl="revTx" presStyleIdx="4" presStyleCnt="6">
        <dgm:presLayoutVars>
          <dgm:chMax val="0"/>
          <dgm:bulletEnabled/>
        </dgm:presLayoutVars>
      </dgm:prSet>
      <dgm:spPr/>
    </dgm:pt>
    <dgm:pt modelId="{9F1B070D-5E57-4A9A-BD32-7D9C9C40AEB0}" type="pres">
      <dgm:prSet presAssocID="{11C39357-6310-4FC6-BA65-BF67EAAC4702}" presName="textRect" presStyleLbl="revTx" presStyleIdx="5" presStyleCnt="6">
        <dgm:presLayoutVars>
          <dgm:bulletEnabled/>
        </dgm:presLayoutVars>
      </dgm:prSet>
      <dgm:spPr/>
    </dgm:pt>
  </dgm:ptLst>
  <dgm:cxnLst>
    <dgm:cxn modelId="{FD1CA808-862E-4515-B0FE-BFFEDF99DC0A}" type="presOf" srcId="{B93AC414-B86C-4018-828C-2C7E918A1F14}" destId="{9F1B070D-5E57-4A9A-BD32-7D9C9C40AEB0}" srcOrd="0" destOrd="0" presId="urn:microsoft.com/office/officeart/2024/3/layout/hArchList1"/>
    <dgm:cxn modelId="{44476115-7533-423B-AE3F-EC072C4EDC08}" type="presOf" srcId="{0E4CC5E4-F5D5-477A-99AA-6F9FDBCEF27E}" destId="{4A4F9D9A-9FF0-4677-9D59-4A82B64BEA7F}" srcOrd="0" destOrd="0" presId="urn:microsoft.com/office/officeart/2024/3/layout/hArchList1"/>
    <dgm:cxn modelId="{8BA95916-31BE-430F-88B5-99B47EB5CBA3}" srcId="{FE8AC6B6-4D22-4B6C-AB55-1B5AA22D723D}" destId="{11C39357-6310-4FC6-BA65-BF67EAAC4702}" srcOrd="2" destOrd="0" parTransId="{8C4C7BA4-7FFF-49F2-87AC-147080C98C1E}" sibTransId="{D38CD68A-B1DF-42B5-A9E3-19B254730965}"/>
    <dgm:cxn modelId="{2B767160-A038-4C85-8DC5-A4A4B00DC934}" type="presOf" srcId="{3B13559C-CAD6-4697-8665-39A2AD118512}" destId="{07294656-ECA0-4929-BB59-14CC6C9FE095}" srcOrd="0" destOrd="0" presId="urn:microsoft.com/office/officeart/2024/3/layout/hArchList1"/>
    <dgm:cxn modelId="{9AEDAE45-AC49-45DB-B212-50D02507FE6D}" type="presOf" srcId="{A523EC5B-C5C2-432F-9109-7DD50D08CBDE}" destId="{21388BCC-E75B-4C81-B578-87504EE3589A}" srcOrd="0" destOrd="0" presId="urn:microsoft.com/office/officeart/2024/3/layout/hArchList1"/>
    <dgm:cxn modelId="{74573176-B21E-4917-A828-912FFF85123C}" type="presOf" srcId="{FE8AC6B6-4D22-4B6C-AB55-1B5AA22D723D}" destId="{4DC99575-5461-4058-8DE4-B6F6FB5BCAA8}" srcOrd="0" destOrd="0" presId="urn:microsoft.com/office/officeart/2024/3/layout/hArchList1"/>
    <dgm:cxn modelId="{04B8E278-759F-4FBC-81C2-4938C5D3AA1E}" srcId="{FE8AC6B6-4D22-4B6C-AB55-1B5AA22D723D}" destId="{0E4CC5E4-F5D5-477A-99AA-6F9FDBCEF27E}" srcOrd="0" destOrd="0" parTransId="{16589D68-4DD4-4DA5-BC04-B263C8DBDBC5}" sibTransId="{871F530A-2181-475D-A1DA-AD9DCC5EA03A}"/>
    <dgm:cxn modelId="{54E9A281-EFA0-4B12-B5FD-41D647A38615}" srcId="{FE8AC6B6-4D22-4B6C-AB55-1B5AA22D723D}" destId="{A523EC5B-C5C2-432F-9109-7DD50D08CBDE}" srcOrd="1" destOrd="0" parTransId="{FF1B856E-0455-48C5-9024-EA817CBFF6CC}" sibTransId="{2AFE950F-5780-449E-8179-640B29827B18}"/>
    <dgm:cxn modelId="{D9E5F487-3A7B-4B8E-B8C9-D1F777BFEA86}" type="presOf" srcId="{11C39357-6310-4FC6-BA65-BF67EAAC4702}" destId="{7F38EDFD-58D0-4B10-9EC8-A491837A2AF6}" srcOrd="0" destOrd="0" presId="urn:microsoft.com/office/officeart/2024/3/layout/hArchList1"/>
    <dgm:cxn modelId="{5A068F89-3224-4FCE-B222-FBC6A44AE7DA}" srcId="{A523EC5B-C5C2-432F-9109-7DD50D08CBDE}" destId="{5E1CDC49-A578-497D-B396-A51135132223}" srcOrd="0" destOrd="0" parTransId="{7E99F40E-A29C-4892-9093-643AB744B2EF}" sibTransId="{B02FFA47-7B1C-4DF3-B249-CB06F1CD9865}"/>
    <dgm:cxn modelId="{D23A8BBA-8900-45C3-8C8B-0D6C427B4B69}" type="presOf" srcId="{871F530A-2181-475D-A1DA-AD9DCC5EA03A}" destId="{9E4207C6-F8B6-446F-8620-BB81DA56C6B6}" srcOrd="0" destOrd="0" presId="urn:microsoft.com/office/officeart/2024/3/layout/hArchList1"/>
    <dgm:cxn modelId="{DF1F6CD3-7A91-41D2-83EC-EF5DF96D30F0}" srcId="{0E4CC5E4-F5D5-477A-99AA-6F9FDBCEF27E}" destId="{3B13559C-CAD6-4697-8665-39A2AD118512}" srcOrd="0" destOrd="0" parTransId="{F44BB298-1121-47AC-91C0-92492A839980}" sibTransId="{13BEAA1F-C1AB-408A-B3BA-24494307D871}"/>
    <dgm:cxn modelId="{B13D4FD3-6BEF-4C34-ADCF-557E40E3F6E7}" type="presOf" srcId="{5E1CDC49-A578-497D-B396-A51135132223}" destId="{9C417046-BE53-4066-8836-C788D2B72F5A}" srcOrd="0" destOrd="0" presId="urn:microsoft.com/office/officeart/2024/3/layout/hArchList1"/>
    <dgm:cxn modelId="{F7895BDB-981E-4837-BA5C-AD461CCF06DD}" srcId="{11C39357-6310-4FC6-BA65-BF67EAAC4702}" destId="{B93AC414-B86C-4018-828C-2C7E918A1F14}" srcOrd="0" destOrd="0" parTransId="{DB251A1E-E9B9-4222-BE98-1B2038E33FDC}" sibTransId="{0FBF3817-0176-4DF1-9E37-9F02F8D232A0}"/>
    <dgm:cxn modelId="{47D033E2-0862-4FF0-85B8-3E60087BD750}" type="presOf" srcId="{2AFE950F-5780-449E-8179-640B29827B18}" destId="{70460856-6B53-43FF-A82E-28FECD97F10D}" srcOrd="0" destOrd="0" presId="urn:microsoft.com/office/officeart/2024/3/layout/hArchList1"/>
    <dgm:cxn modelId="{7243E835-3D32-4A9E-AFBC-EAE3CAF79228}" type="presParOf" srcId="{4DC99575-5461-4058-8DE4-B6F6FB5BCAA8}" destId="{5CBE871C-FE28-4AF1-80DF-E383B47CF157}" srcOrd="0" destOrd="0" presId="urn:microsoft.com/office/officeart/2024/3/layout/hArchList1"/>
    <dgm:cxn modelId="{A2C7A4B3-842D-4A4A-A756-3FB697724A8B}" type="presParOf" srcId="{5CBE871C-FE28-4AF1-80DF-E383B47CF157}" destId="{4A4F9D9A-9FF0-4677-9D59-4A82B64BEA7F}" srcOrd="0" destOrd="0" presId="urn:microsoft.com/office/officeart/2024/3/layout/hArchList1"/>
    <dgm:cxn modelId="{72E48973-9811-47C7-86A2-0E3E51F30665}" type="presParOf" srcId="{5CBE871C-FE28-4AF1-80DF-E383B47CF157}" destId="{07294656-ECA0-4929-BB59-14CC6C9FE095}" srcOrd="1" destOrd="0" presId="urn:microsoft.com/office/officeart/2024/3/layout/hArchList1"/>
    <dgm:cxn modelId="{3F4870E3-8EA6-42DE-88D8-EA0F2776A0B7}" type="presParOf" srcId="{4DC99575-5461-4058-8DE4-B6F6FB5BCAA8}" destId="{9E4207C6-F8B6-446F-8620-BB81DA56C6B6}" srcOrd="1" destOrd="0" presId="urn:microsoft.com/office/officeart/2024/3/layout/hArchList1"/>
    <dgm:cxn modelId="{257C8FFD-06E2-4CD0-8716-71E1C1300ED0}" type="presParOf" srcId="{4DC99575-5461-4058-8DE4-B6F6FB5BCAA8}" destId="{07A370AF-CCEE-431C-B908-274DA0E11A4B}" srcOrd="2" destOrd="0" presId="urn:microsoft.com/office/officeart/2024/3/layout/hArchList1"/>
    <dgm:cxn modelId="{8336B0E9-F77D-47D2-98EB-DF2023F4B32A}" type="presParOf" srcId="{07A370AF-CCEE-431C-B908-274DA0E11A4B}" destId="{21388BCC-E75B-4C81-B578-87504EE3589A}" srcOrd="0" destOrd="0" presId="urn:microsoft.com/office/officeart/2024/3/layout/hArchList1"/>
    <dgm:cxn modelId="{5C9E5D09-1581-44BD-BFF8-D8016C2FC8ED}" type="presParOf" srcId="{07A370AF-CCEE-431C-B908-274DA0E11A4B}" destId="{9C417046-BE53-4066-8836-C788D2B72F5A}" srcOrd="1" destOrd="0" presId="urn:microsoft.com/office/officeart/2024/3/layout/hArchList1"/>
    <dgm:cxn modelId="{9204B521-6247-4D78-9729-81D9AEEB5032}" type="presParOf" srcId="{4DC99575-5461-4058-8DE4-B6F6FB5BCAA8}" destId="{70460856-6B53-43FF-A82E-28FECD97F10D}" srcOrd="3" destOrd="0" presId="urn:microsoft.com/office/officeart/2024/3/layout/hArchList1"/>
    <dgm:cxn modelId="{24B916D0-48DB-412E-ACAC-2F82B1190735}" type="presParOf" srcId="{4DC99575-5461-4058-8DE4-B6F6FB5BCAA8}" destId="{62B4EE05-1236-4CBD-AE11-B1348AF3CA7D}" srcOrd="4" destOrd="0" presId="urn:microsoft.com/office/officeart/2024/3/layout/hArchList1"/>
    <dgm:cxn modelId="{60967C8A-4C8F-41C4-949E-77A55A58AA10}" type="presParOf" srcId="{62B4EE05-1236-4CBD-AE11-B1348AF3CA7D}" destId="{7F38EDFD-58D0-4B10-9EC8-A491837A2AF6}" srcOrd="0" destOrd="0" presId="urn:microsoft.com/office/officeart/2024/3/layout/hArchList1"/>
    <dgm:cxn modelId="{5058E088-85B3-45A0-9124-068288750EB2}" type="presParOf" srcId="{62B4EE05-1236-4CBD-AE11-B1348AF3CA7D}" destId="{9F1B070D-5E57-4A9A-BD32-7D9C9C40AEB0}"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F9D9A-9FF0-4677-9D59-4A82B64BEA7F}">
      <dsp:nvSpPr>
        <dsp:cNvPr id="0" name=""/>
        <dsp:cNvSpPr/>
      </dsp:nvSpPr>
      <dsp:spPr>
        <a:xfrm>
          <a:off x="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Komplexer Entwicklungsprozess</a:t>
          </a:r>
          <a:endParaRPr lang="en-US" sz="1800" kern="1200"/>
        </a:p>
      </dsp:txBody>
      <dsp:txXfrm>
        <a:off x="0" y="0"/>
        <a:ext cx="3403282" cy="624969"/>
      </dsp:txXfrm>
    </dsp:sp>
    <dsp:sp modelId="{07294656-ECA0-4929-BB59-14CC6C9FE095}">
      <dsp:nvSpPr>
        <dsp:cNvPr id="0" name=""/>
        <dsp:cNvSpPr/>
      </dsp:nvSpPr>
      <dsp:spPr>
        <a:xfrm>
          <a:off x="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Entwicklung einer App erfordert sorgfältige Planung und Berücksichtigung zahlreicher Schritte von der Idee bis zur Veröffentlichung.</a:t>
          </a:r>
          <a:endParaRPr lang="en-US" sz="1400" kern="1200"/>
        </a:p>
      </dsp:txBody>
      <dsp:txXfrm>
        <a:off x="0" y="624969"/>
        <a:ext cx="3403282" cy="1887445"/>
      </dsp:txXfrm>
    </dsp:sp>
    <dsp:sp modelId="{21388BCC-E75B-4C81-B578-87504EE3589A}">
      <dsp:nvSpPr>
        <dsp:cNvPr id="0" name=""/>
        <dsp:cNvSpPr/>
      </dsp:nvSpPr>
      <dsp:spPr>
        <a:xfrm>
          <a:off x="374361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Strategische Planung</a:t>
          </a:r>
          <a:endParaRPr lang="en-US" sz="1800" kern="1200"/>
        </a:p>
      </dsp:txBody>
      <dsp:txXfrm>
        <a:off x="3743610" y="0"/>
        <a:ext cx="3403282" cy="624969"/>
      </dsp:txXfrm>
    </dsp:sp>
    <dsp:sp modelId="{9C417046-BE53-4066-8836-C788D2B72F5A}">
      <dsp:nvSpPr>
        <dsp:cNvPr id="0" name=""/>
        <dsp:cNvSpPr/>
      </dsp:nvSpPr>
      <dsp:spPr>
        <a:xfrm>
          <a:off x="374361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Eine klare Strategie ist entscheidend für den Erfolg Ihrer App, um die gewünschten Ziele zu erreichen und den Markt zu bedienen.</a:t>
          </a:r>
          <a:endParaRPr lang="en-US" sz="1400" kern="1200"/>
        </a:p>
      </dsp:txBody>
      <dsp:txXfrm>
        <a:off x="3743610" y="624969"/>
        <a:ext cx="3403282" cy="1887445"/>
      </dsp:txXfrm>
    </dsp:sp>
    <dsp:sp modelId="{7F38EDFD-58D0-4B10-9EC8-A491837A2AF6}">
      <dsp:nvSpPr>
        <dsp:cNvPr id="0" name=""/>
        <dsp:cNvSpPr/>
      </dsp:nvSpPr>
      <dsp:spPr>
        <a:xfrm>
          <a:off x="7487221"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Erfolgreiche Vermarktung</a:t>
          </a:r>
          <a:endParaRPr lang="en-US" sz="1800" kern="1200"/>
        </a:p>
      </dsp:txBody>
      <dsp:txXfrm>
        <a:off x="7487221" y="0"/>
        <a:ext cx="3403282" cy="624969"/>
      </dsp:txXfrm>
    </dsp:sp>
    <dsp:sp modelId="{9F1B070D-5E57-4A9A-BD32-7D9C9C40AEB0}">
      <dsp:nvSpPr>
        <dsp:cNvPr id="0" name=""/>
        <dsp:cNvSpPr/>
      </dsp:nvSpPr>
      <dsp:spPr>
        <a:xfrm>
          <a:off x="7487221"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Vermarktung Ihrer App ist ein wichtiger Schritt, der hilft, die Zielgruppe zu erreichen und Engagement zu fördern.</a:t>
          </a:r>
          <a:endParaRPr lang="en-US" sz="1400" kern="1200"/>
        </a:p>
      </dsp:txBody>
      <dsp:txXfrm>
        <a:off x="7487221" y="624969"/>
        <a:ext cx="3403282" cy="188744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A61CA-613D-4902-97CA-BA0E633BD2D5}" type="datetimeFigureOut">
              <a:rPr lang="de-DE" smtClean="0"/>
              <a:t>26.02.2025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0AD0D-623E-483F-9116-FB1AF7891421}" type="slidenum">
              <a:rPr lang="de-DE" smtClean="0"/>
              <a:t>‹Nr.›</a:t>
            </a:fld>
            <a:endParaRPr lang="de-DE"/>
          </a:p>
        </p:txBody>
      </p:sp>
    </p:spTree>
    <p:extLst>
      <p:ext uri="{BB962C8B-B14F-4D97-AF65-F5344CB8AC3E}">
        <p14:creationId xmlns:p14="http://schemas.microsoft.com/office/powerpoint/2010/main" val="109663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KI-generierte Inhalte können fehlerhaft sein.
---
Die Entwicklung einer eigenen App ist eine spannende Reise, die von der anfänglichen Idee bis zur Veröffentlichung im App-Store führt. In dieser Präsentation werden wir die verschiedenen Phasen des App-Entwicklungsprozesses durchlaufen, einschließlich Ideenfindung, Design, Programmierung, Testen und Vermarktung.
</a:t>
            </a:r>
          </a:p>
        </p:txBody>
      </p:sp>
      <p:sp>
        <p:nvSpPr>
          <p:cNvPr id="4" name="Foliennummernplatzhalter 3"/>
          <p:cNvSpPr>
            <a:spLocks noGrp="1"/>
          </p:cNvSpPr>
          <p:nvPr>
            <p:ph type="sldNum" sz="quarter" idx="5"/>
          </p:nvPr>
        </p:nvSpPr>
        <p:spPr/>
        <p:txBody>
          <a:bodyPr/>
          <a:lstStyle/>
          <a:p>
            <a:fld id="{9B27DC66-D805-4A84-B92B-B2C7DF536394}" type="slidenum">
              <a:rPr lang="de-DE" smtClean="0"/>
              <a:t>1</a:t>
            </a:fld>
            <a:endParaRPr lang="de-DE"/>
          </a:p>
        </p:txBody>
      </p:sp>
    </p:spTree>
    <p:extLst>
      <p:ext uri="{BB962C8B-B14F-4D97-AF65-F5344CB8AC3E}">
        <p14:creationId xmlns:p14="http://schemas.microsoft.com/office/powerpoint/2010/main" val="985455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Auswahl der richtigen Technologie ist entscheidend für den Erfolg Ihrer App. Berücksichtigen Sie, ob Sie eine native App, eine Web-App oder eine hybride App erstellen möchten. Dies hängt von Ihrer Zielgruppe, den benötigten Funktionen und Ihrem Budget ab.</a:t>
            </a:r>
          </a:p>
        </p:txBody>
      </p:sp>
      <p:sp>
        <p:nvSpPr>
          <p:cNvPr id="4" name="Foliennummernplatzhalter 3"/>
          <p:cNvSpPr>
            <a:spLocks noGrp="1"/>
          </p:cNvSpPr>
          <p:nvPr>
            <p:ph type="sldNum" sz="quarter" idx="5"/>
          </p:nvPr>
        </p:nvSpPr>
        <p:spPr/>
        <p:txBody>
          <a:bodyPr/>
          <a:lstStyle/>
          <a:p>
            <a:fld id="{9B27DC66-D805-4A84-B92B-B2C7DF536394}" type="slidenum">
              <a:rPr lang="de-DE" smtClean="0"/>
              <a:t>10</a:t>
            </a:fld>
            <a:endParaRPr lang="de-DE"/>
          </a:p>
        </p:txBody>
      </p:sp>
    </p:spTree>
    <p:extLst>
      <p:ext uri="{BB962C8B-B14F-4D97-AF65-F5344CB8AC3E}">
        <p14:creationId xmlns:p14="http://schemas.microsoft.com/office/powerpoint/2010/main" val="2111569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Backend-Entwicklung umfasst die Server-, Datenbank- und Anwendungslogik, während die Frontend-Entwicklung sich auf die Benutzeroberfläche konzentriert. Beide Aspekte sind entscheidend für eine reibungslose Funktionalität und Benutzererfahrung der App. Stellen Sie sicher, dass beide Seiten gut integriert sind.</a:t>
            </a:r>
          </a:p>
        </p:txBody>
      </p:sp>
      <p:sp>
        <p:nvSpPr>
          <p:cNvPr id="4" name="Foliennummernplatzhalter 3"/>
          <p:cNvSpPr>
            <a:spLocks noGrp="1"/>
          </p:cNvSpPr>
          <p:nvPr>
            <p:ph type="sldNum" sz="quarter" idx="5"/>
          </p:nvPr>
        </p:nvSpPr>
        <p:spPr/>
        <p:txBody>
          <a:bodyPr/>
          <a:lstStyle/>
          <a:p>
            <a:fld id="{9B27DC66-D805-4A84-B92B-B2C7DF536394}" type="slidenum">
              <a:rPr lang="de-DE" smtClean="0"/>
              <a:t>11</a:t>
            </a:fld>
            <a:endParaRPr lang="de-DE"/>
          </a:p>
        </p:txBody>
      </p:sp>
    </p:spTree>
    <p:extLst>
      <p:ext uri="{BB962C8B-B14F-4D97-AF65-F5344CB8AC3E}">
        <p14:creationId xmlns:p14="http://schemas.microsoft.com/office/powerpoint/2010/main" val="3611432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APIs ermöglichen es Ihrer App, mit anderen Anwendungen und Diensten zu kommunizieren. Dies kann Funktionen wie Social Media Sharing, Zahlungsabwicklung oder Datenanalyse umfassen. Die richtige Integration kann die Funktionalität Ihrer App erheblich erweitern.</a:t>
            </a:r>
          </a:p>
        </p:txBody>
      </p:sp>
      <p:sp>
        <p:nvSpPr>
          <p:cNvPr id="4" name="Foliennummernplatzhalter 3"/>
          <p:cNvSpPr>
            <a:spLocks noGrp="1"/>
          </p:cNvSpPr>
          <p:nvPr>
            <p:ph type="sldNum" sz="quarter" idx="5"/>
          </p:nvPr>
        </p:nvSpPr>
        <p:spPr/>
        <p:txBody>
          <a:bodyPr/>
          <a:lstStyle/>
          <a:p>
            <a:fld id="{9B27DC66-D805-4A84-B92B-B2C7DF536394}" type="slidenum">
              <a:rPr lang="de-DE" smtClean="0"/>
              <a:t>12</a:t>
            </a:fld>
            <a:endParaRPr lang="de-DE"/>
          </a:p>
        </p:txBody>
      </p:sp>
    </p:spTree>
    <p:extLst>
      <p:ext uri="{BB962C8B-B14F-4D97-AF65-F5344CB8AC3E}">
        <p14:creationId xmlns:p14="http://schemas.microsoft.com/office/powerpoint/2010/main" val="1806381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Das Testen und Debugging sind entscheidende Schritte, um sicherzustellen, dass Ihre App fehlerfrei und benutzerfreundlich ist. Wir werden die verschiedenen Arten von Tests betrachten, die durchgeführt werden sollten, sowie die Bedeutung von Benutzerfeedback in dieser Phase.</a:t>
            </a:r>
          </a:p>
        </p:txBody>
      </p:sp>
      <p:sp>
        <p:nvSpPr>
          <p:cNvPr id="4" name="Foliennummernplatzhalter 3"/>
          <p:cNvSpPr>
            <a:spLocks noGrp="1"/>
          </p:cNvSpPr>
          <p:nvPr>
            <p:ph type="sldNum" sz="quarter" idx="5"/>
          </p:nvPr>
        </p:nvSpPr>
        <p:spPr/>
        <p:txBody>
          <a:bodyPr/>
          <a:lstStyle/>
          <a:p>
            <a:fld id="{9B27DC66-D805-4A84-B92B-B2C7DF536394}" type="slidenum">
              <a:rPr lang="de-DE" smtClean="0"/>
              <a:t>13</a:t>
            </a:fld>
            <a:endParaRPr lang="de-DE"/>
          </a:p>
        </p:txBody>
      </p:sp>
    </p:spTree>
    <p:extLst>
      <p:ext uri="{BB962C8B-B14F-4D97-AF65-F5344CB8AC3E}">
        <p14:creationId xmlns:p14="http://schemas.microsoft.com/office/powerpoint/2010/main" val="185917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Funktionstests sind notwendig, um sicherzustellen, dass alle Funktionen der App wie vorgesehen arbeiten. Dies umfasst die Überprüfung von Benutzerinteraktionen, Dateneingaben und der allgemeinen Leistung der App.</a:t>
            </a:r>
          </a:p>
        </p:txBody>
      </p:sp>
      <p:sp>
        <p:nvSpPr>
          <p:cNvPr id="4" name="Foliennummernplatzhalter 3"/>
          <p:cNvSpPr>
            <a:spLocks noGrp="1"/>
          </p:cNvSpPr>
          <p:nvPr>
            <p:ph type="sldNum" sz="quarter" idx="5"/>
          </p:nvPr>
        </p:nvSpPr>
        <p:spPr/>
        <p:txBody>
          <a:bodyPr/>
          <a:lstStyle/>
          <a:p>
            <a:fld id="{9B27DC66-D805-4A84-B92B-B2C7DF536394}" type="slidenum">
              <a:rPr lang="de-DE" smtClean="0"/>
              <a:t>14</a:t>
            </a:fld>
            <a:endParaRPr lang="de-DE"/>
          </a:p>
        </p:txBody>
      </p:sp>
    </p:spTree>
    <p:extLst>
      <p:ext uri="{BB962C8B-B14F-4D97-AF65-F5344CB8AC3E}">
        <p14:creationId xmlns:p14="http://schemas.microsoft.com/office/powerpoint/2010/main" val="144774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Fehler können während der Entwicklung auftreten, und es ist wichtig, diese schnell zu erkennen und zu beheben. Nutzen Sie Debugging-Tools und -Techniken, um Probleme zu identifizieren und sicherzustellen, dass die App stabil ist.</a:t>
            </a:r>
          </a:p>
        </p:txBody>
      </p:sp>
      <p:sp>
        <p:nvSpPr>
          <p:cNvPr id="4" name="Foliennummernplatzhalter 3"/>
          <p:cNvSpPr>
            <a:spLocks noGrp="1"/>
          </p:cNvSpPr>
          <p:nvPr>
            <p:ph type="sldNum" sz="quarter" idx="5"/>
          </p:nvPr>
        </p:nvSpPr>
        <p:spPr/>
        <p:txBody>
          <a:bodyPr/>
          <a:lstStyle/>
          <a:p>
            <a:fld id="{9B27DC66-D805-4A84-B92B-B2C7DF536394}" type="slidenum">
              <a:rPr lang="de-DE" smtClean="0"/>
              <a:t>15</a:t>
            </a:fld>
            <a:endParaRPr lang="de-DE"/>
          </a:p>
        </p:txBody>
      </p:sp>
    </p:spTree>
    <p:extLst>
      <p:ext uri="{BB962C8B-B14F-4D97-AF65-F5344CB8AC3E}">
        <p14:creationId xmlns:p14="http://schemas.microsoft.com/office/powerpoint/2010/main" val="2202340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Führen Sie Beta-Tests mit einer Gruppe von Nutzern durch, um wertvolles Feedback zu Ihrer App zu erhalten. Dies hilft, Probleme zu identifizieren, die möglicherweise nicht während der regulären Tests aufgefallen sind, und ermöglicht es Ihnen, Anpassungen vorzunehmen, bevor die App veröffentlicht wird.</a:t>
            </a:r>
          </a:p>
        </p:txBody>
      </p:sp>
      <p:sp>
        <p:nvSpPr>
          <p:cNvPr id="4" name="Foliennummernplatzhalter 3"/>
          <p:cNvSpPr>
            <a:spLocks noGrp="1"/>
          </p:cNvSpPr>
          <p:nvPr>
            <p:ph type="sldNum" sz="quarter" idx="5"/>
          </p:nvPr>
        </p:nvSpPr>
        <p:spPr/>
        <p:txBody>
          <a:bodyPr/>
          <a:lstStyle/>
          <a:p>
            <a:fld id="{9B27DC66-D805-4A84-B92B-B2C7DF536394}" type="slidenum">
              <a:rPr lang="de-DE" smtClean="0"/>
              <a:t>16</a:t>
            </a:fld>
            <a:endParaRPr lang="de-DE"/>
          </a:p>
        </p:txBody>
      </p:sp>
    </p:spTree>
    <p:extLst>
      <p:ext uri="{BB962C8B-B14F-4D97-AF65-F5344CB8AC3E}">
        <p14:creationId xmlns:p14="http://schemas.microsoft.com/office/powerpoint/2010/main" val="162124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endgültigen Schritte bestehen darin, die App im App-Store oder Play-Store zu veröffentlichen und effektive Marketingstrategien zu entwickeln, um die Sichtbarkeit zu erhöhen. Wir werden die wichtigsten Überlegungen bei der Veröffentlichung und Vermarktung Ihrer App besprechen.</a:t>
            </a:r>
          </a:p>
        </p:txBody>
      </p:sp>
      <p:sp>
        <p:nvSpPr>
          <p:cNvPr id="4" name="Foliennummernplatzhalter 3"/>
          <p:cNvSpPr>
            <a:spLocks noGrp="1"/>
          </p:cNvSpPr>
          <p:nvPr>
            <p:ph type="sldNum" sz="quarter" idx="5"/>
          </p:nvPr>
        </p:nvSpPr>
        <p:spPr/>
        <p:txBody>
          <a:bodyPr/>
          <a:lstStyle/>
          <a:p>
            <a:fld id="{9B27DC66-D805-4A84-B92B-B2C7DF536394}" type="slidenum">
              <a:rPr lang="de-DE" smtClean="0"/>
              <a:t>17</a:t>
            </a:fld>
            <a:endParaRPr lang="de-DE"/>
          </a:p>
        </p:txBody>
      </p:sp>
    </p:spTree>
    <p:extLst>
      <p:ext uri="{BB962C8B-B14F-4D97-AF65-F5344CB8AC3E}">
        <p14:creationId xmlns:p14="http://schemas.microsoft.com/office/powerpoint/2010/main" val="2784867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Stellen Sie sicher, dass Ihre App die Richtlinien des App-Stores oder Play-Stores erfüllt, einschließlich der Erstellung von ansprechenden App-Beschreibungen, Screenshots und Werbematerialien. Eine gründliche Vorbereitung kann den Unterschied für den Erfolg Ihrer App ausmachen.</a:t>
            </a:r>
          </a:p>
        </p:txBody>
      </p:sp>
      <p:sp>
        <p:nvSpPr>
          <p:cNvPr id="4" name="Foliennummernplatzhalter 3"/>
          <p:cNvSpPr>
            <a:spLocks noGrp="1"/>
          </p:cNvSpPr>
          <p:nvPr>
            <p:ph type="sldNum" sz="quarter" idx="5"/>
          </p:nvPr>
        </p:nvSpPr>
        <p:spPr/>
        <p:txBody>
          <a:bodyPr/>
          <a:lstStyle/>
          <a:p>
            <a:fld id="{9B27DC66-D805-4A84-B92B-B2C7DF536394}" type="slidenum">
              <a:rPr lang="de-DE" smtClean="0"/>
              <a:t>18</a:t>
            </a:fld>
            <a:endParaRPr lang="de-DE"/>
          </a:p>
        </p:txBody>
      </p:sp>
    </p:spTree>
    <p:extLst>
      <p:ext uri="{BB962C8B-B14F-4D97-AF65-F5344CB8AC3E}">
        <p14:creationId xmlns:p14="http://schemas.microsoft.com/office/powerpoint/2010/main" val="2874100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Entwickeln Sie einen detaillierten Marketing-Plan, um das Interesse an Ihrer App zu wecken. Nutzen Sie Social Media, Influencer-Marketing und PR, um Ihre Zielgruppe zu erreichen. Ein gut geplanter Launch kann den ersten Erfolg Ihrer App erheblich steigern.</a:t>
            </a:r>
          </a:p>
        </p:txBody>
      </p:sp>
      <p:sp>
        <p:nvSpPr>
          <p:cNvPr id="4" name="Foliennummernplatzhalter 3"/>
          <p:cNvSpPr>
            <a:spLocks noGrp="1"/>
          </p:cNvSpPr>
          <p:nvPr>
            <p:ph type="sldNum" sz="quarter" idx="5"/>
          </p:nvPr>
        </p:nvSpPr>
        <p:spPr/>
        <p:txBody>
          <a:bodyPr/>
          <a:lstStyle/>
          <a:p>
            <a:fld id="{9B27DC66-D805-4A84-B92B-B2C7DF536394}" type="slidenum">
              <a:rPr lang="de-DE" smtClean="0"/>
              <a:t>19</a:t>
            </a:fld>
            <a:endParaRPr lang="de-DE"/>
          </a:p>
        </p:txBody>
      </p:sp>
    </p:spTree>
    <p:extLst>
      <p:ext uri="{BB962C8B-B14F-4D97-AF65-F5344CB8AC3E}">
        <p14:creationId xmlns:p14="http://schemas.microsoft.com/office/powerpoint/2010/main" val="1435546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beginnen mit der Ideenfindung und Planung, gefolgt von Design und Benutzererfahrung. Danach werden wir den Entwicklungsprozess und die Programmierung betrachten, gefolgt vom Testen und Debugging der App. Schließlich schließen wir mit der Veröffentlichung und Vermarktung der App ab, um sicherzustellen, dass sie erfolgreich auf den Markt kommt.</a:t>
            </a:r>
          </a:p>
        </p:txBody>
      </p:sp>
      <p:sp>
        <p:nvSpPr>
          <p:cNvPr id="4" name="Foliennummernplatzhalter 3"/>
          <p:cNvSpPr>
            <a:spLocks noGrp="1"/>
          </p:cNvSpPr>
          <p:nvPr>
            <p:ph type="sldNum" sz="quarter" idx="5"/>
          </p:nvPr>
        </p:nvSpPr>
        <p:spPr/>
        <p:txBody>
          <a:bodyPr/>
          <a:lstStyle/>
          <a:p>
            <a:fld id="{9B27DC66-D805-4A84-B92B-B2C7DF536394}" type="slidenum">
              <a:rPr lang="de-DE" smtClean="0"/>
              <a:t>2</a:t>
            </a:fld>
            <a:endParaRPr lang="de-DE"/>
          </a:p>
        </p:txBody>
      </p:sp>
    </p:spTree>
    <p:extLst>
      <p:ext uri="{BB962C8B-B14F-4D97-AF65-F5344CB8AC3E}">
        <p14:creationId xmlns:p14="http://schemas.microsoft.com/office/powerpoint/2010/main" val="3594039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Nutzerakquise ist entscheidend für das Wachstum Ihrer App. Fokussieren Sie sich auf Strategien zur Nutzerbindung, um sicherzustellen, dass die Nutzer Ihre App regelmäßig verwenden. Implementieren Sie Funktionen wie Push-Benachrichtigungen und regelmäßige Updates, um das Engagement zu fördern.</a:t>
            </a:r>
          </a:p>
        </p:txBody>
      </p:sp>
      <p:sp>
        <p:nvSpPr>
          <p:cNvPr id="4" name="Foliennummernplatzhalter 3"/>
          <p:cNvSpPr>
            <a:spLocks noGrp="1"/>
          </p:cNvSpPr>
          <p:nvPr>
            <p:ph type="sldNum" sz="quarter" idx="5"/>
          </p:nvPr>
        </p:nvSpPr>
        <p:spPr/>
        <p:txBody>
          <a:bodyPr/>
          <a:lstStyle/>
          <a:p>
            <a:fld id="{9B27DC66-D805-4A84-B92B-B2C7DF536394}" type="slidenum">
              <a:rPr lang="de-DE" smtClean="0"/>
              <a:t>20</a:t>
            </a:fld>
            <a:endParaRPr lang="de-DE"/>
          </a:p>
        </p:txBody>
      </p:sp>
    </p:spTree>
    <p:extLst>
      <p:ext uri="{BB962C8B-B14F-4D97-AF65-F5344CB8AC3E}">
        <p14:creationId xmlns:p14="http://schemas.microsoft.com/office/powerpoint/2010/main" val="1248176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Entwicklung einer eigenen App ist ein komplexer, aber lohnender Prozess. Von der Ideenfindung über das Design und die Entwicklung bis hin zur endgültigen Veröffentlichung und Vermarktung gibt es viele Schritte, die zu beachten sind. Mit einer klaren Strategie und einem durchdachten Ansatz kann Ihre App erfolgreich sein.</a:t>
            </a:r>
          </a:p>
        </p:txBody>
      </p:sp>
      <p:sp>
        <p:nvSpPr>
          <p:cNvPr id="4" name="Foliennummernplatzhalter 3"/>
          <p:cNvSpPr>
            <a:spLocks noGrp="1"/>
          </p:cNvSpPr>
          <p:nvPr>
            <p:ph type="sldNum" sz="quarter" idx="5"/>
          </p:nvPr>
        </p:nvSpPr>
        <p:spPr/>
        <p:txBody>
          <a:bodyPr/>
          <a:lstStyle/>
          <a:p>
            <a:fld id="{9B27DC66-D805-4A84-B92B-B2C7DF536394}" type="slidenum">
              <a:rPr lang="de-DE" smtClean="0"/>
              <a:t>21</a:t>
            </a:fld>
            <a:endParaRPr lang="de-DE"/>
          </a:p>
        </p:txBody>
      </p:sp>
    </p:spTree>
    <p:extLst>
      <p:ext uri="{BB962C8B-B14F-4D97-AF65-F5344CB8AC3E}">
        <p14:creationId xmlns:p14="http://schemas.microsoft.com/office/powerpoint/2010/main" val="2697386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Der erste Schritt zur App-Entwicklung besteht darin, eine klare Idee zu entwickeln. Dies umfasst die Identifizierung eines Problems oder Bedarfs, den die App lösen kann. Eine sorgfältige Planung ist entscheidend, um sicherzustellen, dass die App den Erwartungen der Nutzer entspricht und Wettbewerbsvorteile bietet.</a:t>
            </a:r>
          </a:p>
        </p:txBody>
      </p:sp>
      <p:sp>
        <p:nvSpPr>
          <p:cNvPr id="4" name="Foliennummernplatzhalter 3"/>
          <p:cNvSpPr>
            <a:spLocks noGrp="1"/>
          </p:cNvSpPr>
          <p:nvPr>
            <p:ph type="sldNum" sz="quarter" idx="5"/>
          </p:nvPr>
        </p:nvSpPr>
        <p:spPr/>
        <p:txBody>
          <a:bodyPr/>
          <a:lstStyle/>
          <a:p>
            <a:fld id="{9B27DC66-D805-4A84-B92B-B2C7DF536394}" type="slidenum">
              <a:rPr lang="de-DE" smtClean="0"/>
              <a:t>3</a:t>
            </a:fld>
            <a:endParaRPr lang="de-DE"/>
          </a:p>
        </p:txBody>
      </p:sp>
    </p:spTree>
    <p:extLst>
      <p:ext uri="{BB962C8B-B14F-4D97-AF65-F5344CB8AC3E}">
        <p14:creationId xmlns:p14="http://schemas.microsoft.com/office/powerpoint/2010/main" val="227831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Beginnen Sie damit, alltägliche Probleme zu beobachten oder Bedürfnisse in einer bestimmten Zielgruppe zu identifizieren. Dies kann durch persönliche Erfahrungen, Umfragen oder durch die Analyse bestehender Lösungen erfolgen. Eine gut definierte Problemstellung ist der Schlüssel zum Erfolg Ihrer App.</a:t>
            </a:r>
          </a:p>
        </p:txBody>
      </p:sp>
      <p:sp>
        <p:nvSpPr>
          <p:cNvPr id="4" name="Foliennummernplatzhalter 3"/>
          <p:cNvSpPr>
            <a:spLocks noGrp="1"/>
          </p:cNvSpPr>
          <p:nvPr>
            <p:ph type="sldNum" sz="quarter" idx="5"/>
          </p:nvPr>
        </p:nvSpPr>
        <p:spPr/>
        <p:txBody>
          <a:bodyPr/>
          <a:lstStyle/>
          <a:p>
            <a:fld id="{9B27DC66-D805-4A84-B92B-B2C7DF536394}" type="slidenum">
              <a:rPr lang="de-DE" smtClean="0"/>
              <a:t>4</a:t>
            </a:fld>
            <a:endParaRPr lang="de-DE"/>
          </a:p>
        </p:txBody>
      </p:sp>
    </p:spTree>
    <p:extLst>
      <p:ext uri="{BB962C8B-B14F-4D97-AF65-F5344CB8AC3E}">
        <p14:creationId xmlns:p14="http://schemas.microsoft.com/office/powerpoint/2010/main" val="1407638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Entwickeln Sie ein Konzept für Ihre App, das die Hauptmerkmale und Funktionen umfasst. Überlegen Sie, wie die App den Nutzern helfen wird und welche spezifischen Funktionen erforderlich sind. Ein klarer Plan erleichtert die nächsten Schritte im Entwicklungsprozess.</a:t>
            </a:r>
          </a:p>
        </p:txBody>
      </p:sp>
      <p:sp>
        <p:nvSpPr>
          <p:cNvPr id="4" name="Foliennummernplatzhalter 3"/>
          <p:cNvSpPr>
            <a:spLocks noGrp="1"/>
          </p:cNvSpPr>
          <p:nvPr>
            <p:ph type="sldNum" sz="quarter" idx="5"/>
          </p:nvPr>
        </p:nvSpPr>
        <p:spPr/>
        <p:txBody>
          <a:bodyPr/>
          <a:lstStyle/>
          <a:p>
            <a:fld id="{9B27DC66-D805-4A84-B92B-B2C7DF536394}" type="slidenum">
              <a:rPr lang="de-DE" smtClean="0"/>
              <a:t>5</a:t>
            </a:fld>
            <a:endParaRPr lang="de-DE"/>
          </a:p>
        </p:txBody>
      </p:sp>
    </p:spTree>
    <p:extLst>
      <p:ext uri="{BB962C8B-B14F-4D97-AF65-F5344CB8AC3E}">
        <p14:creationId xmlns:p14="http://schemas.microsoft.com/office/powerpoint/2010/main" val="2487220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Gutes Design und eine positive Benutzererfahrung sind entscheidend für den Erfolg Ihrer App. Wir werden untersuchen, wie Sie Wireframes und Mockups erstellen, die Benutzeroberfläche gestalten und Usability-Tests durchführen können, um sicherzustellen, dass die App intuitiv und benutzerfreundlich ist.</a:t>
            </a:r>
          </a:p>
        </p:txBody>
      </p:sp>
      <p:sp>
        <p:nvSpPr>
          <p:cNvPr id="4" name="Foliennummernplatzhalter 3"/>
          <p:cNvSpPr>
            <a:spLocks noGrp="1"/>
          </p:cNvSpPr>
          <p:nvPr>
            <p:ph type="sldNum" sz="quarter" idx="5"/>
          </p:nvPr>
        </p:nvSpPr>
        <p:spPr/>
        <p:txBody>
          <a:bodyPr/>
          <a:lstStyle/>
          <a:p>
            <a:fld id="{9B27DC66-D805-4A84-B92B-B2C7DF536394}" type="slidenum">
              <a:rPr lang="de-DE" smtClean="0"/>
              <a:t>6</a:t>
            </a:fld>
            <a:endParaRPr lang="de-DE"/>
          </a:p>
        </p:txBody>
      </p:sp>
    </p:spTree>
    <p:extLst>
      <p:ext uri="{BB962C8B-B14F-4D97-AF65-F5344CB8AC3E}">
        <p14:creationId xmlns:p14="http://schemas.microsoft.com/office/powerpoint/2010/main" val="4134739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Wireframes sind schematische Darstellungen Ihrer App, die helfen, die Benutzeroberfläche und deren Layout zu visualisieren. Mockups sind detailliertere Entwürfe, die das endgültige Aussehen der App simulieren. Diese Tools sind entscheidend, um Feedback von Stakeholdern und potenziellen Nutzern frühzeitig zu erhalten.</a:t>
            </a:r>
          </a:p>
        </p:txBody>
      </p:sp>
      <p:sp>
        <p:nvSpPr>
          <p:cNvPr id="4" name="Foliennummernplatzhalter 3"/>
          <p:cNvSpPr>
            <a:spLocks noGrp="1"/>
          </p:cNvSpPr>
          <p:nvPr>
            <p:ph type="sldNum" sz="quarter" idx="5"/>
          </p:nvPr>
        </p:nvSpPr>
        <p:spPr/>
        <p:txBody>
          <a:bodyPr/>
          <a:lstStyle/>
          <a:p>
            <a:fld id="{9B27DC66-D805-4A84-B92B-B2C7DF536394}" type="slidenum">
              <a:rPr lang="de-DE" smtClean="0"/>
              <a:t>7</a:t>
            </a:fld>
            <a:endParaRPr lang="de-DE"/>
          </a:p>
        </p:txBody>
      </p:sp>
    </p:spTree>
    <p:extLst>
      <p:ext uri="{BB962C8B-B14F-4D97-AF65-F5344CB8AC3E}">
        <p14:creationId xmlns:p14="http://schemas.microsoft.com/office/powerpoint/2010/main" val="425298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Benutzeroberfläche sollte ansprechend und intuitiv sein. Achten Sie auf Farben, Schriftarten und Layouts, die die Benutzererfahrung verbessern. Die Benutzeroberfläche sollte sowohl funktional als auch ästhetisch ansprechend sein, um die Nutzer zu begeistern.</a:t>
            </a:r>
          </a:p>
        </p:txBody>
      </p:sp>
      <p:sp>
        <p:nvSpPr>
          <p:cNvPr id="4" name="Foliennummernplatzhalter 3"/>
          <p:cNvSpPr>
            <a:spLocks noGrp="1"/>
          </p:cNvSpPr>
          <p:nvPr>
            <p:ph type="sldNum" sz="quarter" idx="5"/>
          </p:nvPr>
        </p:nvSpPr>
        <p:spPr/>
        <p:txBody>
          <a:bodyPr/>
          <a:lstStyle/>
          <a:p>
            <a:fld id="{9B27DC66-D805-4A84-B92B-B2C7DF536394}" type="slidenum">
              <a:rPr lang="de-DE" smtClean="0"/>
              <a:t>8</a:t>
            </a:fld>
            <a:endParaRPr lang="de-DE"/>
          </a:p>
        </p:txBody>
      </p:sp>
    </p:spTree>
    <p:extLst>
      <p:ext uri="{BB962C8B-B14F-4D97-AF65-F5344CB8AC3E}">
        <p14:creationId xmlns:p14="http://schemas.microsoft.com/office/powerpoint/2010/main" val="1122485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dieser Phase wird das eigentliche Programmieren der App durchgeführt. Wir werden die Auswahl der richtigen Technologie und Plattform betrachten, sowie die Backend- und Frontend-Entwicklung, gefolgt von der Integration von APIs und anderen Services, um die App funktionsfähig zu machen.</a:t>
            </a:r>
          </a:p>
        </p:txBody>
      </p:sp>
      <p:sp>
        <p:nvSpPr>
          <p:cNvPr id="4" name="Foliennummernplatzhalter 3"/>
          <p:cNvSpPr>
            <a:spLocks noGrp="1"/>
          </p:cNvSpPr>
          <p:nvPr>
            <p:ph type="sldNum" sz="quarter" idx="5"/>
          </p:nvPr>
        </p:nvSpPr>
        <p:spPr/>
        <p:txBody>
          <a:bodyPr/>
          <a:lstStyle/>
          <a:p>
            <a:fld id="{9B27DC66-D805-4A84-B92B-B2C7DF536394}" type="slidenum">
              <a:rPr lang="de-DE" smtClean="0"/>
              <a:t>9</a:t>
            </a:fld>
            <a:endParaRPr lang="de-DE"/>
          </a:p>
        </p:txBody>
      </p:sp>
    </p:spTree>
    <p:extLst>
      <p:ext uri="{BB962C8B-B14F-4D97-AF65-F5344CB8AC3E}">
        <p14:creationId xmlns:p14="http://schemas.microsoft.com/office/powerpoint/2010/main" val="424116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71706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06217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20928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87133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59275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7269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9521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07143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15945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99415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402642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‹Nr.›</a:t>
            </a:fld>
            <a:endParaRPr lang="en-US"/>
          </a:p>
        </p:txBody>
      </p:sp>
    </p:spTree>
    <p:extLst>
      <p:ext uri="{BB962C8B-B14F-4D97-AF65-F5344CB8AC3E}">
        <p14:creationId xmlns:p14="http://schemas.microsoft.com/office/powerpoint/2010/main" val="3086026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479D6B-49A6-C6FA-DC5B-377692946358}"/>
              </a:ext>
            </a:extLst>
          </p:cNvPr>
          <p:cNvSpPr>
            <a:spLocks noGrp="1"/>
          </p:cNvSpPr>
          <p:nvPr>
            <p:ph type="ctrTitle"/>
          </p:nvPr>
        </p:nvSpPr>
        <p:spPr>
          <a:xfrm>
            <a:off x="1170165" y="1088571"/>
            <a:ext cx="7538405" cy="2774393"/>
          </a:xfrm>
        </p:spPr>
        <p:txBody>
          <a:bodyPr>
            <a:normAutofit/>
          </a:bodyPr>
          <a:lstStyle/>
          <a:p>
            <a:pPr algn="l"/>
            <a:r>
              <a:rPr lang="de-DE" sz="4600" dirty="0"/>
              <a:t>Küchen Quest</a:t>
            </a:r>
          </a:p>
        </p:txBody>
      </p:sp>
      <p:sp>
        <p:nvSpPr>
          <p:cNvPr id="3" name="Untertitel 2">
            <a:extLst>
              <a:ext uri="{FF2B5EF4-FFF2-40B4-BE49-F238E27FC236}">
                <a16:creationId xmlns:a16="http://schemas.microsoft.com/office/drawing/2014/main" id="{B964DAA5-97D6-2CDF-A6BD-684593FBD492}"/>
              </a:ext>
            </a:extLst>
          </p:cNvPr>
          <p:cNvSpPr>
            <a:spLocks noGrp="1"/>
          </p:cNvSpPr>
          <p:nvPr>
            <p:ph type="subTitle" idx="1"/>
          </p:nvPr>
        </p:nvSpPr>
        <p:spPr>
          <a:xfrm>
            <a:off x="1197060" y="4027211"/>
            <a:ext cx="7538405" cy="1014107"/>
          </a:xfrm>
        </p:spPr>
        <p:txBody>
          <a:bodyPr>
            <a:normAutofit/>
          </a:bodyPr>
          <a:lstStyle/>
          <a:p>
            <a:pPr algn="l"/>
            <a:r>
              <a:rPr lang="de-DE" sz="2200" dirty="0"/>
              <a:t>Die Kochapp mit Gamification Faktor</a:t>
            </a:r>
          </a:p>
        </p:txBody>
      </p:sp>
    </p:spTree>
    <p:extLst>
      <p:ext uri="{BB962C8B-B14F-4D97-AF65-F5344CB8AC3E}">
        <p14:creationId xmlns:p14="http://schemas.microsoft.com/office/powerpoint/2010/main" val="11843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E210249-D0D7-97B1-5827-5BCB71F66419}"/>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Auswahl der passenden Technologie und Plattform</a:t>
            </a:r>
          </a:p>
        </p:txBody>
      </p:sp>
      <p:sp>
        <p:nvSpPr>
          <p:cNvPr id="3" name="Inhaltsplatzhalter 2">
            <a:extLst>
              <a:ext uri="{FF2B5EF4-FFF2-40B4-BE49-F238E27FC236}">
                <a16:creationId xmlns:a16="http://schemas.microsoft.com/office/drawing/2014/main" id="{19EFA5FC-1D39-FE13-A3D6-214308492F90}"/>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dirty="0"/>
              <a:t>Bedeutung der Technologieauswahl</a:t>
            </a:r>
          </a:p>
          <a:p>
            <a:pPr marL="0" lvl="1" indent="0">
              <a:buNone/>
            </a:pPr>
            <a:r>
              <a:rPr lang="de-DE" sz="1400" dirty="0"/>
              <a:t>Das Backend wurde in C# entwickelt da im Team bereits viel Erfahrung vorhanden war. Für das Frontend haben wir </a:t>
            </a:r>
          </a:p>
          <a:p>
            <a:pPr marL="0" indent="0">
              <a:spcBef>
                <a:spcPts val="2500"/>
              </a:spcBef>
              <a:buNone/>
            </a:pPr>
            <a:r>
              <a:rPr lang="de-DE" sz="1400" b="1" dirty="0"/>
              <a:t>Native vs. Web vs. Hybrid</a:t>
            </a:r>
          </a:p>
          <a:p>
            <a:pPr marL="0" lvl="1" indent="0">
              <a:buNone/>
            </a:pPr>
            <a:r>
              <a:rPr lang="de-DE" sz="1400" dirty="0"/>
              <a:t>Um unsere App so flexibel wie möglich zu machen haben wir uns für einen Hybriden Ansatz entschieden</a:t>
            </a:r>
          </a:p>
          <a:p>
            <a:pPr marL="0" indent="0">
              <a:spcBef>
                <a:spcPts val="2500"/>
              </a:spcBef>
              <a:buNone/>
            </a:pPr>
            <a:r>
              <a:rPr lang="de-DE" sz="1400" b="1" dirty="0"/>
              <a:t>Budgetüberlegungen</a:t>
            </a:r>
          </a:p>
          <a:p>
            <a:pPr marL="0" lvl="1" indent="0">
              <a:buNone/>
            </a:pPr>
            <a:r>
              <a:rPr lang="de-DE" sz="1400" dirty="0"/>
              <a:t>Ihr Budget beeinflusst die Technologieauswahl, da verschiedene Plattformen unterschiedliche Entwicklungs- und Wartungskosten haben.</a:t>
            </a:r>
          </a:p>
        </p:txBody>
      </p:sp>
    </p:spTree>
    <p:extLst>
      <p:ext uri="{BB962C8B-B14F-4D97-AF65-F5344CB8AC3E}">
        <p14:creationId xmlns:p14="http://schemas.microsoft.com/office/powerpoint/2010/main" val="298772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950DE45-B753-0372-6A84-EFABF17ED616}"/>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Backend- und Frontend-Entwicklung</a:t>
            </a:r>
          </a:p>
        </p:txBody>
      </p:sp>
      <p:sp>
        <p:nvSpPr>
          <p:cNvPr id="3" name="Inhaltsplatzhalter 2">
            <a:extLst>
              <a:ext uri="{FF2B5EF4-FFF2-40B4-BE49-F238E27FC236}">
                <a16:creationId xmlns:a16="http://schemas.microsoft.com/office/drawing/2014/main" id="{0CD91FFB-A2FD-2D0A-29D7-1777F8270D70}"/>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Backend-Entwicklung</a:t>
            </a:r>
          </a:p>
          <a:p>
            <a:pPr marL="0" lvl="1" indent="0">
              <a:buNone/>
            </a:pPr>
            <a:r>
              <a:rPr lang="de-DE" sz="1400"/>
              <a:t>Die Backend-Entwicklung befasst sich mit der Server-, Datenbank- und Anwendungslogik, die das Rückgrat jeder App bildet.</a:t>
            </a:r>
          </a:p>
          <a:p>
            <a:pPr marL="0" indent="0">
              <a:spcBef>
                <a:spcPts val="2500"/>
              </a:spcBef>
              <a:buNone/>
            </a:pPr>
            <a:r>
              <a:rPr lang="de-DE" sz="1400" b="1"/>
              <a:t>Frontend-Entwicklung</a:t>
            </a:r>
          </a:p>
          <a:p>
            <a:pPr marL="0" lvl="1" indent="0">
              <a:buNone/>
            </a:pPr>
            <a:r>
              <a:rPr lang="de-DE" sz="1400"/>
              <a:t>Die Frontend-Entwicklung konzentriert sich auf die Gestaltung und Benutzerfreundlichkeit der Benutzeroberfläche und beeinflusst die Benutzererfahrung wesentlich.</a:t>
            </a:r>
          </a:p>
          <a:p>
            <a:pPr marL="0" indent="0">
              <a:spcBef>
                <a:spcPts val="2500"/>
              </a:spcBef>
              <a:buNone/>
            </a:pPr>
            <a:r>
              <a:rPr lang="de-DE" sz="1400" b="1"/>
              <a:t>Integration von Backend und Frontend</a:t>
            </a:r>
          </a:p>
          <a:p>
            <a:pPr marL="0" lvl="1" indent="0">
              <a:buNone/>
            </a:pPr>
            <a:r>
              <a:rPr lang="de-DE" sz="1400"/>
              <a:t>Eine effektive Integration von Backend und Frontend ist entscheidend für die reibungslose Funktionalität und Benutzererfahrung der Anwendung.</a:t>
            </a:r>
          </a:p>
        </p:txBody>
      </p:sp>
    </p:spTree>
    <p:extLst>
      <p:ext uri="{BB962C8B-B14F-4D97-AF65-F5344CB8AC3E}">
        <p14:creationId xmlns:p14="http://schemas.microsoft.com/office/powerpoint/2010/main" val="1290416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E0AD70DD-679E-568B-477E-7FF909C5A33E}"/>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Integration von APIs und Services</a:t>
            </a:r>
          </a:p>
        </p:txBody>
      </p:sp>
      <p:sp>
        <p:nvSpPr>
          <p:cNvPr id="3" name="Inhaltsplatzhalter 2">
            <a:extLst>
              <a:ext uri="{FF2B5EF4-FFF2-40B4-BE49-F238E27FC236}">
                <a16:creationId xmlns:a16="http://schemas.microsoft.com/office/drawing/2014/main" id="{D453D024-4E43-0137-F1B3-2BBDA524704D}"/>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Kommunikation zwischen Anwendungen</a:t>
            </a:r>
          </a:p>
          <a:p>
            <a:pPr marL="0" lvl="1" indent="0">
              <a:buNone/>
            </a:pPr>
            <a:r>
              <a:rPr lang="de-DE" sz="1400"/>
              <a:t>APIs ermöglichen eine nahtlose Kommunikation zwischen verschiedenen Anwendungen, wodurch die Benutzererfahrung verbessert wird.</a:t>
            </a:r>
          </a:p>
          <a:p>
            <a:pPr marL="0" indent="0">
              <a:spcBef>
                <a:spcPts val="2500"/>
              </a:spcBef>
              <a:buNone/>
            </a:pPr>
            <a:r>
              <a:rPr lang="de-DE" sz="1400" b="1"/>
              <a:t>Funktionalität erweitern</a:t>
            </a:r>
          </a:p>
          <a:p>
            <a:pPr marL="0" lvl="1" indent="0">
              <a:buNone/>
            </a:pPr>
            <a:r>
              <a:rPr lang="de-DE" sz="1400"/>
              <a:t>Die Integration von APIs kann die Funktionalität Ihrer App erweitern, indem sie neue Features wie Zahlungsabwicklung hinzufügt.</a:t>
            </a:r>
          </a:p>
          <a:p>
            <a:pPr marL="0" indent="0">
              <a:spcBef>
                <a:spcPts val="2500"/>
              </a:spcBef>
              <a:buNone/>
            </a:pPr>
            <a:r>
              <a:rPr lang="de-DE" sz="1400" b="1"/>
              <a:t>Datenanalyse nutzen</a:t>
            </a:r>
          </a:p>
          <a:p>
            <a:pPr marL="0" lvl="1" indent="0">
              <a:buNone/>
            </a:pPr>
            <a:r>
              <a:rPr lang="de-DE" sz="1400"/>
              <a:t>APIs bieten Zugang zu Datenanalyse-Tools, die wichtige Einblicke für Ihre App liefern können.</a:t>
            </a:r>
          </a:p>
        </p:txBody>
      </p:sp>
    </p:spTree>
    <p:extLst>
      <p:ext uri="{BB962C8B-B14F-4D97-AF65-F5344CB8AC3E}">
        <p14:creationId xmlns:p14="http://schemas.microsoft.com/office/powerpoint/2010/main" val="406058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236204DE-30D9-3462-BAA3-004BAD52DDEA}"/>
              </a:ext>
            </a:extLst>
          </p:cNvPr>
          <p:cNvSpPr>
            <a:spLocks noGrp="1"/>
          </p:cNvSpPr>
          <p:nvPr>
            <p:ph type="ctrTitle"/>
          </p:nvPr>
        </p:nvSpPr>
        <p:spPr>
          <a:xfrm>
            <a:off x="277091" y="1814321"/>
            <a:ext cx="7772400" cy="4560920"/>
          </a:xfrm>
        </p:spPr>
        <p:txBody>
          <a:bodyPr anchor="b">
            <a:normAutofit/>
          </a:bodyPr>
          <a:lstStyle/>
          <a:p>
            <a:pPr algn="l"/>
            <a:r>
              <a:rPr lang="de-DE" sz="7400"/>
              <a:t>Testen und Debugging</a:t>
            </a:r>
          </a:p>
        </p:txBody>
      </p:sp>
    </p:spTree>
    <p:extLst>
      <p:ext uri="{BB962C8B-B14F-4D97-AF65-F5344CB8AC3E}">
        <p14:creationId xmlns:p14="http://schemas.microsoft.com/office/powerpoint/2010/main" val="24901861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8D9DAB1-830C-1483-46CD-E4F9E8A7315D}"/>
              </a:ext>
            </a:extLst>
          </p:cNvPr>
          <p:cNvSpPr>
            <a:spLocks noGrp="1"/>
          </p:cNvSpPr>
          <p:nvPr>
            <p:ph type="title"/>
          </p:nvPr>
        </p:nvSpPr>
        <p:spPr>
          <a:xfrm>
            <a:off x="978522" y="849085"/>
            <a:ext cx="3602356" cy="5179925"/>
          </a:xfrm>
        </p:spPr>
        <p:txBody>
          <a:bodyPr vert="horz" lIns="91440" tIns="45720" rIns="91440" bIns="45720" rtlCol="0" anchor="ctr">
            <a:normAutofit/>
          </a:bodyPr>
          <a:lstStyle/>
          <a:p>
            <a:r>
              <a:rPr lang="en-US" b="1" kern="1200">
                <a:solidFill>
                  <a:schemeClr val="tx1"/>
                </a:solidFill>
                <a:latin typeface="+mj-lt"/>
                <a:ea typeface="+mj-ea"/>
                <a:cs typeface="+mj-cs"/>
              </a:rPr>
              <a:t>Durchführung von Funktionstests</a:t>
            </a:r>
          </a:p>
        </p:txBody>
      </p:sp>
      <p:sp>
        <p:nvSpPr>
          <p:cNvPr id="3" name="Inhaltsplatzhalter 2">
            <a:extLst>
              <a:ext uri="{FF2B5EF4-FFF2-40B4-BE49-F238E27FC236}">
                <a16:creationId xmlns:a16="http://schemas.microsoft.com/office/drawing/2014/main" id="{C3BF1D19-00A3-CE85-B7E9-6455D45F489C}"/>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87394" y="849085"/>
            <a:ext cx="6144768" cy="5179925"/>
          </a:xfrm>
        </p:spPr>
        <p:txBody>
          <a:bodyPr>
            <a:normAutofit/>
          </a:bodyPr>
          <a:lstStyle/>
          <a:p>
            <a:pPr marL="0" indent="0">
              <a:spcBef>
                <a:spcPts val="2500"/>
              </a:spcBef>
              <a:buNone/>
            </a:pPr>
            <a:r>
              <a:rPr lang="de-DE" sz="1400" b="1"/>
              <a:t>Notwendigkeit von Funktionstests</a:t>
            </a:r>
          </a:p>
          <a:p>
            <a:pPr marL="0" lvl="1" indent="0">
              <a:buNone/>
            </a:pPr>
            <a:r>
              <a:rPr lang="de-DE" sz="1400"/>
              <a:t>Funktionstests sind entscheidend für die Qualitätssicherung und gewährleisten, dass alles wie vorgesehen funktioniert.</a:t>
            </a:r>
          </a:p>
          <a:p>
            <a:pPr marL="0" indent="0">
              <a:spcBef>
                <a:spcPts val="2500"/>
              </a:spcBef>
              <a:buNone/>
            </a:pPr>
            <a:r>
              <a:rPr lang="de-DE" sz="1400" b="1"/>
              <a:t>Benutzerinteraktionen überprüfen</a:t>
            </a:r>
          </a:p>
          <a:p>
            <a:pPr marL="0" lvl="1" indent="0">
              <a:buNone/>
            </a:pPr>
            <a:r>
              <a:rPr lang="de-DE" sz="1400"/>
              <a:t>Die Tests umfassen die Überprüfung aller Benutzerinteraktionen, um sicherzustellen, dass die Benutzeroberfläche intuitiv und reaktionsschnell ist.</a:t>
            </a:r>
          </a:p>
          <a:p>
            <a:pPr marL="0" indent="0">
              <a:spcBef>
                <a:spcPts val="2500"/>
              </a:spcBef>
              <a:buNone/>
            </a:pPr>
            <a:r>
              <a:rPr lang="de-DE" sz="1400" b="1"/>
              <a:t>Dateneingaben testen</a:t>
            </a:r>
          </a:p>
          <a:p>
            <a:pPr marL="0" lvl="1" indent="0">
              <a:buNone/>
            </a:pPr>
            <a:r>
              <a:rPr lang="de-DE" sz="1400"/>
              <a:t>Die Überprüfung der Dateneingaben ist wichtig, um sicherzustellen, dass die Eingabefelder korrekt funktionieren und valide Daten akzeptieren.</a:t>
            </a:r>
          </a:p>
          <a:p>
            <a:pPr marL="0" indent="0">
              <a:spcBef>
                <a:spcPts val="2500"/>
              </a:spcBef>
              <a:buNone/>
            </a:pPr>
            <a:r>
              <a:rPr lang="de-DE" sz="1400" b="1"/>
              <a:t>Allgemeine Leistung der App</a:t>
            </a:r>
          </a:p>
          <a:p>
            <a:pPr marL="0" lvl="1" indent="0">
              <a:buNone/>
            </a:pPr>
            <a:r>
              <a:rPr lang="de-DE" sz="1400"/>
              <a:t>Die allgemeine Leistung der App wird getestet, um sicherzustellen, dass keine Verzögerungen oder Abstürze auftreten.</a:t>
            </a:r>
          </a:p>
        </p:txBody>
      </p:sp>
    </p:spTree>
    <p:extLst>
      <p:ext uri="{BB962C8B-B14F-4D97-AF65-F5344CB8AC3E}">
        <p14:creationId xmlns:p14="http://schemas.microsoft.com/office/powerpoint/2010/main" val="1194358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926FFE2A-24E7-831B-619E-C59C8A21E453}"/>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Erkennung und Behebung von Fehlern</a:t>
            </a:r>
          </a:p>
        </p:txBody>
      </p:sp>
      <p:sp>
        <p:nvSpPr>
          <p:cNvPr id="3" name="Inhaltsplatzhalter 2">
            <a:extLst>
              <a:ext uri="{FF2B5EF4-FFF2-40B4-BE49-F238E27FC236}">
                <a16:creationId xmlns:a16="http://schemas.microsoft.com/office/drawing/2014/main" id="{6F2E5932-7319-20FB-74AB-EF5B023F4992}"/>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Schnelle Fehlererkennung</a:t>
            </a:r>
          </a:p>
          <a:p>
            <a:pPr marL="0" lvl="1" indent="0">
              <a:buNone/>
            </a:pPr>
            <a:r>
              <a:rPr lang="de-DE" sz="1400"/>
              <a:t>Die schnelle Erkennung von Fehlern während der Entwicklung ist entscheidend, um die Stabilität der Anwendung zu gewährleisten.</a:t>
            </a:r>
          </a:p>
          <a:p>
            <a:pPr marL="0" indent="0">
              <a:spcBef>
                <a:spcPts val="2500"/>
              </a:spcBef>
              <a:buNone/>
            </a:pPr>
            <a:r>
              <a:rPr lang="de-DE" sz="1400" b="1"/>
              <a:t>Debugging-Tools</a:t>
            </a:r>
          </a:p>
          <a:p>
            <a:pPr marL="0" lvl="1" indent="0">
              <a:buNone/>
            </a:pPr>
            <a:r>
              <a:rPr lang="de-DE" sz="1400"/>
              <a:t>Nutzen Sie verschiedene Debugging-Tools, um Probleme systematisch zu identifizieren und zu beheben.</a:t>
            </a:r>
          </a:p>
          <a:p>
            <a:pPr marL="0" indent="0">
              <a:spcBef>
                <a:spcPts val="2500"/>
              </a:spcBef>
              <a:buNone/>
            </a:pPr>
            <a:r>
              <a:rPr lang="de-DE" sz="1400" b="1"/>
              <a:t>Stabilität der Anwendung</a:t>
            </a:r>
          </a:p>
          <a:p>
            <a:pPr marL="0" lvl="1" indent="0">
              <a:buNone/>
            </a:pPr>
            <a:r>
              <a:rPr lang="de-DE" sz="1400"/>
              <a:t>Durch effektives Debugging wird die Stabilität und Zuverlässigkeit der Anwendung sichergestellt, was für die Benutzer entscheidend ist.</a:t>
            </a:r>
          </a:p>
        </p:txBody>
      </p:sp>
    </p:spTree>
    <p:extLst>
      <p:ext uri="{BB962C8B-B14F-4D97-AF65-F5344CB8AC3E}">
        <p14:creationId xmlns:p14="http://schemas.microsoft.com/office/powerpoint/2010/main" val="2800724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EDFCCE4-F484-D1C5-B346-2BBCA64396AF}"/>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sz="3300" b="1" kern="1200">
                <a:solidFill>
                  <a:schemeClr val="tx1"/>
                </a:solidFill>
                <a:latin typeface="+mj-lt"/>
                <a:ea typeface="+mj-ea"/>
                <a:cs typeface="+mj-cs"/>
              </a:rPr>
              <a:t>Beta-Tests und Benutzerfeedback</a:t>
            </a:r>
          </a:p>
        </p:txBody>
      </p:sp>
      <p:sp>
        <p:nvSpPr>
          <p:cNvPr id="3" name="Inhaltsplatzhalter 2">
            <a:extLst>
              <a:ext uri="{FF2B5EF4-FFF2-40B4-BE49-F238E27FC236}">
                <a16:creationId xmlns:a16="http://schemas.microsoft.com/office/drawing/2014/main" id="{B8913AA8-1C00-67C2-30F3-342D04381CF4}"/>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Wertvolles Benutzerfeedback</a:t>
            </a:r>
          </a:p>
          <a:p>
            <a:pPr marL="0" lvl="1" indent="0">
              <a:buNone/>
            </a:pPr>
            <a:r>
              <a:rPr lang="de-DE" sz="1400"/>
              <a:t>Beta-Tests ermöglichen es, direktes Feedback von Nutzern zu erhalten, was entscheidend für die Verbesserung der Benutzererfahrung ist.</a:t>
            </a:r>
          </a:p>
          <a:p>
            <a:pPr marL="0" indent="0">
              <a:spcBef>
                <a:spcPts val="2500"/>
              </a:spcBef>
              <a:buNone/>
            </a:pPr>
            <a:r>
              <a:rPr lang="de-DE" sz="1400" b="1"/>
              <a:t>Problemerkennung</a:t>
            </a:r>
          </a:p>
          <a:p>
            <a:pPr marL="0" lvl="1" indent="0">
              <a:buNone/>
            </a:pPr>
            <a:r>
              <a:rPr lang="de-DE" sz="1400"/>
              <a:t>Durch Beta-Tests können Probleme identifiziert werden, die während regulärer Tests möglicherweise übersehen wurden.</a:t>
            </a:r>
          </a:p>
          <a:p>
            <a:pPr marL="0" indent="0">
              <a:spcBef>
                <a:spcPts val="2500"/>
              </a:spcBef>
              <a:buNone/>
            </a:pPr>
            <a:r>
              <a:rPr lang="de-DE" sz="1400" b="1"/>
              <a:t>Anpassungen vor der Veröffentlichung</a:t>
            </a:r>
          </a:p>
          <a:p>
            <a:pPr marL="0" lvl="1" indent="0">
              <a:buNone/>
            </a:pPr>
            <a:r>
              <a:rPr lang="de-DE" sz="1400"/>
              <a:t>Anpassungen können basierend auf dem erhaltenen Feedback vorgenommen werden, um die App vor der endgültigen Veröffentlichung zu optimieren.</a:t>
            </a:r>
          </a:p>
        </p:txBody>
      </p:sp>
    </p:spTree>
    <p:extLst>
      <p:ext uri="{BB962C8B-B14F-4D97-AF65-F5344CB8AC3E}">
        <p14:creationId xmlns:p14="http://schemas.microsoft.com/office/powerpoint/2010/main" val="572295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DCCAB84C-0228-53DE-B94F-D2BCEF4CF360}"/>
              </a:ext>
            </a:extLst>
          </p:cNvPr>
          <p:cNvSpPr>
            <a:spLocks noGrp="1"/>
          </p:cNvSpPr>
          <p:nvPr>
            <p:ph type="ctrTitle"/>
          </p:nvPr>
        </p:nvSpPr>
        <p:spPr>
          <a:xfrm>
            <a:off x="277091" y="1814321"/>
            <a:ext cx="7772400" cy="4560920"/>
          </a:xfrm>
        </p:spPr>
        <p:txBody>
          <a:bodyPr anchor="b">
            <a:normAutofit/>
          </a:bodyPr>
          <a:lstStyle/>
          <a:p>
            <a:pPr algn="l"/>
            <a:r>
              <a:rPr lang="de-DE" sz="6800"/>
              <a:t>Veröffentlichung und Vermarktung</a:t>
            </a:r>
          </a:p>
        </p:txBody>
      </p:sp>
    </p:spTree>
    <p:extLst>
      <p:ext uri="{BB962C8B-B14F-4D97-AF65-F5344CB8AC3E}">
        <p14:creationId xmlns:p14="http://schemas.microsoft.com/office/powerpoint/2010/main" val="20101442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C4BD2B9-88CC-5FE1-9575-1F7A965F3F10}"/>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Vorbereitung für den App-Store/Play-Store</a:t>
            </a:r>
          </a:p>
        </p:txBody>
      </p:sp>
      <p:sp>
        <p:nvSpPr>
          <p:cNvPr id="3" name="Inhaltsplatzhalter 2">
            <a:extLst>
              <a:ext uri="{FF2B5EF4-FFF2-40B4-BE49-F238E27FC236}">
                <a16:creationId xmlns:a16="http://schemas.microsoft.com/office/drawing/2014/main" id="{4FEC3D44-6EE3-095C-48C5-30EF31AD1C56}"/>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Richtlinien einhalten</a:t>
            </a:r>
          </a:p>
          <a:p>
            <a:pPr marL="0" lvl="1" indent="0">
              <a:buNone/>
            </a:pPr>
            <a:r>
              <a:rPr lang="de-DE" sz="1400"/>
              <a:t>Stellen Sie sicher, dass Ihre App alle Richtlinien des App-Stores und Play-Stores gründlich erfüllt, um eine Ablehnung zu vermeiden.</a:t>
            </a:r>
          </a:p>
          <a:p>
            <a:pPr marL="0" indent="0">
              <a:spcBef>
                <a:spcPts val="2500"/>
              </a:spcBef>
              <a:buNone/>
            </a:pPr>
            <a:r>
              <a:rPr lang="de-DE" sz="1400" b="1"/>
              <a:t>Ansprechende App-Beschreibungen</a:t>
            </a:r>
          </a:p>
          <a:p>
            <a:pPr marL="0" lvl="1" indent="0">
              <a:buNone/>
            </a:pPr>
            <a:r>
              <a:rPr lang="de-DE" sz="1400"/>
              <a:t>Erstellen Sie ansprechende und informative App-Beschreibungen, die die Funktionen und Vorteile Ihrer App klar darstellen.</a:t>
            </a:r>
          </a:p>
          <a:p>
            <a:pPr marL="0" indent="0">
              <a:spcBef>
                <a:spcPts val="2500"/>
              </a:spcBef>
              <a:buNone/>
            </a:pPr>
            <a:r>
              <a:rPr lang="de-DE" sz="1400" b="1"/>
              <a:t>Screenshots und Werbematerialien</a:t>
            </a:r>
          </a:p>
          <a:p>
            <a:pPr marL="0" lvl="1" indent="0">
              <a:buNone/>
            </a:pPr>
            <a:r>
              <a:rPr lang="de-DE" sz="1400"/>
              <a:t>Nutzen Sie qualitativ hochwertige Screenshots und Werbematerialien, um das Interesse der Benutzer zu wecken und Downloads zu fördern.</a:t>
            </a:r>
          </a:p>
        </p:txBody>
      </p:sp>
    </p:spTree>
    <p:extLst>
      <p:ext uri="{BB962C8B-B14F-4D97-AF65-F5344CB8AC3E}">
        <p14:creationId xmlns:p14="http://schemas.microsoft.com/office/powerpoint/2010/main" val="3974154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1D8651-C92E-F987-3618-4031620A1E16}"/>
              </a:ext>
            </a:extLst>
          </p:cNvPr>
          <p:cNvSpPr>
            <a:spLocks noGrp="1"/>
          </p:cNvSpPr>
          <p:nvPr>
            <p:ph type="title"/>
          </p:nvPr>
        </p:nvSpPr>
        <p:spPr>
          <a:xfrm>
            <a:off x="978522" y="849085"/>
            <a:ext cx="3602356" cy="5179925"/>
          </a:xfrm>
        </p:spPr>
        <p:txBody>
          <a:bodyPr vert="horz" lIns="91440" tIns="45720" rIns="91440" bIns="45720" rtlCol="0" anchor="ctr">
            <a:normAutofit/>
          </a:bodyPr>
          <a:lstStyle/>
          <a:p>
            <a:r>
              <a:rPr lang="en-US" b="1" kern="1200">
                <a:solidFill>
                  <a:schemeClr val="tx1"/>
                </a:solidFill>
                <a:latin typeface="+mj-lt"/>
                <a:ea typeface="+mj-ea"/>
                <a:cs typeface="+mj-cs"/>
              </a:rPr>
              <a:t>Marketing-Strategien und Launch-Plan</a:t>
            </a:r>
          </a:p>
        </p:txBody>
      </p:sp>
      <p:sp>
        <p:nvSpPr>
          <p:cNvPr id="3" name="Inhaltsplatzhalter 2">
            <a:extLst>
              <a:ext uri="{FF2B5EF4-FFF2-40B4-BE49-F238E27FC236}">
                <a16:creationId xmlns:a16="http://schemas.microsoft.com/office/drawing/2014/main" id="{F3356B16-1CB1-CB3A-74DA-AC8A5C24BAA2}"/>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87394" y="849085"/>
            <a:ext cx="6144768" cy="5179925"/>
          </a:xfrm>
        </p:spPr>
        <p:txBody>
          <a:bodyPr>
            <a:normAutofit/>
          </a:bodyPr>
          <a:lstStyle/>
          <a:p>
            <a:pPr marL="0" indent="0">
              <a:spcBef>
                <a:spcPts val="2500"/>
              </a:spcBef>
              <a:buNone/>
            </a:pPr>
            <a:r>
              <a:rPr lang="de-DE" sz="1400" b="1"/>
              <a:t>Detaillierter Marketing-Plan</a:t>
            </a:r>
          </a:p>
          <a:p>
            <a:pPr marL="0" lvl="1" indent="0">
              <a:buNone/>
            </a:pPr>
            <a:r>
              <a:rPr lang="de-DE" sz="1400"/>
              <a:t>Ein gut strukturierter Marketing-Plan ist entscheidend, um das Interesse an Ihrer App zu wecken und Ihre Zielgruppe effektiv anzusprechen.</a:t>
            </a:r>
          </a:p>
          <a:p>
            <a:pPr marL="0" indent="0">
              <a:spcBef>
                <a:spcPts val="2500"/>
              </a:spcBef>
              <a:buNone/>
            </a:pPr>
            <a:r>
              <a:rPr lang="de-DE" sz="1400" b="1"/>
              <a:t>Nutzung von Social Media</a:t>
            </a:r>
          </a:p>
          <a:p>
            <a:pPr marL="0" lvl="1" indent="0">
              <a:buNone/>
            </a:pPr>
            <a:r>
              <a:rPr lang="de-DE" sz="1400"/>
              <a:t>Social Media Plattformen sind ein leistungsstarkes Werkzeug, um Ihre Zielgruppe zu erreichen und Engagement zu fördern.</a:t>
            </a:r>
          </a:p>
          <a:p>
            <a:pPr marL="0" indent="0">
              <a:spcBef>
                <a:spcPts val="2500"/>
              </a:spcBef>
              <a:buNone/>
            </a:pPr>
            <a:r>
              <a:rPr lang="de-DE" sz="1400" b="1"/>
              <a:t>Influencer-Marketing</a:t>
            </a:r>
          </a:p>
          <a:p>
            <a:pPr marL="0" lvl="1" indent="0">
              <a:buNone/>
            </a:pPr>
            <a:r>
              <a:rPr lang="de-DE" sz="1400"/>
              <a:t>Durch Influencer-Marketing können Sie das Vertrauen und die Aufmerksamkeit einer breiten Zielgruppe gewinnen und Ihre App effektiv bewerben.</a:t>
            </a:r>
          </a:p>
          <a:p>
            <a:pPr marL="0" indent="0">
              <a:spcBef>
                <a:spcPts val="2500"/>
              </a:spcBef>
              <a:buNone/>
            </a:pPr>
            <a:r>
              <a:rPr lang="de-DE" sz="1400" b="1"/>
              <a:t>Erfolgreicher Launch</a:t>
            </a:r>
          </a:p>
          <a:p>
            <a:pPr marL="0" lvl="1" indent="0">
              <a:buNone/>
            </a:pPr>
            <a:r>
              <a:rPr lang="de-DE" sz="1400"/>
              <a:t>Ein gut geplanter Launch kann entscheidend sein, um den ersten Erfolg Ihrer App zu maximieren und eine starke Benutzerbasis aufzubauen.</a:t>
            </a:r>
          </a:p>
        </p:txBody>
      </p:sp>
    </p:spTree>
    <p:extLst>
      <p:ext uri="{BB962C8B-B14F-4D97-AF65-F5344CB8AC3E}">
        <p14:creationId xmlns:p14="http://schemas.microsoft.com/office/powerpoint/2010/main" val="398935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D978E3A-0F18-59DF-38A4-6C3D2F429E88}"/>
              </a:ext>
            </a:extLst>
          </p:cNvPr>
          <p:cNvSpPr>
            <a:spLocks noGrp="1"/>
          </p:cNvSpPr>
          <p:nvPr>
            <p:ph type="title"/>
          </p:nvPr>
        </p:nvSpPr>
        <p:spPr>
          <a:xfrm>
            <a:off x="978522" y="849085"/>
            <a:ext cx="3602356" cy="5179925"/>
          </a:xfrm>
        </p:spPr>
        <p:txBody>
          <a:bodyPr vert="horz" lIns="91440" tIns="45720" rIns="91440" bIns="45720" rtlCol="0" anchor="ctr">
            <a:normAutofit/>
          </a:bodyPr>
          <a:lstStyle/>
          <a:p>
            <a:r>
              <a:rPr lang="en-US" b="1" kern="1200" dirty="0">
                <a:solidFill>
                  <a:schemeClr val="tx1"/>
                </a:solidFill>
                <a:latin typeface="+mj-lt"/>
                <a:ea typeface="+mj-ea"/>
                <a:cs typeface="+mj-cs"/>
              </a:rPr>
              <a:t>Aufbau der </a:t>
            </a:r>
            <a:r>
              <a:rPr lang="en-US" b="1" kern="1200" dirty="0" err="1">
                <a:solidFill>
                  <a:schemeClr val="tx1"/>
                </a:solidFill>
                <a:latin typeface="+mj-lt"/>
                <a:ea typeface="+mj-ea"/>
                <a:cs typeface="+mj-cs"/>
              </a:rPr>
              <a:t>Präsentation</a:t>
            </a:r>
            <a:endParaRPr lang="en-US" b="1" kern="1200" dirty="0">
              <a:solidFill>
                <a:schemeClr val="tx1"/>
              </a:solidFill>
              <a:latin typeface="+mj-lt"/>
              <a:ea typeface="+mj-ea"/>
              <a:cs typeface="+mj-cs"/>
            </a:endParaRPr>
          </a:p>
        </p:txBody>
      </p:sp>
      <p:sp>
        <p:nvSpPr>
          <p:cNvPr id="3" name="Inhaltsplatzhalter 2">
            <a:extLst>
              <a:ext uri="{FF2B5EF4-FFF2-40B4-BE49-F238E27FC236}">
                <a16:creationId xmlns:a16="http://schemas.microsoft.com/office/drawing/2014/main" id="{7E645F08-753B-C272-9F5D-2C703553FA62}"/>
              </a:ext>
            </a:extLst>
          </p:cNvPr>
          <p:cNvSpPr>
            <a:spLocks noGrp="1"/>
          </p:cNvSpPr>
          <p:nvPr>
            <p:ph sz="half" idx="1"/>
          </p:nvPr>
        </p:nvSpPr>
        <p:spPr>
          <a:xfrm>
            <a:off x="5487394" y="849085"/>
            <a:ext cx="6144768" cy="5179925"/>
          </a:xfrm>
        </p:spPr>
        <p:txBody>
          <a:bodyPr vert="horz" lIns="91440" tIns="45720" rIns="91440" bIns="45720" rtlCol="0" anchor="ctr">
            <a:normAutofit/>
          </a:bodyPr>
          <a:lstStyle/>
          <a:p>
            <a:r>
              <a:rPr lang="en-US" sz="1800" dirty="0" err="1"/>
              <a:t>Ideenfindung</a:t>
            </a:r>
            <a:r>
              <a:rPr lang="en-US" sz="1800" dirty="0"/>
              <a:t> und </a:t>
            </a:r>
            <a:r>
              <a:rPr lang="en-US" sz="1800" dirty="0" err="1"/>
              <a:t>Planung</a:t>
            </a:r>
            <a:endParaRPr lang="en-US" sz="1800" dirty="0"/>
          </a:p>
          <a:p>
            <a:r>
              <a:rPr lang="en-US" sz="1800" dirty="0"/>
              <a:t>Design und </a:t>
            </a:r>
            <a:r>
              <a:rPr lang="en-US" sz="1800" dirty="0" err="1"/>
              <a:t>Benutzererfahrung</a:t>
            </a:r>
            <a:r>
              <a:rPr lang="en-US" sz="1800" dirty="0"/>
              <a:t> (UX)</a:t>
            </a:r>
          </a:p>
          <a:p>
            <a:r>
              <a:rPr lang="en-US" sz="1800" dirty="0" err="1"/>
              <a:t>Entwicklung</a:t>
            </a:r>
            <a:r>
              <a:rPr lang="en-US" sz="1800" dirty="0"/>
              <a:t> und </a:t>
            </a:r>
            <a:r>
              <a:rPr lang="en-US" sz="1800" dirty="0" err="1"/>
              <a:t>Programmierung</a:t>
            </a:r>
            <a:endParaRPr lang="en-US" sz="1800" dirty="0"/>
          </a:p>
          <a:p>
            <a:r>
              <a:rPr lang="en-US" sz="1800" dirty="0"/>
              <a:t>Testen und Debugging</a:t>
            </a:r>
          </a:p>
        </p:txBody>
      </p:sp>
    </p:spTree>
    <p:extLst>
      <p:ext uri="{BB962C8B-B14F-4D97-AF65-F5344CB8AC3E}">
        <p14:creationId xmlns:p14="http://schemas.microsoft.com/office/powerpoint/2010/main" val="1111557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9E283CC0-574F-0ABB-7199-8365971A405E}"/>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Nutzerakquise und -bindung</a:t>
            </a:r>
          </a:p>
        </p:txBody>
      </p:sp>
      <p:sp>
        <p:nvSpPr>
          <p:cNvPr id="3" name="Inhaltsplatzhalter 2">
            <a:extLst>
              <a:ext uri="{FF2B5EF4-FFF2-40B4-BE49-F238E27FC236}">
                <a16:creationId xmlns:a16="http://schemas.microsoft.com/office/drawing/2014/main" id="{26A6E854-3EAD-F546-CE14-31795845F7C3}"/>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a:t>Wachstum durch Nutzerakquise</a:t>
            </a:r>
          </a:p>
          <a:p>
            <a:pPr marL="0" lvl="1" indent="0">
              <a:buNone/>
            </a:pPr>
            <a:r>
              <a:rPr lang="de-DE" sz="1400"/>
              <a:t>Die Nutzerakquise ist ein wesentlicher Faktor für das Wachstum Ihrer App. Eine gezielte Ansprache neuer Nutzer kann die Nutzerzahlen erheblich steigern.</a:t>
            </a:r>
          </a:p>
          <a:p>
            <a:pPr marL="0" indent="0">
              <a:spcBef>
                <a:spcPts val="2500"/>
              </a:spcBef>
              <a:buNone/>
            </a:pPr>
            <a:r>
              <a:rPr lang="de-DE" sz="1400" b="1"/>
              <a:t>Nutzerbindung fördern</a:t>
            </a:r>
          </a:p>
          <a:p>
            <a:pPr marL="0" lvl="1" indent="0">
              <a:buNone/>
            </a:pPr>
            <a:r>
              <a:rPr lang="de-DE" sz="1400"/>
              <a:t>Eine starke Nutzerbindung sorgt dafür, dass die Nutzer Ihre App regelmäßig verwenden. Strategien zur Nutzerbindung sind entscheidend für den langfristigen Erfolg.</a:t>
            </a:r>
          </a:p>
          <a:p>
            <a:pPr marL="0" indent="0">
              <a:spcBef>
                <a:spcPts val="2500"/>
              </a:spcBef>
              <a:buNone/>
            </a:pPr>
            <a:r>
              <a:rPr lang="de-DE" sz="1400" b="1"/>
              <a:t>Push-Benachrichtigungen nutzen</a:t>
            </a:r>
          </a:p>
          <a:p>
            <a:pPr marL="0" lvl="1" indent="0">
              <a:buNone/>
            </a:pPr>
            <a:r>
              <a:rPr lang="de-DE" sz="1400"/>
              <a:t>Implementieren Sie Push-Benachrichtigungen, um die Nutzer über neue Funktionen und Updates zu informieren. Dies fördert das Engagement und die Nutzung Ihrer App.</a:t>
            </a:r>
          </a:p>
        </p:txBody>
      </p:sp>
    </p:spTree>
    <p:extLst>
      <p:ext uri="{BB962C8B-B14F-4D97-AF65-F5344CB8AC3E}">
        <p14:creationId xmlns:p14="http://schemas.microsoft.com/office/powerpoint/2010/main" val="11996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72EB114C-7B42-1450-BAA4-AD7B31C2A248}"/>
              </a:ext>
            </a:extLst>
          </p:cNvPr>
          <p:cNvSpPr>
            <a:spLocks noGrp="1"/>
          </p:cNvSpPr>
          <p:nvPr>
            <p:ph type="title"/>
          </p:nvPr>
        </p:nvSpPr>
        <p:spPr>
          <a:xfrm>
            <a:off x="612648" y="1847088"/>
            <a:ext cx="7344336" cy="1133856"/>
          </a:xfrm>
        </p:spPr>
        <p:txBody>
          <a:bodyPr anchor="b">
            <a:normAutofit/>
          </a:bodyPr>
          <a:lstStyle/>
          <a:p>
            <a:r>
              <a:rPr lang="de-DE" sz="6000"/>
              <a:t>Schlussfolgerung</a:t>
            </a:r>
          </a:p>
        </p:txBody>
      </p:sp>
      <p:graphicFrame>
        <p:nvGraphicFramePr>
          <p:cNvPr id="9" name="Inhaltsplatzhalter 2">
            <a:extLst>
              <a:ext uri="{FF2B5EF4-FFF2-40B4-BE49-F238E27FC236}">
                <a16:creationId xmlns:a16="http://schemas.microsoft.com/office/drawing/2014/main" id="{40F97F2F-BFA1-C9EC-FD09-4400CB182B1E}"/>
              </a:ext>
            </a:extLst>
          </p:cNvPr>
          <p:cNvGraphicFramePr>
            <a:graphicFrameLocks noGrp="1"/>
          </p:cNvGraphicFramePr>
          <p:nvPr>
            <p:ph idx="1"/>
            <p:extLst>
              <p:ext uri="{D42A27DB-BD31-4B8C-83A1-F6EECF244321}">
                <p14:modId xmlns:p14="http://schemas.microsoft.com/office/powerpoint/2010/main" val="424054515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1328477"/>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986756D0-2E84-9274-1110-2CE7A7B8EA53}"/>
              </a:ext>
            </a:extLst>
          </p:cNvPr>
          <p:cNvSpPr>
            <a:spLocks noGrp="1"/>
          </p:cNvSpPr>
          <p:nvPr>
            <p:ph type="ctrTitle"/>
          </p:nvPr>
        </p:nvSpPr>
        <p:spPr>
          <a:xfrm>
            <a:off x="277091" y="1814321"/>
            <a:ext cx="7772400" cy="4560920"/>
          </a:xfrm>
        </p:spPr>
        <p:txBody>
          <a:bodyPr anchor="b">
            <a:normAutofit/>
          </a:bodyPr>
          <a:lstStyle/>
          <a:p>
            <a:pPr algn="l"/>
            <a:r>
              <a:rPr lang="de-DE" sz="7400"/>
              <a:t>Ideenfindung und Planung</a:t>
            </a:r>
          </a:p>
        </p:txBody>
      </p:sp>
    </p:spTree>
    <p:extLst>
      <p:ext uri="{BB962C8B-B14F-4D97-AF65-F5344CB8AC3E}">
        <p14:creationId xmlns:p14="http://schemas.microsoft.com/office/powerpoint/2010/main" val="17785909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24405B1-68EB-092A-9146-0D00634C7ECA}"/>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Identifizierung eines Problems oder Bedarfs</a:t>
            </a:r>
          </a:p>
        </p:txBody>
      </p:sp>
      <p:sp>
        <p:nvSpPr>
          <p:cNvPr id="3" name="Inhaltsplatzhalter 2">
            <a:extLst>
              <a:ext uri="{FF2B5EF4-FFF2-40B4-BE49-F238E27FC236}">
                <a16:creationId xmlns:a16="http://schemas.microsoft.com/office/drawing/2014/main" id="{62BEBA64-B628-B6FB-3D79-884F7FE644CD}"/>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dirty="0"/>
              <a:t>Alltägliche Probleme beobachten</a:t>
            </a:r>
          </a:p>
          <a:p>
            <a:pPr marL="0" lvl="1" indent="0">
              <a:buNone/>
            </a:pPr>
            <a:r>
              <a:rPr lang="de-DE" sz="1400" dirty="0"/>
              <a:t>In seiner begrenzten Freizeit hat man oft nicht wirklich die Motivation noch aufwendige Rezepte zu Kochen</a:t>
            </a:r>
          </a:p>
          <a:p>
            <a:pPr marL="0" indent="0">
              <a:spcBef>
                <a:spcPts val="2500"/>
              </a:spcBef>
              <a:buNone/>
            </a:pPr>
            <a:r>
              <a:rPr lang="de-DE" sz="1400" b="1" dirty="0"/>
              <a:t>Analyse bestehender Lösungen</a:t>
            </a:r>
          </a:p>
          <a:p>
            <a:pPr marL="0" lvl="1" indent="0">
              <a:buNone/>
            </a:pPr>
            <a:r>
              <a:rPr lang="de-DE" sz="1400" dirty="0"/>
              <a:t>Bereits vorhandene </a:t>
            </a:r>
            <a:r>
              <a:rPr lang="de-DE" sz="1400" dirty="0" err="1"/>
              <a:t>Kochapps</a:t>
            </a:r>
            <a:r>
              <a:rPr lang="de-DE" sz="1400" dirty="0"/>
              <a:t> bieten keine Möglichkeit die eigene Motivation zu erhöhen</a:t>
            </a:r>
          </a:p>
        </p:txBody>
      </p:sp>
    </p:spTree>
    <p:extLst>
      <p:ext uri="{BB962C8B-B14F-4D97-AF65-F5344CB8AC3E}">
        <p14:creationId xmlns:p14="http://schemas.microsoft.com/office/powerpoint/2010/main" val="481726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C772FEC4-25AC-58D0-33A7-384DB31C2F8E}"/>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a:solidFill>
                  <a:schemeClr val="tx1"/>
                </a:solidFill>
                <a:latin typeface="+mj-lt"/>
                <a:ea typeface="+mj-ea"/>
                <a:cs typeface="+mj-cs"/>
              </a:rPr>
              <a:t>Erstellung eines Konzepts und Features</a:t>
            </a:r>
          </a:p>
        </p:txBody>
      </p:sp>
      <p:sp>
        <p:nvSpPr>
          <p:cNvPr id="3" name="Inhaltsplatzhalter 2">
            <a:extLst>
              <a:ext uri="{FF2B5EF4-FFF2-40B4-BE49-F238E27FC236}">
                <a16:creationId xmlns:a16="http://schemas.microsoft.com/office/drawing/2014/main" id="{00165FB2-5950-EEB6-BDAF-C6ED67C60934}"/>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dirty="0"/>
              <a:t>App-Konzept entwickeln</a:t>
            </a:r>
          </a:p>
          <a:p>
            <a:pPr marL="0" lvl="1" indent="0">
              <a:buNone/>
            </a:pPr>
            <a:r>
              <a:rPr lang="de-DE" sz="1400" dirty="0"/>
              <a:t>Unsere App soll alle Funktionen von bestehenden Apps haben und diese noch erweitern, das Hauptmerkmal unserer App soll der Gamification Aspekt werden</a:t>
            </a:r>
          </a:p>
          <a:p>
            <a:pPr marL="0" indent="0">
              <a:spcBef>
                <a:spcPts val="2500"/>
              </a:spcBef>
              <a:buNone/>
            </a:pPr>
            <a:r>
              <a:rPr lang="de-DE" sz="1400" b="1" dirty="0"/>
              <a:t>Hauptmerkmale identifizieren</a:t>
            </a:r>
          </a:p>
          <a:p>
            <a:pPr marL="285750" lvl="1" indent="-285750"/>
            <a:r>
              <a:rPr lang="de-DE" sz="1400" dirty="0"/>
              <a:t>Integrierter Barcodescanner</a:t>
            </a:r>
          </a:p>
          <a:p>
            <a:pPr marL="285750" lvl="1" indent="-285750"/>
            <a:r>
              <a:rPr lang="de-DE" sz="1400" dirty="0"/>
              <a:t>Gamification</a:t>
            </a:r>
          </a:p>
          <a:p>
            <a:pPr marL="285750" lvl="1" indent="-285750"/>
            <a:r>
              <a:rPr lang="de-DE" sz="1400" dirty="0"/>
              <a:t>Grundfunktionen zum verwalten von Rezepten</a:t>
            </a:r>
          </a:p>
          <a:p>
            <a:pPr marL="0" indent="0">
              <a:spcBef>
                <a:spcPts val="2500"/>
              </a:spcBef>
              <a:buNone/>
            </a:pPr>
            <a:r>
              <a:rPr lang="de-DE" sz="1400" b="1" dirty="0"/>
              <a:t>Plan für die Entwicklung</a:t>
            </a:r>
          </a:p>
          <a:p>
            <a:pPr marL="0" lvl="1" indent="0">
              <a:buNone/>
            </a:pPr>
            <a:r>
              <a:rPr lang="de-DE" sz="1400" dirty="0"/>
              <a:t>Im Vorfeld des Projektes wurde bereits geklärt wer Front- bzw. Backend entwickelt</a:t>
            </a:r>
          </a:p>
        </p:txBody>
      </p:sp>
    </p:spTree>
    <p:extLst>
      <p:ext uri="{BB962C8B-B14F-4D97-AF65-F5344CB8AC3E}">
        <p14:creationId xmlns:p14="http://schemas.microsoft.com/office/powerpoint/2010/main" val="32007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7256A07E-D041-359E-D7A8-C1A995E50340}"/>
              </a:ext>
            </a:extLst>
          </p:cNvPr>
          <p:cNvSpPr>
            <a:spLocks noGrp="1"/>
          </p:cNvSpPr>
          <p:nvPr>
            <p:ph type="ctrTitle"/>
          </p:nvPr>
        </p:nvSpPr>
        <p:spPr>
          <a:xfrm>
            <a:off x="277091" y="1814321"/>
            <a:ext cx="7772400" cy="4560920"/>
          </a:xfrm>
        </p:spPr>
        <p:txBody>
          <a:bodyPr anchor="b">
            <a:normAutofit/>
          </a:bodyPr>
          <a:lstStyle/>
          <a:p>
            <a:pPr algn="l"/>
            <a:r>
              <a:rPr lang="de-DE" sz="6300"/>
              <a:t>Design und Benutzererfahrung (UX)</a:t>
            </a:r>
          </a:p>
        </p:txBody>
      </p:sp>
    </p:spTree>
    <p:extLst>
      <p:ext uri="{BB962C8B-B14F-4D97-AF65-F5344CB8AC3E}">
        <p14:creationId xmlns:p14="http://schemas.microsoft.com/office/powerpoint/2010/main" val="36966007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FDBF29A7-2F8B-216C-36F1-3C50C4241DF3}"/>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b="1" kern="1200" dirty="0" err="1">
                <a:solidFill>
                  <a:schemeClr val="tx1"/>
                </a:solidFill>
                <a:latin typeface="+mj-lt"/>
                <a:ea typeface="+mj-ea"/>
                <a:cs typeface="+mj-cs"/>
              </a:rPr>
              <a:t>Erstellung</a:t>
            </a:r>
            <a:r>
              <a:rPr lang="en-US" b="1" kern="1200" dirty="0">
                <a:solidFill>
                  <a:schemeClr val="tx1"/>
                </a:solidFill>
                <a:latin typeface="+mj-lt"/>
                <a:ea typeface="+mj-ea"/>
                <a:cs typeface="+mj-cs"/>
              </a:rPr>
              <a:t> von Mockups</a:t>
            </a:r>
          </a:p>
        </p:txBody>
      </p:sp>
      <p:sp>
        <p:nvSpPr>
          <p:cNvPr id="3" name="Inhaltsplatzhalter 2">
            <a:extLst>
              <a:ext uri="{FF2B5EF4-FFF2-40B4-BE49-F238E27FC236}">
                <a16:creationId xmlns:a16="http://schemas.microsoft.com/office/drawing/2014/main" id="{D6C10293-100E-5E40-DB24-CDEDEF2B829F}"/>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dirty="0"/>
              <a:t>Mockups erstellen</a:t>
            </a:r>
          </a:p>
          <a:p>
            <a:pPr marL="0" lvl="1" indent="0">
              <a:buNone/>
            </a:pPr>
            <a:r>
              <a:rPr lang="de-DE" sz="1400" dirty="0"/>
              <a:t>Mockups wurden mithilfe des gesamten Teams in Draw.io erstellt</a:t>
            </a:r>
          </a:p>
        </p:txBody>
      </p:sp>
    </p:spTree>
    <p:extLst>
      <p:ext uri="{BB962C8B-B14F-4D97-AF65-F5344CB8AC3E}">
        <p14:creationId xmlns:p14="http://schemas.microsoft.com/office/powerpoint/2010/main" val="2325176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4BAAF8F5-8F3C-4354-FE83-C610ADB72BE5}"/>
              </a:ext>
            </a:extLst>
          </p:cNvPr>
          <p:cNvSpPr>
            <a:spLocks noGrp="1"/>
          </p:cNvSpPr>
          <p:nvPr>
            <p:ph type="title"/>
          </p:nvPr>
        </p:nvSpPr>
        <p:spPr>
          <a:xfrm>
            <a:off x="614678" y="1543849"/>
            <a:ext cx="4145582" cy="4638825"/>
          </a:xfrm>
        </p:spPr>
        <p:txBody>
          <a:bodyPr vert="horz" lIns="91440" tIns="45720" rIns="91440" bIns="45720" rtlCol="0" anchor="t">
            <a:normAutofit/>
          </a:bodyPr>
          <a:lstStyle/>
          <a:p>
            <a:r>
              <a:rPr lang="en-US" sz="3100" b="1" kern="1200">
                <a:solidFill>
                  <a:schemeClr val="tx1"/>
                </a:solidFill>
                <a:latin typeface="+mj-lt"/>
                <a:ea typeface="+mj-ea"/>
                <a:cs typeface="+mj-cs"/>
              </a:rPr>
              <a:t>Gestaltung der Benutzeroberfläche (UI)</a:t>
            </a:r>
          </a:p>
        </p:txBody>
      </p:sp>
      <p:sp>
        <p:nvSpPr>
          <p:cNvPr id="3" name="Inhaltsplatzhalter 2">
            <a:extLst>
              <a:ext uri="{FF2B5EF4-FFF2-40B4-BE49-F238E27FC236}">
                <a16:creationId xmlns:a16="http://schemas.microsoft.com/office/drawing/2014/main" id="{E346A4F3-C6DE-4755-EF97-0BFCC7F28F7A}"/>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de-DE" sz="1400" b="1" dirty="0"/>
              <a:t>Ansprechendes Design</a:t>
            </a:r>
          </a:p>
          <a:p>
            <a:pPr marL="0" lvl="1" indent="0">
              <a:buNone/>
            </a:pPr>
            <a:r>
              <a:rPr lang="de-DE" sz="1400" dirty="0"/>
              <a:t>Um ein ansprechendes Design zu entwickeln haben wir uns schnell auf ein Modernes Design mit kräftigen Farben und wenig Text geeinigt</a:t>
            </a:r>
          </a:p>
          <a:p>
            <a:pPr marL="0" indent="0">
              <a:spcBef>
                <a:spcPts val="2500"/>
              </a:spcBef>
              <a:buNone/>
            </a:pPr>
            <a:r>
              <a:rPr lang="de-DE" sz="1400" b="1" dirty="0"/>
              <a:t>Intuitive Navigation</a:t>
            </a:r>
          </a:p>
          <a:p>
            <a:pPr marL="0" lvl="1" indent="0">
              <a:buNone/>
            </a:pPr>
            <a:r>
              <a:rPr lang="de-DE" sz="1400" dirty="0"/>
              <a:t>Die Navigation innerhalb der App erfolgt über ein klappbares Menü an der linken Seite des Bildschirms</a:t>
            </a:r>
          </a:p>
        </p:txBody>
      </p:sp>
    </p:spTree>
    <p:extLst>
      <p:ext uri="{BB962C8B-B14F-4D97-AF65-F5344CB8AC3E}">
        <p14:creationId xmlns:p14="http://schemas.microsoft.com/office/powerpoint/2010/main" val="3044410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AA4F38AF-823B-8A25-67A6-67F2758B7098}"/>
              </a:ext>
            </a:extLst>
          </p:cNvPr>
          <p:cNvSpPr>
            <a:spLocks noGrp="1"/>
          </p:cNvSpPr>
          <p:nvPr>
            <p:ph type="ctrTitle"/>
          </p:nvPr>
        </p:nvSpPr>
        <p:spPr>
          <a:xfrm>
            <a:off x="277091" y="1814321"/>
            <a:ext cx="7772400" cy="4560920"/>
          </a:xfrm>
        </p:spPr>
        <p:txBody>
          <a:bodyPr anchor="b">
            <a:normAutofit/>
          </a:bodyPr>
          <a:lstStyle/>
          <a:p>
            <a:pPr algn="l"/>
            <a:r>
              <a:rPr lang="de-DE" sz="6800"/>
              <a:t>Entwicklung und Programmierung</a:t>
            </a:r>
          </a:p>
        </p:txBody>
      </p:sp>
    </p:spTree>
    <p:extLst>
      <p:ext uri="{BB962C8B-B14F-4D97-AF65-F5344CB8AC3E}">
        <p14:creationId xmlns:p14="http://schemas.microsoft.com/office/powerpoint/2010/main" val="11388799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1879</Words>
  <Application>Microsoft Office PowerPoint</Application>
  <PresentationFormat>Breitbild</PresentationFormat>
  <Paragraphs>150</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Neue Haas Grotesk Text Pro</vt:lpstr>
      <vt:lpstr>VanillaVTI</vt:lpstr>
      <vt:lpstr>Küchen Quest</vt:lpstr>
      <vt:lpstr>Aufbau der Präsentation</vt:lpstr>
      <vt:lpstr>Ideenfindung und Planung</vt:lpstr>
      <vt:lpstr>Identifizierung eines Problems oder Bedarfs</vt:lpstr>
      <vt:lpstr>Erstellung eines Konzepts und Features</vt:lpstr>
      <vt:lpstr>Design und Benutzererfahrung (UX)</vt:lpstr>
      <vt:lpstr>Erstellung von Mockups</vt:lpstr>
      <vt:lpstr>Gestaltung der Benutzeroberfläche (UI)</vt:lpstr>
      <vt:lpstr>Entwicklung und Programmierung</vt:lpstr>
      <vt:lpstr>Auswahl der passenden Technologie und Plattform</vt:lpstr>
      <vt:lpstr>Backend- und Frontend-Entwicklung</vt:lpstr>
      <vt:lpstr>Integration von APIs und Services</vt:lpstr>
      <vt:lpstr>Testen und Debugging</vt:lpstr>
      <vt:lpstr>Durchführung von Funktionstests</vt:lpstr>
      <vt:lpstr>Erkennung und Behebung von Fehlern</vt:lpstr>
      <vt:lpstr>Beta-Tests und Benutzerfeedback</vt:lpstr>
      <vt:lpstr>Veröffentlichung und Vermarktung</vt:lpstr>
      <vt:lpstr>Vorbereitung für den App-Store/Play-Store</vt:lpstr>
      <vt:lpstr>Marketing-Strategien und Launch-Plan</vt:lpstr>
      <vt:lpstr>Nutzerakquise und -bindung</vt:lpstr>
      <vt:lpstr>Schlussfolgerung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Jonas Wolf</dc:creator>
  <cp:lastModifiedBy>Jonas Wolf</cp:lastModifiedBy>
  <cp:revision>1</cp:revision>
  <dcterms:created xsi:type="dcterms:W3CDTF">2025-02-26T06:41:02Z</dcterms:created>
  <dcterms:modified xsi:type="dcterms:W3CDTF">2025-02-26T07:17:51Z</dcterms:modified>
</cp:coreProperties>
</file>