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1"/>
  </p:notesMasterIdLst>
  <p:sldIdLst>
    <p:sldId id="261" r:id="rId2"/>
    <p:sldId id="257" r:id="rId3"/>
    <p:sldId id="269" r:id="rId4"/>
    <p:sldId id="270" r:id="rId5"/>
    <p:sldId id="273" r:id="rId6"/>
    <p:sldId id="274" r:id="rId7"/>
    <p:sldId id="275" r:id="rId8"/>
    <p:sldId id="276" r:id="rId9"/>
    <p:sldId id="277"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1" roundtripDataSignature="AMtx7mjOmBtk5DbvnkierGKxpb4ZbKw0WQ=="/>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4954"/>
    <a:srgbClr val="4D5E6B"/>
    <a:srgbClr val="99B7B7"/>
    <a:srgbClr val="3544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96449" autoAdjust="0"/>
  </p:normalViewPr>
  <p:slideViewPr>
    <p:cSldViewPr snapToGrid="0">
      <p:cViewPr varScale="1">
        <p:scale>
          <a:sx n="117" d="100"/>
          <a:sy n="117" d="100"/>
        </p:scale>
        <p:origin x="318"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1" Type="http://customschemas.google.com/relationships/presentationmetadata" Target="metadata"/><Relationship Id="rId7" Type="http://schemas.openxmlformats.org/officeDocument/2006/relationships/slide" Target="slides/slide6.xml"/><Relationship Id="rId25"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8" name="Google Shape;158;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10E58ADD-15C3-4596-5C71-F84EC94C862D}"/>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26E199F5-CB95-2BFD-20A7-B94B29FDDE7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3" name="Google Shape;113;p2:notes">
            <a:extLst>
              <a:ext uri="{FF2B5EF4-FFF2-40B4-BE49-F238E27FC236}">
                <a16:creationId xmlns:a16="http://schemas.microsoft.com/office/drawing/2014/main" id="{A2BE4528-BDF7-D633-7B15-680D697071E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313651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1C78C1F9-8921-043F-03C0-D32CFBF60419}"/>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3D5B6462-692D-D6E7-AF03-2CBBA711FAA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a:extLst>
              <a:ext uri="{FF2B5EF4-FFF2-40B4-BE49-F238E27FC236}">
                <a16:creationId xmlns:a16="http://schemas.microsoft.com/office/drawing/2014/main" id="{E0E8EA65-AD53-A7CD-60F9-02818983653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83756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FD3B4561-1EDF-FC7D-1E3E-1FCF4EFCC7AA}"/>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C24824B9-8FD7-98ED-311F-019254F1C4B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3" name="Google Shape;113;p2:notes">
            <a:extLst>
              <a:ext uri="{FF2B5EF4-FFF2-40B4-BE49-F238E27FC236}">
                <a16:creationId xmlns:a16="http://schemas.microsoft.com/office/drawing/2014/main" id="{64832664-FE1E-940B-580B-EC9039AD78C6}"/>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455328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BC15E30A-CA58-3CE3-C2DD-90660D5CA6E4}"/>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654956E7-BAC9-F2D1-F7FC-4DDE7B828892}"/>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13" name="Google Shape;113;p2:notes">
            <a:extLst>
              <a:ext uri="{FF2B5EF4-FFF2-40B4-BE49-F238E27FC236}">
                <a16:creationId xmlns:a16="http://schemas.microsoft.com/office/drawing/2014/main" id="{386CEAC3-78FC-4F86-E27B-E205E7331CA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774851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5B1C2179-1335-E166-4432-807193AD991E}"/>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ABB54750-E7B3-1A47-6535-6D4CE95283A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a:extLst>
              <a:ext uri="{FF2B5EF4-FFF2-40B4-BE49-F238E27FC236}">
                <a16:creationId xmlns:a16="http://schemas.microsoft.com/office/drawing/2014/main" id="{34760F81-6C53-1750-8017-F7D1BF854E8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149458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C8BA758F-CA30-E878-EDE4-E07C713DE867}"/>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3F08D695-FB5D-5ABA-676E-99DC99E55EB6}"/>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a:extLst>
              <a:ext uri="{FF2B5EF4-FFF2-40B4-BE49-F238E27FC236}">
                <a16:creationId xmlns:a16="http://schemas.microsoft.com/office/drawing/2014/main" id="{8A60F438-EFE0-000D-44E4-3E021615C32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771244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a:extLst>
            <a:ext uri="{FF2B5EF4-FFF2-40B4-BE49-F238E27FC236}">
              <a16:creationId xmlns:a16="http://schemas.microsoft.com/office/drawing/2014/main" id="{50B604E7-6758-E63D-76CD-7B7412FD9A83}"/>
            </a:ext>
          </a:extLst>
        </p:cNvPr>
        <p:cNvGrpSpPr/>
        <p:nvPr/>
      </p:nvGrpSpPr>
      <p:grpSpPr>
        <a:xfrm>
          <a:off x="0" y="0"/>
          <a:ext cx="0" cy="0"/>
          <a:chOff x="0" y="0"/>
          <a:chExt cx="0" cy="0"/>
        </a:xfrm>
      </p:grpSpPr>
      <p:sp>
        <p:nvSpPr>
          <p:cNvPr id="112" name="Google Shape;112;p2:notes">
            <a:extLst>
              <a:ext uri="{FF2B5EF4-FFF2-40B4-BE49-F238E27FC236}">
                <a16:creationId xmlns:a16="http://schemas.microsoft.com/office/drawing/2014/main" id="{32C3C6FB-9F8F-B71A-3D08-E8BE9C682B1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3" name="Google Shape;113;p2:notes">
            <a:extLst>
              <a:ext uri="{FF2B5EF4-FFF2-40B4-BE49-F238E27FC236}">
                <a16:creationId xmlns:a16="http://schemas.microsoft.com/office/drawing/2014/main" id="{53B00491-3B99-E06A-F831-E022ED53F99A}"/>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221454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0"/>
        <p:cNvGrpSpPr/>
        <p:nvPr/>
      </p:nvGrpSpPr>
      <p:grpSpPr>
        <a:xfrm>
          <a:off x="0" y="0"/>
          <a:ext cx="0" cy="0"/>
          <a:chOff x="0" y="0"/>
          <a:chExt cx="0" cy="0"/>
        </a:xfrm>
      </p:grpSpPr>
      <p:sp>
        <p:nvSpPr>
          <p:cNvPr id="21" name="Google Shape;2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90"/>
        <p:cNvGrpSpPr/>
        <p:nvPr/>
      </p:nvGrpSpPr>
      <p:grpSpPr>
        <a:xfrm>
          <a:off x="0" y="0"/>
          <a:ext cx="0" cy="0"/>
          <a:chOff x="0" y="0"/>
          <a:chExt cx="0" cy="0"/>
        </a:xfrm>
      </p:grpSpPr>
      <p:sp>
        <p:nvSpPr>
          <p:cNvPr id="91" name="Google Shape;91;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2" name="Google Shape;92;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3" name="Google Shape;93;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4"/>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96"/>
        <p:cNvGrpSpPr/>
        <p:nvPr/>
      </p:nvGrpSpPr>
      <p:grpSpPr>
        <a:xfrm>
          <a:off x="0" y="0"/>
          <a:ext cx="0" cy="0"/>
          <a:chOff x="0" y="0"/>
          <a:chExt cx="0" cy="0"/>
        </a:xfrm>
      </p:grpSpPr>
      <p:sp>
        <p:nvSpPr>
          <p:cNvPr id="97" name="Google Shape;97;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8" name="Google Shape;98;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9" name="Google Shape;99;p2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4"/>
        <p:cNvGrpSpPr/>
        <p:nvPr/>
      </p:nvGrpSpPr>
      <p:grpSpPr>
        <a:xfrm>
          <a:off x="0" y="0"/>
          <a:ext cx="0" cy="0"/>
          <a:chOff x="0" y="0"/>
          <a:chExt cx="0" cy="0"/>
        </a:xfrm>
      </p:grpSpPr>
      <p:sp>
        <p:nvSpPr>
          <p:cNvPr id="25" name="Google Shape;25;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 name="Google Shape;26;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7" name="Google Shape;2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5"/>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5"/>
        <p:cNvGrpSpPr/>
        <p:nvPr/>
      </p:nvGrpSpPr>
      <p:grpSpPr>
        <a:xfrm>
          <a:off x="0" y="0"/>
          <a:ext cx="0" cy="0"/>
          <a:chOff x="0" y="0"/>
          <a:chExt cx="0" cy="0"/>
        </a:xfrm>
      </p:grpSpPr>
      <p:sp>
        <p:nvSpPr>
          <p:cNvPr id="36" name="Google Shape;36;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 name="Google Shape;37;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7"/>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40" name="Google Shape;40;p17"/>
          <p:cNvPicPr preferRelativeResize="0"/>
          <p:nvPr/>
        </p:nvPicPr>
        <p:blipFill rotWithShape="1">
          <a:blip r:embed="rId2">
            <a:alphaModFix/>
          </a:blip>
          <a:srcRect/>
          <a:stretch/>
        </p:blipFill>
        <p:spPr>
          <a:xfrm>
            <a:off x="10711512" y="330213"/>
            <a:ext cx="1284576" cy="637759"/>
          </a:xfrm>
          <a:prstGeom prst="rect">
            <a:avLst/>
          </a:prstGeom>
          <a:noFill/>
          <a:ln>
            <a:noFill/>
          </a:ln>
        </p:spPr>
      </p:pic>
      <p:pic>
        <p:nvPicPr>
          <p:cNvPr id="41" name="Google Shape;41;p17"/>
          <p:cNvPicPr preferRelativeResize="0"/>
          <p:nvPr/>
        </p:nvPicPr>
        <p:blipFill rotWithShape="1">
          <a:blip r:embed="rId3">
            <a:alphaModFix/>
          </a:blip>
          <a:srcRect/>
          <a:stretch/>
        </p:blipFill>
        <p:spPr>
          <a:xfrm>
            <a:off x="93317" y="0"/>
            <a:ext cx="1489765" cy="1386637"/>
          </a:xfrm>
          <a:prstGeom prst="rect">
            <a:avLst/>
          </a:prstGeom>
          <a:noFill/>
          <a:ln>
            <a:noFill/>
          </a:ln>
        </p:spPr>
      </p:pic>
      <p:sp>
        <p:nvSpPr>
          <p:cNvPr id="42" name="Google Shape;4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3"/>
        <p:cNvGrpSpPr/>
        <p:nvPr/>
      </p:nvGrpSpPr>
      <p:grpSpPr>
        <a:xfrm>
          <a:off x="0" y="0"/>
          <a:ext cx="0" cy="0"/>
          <a:chOff x="0" y="0"/>
          <a:chExt cx="0" cy="0"/>
        </a:xfrm>
      </p:grpSpPr>
      <p:pic>
        <p:nvPicPr>
          <p:cNvPr id="44" name="Google Shape;44;p18"/>
          <p:cNvPicPr preferRelativeResize="0"/>
          <p:nvPr/>
        </p:nvPicPr>
        <p:blipFill rotWithShape="1">
          <a:blip r:embed="rId2">
            <a:alphaModFix/>
          </a:blip>
          <a:srcRect/>
          <a:stretch/>
        </p:blipFill>
        <p:spPr>
          <a:xfrm>
            <a:off x="-6350" y="0"/>
            <a:ext cx="12192000" cy="6858000"/>
          </a:xfrm>
          <a:prstGeom prst="rect">
            <a:avLst/>
          </a:prstGeom>
          <a:noFill/>
          <a:ln>
            <a:noFill/>
          </a:ln>
        </p:spPr>
      </p:pic>
      <p:pic>
        <p:nvPicPr>
          <p:cNvPr id="45" name="Google Shape;45;p18"/>
          <p:cNvPicPr preferRelativeResize="0"/>
          <p:nvPr/>
        </p:nvPicPr>
        <p:blipFill rotWithShape="1">
          <a:blip r:embed="rId3">
            <a:alphaModFix/>
          </a:blip>
          <a:srcRect/>
          <a:stretch/>
        </p:blipFill>
        <p:spPr>
          <a:xfrm>
            <a:off x="10711512" y="330213"/>
            <a:ext cx="1284576" cy="637759"/>
          </a:xfrm>
          <a:prstGeom prst="rect">
            <a:avLst/>
          </a:prstGeom>
          <a:noFill/>
          <a:ln>
            <a:noFill/>
          </a:ln>
        </p:spPr>
      </p:pic>
      <p:sp>
        <p:nvSpPr>
          <p:cNvPr id="46" name="Google Shape;46;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8" name="Google Shape;4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18"/>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pic>
        <p:nvPicPr>
          <p:cNvPr id="51" name="Google Shape;51;p18"/>
          <p:cNvPicPr preferRelativeResize="0"/>
          <p:nvPr/>
        </p:nvPicPr>
        <p:blipFill rotWithShape="1">
          <a:blip r:embed="rId4">
            <a:alphaModFix/>
          </a:blip>
          <a:srcRect/>
          <a:stretch/>
        </p:blipFill>
        <p:spPr>
          <a:xfrm>
            <a:off x="93317" y="0"/>
            <a:ext cx="1489765" cy="1386637"/>
          </a:xfrm>
          <a:prstGeom prst="rect">
            <a:avLst/>
          </a:prstGeom>
          <a:noFill/>
          <a:ln>
            <a:noFill/>
          </a:ln>
        </p:spPr>
      </p:pic>
      <p:sp>
        <p:nvSpPr>
          <p:cNvPr id="52" name="Google Shape;52;p18"/>
          <p:cNvSpPr/>
          <p:nvPr/>
        </p:nvSpPr>
        <p:spPr>
          <a:xfrm>
            <a:off x="10933155"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7" name="Google Shape;57;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9"/>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1"/>
        <p:cNvGrpSpPr/>
        <p:nvPr/>
      </p:nvGrpSpPr>
      <p:grpSpPr>
        <a:xfrm>
          <a:off x="0" y="0"/>
          <a:ext cx="0" cy="0"/>
          <a:chOff x="0" y="0"/>
          <a:chExt cx="0" cy="0"/>
        </a:xfrm>
      </p:grpSpPr>
      <p:sp>
        <p:nvSpPr>
          <p:cNvPr id="62" name="Google Shape;62;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4" name="Google Shape;64;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5" name="Google Shape;65;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6" name="Google Shape;66;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8" name="Google Shape;68;p20"/>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70"/>
        <p:cNvGrpSpPr/>
        <p:nvPr/>
      </p:nvGrpSpPr>
      <p:grpSpPr>
        <a:xfrm>
          <a:off x="0" y="0"/>
          <a:ext cx="0" cy="0"/>
          <a:chOff x="0" y="0"/>
          <a:chExt cx="0" cy="0"/>
        </a:xfrm>
      </p:grpSpPr>
      <p:sp>
        <p:nvSpPr>
          <p:cNvPr id="71" name="Google Shape;71;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2" name="Google Shape;72;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3" name="Google Shape;73;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4" name="Google Shape;7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1"/>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7"/>
        <p:cNvGrpSpPr/>
        <p:nvPr/>
      </p:nvGrpSpPr>
      <p:grpSpPr>
        <a:xfrm>
          <a:off x="0" y="0"/>
          <a:ext cx="0" cy="0"/>
          <a:chOff x="0" y="0"/>
          <a:chExt cx="0" cy="0"/>
        </a:xfrm>
      </p:grpSpPr>
      <p:sp>
        <p:nvSpPr>
          <p:cNvPr id="78" name="Google Shape;78;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9" name="Google Shape;79;p22"/>
          <p:cNvSpPr>
            <a:spLocks noGrp="1"/>
          </p:cNvSpPr>
          <p:nvPr>
            <p:ph type="pic" idx="2"/>
          </p:nvPr>
        </p:nvSpPr>
        <p:spPr>
          <a:xfrm>
            <a:off x="5183188" y="987425"/>
            <a:ext cx="6172200" cy="4873625"/>
          </a:xfrm>
          <a:prstGeom prst="rect">
            <a:avLst/>
          </a:prstGeom>
          <a:noFill/>
          <a:ln>
            <a:noFill/>
          </a:ln>
        </p:spPr>
      </p:sp>
      <p:sp>
        <p:nvSpPr>
          <p:cNvPr id="80" name="Google Shape;80;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81" name="Google Shape;8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22"/>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4"/>
        <p:cNvGrpSpPr/>
        <p:nvPr/>
      </p:nvGrpSpPr>
      <p:grpSpPr>
        <a:xfrm>
          <a:off x="0" y="0"/>
          <a:ext cx="0" cy="0"/>
          <a:chOff x="0" y="0"/>
          <a:chExt cx="0" cy="0"/>
        </a:xfrm>
      </p:grpSpPr>
      <p:sp>
        <p:nvSpPr>
          <p:cNvPr id="85" name="Google Shape;85;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6" name="Google Shape;86;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7" name="Google Shape;8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8" name="Google Shape;88;p2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pic>
        <p:nvPicPr>
          <p:cNvPr id="10" name="Google Shape;10;p13"/>
          <p:cNvPicPr preferRelativeResize="0"/>
          <p:nvPr/>
        </p:nvPicPr>
        <p:blipFill rotWithShape="1">
          <a:blip r:embed="rId13">
            <a:alphaModFix/>
          </a:blip>
          <a:srcRect/>
          <a:stretch/>
        </p:blipFill>
        <p:spPr>
          <a:xfrm>
            <a:off x="0" y="0"/>
            <a:ext cx="12192000" cy="6858000"/>
          </a:xfrm>
          <a:prstGeom prst="rect">
            <a:avLst/>
          </a:prstGeom>
          <a:noFill/>
          <a:ln>
            <a:noFill/>
          </a:ln>
        </p:spPr>
      </p:pic>
      <p:pic>
        <p:nvPicPr>
          <p:cNvPr id="11" name="Google Shape;11;p13"/>
          <p:cNvPicPr preferRelativeResize="0"/>
          <p:nvPr/>
        </p:nvPicPr>
        <p:blipFill rotWithShape="1">
          <a:blip r:embed="rId14">
            <a:alphaModFix/>
          </a:blip>
          <a:srcRect/>
          <a:stretch/>
        </p:blipFill>
        <p:spPr>
          <a:xfrm>
            <a:off x="10711512" y="330213"/>
            <a:ext cx="1284576" cy="637759"/>
          </a:xfrm>
          <a:prstGeom prst="rect">
            <a:avLst/>
          </a:prstGeom>
          <a:noFill/>
          <a:ln>
            <a:noFill/>
          </a:ln>
        </p:spPr>
      </p:pic>
      <p:sp>
        <p:nvSpPr>
          <p:cNvPr id="12" name="Google Shape;12;p13"/>
          <p:cNvSpPr/>
          <p:nvPr/>
        </p:nvSpPr>
        <p:spPr>
          <a:xfrm>
            <a:off x="838200" y="6338919"/>
            <a:ext cx="2743200" cy="382556"/>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pic>
        <p:nvPicPr>
          <p:cNvPr id="13" name="Google Shape;13;p13"/>
          <p:cNvPicPr preferRelativeResize="0"/>
          <p:nvPr/>
        </p:nvPicPr>
        <p:blipFill rotWithShape="1">
          <a:blip r:embed="rId15">
            <a:alphaModFix/>
          </a:blip>
          <a:srcRect/>
          <a:stretch/>
        </p:blipFill>
        <p:spPr>
          <a:xfrm>
            <a:off x="93317" y="0"/>
            <a:ext cx="1489765" cy="1386637"/>
          </a:xfrm>
          <a:prstGeom prst="rect">
            <a:avLst/>
          </a:prstGeom>
          <a:noFill/>
          <a:ln>
            <a:noFill/>
          </a:ln>
        </p:spPr>
      </p:pic>
      <p:sp>
        <p:nvSpPr>
          <p:cNvPr id="14" name="Google Shape;14;p13"/>
          <p:cNvSpPr/>
          <p:nvPr/>
        </p:nvSpPr>
        <p:spPr>
          <a:xfrm>
            <a:off x="10974189" y="6344015"/>
            <a:ext cx="466090" cy="431923"/>
          </a:xfrm>
          <a:custGeom>
            <a:avLst/>
            <a:gdLst/>
            <a:ahLst/>
            <a:cxnLst/>
            <a:rect l="l" t="t" r="r" b="b"/>
            <a:pathLst>
              <a:path w="1026026" h="189485" extrusionOk="0">
                <a:moveTo>
                  <a:pt x="0" y="0"/>
                </a:moveTo>
                <a:lnTo>
                  <a:pt x="1026026" y="0"/>
                </a:lnTo>
                <a:lnTo>
                  <a:pt x="1026026" y="189485"/>
                </a:lnTo>
                <a:lnTo>
                  <a:pt x="0" y="189485"/>
                </a:lnTo>
                <a:close/>
              </a:path>
            </a:pathLst>
          </a:custGeom>
          <a:solidFill>
            <a:srgbClr val="1869A6"/>
          </a:solidFill>
          <a:ln>
            <a:noFill/>
          </a:ln>
        </p:spPr>
      </p:sp>
      <p:sp>
        <p:nvSpPr>
          <p:cNvPr id="15" name="Google Shape;15;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6" name="Google Shape;16;p1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7" name="Google Shape;1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600" b="0" i="0" u="none" strike="noStrike" cap="none">
                <a:solidFill>
                  <a:schemeClr val="lt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8" name="Google Shape;18;p13"/>
          <p:cNvSpPr txBox="1">
            <a:spLocks noGrp="1"/>
          </p:cNvSpPr>
          <p:nvPr>
            <p:ph type="ftr" idx="11"/>
          </p:nvPr>
        </p:nvSpPr>
        <p:spPr>
          <a:xfrm>
            <a:off x="3880338" y="6356350"/>
            <a:ext cx="4273062"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9" name="Google Shape;1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lt1"/>
                </a:solidFill>
                <a:latin typeface="Calibri"/>
                <a:ea typeface="Calibri"/>
                <a:cs typeface="Calibri"/>
                <a:sym typeface="Calibri"/>
              </a:defRPr>
            </a:lvl1pPr>
            <a:lvl2pPr marL="0" marR="0" lvl="1" indent="0" algn="r" rtl="0">
              <a:spcBef>
                <a:spcPts val="0"/>
              </a:spcBef>
              <a:buNone/>
              <a:defRPr sz="1200" b="0" i="0" u="none" strike="noStrike" cap="none">
                <a:solidFill>
                  <a:schemeClr val="lt1"/>
                </a:solidFill>
                <a:latin typeface="Calibri"/>
                <a:ea typeface="Calibri"/>
                <a:cs typeface="Calibri"/>
                <a:sym typeface="Calibri"/>
              </a:defRPr>
            </a:lvl2pPr>
            <a:lvl3pPr marL="0" marR="0" lvl="2" indent="0" algn="r" rtl="0">
              <a:spcBef>
                <a:spcPts val="0"/>
              </a:spcBef>
              <a:buNone/>
              <a:defRPr sz="1200" b="0" i="0" u="none" strike="noStrike" cap="none">
                <a:solidFill>
                  <a:schemeClr val="lt1"/>
                </a:solidFill>
                <a:latin typeface="Calibri"/>
                <a:ea typeface="Calibri"/>
                <a:cs typeface="Calibri"/>
                <a:sym typeface="Calibri"/>
              </a:defRPr>
            </a:lvl3pPr>
            <a:lvl4pPr marL="0" marR="0" lvl="3" indent="0" algn="r" rtl="0">
              <a:spcBef>
                <a:spcPts val="0"/>
              </a:spcBef>
              <a:buNone/>
              <a:defRPr sz="1200" b="0" i="0" u="none" strike="noStrike" cap="none">
                <a:solidFill>
                  <a:schemeClr val="lt1"/>
                </a:solidFill>
                <a:latin typeface="Calibri"/>
                <a:ea typeface="Calibri"/>
                <a:cs typeface="Calibri"/>
                <a:sym typeface="Calibri"/>
              </a:defRPr>
            </a:lvl4pPr>
            <a:lvl5pPr marL="0" marR="0" lvl="4" indent="0" algn="r" rtl="0">
              <a:spcBef>
                <a:spcPts val="0"/>
              </a:spcBef>
              <a:buNone/>
              <a:defRPr sz="1200" b="0" i="0" u="none" strike="noStrike" cap="none">
                <a:solidFill>
                  <a:schemeClr val="lt1"/>
                </a:solidFill>
                <a:latin typeface="Calibri"/>
                <a:ea typeface="Calibri"/>
                <a:cs typeface="Calibri"/>
                <a:sym typeface="Calibri"/>
              </a:defRPr>
            </a:lvl5pPr>
            <a:lvl6pPr marL="0" marR="0" lvl="5" indent="0" algn="r" rtl="0">
              <a:spcBef>
                <a:spcPts val="0"/>
              </a:spcBef>
              <a:buNone/>
              <a:defRPr sz="1200" b="0" i="0" u="none" strike="noStrike" cap="none">
                <a:solidFill>
                  <a:schemeClr val="lt1"/>
                </a:solidFill>
                <a:latin typeface="Calibri"/>
                <a:ea typeface="Calibri"/>
                <a:cs typeface="Calibri"/>
                <a:sym typeface="Calibri"/>
              </a:defRPr>
            </a:lvl6pPr>
            <a:lvl7pPr marL="0" marR="0" lvl="6" indent="0" algn="r" rtl="0">
              <a:spcBef>
                <a:spcPts val="0"/>
              </a:spcBef>
              <a:buNone/>
              <a:defRPr sz="1200" b="0" i="0" u="none" strike="noStrike" cap="none">
                <a:solidFill>
                  <a:schemeClr val="lt1"/>
                </a:solidFill>
                <a:latin typeface="Calibri"/>
                <a:ea typeface="Calibri"/>
                <a:cs typeface="Calibri"/>
                <a:sym typeface="Calibri"/>
              </a:defRPr>
            </a:lvl7pPr>
            <a:lvl8pPr marL="0" marR="0" lvl="7" indent="0" algn="r" rtl="0">
              <a:spcBef>
                <a:spcPts val="0"/>
              </a:spcBef>
              <a:buNone/>
              <a:defRPr sz="1200" b="0" i="0" u="none" strike="noStrike" cap="none">
                <a:solidFill>
                  <a:schemeClr val="lt1"/>
                </a:solidFill>
                <a:latin typeface="Calibri"/>
                <a:ea typeface="Calibri"/>
                <a:cs typeface="Calibri"/>
                <a:sym typeface="Calibri"/>
              </a:defRPr>
            </a:lvl8pPr>
            <a:lvl9pPr marL="0" marR="0" lvl="8" indent="0" algn="r" rtl="0">
              <a:spcBef>
                <a:spcPts val="0"/>
              </a:spcBef>
              <a:buNone/>
              <a:defRPr sz="1200" b="0" i="0" u="none" strike="noStrike" cap="none">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xml"/><Relationship Id="rId5" Type="http://schemas.openxmlformats.org/officeDocument/2006/relationships/image" Target="../media/image13.png"/><Relationship Id="rId4" Type="http://schemas.openxmlformats.org/officeDocument/2006/relationships/hyperlink" Target="https://lnkd.in/dUWsfTKK"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pic>
        <p:nvPicPr>
          <p:cNvPr id="5" name="Picture 4" descr="A group of people in a warehouse&#10;&#10;AI-generated content may be incorrect.">
            <a:extLst>
              <a:ext uri="{FF2B5EF4-FFF2-40B4-BE49-F238E27FC236}">
                <a16:creationId xmlns:a16="http://schemas.microsoft.com/office/drawing/2014/main" id="{E63AF5ED-4A9C-BCC4-66B9-B0704FE2DC89}"/>
              </a:ext>
            </a:extLst>
          </p:cNvPr>
          <p:cNvPicPr>
            <a:picLocks noChangeAspect="1"/>
          </p:cNvPicPr>
          <p:nvPr/>
        </p:nvPicPr>
        <p:blipFill>
          <a:blip r:embed="rId3"/>
          <a:srcRect l="1498" t="3068" r="1450" b="3337"/>
          <a:stretch/>
        </p:blipFill>
        <p:spPr>
          <a:xfrm>
            <a:off x="0" y="238125"/>
            <a:ext cx="12192000" cy="6127750"/>
          </a:xfrm>
          <a:prstGeom prst="rect">
            <a:avLst/>
          </a:prstGeom>
        </p:spPr>
      </p:pic>
      <p:sp>
        <p:nvSpPr>
          <p:cNvPr id="161" name="Google Shape;161;p6"/>
          <p:cNvSpPr txBox="1">
            <a:spLocks noGrp="1"/>
          </p:cNvSpPr>
          <p:nvPr>
            <p:ph type="subTitle" idx="1"/>
          </p:nvPr>
        </p:nvSpPr>
        <p:spPr>
          <a:xfrm>
            <a:off x="1904162" y="4745037"/>
            <a:ext cx="8383675" cy="1100517"/>
          </a:xfrm>
          <a:prstGeom prst="rect">
            <a:avLst/>
          </a:prstGeom>
          <a:noFill/>
          <a:ln>
            <a:noFill/>
          </a:ln>
        </p:spPr>
        <p:txBody>
          <a:bodyPr spcFirstLastPara="1" wrap="square" lIns="91425" tIns="45700" rIns="91425" bIns="45700" anchor="t" anchorCtr="0">
            <a:normAutofit/>
          </a:bodyPr>
          <a:lstStyle/>
          <a:p>
            <a:pPr marL="0" lvl="0" indent="0" rtl="0">
              <a:lnSpc>
                <a:spcPct val="90000"/>
              </a:lnSpc>
              <a:spcBef>
                <a:spcPts val="0"/>
              </a:spcBef>
              <a:spcAft>
                <a:spcPts val="0"/>
              </a:spcAft>
              <a:buClr>
                <a:schemeClr val="dk1"/>
              </a:buClr>
              <a:buSzPts val="2400"/>
              <a:buNone/>
            </a:pPr>
            <a:r>
              <a:rPr lang="en-US" b="1" dirty="0">
                <a:solidFill>
                  <a:srgbClr val="3B4954"/>
                </a:solidFill>
              </a:rPr>
              <a:t>Presented by</a:t>
            </a:r>
          </a:p>
          <a:p>
            <a:pPr marL="0" lvl="0" indent="0" algn="l" rtl="0">
              <a:lnSpc>
                <a:spcPct val="90000"/>
              </a:lnSpc>
              <a:spcBef>
                <a:spcPts val="0"/>
              </a:spcBef>
              <a:spcAft>
                <a:spcPts val="0"/>
              </a:spcAft>
              <a:buClr>
                <a:schemeClr val="dk1"/>
              </a:buClr>
              <a:buSzPts val="2400"/>
              <a:buNone/>
            </a:pPr>
            <a:r>
              <a:rPr lang="ar-EG" b="1" dirty="0">
                <a:solidFill>
                  <a:srgbClr val="3B4954"/>
                </a:solidFill>
              </a:rPr>
              <a:t> </a:t>
            </a:r>
            <a:r>
              <a:rPr lang="en-US" b="1" dirty="0">
                <a:solidFill>
                  <a:srgbClr val="3B4954"/>
                </a:solidFill>
              </a:rPr>
              <a:t>             </a:t>
            </a:r>
            <a:r>
              <a:rPr lang="ar-EG" b="1" dirty="0">
                <a:solidFill>
                  <a:srgbClr val="3B4954"/>
                </a:solidFill>
              </a:rPr>
              <a:t>  </a:t>
            </a:r>
            <a:r>
              <a:rPr lang="en-US" b="1" dirty="0">
                <a:solidFill>
                  <a:srgbClr val="3B4954"/>
                </a:solidFill>
              </a:rPr>
              <a:t> </a:t>
            </a:r>
            <a:r>
              <a:rPr lang="ar-EG" b="1" dirty="0">
                <a:solidFill>
                  <a:srgbClr val="3B4954"/>
                </a:solidFill>
              </a:rPr>
              <a:t>        </a:t>
            </a:r>
            <a:r>
              <a:rPr lang="en-US" sz="1800" b="1" dirty="0">
                <a:solidFill>
                  <a:srgbClr val="3B4954"/>
                </a:solidFill>
              </a:rPr>
              <a:t>Youssef Shaban  </a:t>
            </a:r>
            <a:r>
              <a:rPr lang="ar-EG" sz="1800" b="1" dirty="0">
                <a:solidFill>
                  <a:srgbClr val="3B4954"/>
                </a:solidFill>
              </a:rPr>
              <a:t>ـــــــــ</a:t>
            </a:r>
            <a:r>
              <a:rPr lang="en-US" sz="1800" b="1" dirty="0">
                <a:solidFill>
                  <a:srgbClr val="3B4954"/>
                </a:solidFill>
              </a:rPr>
              <a:t>  Ahmed Salem </a:t>
            </a:r>
            <a:r>
              <a:rPr lang="ar-EG" sz="1800" b="1" dirty="0">
                <a:solidFill>
                  <a:srgbClr val="3B4954"/>
                </a:solidFill>
              </a:rPr>
              <a:t>ـــــــــ </a:t>
            </a:r>
            <a:r>
              <a:rPr lang="en-US" sz="1800" b="1" dirty="0">
                <a:solidFill>
                  <a:srgbClr val="3B4954"/>
                </a:solidFill>
              </a:rPr>
              <a:t> Khaled Mohamed</a:t>
            </a:r>
          </a:p>
          <a:p>
            <a:pPr marL="0" lvl="0" indent="0" algn="l" rtl="0">
              <a:lnSpc>
                <a:spcPct val="100000"/>
              </a:lnSpc>
              <a:spcBef>
                <a:spcPts val="75"/>
              </a:spcBef>
              <a:spcAft>
                <a:spcPts val="0"/>
              </a:spcAft>
              <a:buClr>
                <a:schemeClr val="dk1"/>
              </a:buClr>
              <a:buSzPts val="2400"/>
              <a:buNone/>
            </a:pPr>
            <a:r>
              <a:rPr lang="en-US" sz="1800" b="1" dirty="0">
                <a:solidFill>
                  <a:srgbClr val="3B4954"/>
                </a:solidFill>
              </a:rPr>
              <a:t>                                             Abdelrahman Elfar  </a:t>
            </a:r>
            <a:r>
              <a:rPr lang="ar-EG" sz="1800" b="1" i="0" dirty="0">
                <a:solidFill>
                  <a:srgbClr val="3B4954"/>
                </a:solidFill>
                <a:effectLst/>
                <a:latin typeface="Calibri" panose="020F0502020204030204" pitchFamily="34" charset="0"/>
                <a:ea typeface="Calibri" panose="020F0502020204030204" pitchFamily="34" charset="0"/>
                <a:cs typeface="Calibri" panose="020F0502020204030204" pitchFamily="34" charset="0"/>
              </a:rPr>
              <a:t>ـــــــــ</a:t>
            </a:r>
            <a:r>
              <a:rPr lang="en-US" sz="1800" b="1" i="0" dirty="0">
                <a:solidFill>
                  <a:srgbClr val="3B4954"/>
                </a:solidFill>
                <a:effectLst/>
                <a:latin typeface="Calibri" panose="020F0502020204030204" pitchFamily="34" charset="0"/>
                <a:ea typeface="Calibri" panose="020F0502020204030204" pitchFamily="34" charset="0"/>
                <a:cs typeface="Calibri" panose="020F0502020204030204" pitchFamily="34" charset="0"/>
              </a:rPr>
              <a:t>  Ahmed Mohamed</a:t>
            </a:r>
            <a:endParaRPr sz="1800" b="1" dirty="0">
              <a:solidFill>
                <a:srgbClr val="3B4954"/>
              </a:solidFill>
            </a:endParaRPr>
          </a:p>
        </p:txBody>
      </p:sp>
      <p:sp>
        <p:nvSpPr>
          <p:cNvPr id="162" name="Google Shape;16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en-US" dirty="0"/>
              <a:t>17/5/2025</a:t>
            </a:r>
          </a:p>
        </p:txBody>
      </p:sp>
      <p:sp>
        <p:nvSpPr>
          <p:cNvPr id="164" name="Google Shape;16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a:t>
            </a:fld>
            <a:endParaRPr/>
          </a:p>
        </p:txBody>
      </p:sp>
      <p:pic>
        <p:nvPicPr>
          <p:cNvPr id="7" name="Picture 6" descr="A logo of a globe with a graduation cap&#10;&#10;AI-generated content may be incorrect.">
            <a:extLst>
              <a:ext uri="{FF2B5EF4-FFF2-40B4-BE49-F238E27FC236}">
                <a16:creationId xmlns:a16="http://schemas.microsoft.com/office/drawing/2014/main" id="{020032B9-3B9C-4D85-0C06-864B03A87921}"/>
              </a:ext>
            </a:extLst>
          </p:cNvPr>
          <p:cNvPicPr>
            <a:picLocks noChangeAspect="1"/>
          </p:cNvPicPr>
          <p:nvPr/>
        </p:nvPicPr>
        <p:blipFill>
          <a:blip r:embed="rId4"/>
          <a:stretch>
            <a:fillRect/>
          </a:stretch>
        </p:blipFill>
        <p:spPr>
          <a:xfrm>
            <a:off x="18289" y="256033"/>
            <a:ext cx="671226" cy="612648"/>
          </a:xfrm>
          <a:prstGeom prst="rect">
            <a:avLst/>
          </a:prstGeom>
        </p:spPr>
      </p:pic>
      <p:pic>
        <p:nvPicPr>
          <p:cNvPr id="9" name="Picture 8" descr="A blue and black logo&#10;&#10;AI-generated content may be incorrect.">
            <a:extLst>
              <a:ext uri="{FF2B5EF4-FFF2-40B4-BE49-F238E27FC236}">
                <a16:creationId xmlns:a16="http://schemas.microsoft.com/office/drawing/2014/main" id="{923DB055-B64E-A29C-C23D-969A1CE1A362}"/>
              </a:ext>
            </a:extLst>
          </p:cNvPr>
          <p:cNvPicPr>
            <a:picLocks noChangeAspect="1"/>
          </p:cNvPicPr>
          <p:nvPr/>
        </p:nvPicPr>
        <p:blipFill>
          <a:blip r:embed="rId5"/>
          <a:stretch>
            <a:fillRect/>
          </a:stretch>
        </p:blipFill>
        <p:spPr>
          <a:xfrm>
            <a:off x="699007" y="228600"/>
            <a:ext cx="726439" cy="721205"/>
          </a:xfrm>
          <a:prstGeom prst="rect">
            <a:avLst/>
          </a:prstGeom>
        </p:spPr>
      </p:pic>
      <p:pic>
        <p:nvPicPr>
          <p:cNvPr id="13" name="Picture 12" descr="A yellow and green object on a black background&#10;&#10;AI-generated content may be incorrect.">
            <a:extLst>
              <a:ext uri="{FF2B5EF4-FFF2-40B4-BE49-F238E27FC236}">
                <a16:creationId xmlns:a16="http://schemas.microsoft.com/office/drawing/2014/main" id="{4B49AD8B-6623-9BEF-410A-A648D0DCF49C}"/>
              </a:ext>
            </a:extLst>
          </p:cNvPr>
          <p:cNvPicPr>
            <a:picLocks noChangeAspect="1"/>
          </p:cNvPicPr>
          <p:nvPr/>
        </p:nvPicPr>
        <p:blipFill>
          <a:blip r:embed="rId6"/>
          <a:stretch>
            <a:fillRect/>
          </a:stretch>
        </p:blipFill>
        <p:spPr>
          <a:xfrm>
            <a:off x="10706807" y="147476"/>
            <a:ext cx="1554086" cy="721205"/>
          </a:xfrm>
          <a:prstGeom prst="rect">
            <a:avLst/>
          </a:prstGeom>
        </p:spPr>
      </p:pic>
      <p:sp>
        <p:nvSpPr>
          <p:cNvPr id="19" name="Rectangle 18">
            <a:extLst>
              <a:ext uri="{FF2B5EF4-FFF2-40B4-BE49-F238E27FC236}">
                <a16:creationId xmlns:a16="http://schemas.microsoft.com/office/drawing/2014/main" id="{77AAA9E0-9FC9-64E3-688C-B38B2D6EFD39}"/>
              </a:ext>
            </a:extLst>
          </p:cNvPr>
          <p:cNvSpPr/>
          <p:nvPr/>
        </p:nvSpPr>
        <p:spPr>
          <a:xfrm>
            <a:off x="3581400" y="6355968"/>
            <a:ext cx="7400544" cy="502032"/>
          </a:xfrm>
          <a:prstGeom prst="rect">
            <a:avLst/>
          </a:prstGeom>
          <a:solidFill>
            <a:srgbClr val="99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Rectangle 19">
            <a:extLst>
              <a:ext uri="{FF2B5EF4-FFF2-40B4-BE49-F238E27FC236}">
                <a16:creationId xmlns:a16="http://schemas.microsoft.com/office/drawing/2014/main" id="{62D3F62F-C0C8-61AA-E8B3-1E9FE0A39546}"/>
              </a:ext>
            </a:extLst>
          </p:cNvPr>
          <p:cNvSpPr/>
          <p:nvPr/>
        </p:nvSpPr>
        <p:spPr>
          <a:xfrm>
            <a:off x="3714" y="6350951"/>
            <a:ext cx="834485" cy="507049"/>
          </a:xfrm>
          <a:prstGeom prst="rect">
            <a:avLst/>
          </a:prstGeom>
          <a:solidFill>
            <a:srgbClr val="99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30297EE6-B2FD-7575-D21F-25467435D51D}"/>
              </a:ext>
            </a:extLst>
          </p:cNvPr>
          <p:cNvSpPr/>
          <p:nvPr/>
        </p:nvSpPr>
        <p:spPr>
          <a:xfrm>
            <a:off x="11430000" y="6358413"/>
            <a:ext cx="765714" cy="507049"/>
          </a:xfrm>
          <a:prstGeom prst="rect">
            <a:avLst/>
          </a:prstGeom>
          <a:solidFill>
            <a:srgbClr val="99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E1932C20-9DEC-1FDB-0E09-21E8A05BBC5B}"/>
              </a:ext>
            </a:extLst>
          </p:cNvPr>
          <p:cNvSpPr/>
          <p:nvPr/>
        </p:nvSpPr>
        <p:spPr>
          <a:xfrm>
            <a:off x="838199" y="6721475"/>
            <a:ext cx="2779444" cy="136525"/>
          </a:xfrm>
          <a:prstGeom prst="rect">
            <a:avLst/>
          </a:prstGeom>
          <a:solidFill>
            <a:srgbClr val="99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79776BE9-3C8C-928E-AEF1-A16B9550A489}"/>
              </a:ext>
            </a:extLst>
          </p:cNvPr>
          <p:cNvSpPr/>
          <p:nvPr/>
        </p:nvSpPr>
        <p:spPr>
          <a:xfrm>
            <a:off x="8704406" y="6775704"/>
            <a:ext cx="2779444" cy="89758"/>
          </a:xfrm>
          <a:prstGeom prst="rect">
            <a:avLst/>
          </a:prstGeom>
          <a:solidFill>
            <a:srgbClr val="99B7B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Ovr>
    <a:masterClrMapping/>
  </p:clrMapOvr>
  <mc:AlternateContent xmlns:mc="http://schemas.openxmlformats.org/markup-compatibility/2006" xmlns:p14="http://schemas.microsoft.com/office/powerpoint/2010/main">
    <mc:Choice Requires="p14">
      <p:transition spd="slow" p14:dur="1500">
        <p:fad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6" name="Rectangle 5">
            <a:extLst>
              <a:ext uri="{FF2B5EF4-FFF2-40B4-BE49-F238E27FC236}">
                <a16:creationId xmlns:a16="http://schemas.microsoft.com/office/drawing/2014/main" id="{CBA53ECB-54B6-B3F6-B569-AF9742FF3851}"/>
              </a:ext>
            </a:extLst>
          </p:cNvPr>
          <p:cNvSpPr/>
          <p:nvPr/>
        </p:nvSpPr>
        <p:spPr>
          <a:xfrm>
            <a:off x="0"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118" name="Google Shape;118;p2"/>
          <p:cNvSpPr txBox="1"/>
          <p:nvPr/>
        </p:nvSpPr>
        <p:spPr>
          <a:xfrm>
            <a:off x="4661673" y="581888"/>
            <a:ext cx="2370652" cy="527049"/>
          </a:xfrm>
          <a:prstGeom prst="rect">
            <a:avLst/>
          </a:prstGeom>
          <a:noFill/>
          <a:ln>
            <a:noFill/>
          </a:ln>
        </p:spPr>
        <p:txBody>
          <a:bodyPr spcFirstLastPara="1" wrap="square" lIns="91425" tIns="45700" rIns="91425" bIns="45700" anchor="t" anchorCtr="0">
            <a:noAutofit/>
          </a:bodyPr>
          <a:lstStyle/>
          <a:p>
            <a:pP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Project Idea</a:t>
            </a:r>
            <a:endParaRPr lang="en-US" sz="3200" kern="100" dirty="0">
              <a:effectLst/>
              <a:latin typeface="Aptos" panose="020B0004020202020204" pitchFamily="34" charset="0"/>
              <a:ea typeface="Aptos" panose="020B0004020202020204" pitchFamily="34" charset="0"/>
              <a:cs typeface="Arial" panose="020B0604020202020204" pitchFamily="34" charset="0"/>
            </a:endParaRPr>
          </a:p>
          <a:p>
            <a:pPr marL="0" marR="0" lvl="0" indent="0" algn="l" rtl="0">
              <a:lnSpc>
                <a:spcPct val="90000"/>
              </a:lnSpc>
              <a:spcBef>
                <a:spcPts val="0"/>
              </a:spcBef>
              <a:spcAft>
                <a:spcPts val="0"/>
              </a:spcAft>
              <a:buClr>
                <a:srgbClr val="0D0D0D"/>
              </a:buClr>
              <a:buSzPts val="2400"/>
              <a:buFont typeface="Arial"/>
              <a:buNone/>
            </a:pPr>
            <a:endParaRPr sz="2400" b="1" i="0" u="none" strike="noStrike" cap="none" dirty="0">
              <a:solidFill>
                <a:srgbClr val="0D0D0D"/>
              </a:solidFill>
              <a:latin typeface="Arial"/>
              <a:ea typeface="Arial"/>
              <a:cs typeface="Arial"/>
              <a:sym typeface="Arial"/>
            </a:endParaRPr>
          </a:p>
        </p:txBody>
      </p:sp>
      <p:sp>
        <p:nvSpPr>
          <p:cNvPr id="119" name="Google Shape;119;p2"/>
          <p:cNvSpPr txBox="1"/>
          <p:nvPr/>
        </p:nvSpPr>
        <p:spPr>
          <a:xfrm>
            <a:off x="103517" y="1108938"/>
            <a:ext cx="11128075" cy="5161234"/>
          </a:xfrm>
          <a:prstGeom prst="rect">
            <a:avLst/>
          </a:prstGeom>
          <a:noFill/>
          <a:ln>
            <a:noFill/>
          </a:ln>
        </p:spPr>
        <p:txBody>
          <a:bodyPr spcFirstLastPara="1" wrap="square" lIns="91425" tIns="45700" rIns="91425" bIns="45700" anchor="t" anchorCtr="0">
            <a:normAutofit fontScale="62500" lnSpcReduction="20000"/>
          </a:bodyPr>
          <a:lstStyle/>
          <a:p>
            <a:pPr marL="342900" marR="0" lvl="0" indent="-342900">
              <a:lnSpc>
                <a:spcPct val="115000"/>
              </a:lnSpc>
              <a:spcBef>
                <a:spcPts val="100"/>
              </a:spcBef>
              <a:spcAft>
                <a:spcPts val="100"/>
              </a:spcAft>
              <a:buSzPts val="1000"/>
              <a:buFont typeface="Arial" panose="020B0604020202020204" pitchFamily="34" charset="0"/>
              <a:buChar char="•"/>
              <a:tabLst>
                <a:tab pos="457200" algn="l"/>
              </a:tabLst>
            </a:pPr>
            <a:r>
              <a:rPr lang="en-US" sz="2300" b="1" kern="100" dirty="0">
                <a:effectLst/>
                <a:latin typeface="Times New Roman" panose="02020603050405020304" pitchFamily="18" charset="0"/>
                <a:ea typeface="Aptos" panose="020B0004020202020204" pitchFamily="34" charset="0"/>
                <a:cs typeface="Arial" panose="020B0604020202020204" pitchFamily="34" charset="0"/>
              </a:rPr>
              <a:t>Brief Description of </a:t>
            </a:r>
            <a:r>
              <a:rPr lang="en-US" sz="2300" b="1" kern="100" dirty="0">
                <a:latin typeface="Times New Roman" panose="02020603050405020304" pitchFamily="18" charset="0"/>
                <a:ea typeface="Aptos" panose="020B0004020202020204" pitchFamily="34" charset="0"/>
                <a:cs typeface="Arial" panose="020B0604020202020204" pitchFamily="34" charset="0"/>
              </a:rPr>
              <a:t>T</a:t>
            </a:r>
            <a:r>
              <a:rPr lang="en-US" sz="2300" b="1" kern="100" dirty="0">
                <a:effectLst/>
                <a:latin typeface="Times New Roman" panose="02020603050405020304" pitchFamily="18" charset="0"/>
                <a:ea typeface="Aptos" panose="020B0004020202020204" pitchFamily="34" charset="0"/>
                <a:cs typeface="Arial" panose="020B0604020202020204" pitchFamily="34" charset="0"/>
              </a:rPr>
              <a:t>he </a:t>
            </a:r>
            <a:r>
              <a:rPr lang="en-US" sz="2300" b="1" kern="100" dirty="0">
                <a:latin typeface="Times New Roman" panose="02020603050405020304" pitchFamily="18" charset="0"/>
                <a:ea typeface="Aptos" panose="020B0004020202020204" pitchFamily="34" charset="0"/>
                <a:cs typeface="Arial" panose="020B0604020202020204" pitchFamily="34" charset="0"/>
              </a:rPr>
              <a:t>P</a:t>
            </a:r>
            <a:r>
              <a:rPr lang="en-US" sz="2300" b="1" kern="100" dirty="0">
                <a:effectLst/>
                <a:latin typeface="Times New Roman" panose="02020603050405020304" pitchFamily="18" charset="0"/>
                <a:ea typeface="Aptos" panose="020B0004020202020204" pitchFamily="34" charset="0"/>
                <a:cs typeface="Arial" panose="020B0604020202020204" pitchFamily="34" charset="0"/>
              </a:rPr>
              <a:t>roble</a:t>
            </a:r>
            <a:r>
              <a:rPr lang="en-US" sz="2300" b="1" kern="100" dirty="0">
                <a:latin typeface="Times New Roman" panose="02020603050405020304" pitchFamily="18" charset="0"/>
                <a:ea typeface="Aptos" panose="020B0004020202020204" pitchFamily="34" charset="0"/>
                <a:cs typeface="Arial" panose="020B0604020202020204" pitchFamily="34" charset="0"/>
              </a:rPr>
              <a:t>m:</a:t>
            </a:r>
            <a:br>
              <a:rPr lang="en-US" sz="1800" kern="100" dirty="0">
                <a:effectLst/>
                <a:latin typeface="Times New Roman" panose="02020603050405020304" pitchFamily="18" charset="0"/>
                <a:ea typeface="Aptos" panose="020B0004020202020204" pitchFamily="34" charset="0"/>
                <a:cs typeface="Arial" panose="020B0604020202020204" pitchFamily="34" charset="0"/>
              </a:rPr>
            </a:br>
            <a:r>
              <a:rPr lang="en-US" sz="2000" kern="100" dirty="0">
                <a:effectLst/>
                <a:latin typeface="Times New Roman" panose="02020603050405020304" pitchFamily="18" charset="0"/>
                <a:ea typeface="Aptos" panose="020B0004020202020204" pitchFamily="34" charset="0"/>
                <a:cs typeface="Arial" panose="020B0604020202020204" pitchFamily="34" charset="0"/>
              </a:rPr>
              <a:t>Supply chains face significant challenges such as delivery delays, supplier performance, logistics efficiency, product quality, and cost control. The project aims to achieve efficient supply chain Objectives by analyzing operational data and generating predictive Recommendations that achieve better goals, reduce waste, and enhance customer experiences.</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Bef>
                <a:spcPts val="400"/>
              </a:spcBef>
              <a:spcAft>
                <a:spcPts val="100"/>
              </a:spcAft>
              <a:buSzPts val="1000"/>
              <a:buFont typeface="Arial" panose="020B0604020202020204" pitchFamily="34" charset="0"/>
              <a:buChar char="•"/>
              <a:tabLst>
                <a:tab pos="457200" algn="l"/>
              </a:tabLst>
            </a:pPr>
            <a:r>
              <a:rPr lang="en-US" sz="2300" b="1" kern="100" dirty="0">
                <a:latin typeface="Times New Roman" panose="02020603050405020304" pitchFamily="18" charset="0"/>
                <a:ea typeface="Aptos" panose="020B0004020202020204" pitchFamily="34" charset="0"/>
                <a:cs typeface="Arial" panose="020B0604020202020204" pitchFamily="34" charset="0"/>
              </a:rPr>
              <a:t>T</a:t>
            </a:r>
            <a:r>
              <a:rPr lang="en-US" sz="2300" b="1" kern="100" dirty="0">
                <a:effectLst/>
                <a:latin typeface="Times New Roman" panose="02020603050405020304" pitchFamily="18" charset="0"/>
                <a:ea typeface="Aptos" panose="020B0004020202020204" pitchFamily="34" charset="0"/>
                <a:cs typeface="Arial" panose="020B0604020202020204" pitchFamily="34" charset="0"/>
              </a:rPr>
              <a:t>he </a:t>
            </a:r>
            <a:r>
              <a:rPr lang="en-US" sz="2300" b="1" kern="100" dirty="0">
                <a:latin typeface="Times New Roman" panose="02020603050405020304" pitchFamily="18" charset="0"/>
                <a:ea typeface="Aptos" panose="020B0004020202020204" pitchFamily="34" charset="0"/>
                <a:cs typeface="Arial" panose="020B0604020202020204" pitchFamily="34" charset="0"/>
              </a:rPr>
              <a:t>P</a:t>
            </a:r>
            <a:r>
              <a:rPr lang="en-US" sz="2300" b="1" kern="100" dirty="0">
                <a:effectLst/>
                <a:latin typeface="Times New Roman" panose="02020603050405020304" pitchFamily="18" charset="0"/>
                <a:ea typeface="Aptos" panose="020B0004020202020204" pitchFamily="34" charset="0"/>
                <a:cs typeface="Arial" panose="020B0604020202020204" pitchFamily="34" charset="0"/>
              </a:rPr>
              <a:t>roposed </a:t>
            </a:r>
            <a:r>
              <a:rPr lang="en-US" sz="2300" b="1" kern="100" dirty="0">
                <a:latin typeface="Times New Roman" panose="02020603050405020304" pitchFamily="18" charset="0"/>
                <a:ea typeface="Aptos" panose="020B0004020202020204" pitchFamily="34" charset="0"/>
                <a:cs typeface="Arial" panose="020B0604020202020204" pitchFamily="34" charset="0"/>
              </a:rPr>
              <a:t>S</a:t>
            </a:r>
            <a:r>
              <a:rPr lang="en-US" sz="2300" b="1" kern="100" dirty="0">
                <a:effectLst/>
                <a:latin typeface="Times New Roman" panose="02020603050405020304" pitchFamily="18" charset="0"/>
                <a:ea typeface="Aptos" panose="020B0004020202020204" pitchFamily="34" charset="0"/>
                <a:cs typeface="Arial" panose="020B0604020202020204" pitchFamily="34" charset="0"/>
              </a:rPr>
              <a:t>olution:</a:t>
            </a:r>
          </a:p>
          <a:p>
            <a:pPr marR="0" lvl="0">
              <a:spcBef>
                <a:spcPts val="100"/>
              </a:spcBef>
              <a:spcAft>
                <a:spcPts val="100"/>
              </a:spcAft>
              <a:buSzPts val="1000"/>
              <a:tabLst>
                <a:tab pos="457200" algn="l"/>
              </a:tabLst>
            </a:pPr>
            <a:r>
              <a:rPr lang="en-US" sz="2200" kern="100" dirty="0">
                <a:effectLst/>
                <a:latin typeface="Times New Roman" panose="02020603050405020304" pitchFamily="18" charset="0"/>
                <a:ea typeface="Aptos" panose="020B0004020202020204" pitchFamily="34" charset="0"/>
                <a:cs typeface="Arial" panose="020B0604020202020204" pitchFamily="34" charset="0"/>
              </a:rPr>
              <a:t>        1- Data cleaning and preparation to ensure Quality and Accuracy.</a:t>
            </a:r>
          </a:p>
          <a:p>
            <a:pPr marR="0" lvl="0">
              <a:spcBef>
                <a:spcPts val="100"/>
              </a:spcBef>
              <a:spcAft>
                <a:spcPts val="100"/>
              </a:spcAft>
              <a:buSzPts val="1000"/>
              <a:tabLst>
                <a:tab pos="457200" algn="l"/>
              </a:tabLst>
            </a:pPr>
            <a:r>
              <a:rPr lang="en-US" sz="2200" kern="100" dirty="0">
                <a:latin typeface="Times New Roman" panose="02020603050405020304" pitchFamily="18" charset="0"/>
                <a:ea typeface="Aptos" panose="020B0004020202020204" pitchFamily="34" charset="0"/>
                <a:cs typeface="Arial" panose="020B0604020202020204" pitchFamily="34" charset="0"/>
              </a:rPr>
              <a:t>        2- Interactive Dashboards using Power BI or Tableau for real-time Decision Support.</a:t>
            </a:r>
          </a:p>
          <a:p>
            <a:pPr marR="0" lvl="0">
              <a:spcBef>
                <a:spcPts val="100"/>
              </a:spcBef>
              <a:spcAft>
                <a:spcPts val="100"/>
              </a:spcAft>
              <a:buSzPts val="1000"/>
              <a:tabLst>
                <a:tab pos="457200" algn="l"/>
              </a:tabLst>
            </a:pPr>
            <a:r>
              <a:rPr lang="en-US" sz="2200" kern="100" dirty="0">
                <a:effectLst/>
                <a:latin typeface="Times New Roman" panose="02020603050405020304" pitchFamily="18" charset="0"/>
                <a:ea typeface="Aptos" panose="020B0004020202020204" pitchFamily="34" charset="0"/>
                <a:cs typeface="Arial" panose="020B0604020202020204" pitchFamily="34" charset="0"/>
              </a:rPr>
              <a:t>        3- Actionable forecasts to optimize </a:t>
            </a:r>
            <a:r>
              <a:rPr lang="en-US" sz="2200" kern="100" dirty="0">
                <a:latin typeface="Times New Roman" panose="02020603050405020304" pitchFamily="18" charset="0"/>
                <a:ea typeface="Aptos" panose="020B0004020202020204" pitchFamily="34" charset="0"/>
                <a:cs typeface="Arial" panose="020B0604020202020204" pitchFamily="34" charset="0"/>
              </a:rPr>
              <a:t>D</a:t>
            </a:r>
            <a:r>
              <a:rPr lang="en-US" sz="2200" kern="100" dirty="0">
                <a:effectLst/>
                <a:latin typeface="Times New Roman" panose="02020603050405020304" pitchFamily="18" charset="0"/>
                <a:ea typeface="Aptos" panose="020B0004020202020204" pitchFamily="34" charset="0"/>
                <a:cs typeface="Arial" panose="020B0604020202020204" pitchFamily="34" charset="0"/>
              </a:rPr>
              <a:t>elivery Delays and Product Quality.</a:t>
            </a:r>
          </a:p>
          <a:p>
            <a:pPr marL="285750" marR="0" lvl="0" indent="-285750">
              <a:spcBef>
                <a:spcPts val="400"/>
              </a:spcBef>
              <a:spcAft>
                <a:spcPts val="75"/>
              </a:spcAft>
              <a:buSzPts val="1000"/>
              <a:buFont typeface="Arial" panose="020B0604020202020204" pitchFamily="34" charset="0"/>
              <a:buChar char="•"/>
              <a:tabLst>
                <a:tab pos="457200" algn="l"/>
              </a:tabLst>
            </a:pPr>
            <a:r>
              <a:rPr lang="en-US" sz="2300" b="1" kern="100" dirty="0">
                <a:latin typeface="Times New Roman" panose="02020603050405020304" pitchFamily="18" charset="0"/>
                <a:cs typeface="Arial" panose="020B0604020202020204" pitchFamily="34" charset="0"/>
              </a:rPr>
              <a:t>What makes us unique</a:t>
            </a:r>
            <a:r>
              <a:rPr lang="en-US" sz="2100" b="1" kern="100" dirty="0">
                <a:latin typeface="Times New Roman" panose="02020603050405020304" pitchFamily="18" charset="0"/>
                <a:cs typeface="Arial" panose="020B0604020202020204" pitchFamily="34" charset="0"/>
              </a:rPr>
              <a:t>:</a:t>
            </a:r>
            <a:endParaRPr lang="en-US" sz="1800" kern="100" dirty="0">
              <a:effectLst/>
              <a:latin typeface="Times New Roman" panose="02020603050405020304" pitchFamily="18" charset="0"/>
              <a:ea typeface="Aptos" panose="020B0004020202020204" pitchFamily="34" charset="0"/>
              <a:cs typeface="Arial" panose="020B0604020202020204" pitchFamily="34" charset="0"/>
            </a:endParaRPr>
          </a:p>
          <a:p>
            <a:pPr marL="342900" indent="-342900" algn="justLow">
              <a:lnSpc>
                <a:spcPct val="120000"/>
              </a:lnSpc>
              <a:spcBef>
                <a:spcPts val="200"/>
              </a:spcBef>
              <a:spcAft>
                <a:spcPts val="200"/>
              </a:spcAft>
              <a:buSzPts val="1000"/>
              <a:buFont typeface="+mj-lt"/>
              <a:buAutoNum type="arabicPeriod"/>
              <a:tabLst>
                <a:tab pos="457200" algn="l"/>
              </a:tabLst>
            </a:pPr>
            <a:r>
              <a:rPr lang="en-US" sz="2200" b="1" kern="100" dirty="0">
                <a:effectLst/>
                <a:latin typeface="Times New Roman" panose="02020603050405020304" pitchFamily="18" charset="0"/>
                <a:ea typeface="Aptos" panose="020B0004020202020204" pitchFamily="34" charset="0"/>
                <a:cs typeface="Arial" panose="020B0604020202020204" pitchFamily="34" charset="0"/>
              </a:rPr>
              <a:t>Data Accuracy &amp; Safety </a:t>
            </a:r>
            <a:r>
              <a:rPr lang="en-US" sz="2200" kern="100" dirty="0">
                <a:latin typeface="Times New Roman" panose="02020603050405020304" pitchFamily="18" charset="0"/>
                <a:ea typeface="Aptos" panose="020B0004020202020204" pitchFamily="34" charset="0"/>
                <a:cs typeface="Arial" panose="020B0604020202020204" pitchFamily="34" charset="0"/>
              </a:rPr>
              <a:t>:- </a:t>
            </a:r>
            <a:r>
              <a:rPr lang="en-US" sz="2200" kern="100" dirty="0">
                <a:effectLst/>
                <a:latin typeface="Times New Roman" panose="02020603050405020304" pitchFamily="18" charset="0"/>
                <a:ea typeface="Aptos" panose="020B0004020202020204" pitchFamily="34" charset="0"/>
                <a:cs typeface="Arial" panose="020B0604020202020204" pitchFamily="34" charset="0"/>
              </a:rPr>
              <a:t>Our processes prioritize data quality, ensuring that all analysis is based on clean, reliable, and well-structured data Using advanced algorithms to achieve high performance</a:t>
            </a:r>
          </a:p>
          <a:p>
            <a:pPr marL="342900" marR="0" lvl="0" indent="-342900" algn="justLow">
              <a:lnSpc>
                <a:spcPct val="120000"/>
              </a:lnSpc>
              <a:spcBef>
                <a:spcPts val="200"/>
              </a:spcBef>
              <a:spcAft>
                <a:spcPts val="200"/>
              </a:spcAft>
              <a:buSzPts val="1000"/>
              <a:buFont typeface="+mj-lt"/>
              <a:buAutoNum type="arabicPeriod"/>
              <a:tabLst>
                <a:tab pos="457200" algn="l"/>
              </a:tabLst>
            </a:pPr>
            <a:r>
              <a:rPr lang="en-US" sz="2200" b="1" kern="100" dirty="0">
                <a:effectLst/>
                <a:latin typeface="Times New Roman" panose="02020603050405020304" pitchFamily="18" charset="0"/>
                <a:ea typeface="Aptos" panose="020B0004020202020204" pitchFamily="34" charset="0"/>
                <a:cs typeface="Arial" panose="020B0604020202020204" pitchFamily="34" charset="0"/>
              </a:rPr>
              <a:t>Customized Solutions </a:t>
            </a:r>
            <a:r>
              <a:rPr lang="en-US" sz="2200" kern="100" dirty="0">
                <a:effectLst/>
                <a:latin typeface="Times New Roman" panose="02020603050405020304" pitchFamily="18" charset="0"/>
                <a:ea typeface="Aptos" panose="020B0004020202020204" pitchFamily="34" charset="0"/>
                <a:cs typeface="Arial" panose="020B0604020202020204" pitchFamily="34" charset="0"/>
              </a:rPr>
              <a:t>:- We tailor our dashboards, reports, and models to meet the specific needs of each project</a:t>
            </a:r>
          </a:p>
          <a:p>
            <a:pPr marL="342900" marR="0" lvl="0" indent="-342900" algn="justLow">
              <a:lnSpc>
                <a:spcPct val="120000"/>
              </a:lnSpc>
              <a:spcBef>
                <a:spcPts val="200"/>
              </a:spcBef>
              <a:spcAft>
                <a:spcPts val="200"/>
              </a:spcAft>
              <a:buSzPts val="1000"/>
              <a:buFont typeface="+mj-lt"/>
              <a:buAutoNum type="arabicPeriod"/>
              <a:tabLst>
                <a:tab pos="457200" algn="l"/>
              </a:tabLst>
            </a:pPr>
            <a:r>
              <a:rPr lang="en-US" sz="2200" kern="100" dirty="0">
                <a:effectLst/>
                <a:latin typeface="Times New Roman" panose="02020603050405020304" pitchFamily="18" charset="0"/>
                <a:ea typeface="Aptos" panose="020B0004020202020204" pitchFamily="34" charset="0"/>
                <a:cs typeface="Arial" panose="020B0604020202020204" pitchFamily="34" charset="0"/>
              </a:rPr>
              <a:t> </a:t>
            </a:r>
            <a:r>
              <a:rPr lang="en-US" sz="2200" b="1" kern="100" dirty="0">
                <a:latin typeface="Times New Roman" panose="02020603050405020304" pitchFamily="18" charset="0"/>
                <a:cs typeface="Arial" panose="020B0604020202020204" pitchFamily="34" charset="0"/>
              </a:rPr>
              <a:t>Cross-Departmental Collaboration </a:t>
            </a:r>
            <a:r>
              <a:rPr lang="en-US" sz="2200" kern="100" dirty="0">
                <a:effectLst/>
                <a:latin typeface="Times New Roman" panose="02020603050405020304" pitchFamily="18" charset="0"/>
                <a:ea typeface="Aptos" panose="020B0004020202020204" pitchFamily="34" charset="0"/>
                <a:cs typeface="Arial" panose="020B0604020202020204" pitchFamily="34" charset="0"/>
              </a:rPr>
              <a:t>:- We work closely with all departments (engineering, operations, business, etc.) to ensure our analyses are relevant, impactful, and aligned with real-world needs.</a:t>
            </a:r>
          </a:p>
          <a:p>
            <a:pPr marL="342900" marR="0" lvl="0" indent="-342900" algn="justLow">
              <a:lnSpc>
                <a:spcPct val="120000"/>
              </a:lnSpc>
              <a:spcBef>
                <a:spcPts val="200"/>
              </a:spcBef>
              <a:spcAft>
                <a:spcPts val="200"/>
              </a:spcAft>
              <a:buSzPts val="1000"/>
              <a:buFont typeface="+mj-lt"/>
              <a:buAutoNum type="arabicPeriod"/>
              <a:tabLst>
                <a:tab pos="457200" algn="l"/>
              </a:tabLst>
            </a:pPr>
            <a:r>
              <a:rPr lang="en-US" sz="2200" b="1" kern="100" dirty="0">
                <a:latin typeface="Times New Roman" panose="02020603050405020304" pitchFamily="18" charset="0"/>
                <a:cs typeface="Arial" panose="020B0604020202020204" pitchFamily="34" charset="0"/>
              </a:rPr>
              <a:t>Full integration with Tools </a:t>
            </a:r>
            <a:r>
              <a:rPr lang="en-US" sz="2200" kern="100" dirty="0">
                <a:latin typeface="Aptos" panose="020B0004020202020204" pitchFamily="34" charset="0"/>
                <a:ea typeface="Aptos" panose="020B0004020202020204" pitchFamily="34" charset="0"/>
                <a:cs typeface="Arial" panose="020B0604020202020204" pitchFamily="34" charset="0"/>
              </a:rPr>
              <a:t>:- </a:t>
            </a:r>
            <a:r>
              <a:rPr lang="en-US" sz="2200" kern="100" dirty="0">
                <a:effectLst/>
                <a:latin typeface="Aptos" panose="020B0004020202020204" pitchFamily="34" charset="0"/>
                <a:ea typeface="Aptos" panose="020B0004020202020204" pitchFamily="34" charset="0"/>
                <a:cs typeface="Arial" panose="020B0604020202020204" pitchFamily="34" charset="0"/>
              </a:rPr>
              <a:t>like Power BI and Custom Python Libraries</a:t>
            </a:r>
          </a:p>
          <a:p>
            <a:pPr marL="342900" marR="0" lvl="0" indent="-342900" algn="justLow">
              <a:lnSpc>
                <a:spcPct val="120000"/>
              </a:lnSpc>
              <a:spcBef>
                <a:spcPts val="200"/>
              </a:spcBef>
              <a:spcAft>
                <a:spcPts val="200"/>
              </a:spcAft>
              <a:buSzPts val="1000"/>
              <a:buFont typeface="+mj-lt"/>
              <a:buAutoNum type="arabicPeriod"/>
              <a:tabLst>
                <a:tab pos="457200" algn="l"/>
              </a:tabLst>
            </a:pPr>
            <a:r>
              <a:rPr lang="en-US" sz="2200" b="1" kern="100" dirty="0">
                <a:effectLst/>
                <a:latin typeface="Aptos" panose="020B0004020202020204" pitchFamily="34" charset="0"/>
                <a:ea typeface="Aptos" panose="020B0004020202020204" pitchFamily="34" charset="0"/>
                <a:cs typeface="Arial" panose="020B0604020202020204" pitchFamily="34" charset="0"/>
              </a:rPr>
              <a:t>Storytelling with Data </a:t>
            </a:r>
            <a:r>
              <a:rPr lang="en-US" sz="2200" kern="100" dirty="0">
                <a:effectLst/>
                <a:latin typeface="Aptos" panose="020B0004020202020204" pitchFamily="34" charset="0"/>
                <a:ea typeface="Aptos" panose="020B0004020202020204" pitchFamily="34" charset="0"/>
                <a:cs typeface="Arial" panose="020B0604020202020204" pitchFamily="34" charset="0"/>
              </a:rPr>
              <a:t>:- We believe in the power of visual storytelling—translating complex data into clear, compelling narratives that drive engagement and understanding.</a:t>
            </a:r>
          </a:p>
          <a:p>
            <a:pPr marL="342900" marR="0" lvl="0" indent="-342900" algn="justLow">
              <a:lnSpc>
                <a:spcPct val="120000"/>
              </a:lnSpc>
              <a:spcBef>
                <a:spcPts val="200"/>
              </a:spcBef>
              <a:spcAft>
                <a:spcPts val="200"/>
              </a:spcAft>
              <a:buSzPts val="1000"/>
              <a:buFont typeface="+mj-lt"/>
              <a:buAutoNum type="arabicPeriod"/>
              <a:tabLst>
                <a:tab pos="457200" algn="l"/>
              </a:tabLst>
            </a:pPr>
            <a:r>
              <a:rPr lang="en-US" sz="2200" b="1" kern="100" dirty="0">
                <a:effectLst/>
                <a:latin typeface="Aptos" panose="020B0004020202020204" pitchFamily="34" charset="0"/>
                <a:ea typeface="Aptos" panose="020B0004020202020204" pitchFamily="34" charset="0"/>
                <a:cs typeface="Arial" panose="020B0604020202020204" pitchFamily="34" charset="0"/>
              </a:rPr>
              <a:t>Insight-Driven Approach :- </a:t>
            </a:r>
            <a:r>
              <a:rPr lang="en-US" sz="2200" kern="100" dirty="0">
                <a:effectLst/>
                <a:latin typeface="Aptos" panose="020B0004020202020204" pitchFamily="34" charset="0"/>
                <a:ea typeface="Aptos" panose="020B0004020202020204" pitchFamily="34" charset="0"/>
                <a:cs typeface="Arial" panose="020B0604020202020204" pitchFamily="34" charset="0"/>
              </a:rPr>
              <a:t>We don’t just provide data—we deliver actionable insights that directly support decision-making and strategic planning</a:t>
            </a:r>
            <a:r>
              <a:rPr lang="en-US" sz="1600" kern="100" dirty="0">
                <a:effectLst/>
                <a:latin typeface="Aptos" panose="020B0004020202020204" pitchFamily="34" charset="0"/>
                <a:ea typeface="Aptos" panose="020B0004020202020204" pitchFamily="34" charset="0"/>
                <a:cs typeface="Arial" panose="020B0604020202020204" pitchFamily="34" charset="0"/>
              </a:rPr>
              <a:t>.</a:t>
            </a:r>
          </a:p>
          <a:p>
            <a:pPr marL="457200" marR="0" lvl="0" indent="-457200" algn="justLow">
              <a:lnSpc>
                <a:spcPct val="120000"/>
              </a:lnSpc>
              <a:spcBef>
                <a:spcPts val="400"/>
              </a:spcBef>
              <a:buSzPts val="1000"/>
              <a:buFont typeface="Arial" panose="020B0604020202020204" pitchFamily="34" charset="0"/>
              <a:buChar char="•"/>
              <a:tabLst>
                <a:tab pos="457200" algn="l"/>
              </a:tabLst>
            </a:pPr>
            <a:r>
              <a:rPr lang="en-US" sz="2300" b="1" kern="100" dirty="0">
                <a:effectLst/>
                <a:latin typeface="Aptos" panose="020B0004020202020204" pitchFamily="34" charset="0"/>
                <a:ea typeface="Aptos" panose="020B0004020202020204" pitchFamily="34" charset="0"/>
                <a:cs typeface="Arial" panose="020B0604020202020204" pitchFamily="34" charset="0"/>
              </a:rPr>
              <a:t>Deliverables</a:t>
            </a:r>
            <a:r>
              <a:rPr lang="en-US" sz="2300" kern="100" dirty="0">
                <a:effectLst/>
                <a:latin typeface="Aptos" panose="020B0004020202020204" pitchFamily="34" charset="0"/>
                <a:ea typeface="Aptos" panose="020B0004020202020204" pitchFamily="34" charset="0"/>
                <a:cs typeface="Arial" panose="020B0604020202020204" pitchFamily="34" charset="0"/>
              </a:rPr>
              <a:t>:</a:t>
            </a:r>
          </a:p>
          <a:p>
            <a:pPr marR="0" lvl="0" algn="justLow">
              <a:lnSpc>
                <a:spcPct val="120000"/>
              </a:lnSpc>
              <a:spcBef>
                <a:spcPts val="100"/>
              </a:spcBef>
              <a:buSzPts val="1000"/>
              <a:tabLst>
                <a:tab pos="457200" algn="l"/>
              </a:tabLst>
            </a:pPr>
            <a:r>
              <a:rPr lang="en-US" sz="2100" kern="100" dirty="0">
                <a:effectLst/>
                <a:latin typeface="Aptos" panose="020B0004020202020204" pitchFamily="34" charset="0"/>
                <a:ea typeface="Aptos" panose="020B0004020202020204" pitchFamily="34" charset="0"/>
                <a:cs typeface="Arial" panose="020B0604020202020204" pitchFamily="34" charset="0"/>
              </a:rPr>
              <a:t>Strategic recommendations, predictive models, and effective interactive BI dashboards for supply chain models</a:t>
            </a:r>
          </a:p>
        </p:txBody>
      </p:sp>
      <p:pic>
        <p:nvPicPr>
          <p:cNvPr id="120" name="Google Shape;120;p2" title="download.png"/>
          <p:cNvPicPr preferRelativeResize="0"/>
          <p:nvPr/>
        </p:nvPicPr>
        <p:blipFill>
          <a:blip r:embed="rId3">
            <a:alphaModFix/>
          </a:blip>
          <a:stretch>
            <a:fillRect/>
          </a:stretch>
        </p:blipFill>
        <p:spPr>
          <a:xfrm>
            <a:off x="9190825" y="6356350"/>
            <a:ext cx="903191" cy="36512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1249"/>
                                          </p:stCondLst>
                                        </p:cTn>
                                        <p:tgtEl>
                                          <p:spTgt spid="1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9">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19">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5" presetClass="entr" presetSubtype="10" fill="hold" nodeType="clickEffect">
                                  <p:stCondLst>
                                    <p:cond delay="0"/>
                                  </p:stCondLst>
                                  <p:childTnLst>
                                    <p:set>
                                      <p:cBhvr>
                                        <p:cTn id="24" dur="1" fill="hold">
                                          <p:stCondLst>
                                            <p:cond delay="0"/>
                                          </p:stCondLst>
                                        </p:cTn>
                                        <p:tgtEl>
                                          <p:spTgt spid="119">
                                            <p:txEl>
                                              <p:pRg st="6" end="6"/>
                                            </p:txEl>
                                          </p:spTgt>
                                        </p:tgtEl>
                                        <p:attrNameLst>
                                          <p:attrName>style.visibility</p:attrName>
                                        </p:attrNameLst>
                                      </p:cBhvr>
                                      <p:to>
                                        <p:strVal val="visible"/>
                                      </p:to>
                                    </p:set>
                                    <p:animEffect transition="in" filter="checkerboard(across)">
                                      <p:cBhvr>
                                        <p:cTn id="25" dur="500"/>
                                        <p:tgtEl>
                                          <p:spTgt spid="119">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5" presetClass="entr" presetSubtype="10" fill="hold" nodeType="clickEffect">
                                  <p:stCondLst>
                                    <p:cond delay="0"/>
                                  </p:stCondLst>
                                  <p:childTnLst>
                                    <p:set>
                                      <p:cBhvr>
                                        <p:cTn id="29" dur="1" fill="hold">
                                          <p:stCondLst>
                                            <p:cond delay="0"/>
                                          </p:stCondLst>
                                        </p:cTn>
                                        <p:tgtEl>
                                          <p:spTgt spid="119">
                                            <p:txEl>
                                              <p:pRg st="7" end="7"/>
                                            </p:txEl>
                                          </p:spTgt>
                                        </p:tgtEl>
                                        <p:attrNameLst>
                                          <p:attrName>style.visibility</p:attrName>
                                        </p:attrNameLst>
                                      </p:cBhvr>
                                      <p:to>
                                        <p:strVal val="visible"/>
                                      </p:to>
                                    </p:set>
                                    <p:animEffect transition="in" filter="checkerboard(across)">
                                      <p:cBhvr>
                                        <p:cTn id="30" dur="500"/>
                                        <p:tgtEl>
                                          <p:spTgt spid="1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119">
                                            <p:txEl>
                                              <p:pRg st="8" end="8"/>
                                            </p:txEl>
                                          </p:spTgt>
                                        </p:tgtEl>
                                        <p:attrNameLst>
                                          <p:attrName>style.visibility</p:attrName>
                                        </p:attrNameLst>
                                      </p:cBhvr>
                                      <p:to>
                                        <p:strVal val="visible"/>
                                      </p:to>
                                    </p:set>
                                    <p:animEffect transition="in" filter="checkerboard(across)">
                                      <p:cBhvr>
                                        <p:cTn id="35" dur="500"/>
                                        <p:tgtEl>
                                          <p:spTgt spid="119">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5" presetClass="entr" presetSubtype="10" fill="hold" nodeType="clickEffect">
                                  <p:stCondLst>
                                    <p:cond delay="0"/>
                                  </p:stCondLst>
                                  <p:childTnLst>
                                    <p:set>
                                      <p:cBhvr>
                                        <p:cTn id="39" dur="1" fill="hold">
                                          <p:stCondLst>
                                            <p:cond delay="0"/>
                                          </p:stCondLst>
                                        </p:cTn>
                                        <p:tgtEl>
                                          <p:spTgt spid="119">
                                            <p:txEl>
                                              <p:pRg st="9" end="9"/>
                                            </p:txEl>
                                          </p:spTgt>
                                        </p:tgtEl>
                                        <p:attrNameLst>
                                          <p:attrName>style.visibility</p:attrName>
                                        </p:attrNameLst>
                                      </p:cBhvr>
                                      <p:to>
                                        <p:strVal val="visible"/>
                                      </p:to>
                                    </p:set>
                                    <p:animEffect transition="in" filter="checkerboard(across)">
                                      <p:cBhvr>
                                        <p:cTn id="40" dur="500"/>
                                        <p:tgtEl>
                                          <p:spTgt spid="119">
                                            <p:txEl>
                                              <p:pRg st="9" end="9"/>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 presetClass="entr" presetSubtype="10" fill="hold" nodeType="clickEffect">
                                  <p:stCondLst>
                                    <p:cond delay="0"/>
                                  </p:stCondLst>
                                  <p:childTnLst>
                                    <p:set>
                                      <p:cBhvr>
                                        <p:cTn id="44" dur="1" fill="hold">
                                          <p:stCondLst>
                                            <p:cond delay="0"/>
                                          </p:stCondLst>
                                        </p:cTn>
                                        <p:tgtEl>
                                          <p:spTgt spid="119">
                                            <p:txEl>
                                              <p:pRg st="10" end="10"/>
                                            </p:txEl>
                                          </p:spTgt>
                                        </p:tgtEl>
                                        <p:attrNameLst>
                                          <p:attrName>style.visibility</p:attrName>
                                        </p:attrNameLst>
                                      </p:cBhvr>
                                      <p:to>
                                        <p:strVal val="visible"/>
                                      </p:to>
                                    </p:set>
                                    <p:animEffect transition="in" filter="checkerboard(across)">
                                      <p:cBhvr>
                                        <p:cTn id="45" dur="500"/>
                                        <p:tgtEl>
                                          <p:spTgt spid="119">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 presetClass="entr" presetSubtype="10" fill="hold" nodeType="clickEffect">
                                  <p:stCondLst>
                                    <p:cond delay="0"/>
                                  </p:stCondLst>
                                  <p:childTnLst>
                                    <p:set>
                                      <p:cBhvr>
                                        <p:cTn id="49" dur="1" fill="hold">
                                          <p:stCondLst>
                                            <p:cond delay="0"/>
                                          </p:stCondLst>
                                        </p:cTn>
                                        <p:tgtEl>
                                          <p:spTgt spid="119">
                                            <p:txEl>
                                              <p:pRg st="11" end="11"/>
                                            </p:txEl>
                                          </p:spTgt>
                                        </p:tgtEl>
                                        <p:attrNameLst>
                                          <p:attrName>style.visibility</p:attrName>
                                        </p:attrNameLst>
                                      </p:cBhvr>
                                      <p:to>
                                        <p:strVal val="visible"/>
                                      </p:to>
                                    </p:set>
                                    <p:animEffect transition="in" filter="checkerboard(across)">
                                      <p:cBhvr>
                                        <p:cTn id="50" dur="500"/>
                                        <p:tgtEl>
                                          <p:spTgt spid="119">
                                            <p:txEl>
                                              <p:pRg st="11" end="11"/>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9">
                                            <p:txEl>
                                              <p:pRg st="12" end="1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1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261AE92C-73A5-1ED1-4734-ABE2583B139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D7E127D-618C-9802-154A-12D15C9A9299}"/>
              </a:ext>
            </a:extLst>
          </p:cNvPr>
          <p:cNvSpPr/>
          <p:nvPr/>
        </p:nvSpPr>
        <p:spPr>
          <a:xfrm>
            <a:off x="0"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9592DB5C-7D80-69C4-EE13-980CB4552CDD}"/>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8BC803F4-8138-1E22-82E7-0C6ADF769A89}"/>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sp>
        <p:nvSpPr>
          <p:cNvPr id="118" name="Google Shape;118;p2">
            <a:extLst>
              <a:ext uri="{FF2B5EF4-FFF2-40B4-BE49-F238E27FC236}">
                <a16:creationId xmlns:a16="http://schemas.microsoft.com/office/drawing/2014/main" id="{89A23CF1-3401-D5C1-07F7-2DF984C830C3}"/>
              </a:ext>
            </a:extLst>
          </p:cNvPr>
          <p:cNvSpPr txBox="1"/>
          <p:nvPr/>
        </p:nvSpPr>
        <p:spPr>
          <a:xfrm>
            <a:off x="3880338" y="408637"/>
            <a:ext cx="3475055" cy="527049"/>
          </a:xfrm>
          <a:prstGeom prst="rect">
            <a:avLst/>
          </a:prstGeom>
          <a:noFill/>
          <a:ln>
            <a:noFill/>
          </a:ln>
        </p:spPr>
        <p:txBody>
          <a:bodyPr spcFirstLastPara="1" wrap="square" lIns="91425" tIns="45700" rIns="91425" bIns="45700" anchor="t" anchorCtr="0">
            <a:noAutofit/>
          </a:bodyPr>
          <a:lstStyle/>
          <a:p>
            <a:pP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 Data Structure</a:t>
            </a:r>
            <a:endParaRPr lang="en-US" sz="2400" b="1" i="0" u="none" strike="noStrike" cap="none" dirty="0">
              <a:solidFill>
                <a:srgbClr val="0D0D0D"/>
              </a:solidFill>
              <a:latin typeface="Arial"/>
              <a:ea typeface="Arial"/>
              <a:cs typeface="Arial"/>
              <a:sym typeface="Arial"/>
            </a:endParaRPr>
          </a:p>
        </p:txBody>
      </p:sp>
      <p:pic>
        <p:nvPicPr>
          <p:cNvPr id="120" name="Google Shape;120;p2" title="download.png">
            <a:extLst>
              <a:ext uri="{FF2B5EF4-FFF2-40B4-BE49-F238E27FC236}">
                <a16:creationId xmlns:a16="http://schemas.microsoft.com/office/drawing/2014/main" id="{05A658CE-D1B2-21DC-C7AA-753F32452A94}"/>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3" name="TextBox 2">
            <a:extLst>
              <a:ext uri="{FF2B5EF4-FFF2-40B4-BE49-F238E27FC236}">
                <a16:creationId xmlns:a16="http://schemas.microsoft.com/office/drawing/2014/main" id="{0F00D56A-E490-669B-BF8D-F236D22921EB}"/>
              </a:ext>
            </a:extLst>
          </p:cNvPr>
          <p:cNvSpPr txBox="1"/>
          <p:nvPr/>
        </p:nvSpPr>
        <p:spPr>
          <a:xfrm>
            <a:off x="240030" y="1133856"/>
            <a:ext cx="4752594" cy="2362570"/>
          </a:xfrm>
          <a:prstGeom prst="rect">
            <a:avLst/>
          </a:prstGeom>
          <a:noFill/>
        </p:spPr>
        <p:txBody>
          <a:bodyPr wrap="square">
            <a:spAutoFit/>
          </a:bodyPr>
          <a:lstStyle/>
          <a:p>
            <a:pPr marL="0" marR="0">
              <a:lnSpc>
                <a:spcPct val="115000"/>
              </a:lnSpc>
              <a:spcAft>
                <a:spcPts val="800"/>
              </a:spcAft>
              <a:buNone/>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1. Data Understanding</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Data Source</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File</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supply_chain_data.csv</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Format</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CSV</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Size</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100 records, 30 columns</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Content</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Comprehensive supply chain data covering product types (haircare, skincare, cosmetics), pricing, sales, revenue, customer demographics, inventory, logistics, and quality metrics.</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887E8C82-9A3D-0498-B662-0C0BBAF69CB4}"/>
              </a:ext>
            </a:extLst>
          </p:cNvPr>
          <p:cNvSpPr txBox="1"/>
          <p:nvPr/>
        </p:nvSpPr>
        <p:spPr>
          <a:xfrm>
            <a:off x="5232654" y="1127329"/>
            <a:ext cx="6959346" cy="2947282"/>
          </a:xfrm>
          <a:prstGeom prst="rect">
            <a:avLst/>
          </a:prstGeom>
          <a:noFill/>
        </p:spPr>
        <p:txBody>
          <a:bodyPr wrap="square">
            <a:spAutoFit/>
          </a:bodyPr>
          <a:lstStyle/>
          <a:p>
            <a:pPr marL="0" marR="0">
              <a:lnSpc>
                <a:spcPct val="115000"/>
              </a:lnSpc>
              <a:spcAft>
                <a:spcPts val="800"/>
              </a:spcAft>
              <a:buNone/>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Data Structure</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The dataset includes:</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Numerical Columns</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Price, Revenue generated, Stock levels, Lead times, etc.</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Categorical Columns</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Product type, Supplier name, Inspection results, etc.</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Key Observations</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300" kern="0" dirty="0">
                <a:effectLst/>
                <a:latin typeface="Times New Roman" panose="02020603050405020304" pitchFamily="18" charset="0"/>
                <a:ea typeface="Times New Roman" panose="02020603050405020304" pitchFamily="18" charset="0"/>
                <a:cs typeface="Times New Roman" panose="02020603050405020304" pitchFamily="18" charset="0"/>
              </a:rPr>
              <a:t>Three product types: haircare, skincare, cosmetics.</a:t>
            </a:r>
            <a:endParaRPr lang="en-US" sz="13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300" kern="0" dirty="0">
                <a:effectLst/>
                <a:latin typeface="Times New Roman" panose="02020603050405020304" pitchFamily="18" charset="0"/>
                <a:ea typeface="Times New Roman" panose="02020603050405020304" pitchFamily="18" charset="0"/>
                <a:cs typeface="Times New Roman" panose="02020603050405020304" pitchFamily="18" charset="0"/>
              </a:rPr>
              <a:t>Potential redundancy in columns like "Lead times" and "Lead time" requires validation.</a:t>
            </a:r>
            <a:endParaRPr lang="en-US" sz="13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15000"/>
              </a:lnSpc>
              <a:spcAft>
                <a:spcPts val="800"/>
              </a:spcAft>
              <a:buSzPts val="1000"/>
              <a:buFont typeface="Courier New" panose="02070309020205020404" pitchFamily="49" charset="0"/>
              <a:buChar char="o"/>
              <a:tabLst>
                <a:tab pos="914400" algn="l"/>
              </a:tabLst>
            </a:pPr>
            <a:r>
              <a:rPr lang="en-US" sz="1300" kern="0" dirty="0">
                <a:effectLst/>
                <a:latin typeface="Times New Roman" panose="02020603050405020304" pitchFamily="18" charset="0"/>
                <a:ea typeface="Times New Roman" panose="02020603050405020304" pitchFamily="18" charset="0"/>
                <a:cs typeface="Times New Roman" panose="02020603050405020304" pitchFamily="18" charset="0"/>
              </a:rPr>
              <a:t>Columns like "Defect rates" (per batch) and "Defect rate per product%" (per unit) serve distinct purposes but need clear documentation.</a:t>
            </a:r>
            <a:endParaRPr lang="en-US" sz="130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0E269EAD-E77D-7860-2E27-E9A57D3893B2}"/>
              </a:ext>
            </a:extLst>
          </p:cNvPr>
          <p:cNvSpPr txBox="1"/>
          <p:nvPr/>
        </p:nvSpPr>
        <p:spPr>
          <a:xfrm>
            <a:off x="240030" y="3459641"/>
            <a:ext cx="7818120" cy="2868157"/>
          </a:xfrm>
          <a:prstGeom prst="rect">
            <a:avLst/>
          </a:prstGeom>
          <a:noFill/>
        </p:spPr>
        <p:txBody>
          <a:bodyPr wrap="square">
            <a:spAutoFit/>
          </a:bodyPr>
          <a:lstStyle/>
          <a:p>
            <a:pPr marL="0" marR="0">
              <a:lnSpc>
                <a:spcPct val="115000"/>
              </a:lnSpc>
              <a:spcAft>
                <a:spcPts val="800"/>
              </a:spcAft>
              <a:buNone/>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Targeted Questions</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The dashboard aims to answer:</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Supplier Performance</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Which suppliers are most efficient in terms of delivery lead times and shipping costs?</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Product Performance</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Which products generate the highest revenue and sales?</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Cost Analysis</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How do shipping and manufacturing costs impact profitability?</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Customer Insights</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Which demographic groups purchase each product type the most?</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Quality Control</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Which products have high defect rates, and how can quality be improved?</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Font typeface="+mj-lt"/>
              <a:buAutoNum type="arabicPeriod"/>
              <a:tabLst>
                <a:tab pos="457200" algn="l"/>
              </a:tabLst>
            </a:pPr>
            <a:r>
              <a:rPr lang="en-US" sz="1300" b="1" kern="0" dirty="0">
                <a:effectLst/>
                <a:latin typeface="Times New Roman" panose="02020603050405020304" pitchFamily="18" charset="0"/>
                <a:ea typeface="Times New Roman" panose="02020603050405020304" pitchFamily="18" charset="0"/>
                <a:cs typeface="Arial" panose="020B0604020202020204" pitchFamily="34" charset="0"/>
              </a:rPr>
              <a:t>Logistics Efficiency</a:t>
            </a:r>
            <a:r>
              <a:rPr lang="en-US" sz="1300" kern="0" dirty="0">
                <a:effectLst/>
                <a:latin typeface="Times New Roman" panose="02020603050405020304" pitchFamily="18" charset="0"/>
                <a:ea typeface="Times New Roman" panose="02020603050405020304" pitchFamily="18" charset="0"/>
                <a:cs typeface="Arial" panose="020B0604020202020204" pitchFamily="34" charset="0"/>
              </a:rPr>
              <a:t>: Which transportation modes and routes are most cost-effective and time-efficient?</a:t>
            </a:r>
            <a:endParaRPr lang="en-US" sz="13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18244294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heckerboard(across)">
                                      <p:cBhvr>
                                        <p:cTn id="7" dur="1000"/>
                                        <p:tgtEl>
                                          <p:spTgt spid="3">
                                            <p:txEl>
                                              <p:pRg st="0" end="0"/>
                                            </p:txEl>
                                          </p:spTgt>
                                        </p:tgtEl>
                                      </p:cBhvr>
                                    </p:animEffect>
                                  </p:childTnLst>
                                </p:cTn>
                              </p:par>
                              <p:par>
                                <p:cTn id="8" presetID="5" presetClass="entr" presetSubtype="1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heckerboard(across)">
                                      <p:cBhvr>
                                        <p:cTn id="10" dur="1000"/>
                                        <p:tgtEl>
                                          <p:spTgt spid="3">
                                            <p:txEl>
                                              <p:pRg st="1" end="1"/>
                                            </p:txEl>
                                          </p:spTgt>
                                        </p:tgtEl>
                                      </p:cBhvr>
                                    </p:animEffect>
                                  </p:childTnLst>
                                </p:cTn>
                              </p:par>
                              <p:par>
                                <p:cTn id="11" presetID="5" presetClass="entr" presetSubtype="1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checkerboard(across)">
                                      <p:cBhvr>
                                        <p:cTn id="13" dur="1000"/>
                                        <p:tgtEl>
                                          <p:spTgt spid="3">
                                            <p:txEl>
                                              <p:pRg st="2" end="2"/>
                                            </p:txEl>
                                          </p:spTgt>
                                        </p:tgtEl>
                                      </p:cBhvr>
                                    </p:animEffect>
                                  </p:childTnLst>
                                </p:cTn>
                              </p:par>
                              <p:par>
                                <p:cTn id="14" presetID="5" presetClass="entr" presetSubtype="1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checkerboard(across)">
                                      <p:cBhvr>
                                        <p:cTn id="16" dur="1000"/>
                                        <p:tgtEl>
                                          <p:spTgt spid="3">
                                            <p:txEl>
                                              <p:pRg st="3" end="3"/>
                                            </p:txEl>
                                          </p:spTgt>
                                        </p:tgtEl>
                                      </p:cBhvr>
                                    </p:animEffect>
                                  </p:childTnLst>
                                </p:cTn>
                              </p:par>
                              <p:par>
                                <p:cTn id="17" presetID="5" presetClass="entr" presetSubtype="1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checkerboard(across)">
                                      <p:cBhvr>
                                        <p:cTn id="19" dur="1000"/>
                                        <p:tgtEl>
                                          <p:spTgt spid="3">
                                            <p:txEl>
                                              <p:pRg st="4" end="4"/>
                                            </p:txEl>
                                          </p:spTgt>
                                        </p:tgtEl>
                                      </p:cBhvr>
                                    </p:animEffect>
                                  </p:childTnLst>
                                </p:cTn>
                              </p:par>
                              <p:par>
                                <p:cTn id="20" presetID="5" presetClass="entr" presetSubtype="1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checkerboard(across)">
                                      <p:cBhvr>
                                        <p:cTn id="22" dur="10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nodeType="clickEffect">
                                  <p:stCondLst>
                                    <p:cond delay="0"/>
                                  </p:stCondLst>
                                  <p:childTnLst>
                                    <p:set>
                                      <p:cBhvr>
                                        <p:cTn id="26" dur="1" fill="hold">
                                          <p:stCondLst>
                                            <p:cond delay="0"/>
                                          </p:stCondLst>
                                        </p:cTn>
                                        <p:tgtEl>
                                          <p:spTgt spid="5">
                                            <p:txEl>
                                              <p:pRg st="0" end="0"/>
                                            </p:txEl>
                                          </p:spTgt>
                                        </p:tgtEl>
                                        <p:attrNameLst>
                                          <p:attrName>style.visibility</p:attrName>
                                        </p:attrNameLst>
                                      </p:cBhvr>
                                      <p:to>
                                        <p:strVal val="visible"/>
                                      </p:to>
                                    </p:set>
                                    <p:animEffect transition="in" filter="checkerboard(across)">
                                      <p:cBhvr>
                                        <p:cTn id="27" dur="1000"/>
                                        <p:tgtEl>
                                          <p:spTgt spid="5">
                                            <p:txEl>
                                              <p:pRg st="0" end="0"/>
                                            </p:txEl>
                                          </p:spTgt>
                                        </p:tgtEl>
                                      </p:cBhvr>
                                    </p:animEffect>
                                  </p:childTnLst>
                                </p:cTn>
                              </p:par>
                              <p:par>
                                <p:cTn id="28" presetID="5" presetClass="entr" presetSubtype="10" fill="hold" nodeType="withEffect">
                                  <p:stCondLst>
                                    <p:cond delay="0"/>
                                  </p:stCondLst>
                                  <p:childTnLst>
                                    <p:set>
                                      <p:cBhvr>
                                        <p:cTn id="29" dur="1" fill="hold">
                                          <p:stCondLst>
                                            <p:cond delay="0"/>
                                          </p:stCondLst>
                                        </p:cTn>
                                        <p:tgtEl>
                                          <p:spTgt spid="5">
                                            <p:txEl>
                                              <p:pRg st="1" end="1"/>
                                            </p:txEl>
                                          </p:spTgt>
                                        </p:tgtEl>
                                        <p:attrNameLst>
                                          <p:attrName>style.visibility</p:attrName>
                                        </p:attrNameLst>
                                      </p:cBhvr>
                                      <p:to>
                                        <p:strVal val="visible"/>
                                      </p:to>
                                    </p:set>
                                    <p:animEffect transition="in" filter="checkerboard(across)">
                                      <p:cBhvr>
                                        <p:cTn id="30" dur="1000"/>
                                        <p:tgtEl>
                                          <p:spTgt spid="5">
                                            <p:txEl>
                                              <p:pRg st="1" end="1"/>
                                            </p:txEl>
                                          </p:spTgt>
                                        </p:tgtEl>
                                      </p:cBhvr>
                                    </p:animEffect>
                                  </p:childTnLst>
                                </p:cTn>
                              </p:par>
                              <p:par>
                                <p:cTn id="31" presetID="5" presetClass="entr" presetSubtype="10" fill="hold" nodeType="with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animEffect transition="in" filter="checkerboard(across)">
                                      <p:cBhvr>
                                        <p:cTn id="33" dur="1000"/>
                                        <p:tgtEl>
                                          <p:spTgt spid="5">
                                            <p:txEl>
                                              <p:pRg st="2" end="2"/>
                                            </p:txEl>
                                          </p:spTgt>
                                        </p:tgtEl>
                                      </p:cBhvr>
                                    </p:animEffect>
                                  </p:childTnLst>
                                </p:cTn>
                              </p:par>
                              <p:par>
                                <p:cTn id="34" presetID="5" presetClass="entr" presetSubtype="10" fill="hold" nodeType="withEffect">
                                  <p:stCondLst>
                                    <p:cond delay="0"/>
                                  </p:stCondLst>
                                  <p:childTnLst>
                                    <p:set>
                                      <p:cBhvr>
                                        <p:cTn id="35" dur="1" fill="hold">
                                          <p:stCondLst>
                                            <p:cond delay="0"/>
                                          </p:stCondLst>
                                        </p:cTn>
                                        <p:tgtEl>
                                          <p:spTgt spid="5">
                                            <p:txEl>
                                              <p:pRg st="3" end="3"/>
                                            </p:txEl>
                                          </p:spTgt>
                                        </p:tgtEl>
                                        <p:attrNameLst>
                                          <p:attrName>style.visibility</p:attrName>
                                        </p:attrNameLst>
                                      </p:cBhvr>
                                      <p:to>
                                        <p:strVal val="visible"/>
                                      </p:to>
                                    </p:set>
                                    <p:animEffect transition="in" filter="checkerboard(across)">
                                      <p:cBhvr>
                                        <p:cTn id="36" dur="1000"/>
                                        <p:tgtEl>
                                          <p:spTgt spid="5">
                                            <p:txEl>
                                              <p:pRg st="3" end="3"/>
                                            </p:txEl>
                                          </p:spTgt>
                                        </p:tgtEl>
                                      </p:cBhvr>
                                    </p:animEffect>
                                  </p:childTnLst>
                                </p:cTn>
                              </p:par>
                              <p:par>
                                <p:cTn id="37" presetID="5" presetClass="entr" presetSubtype="10" fill="hold" nodeType="with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Effect transition="in" filter="checkerboard(across)">
                                      <p:cBhvr>
                                        <p:cTn id="39" dur="1000"/>
                                        <p:tgtEl>
                                          <p:spTgt spid="5">
                                            <p:txEl>
                                              <p:pRg st="4" end="4"/>
                                            </p:txEl>
                                          </p:spTgt>
                                        </p:tgtEl>
                                      </p:cBhvr>
                                    </p:animEffect>
                                  </p:childTnLst>
                                </p:cTn>
                              </p:par>
                              <p:par>
                                <p:cTn id="40" presetID="5" presetClass="entr" presetSubtype="10" fill="hold" nodeType="withEffect">
                                  <p:stCondLst>
                                    <p:cond delay="0"/>
                                  </p:stCondLst>
                                  <p:childTnLst>
                                    <p:set>
                                      <p:cBhvr>
                                        <p:cTn id="41" dur="1" fill="hold">
                                          <p:stCondLst>
                                            <p:cond delay="0"/>
                                          </p:stCondLst>
                                        </p:cTn>
                                        <p:tgtEl>
                                          <p:spTgt spid="5">
                                            <p:txEl>
                                              <p:pRg st="5" end="5"/>
                                            </p:txEl>
                                          </p:spTgt>
                                        </p:tgtEl>
                                        <p:attrNameLst>
                                          <p:attrName>style.visibility</p:attrName>
                                        </p:attrNameLst>
                                      </p:cBhvr>
                                      <p:to>
                                        <p:strVal val="visible"/>
                                      </p:to>
                                    </p:set>
                                    <p:animEffect transition="in" filter="checkerboard(across)">
                                      <p:cBhvr>
                                        <p:cTn id="42" dur="1000"/>
                                        <p:tgtEl>
                                          <p:spTgt spid="5">
                                            <p:txEl>
                                              <p:pRg st="5" end="5"/>
                                            </p:txEl>
                                          </p:spTgt>
                                        </p:tgtEl>
                                      </p:cBhvr>
                                    </p:animEffect>
                                  </p:childTnLst>
                                </p:cTn>
                              </p:par>
                              <p:par>
                                <p:cTn id="43" presetID="5" presetClass="entr" presetSubtype="10" fill="hold" nodeType="withEffect">
                                  <p:stCondLst>
                                    <p:cond delay="0"/>
                                  </p:stCondLst>
                                  <p:childTnLst>
                                    <p:set>
                                      <p:cBhvr>
                                        <p:cTn id="44" dur="1" fill="hold">
                                          <p:stCondLst>
                                            <p:cond delay="0"/>
                                          </p:stCondLst>
                                        </p:cTn>
                                        <p:tgtEl>
                                          <p:spTgt spid="5">
                                            <p:txEl>
                                              <p:pRg st="6" end="6"/>
                                            </p:txEl>
                                          </p:spTgt>
                                        </p:tgtEl>
                                        <p:attrNameLst>
                                          <p:attrName>style.visibility</p:attrName>
                                        </p:attrNameLst>
                                      </p:cBhvr>
                                      <p:to>
                                        <p:strVal val="visible"/>
                                      </p:to>
                                    </p:set>
                                    <p:animEffect transition="in" filter="checkerboard(across)">
                                      <p:cBhvr>
                                        <p:cTn id="45" dur="1000"/>
                                        <p:tgtEl>
                                          <p:spTgt spid="5">
                                            <p:txEl>
                                              <p:pRg st="6" end="6"/>
                                            </p:txEl>
                                          </p:spTgt>
                                        </p:tgtEl>
                                      </p:cBhvr>
                                    </p:animEffect>
                                  </p:childTnLst>
                                </p:cTn>
                              </p:par>
                              <p:par>
                                <p:cTn id="46" presetID="5" presetClass="entr" presetSubtype="10" fill="hold" nodeType="withEffect">
                                  <p:stCondLst>
                                    <p:cond delay="0"/>
                                  </p:stCondLst>
                                  <p:childTnLst>
                                    <p:set>
                                      <p:cBhvr>
                                        <p:cTn id="47" dur="1" fill="hold">
                                          <p:stCondLst>
                                            <p:cond delay="0"/>
                                          </p:stCondLst>
                                        </p:cTn>
                                        <p:tgtEl>
                                          <p:spTgt spid="5">
                                            <p:txEl>
                                              <p:pRg st="7" end="7"/>
                                            </p:txEl>
                                          </p:spTgt>
                                        </p:tgtEl>
                                        <p:attrNameLst>
                                          <p:attrName>style.visibility</p:attrName>
                                        </p:attrNameLst>
                                      </p:cBhvr>
                                      <p:to>
                                        <p:strVal val="visible"/>
                                      </p:to>
                                    </p:set>
                                    <p:animEffect transition="in" filter="checkerboard(across)">
                                      <p:cBhvr>
                                        <p:cTn id="48" dur="1000"/>
                                        <p:tgtEl>
                                          <p:spTgt spid="5">
                                            <p:txEl>
                                              <p:pRg st="7" end="7"/>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5" presetClass="entr" presetSubtype="10" fill="hold" nodeType="clickEffect">
                                  <p:stCondLst>
                                    <p:cond delay="0"/>
                                  </p:stCondLst>
                                  <p:childTnLst>
                                    <p:set>
                                      <p:cBhvr>
                                        <p:cTn id="52" dur="1" fill="hold">
                                          <p:stCondLst>
                                            <p:cond delay="0"/>
                                          </p:stCondLst>
                                        </p:cTn>
                                        <p:tgtEl>
                                          <p:spTgt spid="7">
                                            <p:txEl>
                                              <p:pRg st="0" end="0"/>
                                            </p:txEl>
                                          </p:spTgt>
                                        </p:tgtEl>
                                        <p:attrNameLst>
                                          <p:attrName>style.visibility</p:attrName>
                                        </p:attrNameLst>
                                      </p:cBhvr>
                                      <p:to>
                                        <p:strVal val="visible"/>
                                      </p:to>
                                    </p:set>
                                    <p:animEffect transition="in" filter="checkerboard(across)">
                                      <p:cBhvr>
                                        <p:cTn id="53" dur="1000"/>
                                        <p:tgtEl>
                                          <p:spTgt spid="7">
                                            <p:txEl>
                                              <p:pRg st="0" end="0"/>
                                            </p:txEl>
                                          </p:spTgt>
                                        </p:tgtEl>
                                      </p:cBhvr>
                                    </p:animEffect>
                                  </p:childTnLst>
                                </p:cTn>
                              </p:par>
                              <p:par>
                                <p:cTn id="54" presetID="5" presetClass="entr" presetSubtype="10" fill="hold" nodeType="withEffect">
                                  <p:stCondLst>
                                    <p:cond delay="0"/>
                                  </p:stCondLst>
                                  <p:childTnLst>
                                    <p:set>
                                      <p:cBhvr>
                                        <p:cTn id="55" dur="1" fill="hold">
                                          <p:stCondLst>
                                            <p:cond delay="0"/>
                                          </p:stCondLst>
                                        </p:cTn>
                                        <p:tgtEl>
                                          <p:spTgt spid="7">
                                            <p:txEl>
                                              <p:pRg st="1" end="1"/>
                                            </p:txEl>
                                          </p:spTgt>
                                        </p:tgtEl>
                                        <p:attrNameLst>
                                          <p:attrName>style.visibility</p:attrName>
                                        </p:attrNameLst>
                                      </p:cBhvr>
                                      <p:to>
                                        <p:strVal val="visible"/>
                                      </p:to>
                                    </p:set>
                                    <p:animEffect transition="in" filter="checkerboard(across)">
                                      <p:cBhvr>
                                        <p:cTn id="56" dur="1000"/>
                                        <p:tgtEl>
                                          <p:spTgt spid="7">
                                            <p:txEl>
                                              <p:pRg st="1" end="1"/>
                                            </p:txEl>
                                          </p:spTgt>
                                        </p:tgtEl>
                                      </p:cBhvr>
                                    </p:animEffect>
                                  </p:childTnLst>
                                </p:cTn>
                              </p:par>
                              <p:par>
                                <p:cTn id="57" presetID="5" presetClass="entr" presetSubtype="10" fill="hold" nodeType="withEffect">
                                  <p:stCondLst>
                                    <p:cond delay="0"/>
                                  </p:stCondLst>
                                  <p:childTnLst>
                                    <p:set>
                                      <p:cBhvr>
                                        <p:cTn id="58" dur="1" fill="hold">
                                          <p:stCondLst>
                                            <p:cond delay="0"/>
                                          </p:stCondLst>
                                        </p:cTn>
                                        <p:tgtEl>
                                          <p:spTgt spid="7">
                                            <p:txEl>
                                              <p:pRg st="2" end="2"/>
                                            </p:txEl>
                                          </p:spTgt>
                                        </p:tgtEl>
                                        <p:attrNameLst>
                                          <p:attrName>style.visibility</p:attrName>
                                        </p:attrNameLst>
                                      </p:cBhvr>
                                      <p:to>
                                        <p:strVal val="visible"/>
                                      </p:to>
                                    </p:set>
                                    <p:animEffect transition="in" filter="checkerboard(across)">
                                      <p:cBhvr>
                                        <p:cTn id="59" dur="1000"/>
                                        <p:tgtEl>
                                          <p:spTgt spid="7">
                                            <p:txEl>
                                              <p:pRg st="2" end="2"/>
                                            </p:txEl>
                                          </p:spTgt>
                                        </p:tgtEl>
                                      </p:cBhvr>
                                    </p:animEffect>
                                  </p:childTnLst>
                                </p:cTn>
                              </p:par>
                              <p:par>
                                <p:cTn id="60" presetID="5" presetClass="entr" presetSubtype="10" fill="hold" nodeType="withEffect">
                                  <p:stCondLst>
                                    <p:cond delay="0"/>
                                  </p:stCondLst>
                                  <p:childTnLst>
                                    <p:set>
                                      <p:cBhvr>
                                        <p:cTn id="61" dur="1" fill="hold">
                                          <p:stCondLst>
                                            <p:cond delay="0"/>
                                          </p:stCondLst>
                                        </p:cTn>
                                        <p:tgtEl>
                                          <p:spTgt spid="7">
                                            <p:txEl>
                                              <p:pRg st="3" end="3"/>
                                            </p:txEl>
                                          </p:spTgt>
                                        </p:tgtEl>
                                        <p:attrNameLst>
                                          <p:attrName>style.visibility</p:attrName>
                                        </p:attrNameLst>
                                      </p:cBhvr>
                                      <p:to>
                                        <p:strVal val="visible"/>
                                      </p:to>
                                    </p:set>
                                    <p:animEffect transition="in" filter="checkerboard(across)">
                                      <p:cBhvr>
                                        <p:cTn id="62" dur="1000"/>
                                        <p:tgtEl>
                                          <p:spTgt spid="7">
                                            <p:txEl>
                                              <p:pRg st="3" end="3"/>
                                            </p:txEl>
                                          </p:spTgt>
                                        </p:tgtEl>
                                      </p:cBhvr>
                                    </p:animEffect>
                                  </p:childTnLst>
                                </p:cTn>
                              </p:par>
                              <p:par>
                                <p:cTn id="63" presetID="5" presetClass="entr" presetSubtype="10" fill="hold" nodeType="withEffect">
                                  <p:stCondLst>
                                    <p:cond delay="0"/>
                                  </p:stCondLst>
                                  <p:childTnLst>
                                    <p:set>
                                      <p:cBhvr>
                                        <p:cTn id="64" dur="1" fill="hold">
                                          <p:stCondLst>
                                            <p:cond delay="0"/>
                                          </p:stCondLst>
                                        </p:cTn>
                                        <p:tgtEl>
                                          <p:spTgt spid="7">
                                            <p:txEl>
                                              <p:pRg st="4" end="4"/>
                                            </p:txEl>
                                          </p:spTgt>
                                        </p:tgtEl>
                                        <p:attrNameLst>
                                          <p:attrName>style.visibility</p:attrName>
                                        </p:attrNameLst>
                                      </p:cBhvr>
                                      <p:to>
                                        <p:strVal val="visible"/>
                                      </p:to>
                                    </p:set>
                                    <p:animEffect transition="in" filter="checkerboard(across)">
                                      <p:cBhvr>
                                        <p:cTn id="65" dur="1000"/>
                                        <p:tgtEl>
                                          <p:spTgt spid="7">
                                            <p:txEl>
                                              <p:pRg st="4" end="4"/>
                                            </p:txEl>
                                          </p:spTgt>
                                        </p:tgtEl>
                                      </p:cBhvr>
                                    </p:animEffect>
                                  </p:childTnLst>
                                </p:cTn>
                              </p:par>
                              <p:par>
                                <p:cTn id="66" presetID="5" presetClass="entr" presetSubtype="10" fill="hold" nodeType="withEffect">
                                  <p:stCondLst>
                                    <p:cond delay="0"/>
                                  </p:stCondLst>
                                  <p:childTnLst>
                                    <p:set>
                                      <p:cBhvr>
                                        <p:cTn id="67" dur="1" fill="hold">
                                          <p:stCondLst>
                                            <p:cond delay="0"/>
                                          </p:stCondLst>
                                        </p:cTn>
                                        <p:tgtEl>
                                          <p:spTgt spid="7">
                                            <p:txEl>
                                              <p:pRg st="5" end="5"/>
                                            </p:txEl>
                                          </p:spTgt>
                                        </p:tgtEl>
                                        <p:attrNameLst>
                                          <p:attrName>style.visibility</p:attrName>
                                        </p:attrNameLst>
                                      </p:cBhvr>
                                      <p:to>
                                        <p:strVal val="visible"/>
                                      </p:to>
                                    </p:set>
                                    <p:animEffect transition="in" filter="checkerboard(across)">
                                      <p:cBhvr>
                                        <p:cTn id="68" dur="1000"/>
                                        <p:tgtEl>
                                          <p:spTgt spid="7">
                                            <p:txEl>
                                              <p:pRg st="5" end="5"/>
                                            </p:txEl>
                                          </p:spTgt>
                                        </p:tgtEl>
                                      </p:cBhvr>
                                    </p:animEffect>
                                  </p:childTnLst>
                                </p:cTn>
                              </p:par>
                              <p:par>
                                <p:cTn id="69" presetID="5" presetClass="entr" presetSubtype="10" fill="hold" nodeType="withEffect">
                                  <p:stCondLst>
                                    <p:cond delay="0"/>
                                  </p:stCondLst>
                                  <p:childTnLst>
                                    <p:set>
                                      <p:cBhvr>
                                        <p:cTn id="70" dur="1" fill="hold">
                                          <p:stCondLst>
                                            <p:cond delay="0"/>
                                          </p:stCondLst>
                                        </p:cTn>
                                        <p:tgtEl>
                                          <p:spTgt spid="7">
                                            <p:txEl>
                                              <p:pRg st="6" end="6"/>
                                            </p:txEl>
                                          </p:spTgt>
                                        </p:tgtEl>
                                        <p:attrNameLst>
                                          <p:attrName>style.visibility</p:attrName>
                                        </p:attrNameLst>
                                      </p:cBhvr>
                                      <p:to>
                                        <p:strVal val="visible"/>
                                      </p:to>
                                    </p:set>
                                    <p:animEffect transition="in" filter="checkerboard(across)">
                                      <p:cBhvr>
                                        <p:cTn id="71" dur="1000"/>
                                        <p:tgtEl>
                                          <p:spTgt spid="7">
                                            <p:txEl>
                                              <p:pRg st="6" end="6"/>
                                            </p:txEl>
                                          </p:spTgt>
                                        </p:tgtEl>
                                      </p:cBhvr>
                                    </p:animEffect>
                                  </p:childTnLst>
                                </p:cTn>
                              </p:par>
                              <p:par>
                                <p:cTn id="72" presetID="5" presetClass="entr" presetSubtype="10" fill="hold" nodeType="withEffect">
                                  <p:stCondLst>
                                    <p:cond delay="0"/>
                                  </p:stCondLst>
                                  <p:childTnLst>
                                    <p:set>
                                      <p:cBhvr>
                                        <p:cTn id="73" dur="1" fill="hold">
                                          <p:stCondLst>
                                            <p:cond delay="0"/>
                                          </p:stCondLst>
                                        </p:cTn>
                                        <p:tgtEl>
                                          <p:spTgt spid="7">
                                            <p:txEl>
                                              <p:pRg st="7" end="7"/>
                                            </p:txEl>
                                          </p:spTgt>
                                        </p:tgtEl>
                                        <p:attrNameLst>
                                          <p:attrName>style.visibility</p:attrName>
                                        </p:attrNameLst>
                                      </p:cBhvr>
                                      <p:to>
                                        <p:strVal val="visible"/>
                                      </p:to>
                                    </p:set>
                                    <p:animEffect transition="in" filter="checkerboard(across)">
                                      <p:cBhvr>
                                        <p:cTn id="74" dur="10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AEB4DB45-7A46-B015-5BF1-66AE004E4F9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4B33ABD3-9EF5-74C5-1F12-AFCF6D52C421}"/>
              </a:ext>
            </a:extLst>
          </p:cNvPr>
          <p:cNvSpPr/>
          <p:nvPr/>
        </p:nvSpPr>
        <p:spPr>
          <a:xfrm>
            <a:off x="0"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A64A73D8-3643-DA48-AFDD-81FEF5E0D23D}"/>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476D2E6E-D956-F1DF-8B3C-1598C240B827}"/>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4</a:t>
            </a:fld>
            <a:endParaRPr/>
          </a:p>
        </p:txBody>
      </p:sp>
      <p:sp>
        <p:nvSpPr>
          <p:cNvPr id="118" name="Google Shape;118;p2">
            <a:extLst>
              <a:ext uri="{FF2B5EF4-FFF2-40B4-BE49-F238E27FC236}">
                <a16:creationId xmlns:a16="http://schemas.microsoft.com/office/drawing/2014/main" id="{8ED99735-606E-5059-D466-43FC927891AE}"/>
              </a:ext>
            </a:extLst>
          </p:cNvPr>
          <p:cNvSpPr txBox="1"/>
          <p:nvPr/>
        </p:nvSpPr>
        <p:spPr>
          <a:xfrm>
            <a:off x="1959429" y="473526"/>
            <a:ext cx="7516167" cy="527049"/>
          </a:xfrm>
          <a:prstGeom prst="rect">
            <a:avLst/>
          </a:prstGeom>
          <a:noFill/>
          <a:ln>
            <a:noFill/>
          </a:ln>
        </p:spPr>
        <p:txBody>
          <a:bodyPr spcFirstLastPara="1" wrap="square" lIns="91425" tIns="45700" rIns="91425" bIns="45700" anchor="t" anchorCtr="0">
            <a:noAutofit/>
          </a:bodyPr>
          <a:lstStyle/>
          <a:p>
            <a:pP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Programming Languages &amp; Frameworks</a:t>
            </a:r>
            <a:endParaRPr lang="en-US" sz="2400" b="1" i="0" u="none" strike="noStrike" cap="none" dirty="0">
              <a:solidFill>
                <a:srgbClr val="0D0D0D"/>
              </a:solidFill>
              <a:latin typeface="Arial"/>
              <a:ea typeface="Arial"/>
              <a:cs typeface="Arial"/>
              <a:sym typeface="Arial"/>
            </a:endParaRPr>
          </a:p>
        </p:txBody>
      </p:sp>
      <p:pic>
        <p:nvPicPr>
          <p:cNvPr id="120" name="Google Shape;120;p2" title="download.png">
            <a:extLst>
              <a:ext uri="{FF2B5EF4-FFF2-40B4-BE49-F238E27FC236}">
                <a16:creationId xmlns:a16="http://schemas.microsoft.com/office/drawing/2014/main" id="{74C37B30-92C0-E24C-8514-DE17CCE07C3B}"/>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16" name="Google Shape;119;p2">
            <a:extLst>
              <a:ext uri="{FF2B5EF4-FFF2-40B4-BE49-F238E27FC236}">
                <a16:creationId xmlns:a16="http://schemas.microsoft.com/office/drawing/2014/main" id="{B7342BE8-B1E0-6B41-404A-1866FD965575}"/>
              </a:ext>
            </a:extLst>
          </p:cNvPr>
          <p:cNvSpPr txBox="1"/>
          <p:nvPr/>
        </p:nvSpPr>
        <p:spPr>
          <a:xfrm>
            <a:off x="433452" y="1086511"/>
            <a:ext cx="9350628" cy="4354169"/>
          </a:xfrm>
          <a:prstGeom prst="rect">
            <a:avLst/>
          </a:prstGeom>
          <a:noFill/>
          <a:ln>
            <a:noFill/>
          </a:ln>
        </p:spPr>
        <p:txBody>
          <a:bodyPr spcFirstLastPara="1" wrap="square" lIns="91425" tIns="45700" rIns="91425" bIns="45700" anchor="t" anchorCtr="0">
            <a:noAutofit/>
          </a:bodyPr>
          <a:lstStyle/>
          <a:p>
            <a:pPr marL="342900" marR="0" lvl="0" indent="-342900">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Programming Language Used:</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Python</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for data cleaning, preprocessing, and</a:t>
            </a:r>
            <a:endParaRPr lang="ar-EG" sz="1500" kern="100" dirty="0">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KPI calculations using </a:t>
            </a: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Pandas</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and </a:t>
            </a: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Jupyter Notebook</a:t>
            </a:r>
            <a:endParaRPr lang="en-US" sz="15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342900" marR="0" lvl="0" indent="-342900">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Frameworks / Tools:</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Power BI</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used to build the interactive dashboard and visual reports</a:t>
            </a: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Pandas</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for data manipulation and analysis</a:t>
            </a: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Matplotlib / Seaborn</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for visualizing outliers during preprocessing</a:t>
            </a:r>
          </a:p>
          <a:p>
            <a:pPr marL="342900" marR="0" lvl="0" indent="-342900">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Times New Roman" panose="02020603050405020304" pitchFamily="18" charset="0"/>
              </a:rPr>
              <a:t>Supporting Technologies:</a:t>
            </a:r>
            <a:endParaRPr lang="en-US" sz="1600" kern="100" dirty="0">
              <a:effectLst/>
              <a:latin typeface="Times New Roman" panose="02020603050405020304" pitchFamily="18" charset="0"/>
              <a:ea typeface="Aptos" panose="020B0004020202020204" pitchFamily="34" charset="0"/>
              <a:cs typeface="Times New Roman" panose="02020603050405020304" pitchFamily="18" charset="0"/>
            </a:endParaRP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CSV Files</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as the main data source (our_data.csv, Supply Chain </a:t>
            </a:r>
            <a:r>
              <a:rPr lang="en-US" sz="1500" kern="100" dirty="0">
                <a:latin typeface="Times New Roman" panose="02020603050405020304" pitchFamily="18" charset="0"/>
                <a:ea typeface="Aptos" panose="020B0004020202020204" pitchFamily="34" charset="0"/>
                <a:cs typeface="Times New Roman" panose="02020603050405020304" pitchFamily="18" charset="0"/>
              </a:rPr>
              <a:t>Data Cleaned</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.csv)</a:t>
            </a: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Excel</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for organizing initial data before visualization</a:t>
            </a:r>
          </a:p>
          <a:p>
            <a:pPr marL="742950" marR="0" lvl="1" indent="-285750">
              <a:spcAft>
                <a:spcPts val="800"/>
              </a:spcAft>
              <a:buSzPts val="1000"/>
              <a:buFont typeface="Courier New" panose="02070309020205020404" pitchFamily="49" charset="0"/>
              <a:buChar char="o"/>
              <a:tabLst>
                <a:tab pos="914400" algn="l"/>
              </a:tabLst>
            </a:pPr>
            <a:r>
              <a:rPr lang="en-US" sz="1500" b="1" kern="100" dirty="0">
                <a:effectLst/>
                <a:latin typeface="Times New Roman" panose="02020603050405020304" pitchFamily="18" charset="0"/>
                <a:ea typeface="Aptos" panose="020B0004020202020204" pitchFamily="34" charset="0"/>
                <a:cs typeface="Times New Roman" panose="02020603050405020304" pitchFamily="18" charset="0"/>
              </a:rPr>
              <a:t>Power BI Service</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to publish and share the final dashboard</a:t>
            </a:r>
          </a:p>
          <a:p>
            <a:pPr marL="742950" marR="0" lvl="1" indent="-285750">
              <a:spcAft>
                <a:spcPts val="800"/>
              </a:spcAft>
              <a:buSzPts val="1000"/>
              <a:buFont typeface="Courier New" panose="02070309020205020404" pitchFamily="49" charset="0"/>
              <a:buChar char="o"/>
              <a:tabLst>
                <a:tab pos="914400" algn="l"/>
              </a:tabLst>
            </a:pPr>
            <a:r>
              <a:rPr lang="en-US" sz="1500" b="1" kern="100" dirty="0">
                <a:latin typeface="Times New Roman" panose="02020603050405020304" pitchFamily="18" charset="0"/>
                <a:cs typeface="Times New Roman" panose="02020603050405020304" pitchFamily="18" charset="0"/>
              </a:rPr>
              <a:t>Word</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 – for Making </a:t>
            </a:r>
            <a:r>
              <a:rPr lang="en-US" sz="1500" kern="100" dirty="0">
                <a:latin typeface="Times New Roman" panose="02020603050405020304" pitchFamily="18" charset="0"/>
                <a:ea typeface="Aptos" panose="020B0004020202020204" pitchFamily="34" charset="0"/>
                <a:cs typeface="Times New Roman" panose="02020603050405020304" pitchFamily="18" charset="0"/>
              </a:rPr>
              <a:t>D</a:t>
            </a:r>
            <a:r>
              <a:rPr lang="en-US" sz="1500" kern="100" dirty="0">
                <a:effectLst/>
                <a:latin typeface="Times New Roman" panose="02020603050405020304" pitchFamily="18" charset="0"/>
                <a:ea typeface="Aptos" panose="020B0004020202020204" pitchFamily="34" charset="0"/>
                <a:cs typeface="Times New Roman" panose="02020603050405020304" pitchFamily="18" charset="0"/>
              </a:rPr>
              <a:t>ocumentation</a:t>
            </a:r>
          </a:p>
          <a:p>
            <a:pPr marL="742950" marR="0" lvl="1" indent="-285750">
              <a:spcAft>
                <a:spcPts val="800"/>
              </a:spcAft>
              <a:buSzPts val="1000"/>
              <a:buFont typeface="Courier New" panose="02070309020205020404" pitchFamily="49" charset="0"/>
              <a:buChar char="o"/>
              <a:tabLst>
                <a:tab pos="914400" algn="l"/>
              </a:tabLst>
            </a:pPr>
            <a:r>
              <a:rPr lang="en-US" sz="1500" b="1" kern="100" dirty="0">
                <a:latin typeface="Times New Roman" panose="02020603050405020304" pitchFamily="18" charset="0"/>
                <a:cs typeface="Times New Roman" panose="02020603050405020304" pitchFamily="18" charset="0"/>
              </a:rPr>
              <a:t>PowerPoint</a:t>
            </a:r>
          </a:p>
        </p:txBody>
      </p:sp>
    </p:spTree>
    <p:extLst>
      <p:ext uri="{BB962C8B-B14F-4D97-AF65-F5344CB8AC3E}">
        <p14:creationId xmlns:p14="http://schemas.microsoft.com/office/powerpoint/2010/main" val="1328771658"/>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97DE4D32-C201-8DD3-090F-EC026407930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FE804D4-9974-094B-63EE-270CE3C2A5B3}"/>
              </a:ext>
            </a:extLst>
          </p:cNvPr>
          <p:cNvSpPr/>
          <p:nvPr/>
        </p:nvSpPr>
        <p:spPr>
          <a:xfrm>
            <a:off x="0"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6200527E-31A1-EAC1-C188-F08FB5CE202E}"/>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7E3FDAA0-409A-F933-FFB9-7215A70C5E54}"/>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5</a:t>
            </a:fld>
            <a:endParaRPr dirty="0"/>
          </a:p>
        </p:txBody>
      </p:sp>
      <p:sp>
        <p:nvSpPr>
          <p:cNvPr id="118" name="Google Shape;118;p2">
            <a:extLst>
              <a:ext uri="{FF2B5EF4-FFF2-40B4-BE49-F238E27FC236}">
                <a16:creationId xmlns:a16="http://schemas.microsoft.com/office/drawing/2014/main" id="{A29959E6-25DA-FF8A-F1EE-6CF177670909}"/>
              </a:ext>
            </a:extLst>
          </p:cNvPr>
          <p:cNvSpPr txBox="1"/>
          <p:nvPr/>
        </p:nvSpPr>
        <p:spPr>
          <a:xfrm>
            <a:off x="1959429" y="473526"/>
            <a:ext cx="7516167" cy="527049"/>
          </a:xfrm>
          <a:prstGeom prst="rect">
            <a:avLst/>
          </a:prstGeom>
          <a:noFill/>
          <a:ln>
            <a:noFill/>
          </a:ln>
        </p:spPr>
        <p:txBody>
          <a:bodyPr spcFirstLastPara="1" wrap="square" lIns="91425" tIns="45700" rIns="91425" bIns="45700" anchor="t" anchorCtr="0">
            <a:noAutofit/>
          </a:bodyPr>
          <a:lstStyle/>
          <a:p>
            <a:pP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Programming Languages &amp; Frameworks</a:t>
            </a:r>
            <a:endParaRPr lang="en-US" sz="2400" b="1" i="0" u="none" strike="noStrike" cap="none" dirty="0">
              <a:solidFill>
                <a:srgbClr val="0D0D0D"/>
              </a:solidFill>
              <a:latin typeface="Arial"/>
              <a:ea typeface="Arial"/>
              <a:cs typeface="Arial"/>
              <a:sym typeface="Arial"/>
            </a:endParaRPr>
          </a:p>
        </p:txBody>
      </p:sp>
      <p:pic>
        <p:nvPicPr>
          <p:cNvPr id="120" name="Google Shape;120;p2" title="download.png">
            <a:extLst>
              <a:ext uri="{FF2B5EF4-FFF2-40B4-BE49-F238E27FC236}">
                <a16:creationId xmlns:a16="http://schemas.microsoft.com/office/drawing/2014/main" id="{09DC164C-1752-14B8-1739-F42A7E5CBAF7}"/>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16" name="Google Shape;119;p2">
            <a:extLst>
              <a:ext uri="{FF2B5EF4-FFF2-40B4-BE49-F238E27FC236}">
                <a16:creationId xmlns:a16="http://schemas.microsoft.com/office/drawing/2014/main" id="{FEA57D8E-5804-5CA7-A02A-A988A0D8B72C}"/>
              </a:ext>
            </a:extLst>
          </p:cNvPr>
          <p:cNvSpPr txBox="1"/>
          <p:nvPr/>
        </p:nvSpPr>
        <p:spPr>
          <a:xfrm>
            <a:off x="1247268" y="934111"/>
            <a:ext cx="4010532" cy="989177"/>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 Data Cleaning and Preprocessing</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2" name="Google Shape;119;p2">
            <a:extLst>
              <a:ext uri="{FF2B5EF4-FFF2-40B4-BE49-F238E27FC236}">
                <a16:creationId xmlns:a16="http://schemas.microsoft.com/office/drawing/2014/main" id="{B446A1C8-01C1-D0FB-293E-9BFB65FA3FF8}"/>
              </a:ext>
            </a:extLst>
          </p:cNvPr>
          <p:cNvSpPr txBox="1"/>
          <p:nvPr/>
        </p:nvSpPr>
        <p:spPr>
          <a:xfrm>
            <a:off x="180974" y="1420835"/>
            <a:ext cx="4656201" cy="989177"/>
          </a:xfrm>
          <a:prstGeom prst="rect">
            <a:avLst/>
          </a:prstGeom>
          <a:noFill/>
          <a:ln>
            <a:noFill/>
          </a:ln>
        </p:spPr>
        <p:txBody>
          <a:bodyPr spcFirstLastPara="1" wrap="square" lIns="91425" tIns="45700" rIns="91425" bIns="45700" anchor="t" anchorCtr="0">
            <a:noAutofit/>
          </a:bodyPr>
          <a:lstStyle/>
          <a:p>
            <a:pPr marL="342900" marR="0" lvl="0" indent="-342900">
              <a:spcBef>
                <a:spcPts val="150"/>
              </a:spcBef>
              <a:buFont typeface="+mj-lt"/>
              <a:buAutoNum type="arabicPeriod"/>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Loading the Data </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spcBef>
                <a:spcPts val="15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Used Pandas: df = pd.read_csv("our_data.csv").</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spcBef>
                <a:spcPts val="15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Explored with df.head() and df.describe() to confirm structure and statistical summaries.</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6" name="Picture 5" descr="A screenshot of a computer&#10;&#10;AI-generated content may be incorrect.">
            <a:extLst>
              <a:ext uri="{FF2B5EF4-FFF2-40B4-BE49-F238E27FC236}">
                <a16:creationId xmlns:a16="http://schemas.microsoft.com/office/drawing/2014/main" id="{16FBFDE8-4293-FC27-8713-CD733171487B}"/>
              </a:ext>
            </a:extLst>
          </p:cNvPr>
          <p:cNvPicPr>
            <a:picLocks noChangeAspect="1"/>
          </p:cNvPicPr>
          <p:nvPr/>
        </p:nvPicPr>
        <p:blipFill>
          <a:blip r:embed="rId4"/>
          <a:stretch>
            <a:fillRect/>
          </a:stretch>
        </p:blipFill>
        <p:spPr>
          <a:xfrm>
            <a:off x="101315" y="2364949"/>
            <a:ext cx="4479830" cy="3651167"/>
          </a:xfrm>
          <a:prstGeom prst="rect">
            <a:avLst/>
          </a:prstGeom>
        </p:spPr>
      </p:pic>
      <p:sp>
        <p:nvSpPr>
          <p:cNvPr id="8" name="TextBox 7">
            <a:extLst>
              <a:ext uri="{FF2B5EF4-FFF2-40B4-BE49-F238E27FC236}">
                <a16:creationId xmlns:a16="http://schemas.microsoft.com/office/drawing/2014/main" id="{E07ADEBA-3A53-6820-4336-3CFA3DE9D05A}"/>
              </a:ext>
            </a:extLst>
          </p:cNvPr>
          <p:cNvSpPr txBox="1"/>
          <p:nvPr/>
        </p:nvSpPr>
        <p:spPr>
          <a:xfrm>
            <a:off x="180975" y="1219890"/>
            <a:ext cx="6094476" cy="292709"/>
          </a:xfrm>
          <a:prstGeom prst="rect">
            <a:avLst/>
          </a:prstGeom>
          <a:noFill/>
        </p:spPr>
        <p:txBody>
          <a:bodyPr wrap="square">
            <a:spAutoFit/>
          </a:bodyPr>
          <a:lstStyle/>
          <a:p>
            <a:pPr marL="0" marR="0">
              <a:lnSpc>
                <a:spcPct val="115000"/>
              </a:lnSpc>
              <a:spcAft>
                <a:spcPts val="800"/>
              </a:spcAft>
              <a:buNone/>
            </a:pPr>
            <a:r>
              <a:rPr lang="en-US" sz="1200" b="1" kern="0" dirty="0">
                <a:effectLst/>
                <a:latin typeface="Times New Roman" panose="02020603050405020304" pitchFamily="18" charset="0"/>
                <a:ea typeface="Times New Roman" panose="02020603050405020304" pitchFamily="18" charset="0"/>
                <a:cs typeface="Arial" panose="020B0604020202020204" pitchFamily="34" charset="0"/>
              </a:rPr>
              <a:t>Steps Performed :-</a:t>
            </a:r>
            <a:endParaRPr lang="en-US" sz="11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9" name="Google Shape;119;p2">
            <a:extLst>
              <a:ext uri="{FF2B5EF4-FFF2-40B4-BE49-F238E27FC236}">
                <a16:creationId xmlns:a16="http://schemas.microsoft.com/office/drawing/2014/main" id="{A9B1CDB8-C14E-5AB0-315A-740040AA0226}"/>
              </a:ext>
            </a:extLst>
          </p:cNvPr>
          <p:cNvSpPr txBox="1"/>
          <p:nvPr/>
        </p:nvSpPr>
        <p:spPr>
          <a:xfrm>
            <a:off x="4371830" y="1426216"/>
            <a:ext cx="3653854" cy="989177"/>
          </a:xfrm>
          <a:prstGeom prst="rect">
            <a:avLst/>
          </a:prstGeom>
          <a:noFill/>
          <a:ln>
            <a:noFill/>
          </a:ln>
        </p:spPr>
        <p:txBody>
          <a:bodyPr spcFirstLastPara="1" wrap="square" lIns="91425" tIns="45700" rIns="91425" bIns="45700" anchor="t" anchorCtr="0">
            <a:noAutofit/>
          </a:bodyPr>
          <a:lstStyle/>
          <a:p>
            <a:pPr marL="342900" marR="0" lvl="0" indent="-342900">
              <a:lnSpc>
                <a:spcPct val="115000"/>
              </a:lnSpc>
              <a:spcBef>
                <a:spcPts val="150"/>
              </a:spcBef>
              <a:buFont typeface="+mj-lt"/>
              <a:buAutoNum type="arabicPeriod" startAt="2"/>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Checking for Missing Values </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15000"/>
              </a:lnSpc>
              <a:spcBef>
                <a:spcPts val="15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Ran df.isnull().sum() to confirm no missing values across all 30 columns.</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11" name="Picture 10" descr="A screenshot of a computer&#10;&#10;AI-generated content may be incorrect.">
            <a:extLst>
              <a:ext uri="{FF2B5EF4-FFF2-40B4-BE49-F238E27FC236}">
                <a16:creationId xmlns:a16="http://schemas.microsoft.com/office/drawing/2014/main" id="{FC2D6E52-34EC-7C91-EDE3-4408C0284D16}"/>
              </a:ext>
            </a:extLst>
          </p:cNvPr>
          <p:cNvPicPr>
            <a:picLocks noChangeAspect="1"/>
          </p:cNvPicPr>
          <p:nvPr/>
        </p:nvPicPr>
        <p:blipFill>
          <a:blip r:embed="rId5"/>
          <a:srcRect l="2875" r="58198"/>
          <a:stretch/>
        </p:blipFill>
        <p:spPr>
          <a:xfrm>
            <a:off x="4776537" y="2338153"/>
            <a:ext cx="2657535" cy="3676351"/>
          </a:xfrm>
          <a:prstGeom prst="rect">
            <a:avLst/>
          </a:prstGeom>
        </p:spPr>
      </p:pic>
      <p:sp>
        <p:nvSpPr>
          <p:cNvPr id="12" name="Google Shape;119;p2">
            <a:extLst>
              <a:ext uri="{FF2B5EF4-FFF2-40B4-BE49-F238E27FC236}">
                <a16:creationId xmlns:a16="http://schemas.microsoft.com/office/drawing/2014/main" id="{DFB92F2D-DA59-5ADB-526C-F56FE6DEB79D}"/>
              </a:ext>
            </a:extLst>
          </p:cNvPr>
          <p:cNvSpPr txBox="1"/>
          <p:nvPr/>
        </p:nvSpPr>
        <p:spPr>
          <a:xfrm>
            <a:off x="7477043" y="1424688"/>
            <a:ext cx="4805335" cy="989177"/>
          </a:xfrm>
          <a:prstGeom prst="rect">
            <a:avLst/>
          </a:prstGeom>
          <a:noFill/>
          <a:ln>
            <a:noFill/>
          </a:ln>
        </p:spPr>
        <p:txBody>
          <a:bodyPr spcFirstLastPara="1" wrap="square" lIns="91425" tIns="45700" rIns="91425" bIns="45700" anchor="t" anchorCtr="0">
            <a:noAutofit/>
          </a:bodyPr>
          <a:lstStyle/>
          <a:p>
            <a:pPr marL="342900" marR="0" lvl="0" indent="-342900">
              <a:lnSpc>
                <a:spcPct val="115000"/>
              </a:lnSpc>
              <a:spcBef>
                <a:spcPts val="50"/>
              </a:spcBef>
              <a:buFont typeface="+mj-lt"/>
              <a:buAutoNum type="arabicPeriod" startAt="3"/>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Correcting Data Types </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742950" marR="0" lvl="1" indent="-285750">
              <a:lnSpc>
                <a:spcPct val="115000"/>
              </a:lnSpc>
              <a:spcBef>
                <a:spcPts val="5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Verified with df.dtypes:</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a:p>
            <a:pPr marL="914400" marR="0" lvl="2" indent="-228600">
              <a:lnSpc>
                <a:spcPct val="115000"/>
              </a:lnSpc>
              <a:spcBef>
                <a:spcPts val="50"/>
              </a:spcBef>
              <a:buSzPts val="1000"/>
              <a:buFont typeface="Wingdings" panose="05000000000000000000" pitchFamily="2" charset="2"/>
              <a:buChar char=""/>
              <a:tabLst>
                <a:tab pos="1371600" algn="l"/>
              </a:tabLst>
            </a:pPr>
            <a:r>
              <a:rPr lang="en-US" sz="1225" kern="0" dirty="0">
                <a:effectLst/>
                <a:latin typeface="Times New Roman" panose="02020603050405020304" pitchFamily="18" charset="0"/>
                <a:ea typeface="Times New Roman" panose="02020603050405020304" pitchFamily="18" charset="0"/>
                <a:cs typeface="Arial" panose="020B0604020202020204" pitchFamily="34" charset="0"/>
              </a:rPr>
              <a:t>Numerical columns (e.g., Price, Revenue generated) as float64 or int64.</a:t>
            </a:r>
            <a:endParaRPr lang="en-US" sz="1225" kern="100" dirty="0">
              <a:effectLst/>
              <a:latin typeface="Aptos" panose="020B0004020202020204" pitchFamily="34" charset="0"/>
              <a:ea typeface="Aptos" panose="020B0004020202020204" pitchFamily="34" charset="0"/>
              <a:cs typeface="Arial" panose="020B0604020202020204" pitchFamily="34" charset="0"/>
            </a:endParaRPr>
          </a:p>
          <a:p>
            <a:pPr marL="914400" marR="0" lvl="2" indent="-228600">
              <a:lnSpc>
                <a:spcPct val="115000"/>
              </a:lnSpc>
              <a:spcBef>
                <a:spcPts val="50"/>
              </a:spcBef>
              <a:buSzPts val="1000"/>
              <a:buFont typeface="Wingdings" panose="05000000000000000000" pitchFamily="2" charset="2"/>
              <a:buChar char=""/>
              <a:tabLst>
                <a:tab pos="1371600" algn="l"/>
              </a:tabLst>
            </a:pPr>
            <a:r>
              <a:rPr lang="en-US" sz="1225" kern="0" dirty="0">
                <a:effectLst/>
                <a:latin typeface="Times New Roman" panose="02020603050405020304" pitchFamily="18" charset="0"/>
                <a:ea typeface="Times New Roman" panose="02020603050405020304" pitchFamily="18" charset="0"/>
                <a:cs typeface="Arial" panose="020B0604020202020204" pitchFamily="34" charset="0"/>
              </a:rPr>
              <a:t>Categorical columns (e.g., Product type, Supplier name) as object.</a:t>
            </a:r>
            <a:endParaRPr lang="en-US" sz="1225" kern="100" dirty="0">
              <a:effectLst/>
              <a:latin typeface="Aptos" panose="020B0004020202020204" pitchFamily="34" charset="0"/>
              <a:ea typeface="Aptos" panose="020B0004020202020204" pitchFamily="34" charset="0"/>
              <a:cs typeface="Arial" panose="020B0604020202020204" pitchFamily="34" charset="0"/>
            </a:endParaRPr>
          </a:p>
        </p:txBody>
      </p:sp>
      <p:pic>
        <p:nvPicPr>
          <p:cNvPr id="14" name="Picture 13" descr="A screenshot of a computer&#10;&#10;AI-generated content may be incorrect.">
            <a:extLst>
              <a:ext uri="{FF2B5EF4-FFF2-40B4-BE49-F238E27FC236}">
                <a16:creationId xmlns:a16="http://schemas.microsoft.com/office/drawing/2014/main" id="{69253E69-2E65-A9F0-5B14-1CBD455BF45B}"/>
              </a:ext>
            </a:extLst>
          </p:cNvPr>
          <p:cNvPicPr>
            <a:picLocks noChangeAspect="1"/>
          </p:cNvPicPr>
          <p:nvPr/>
        </p:nvPicPr>
        <p:blipFill>
          <a:blip r:embed="rId6"/>
          <a:srcRect l="5700" r="-1172" b="70052"/>
          <a:stretch/>
        </p:blipFill>
        <p:spPr>
          <a:xfrm>
            <a:off x="7605834" y="3302311"/>
            <a:ext cx="3119912" cy="1420778"/>
          </a:xfrm>
          <a:prstGeom prst="rect">
            <a:avLst/>
          </a:prstGeom>
        </p:spPr>
      </p:pic>
      <p:pic>
        <p:nvPicPr>
          <p:cNvPr id="15" name="Picture 14" descr="A screenshot of a computer&#10;&#10;AI-generated content may be incorrect.">
            <a:extLst>
              <a:ext uri="{FF2B5EF4-FFF2-40B4-BE49-F238E27FC236}">
                <a16:creationId xmlns:a16="http://schemas.microsoft.com/office/drawing/2014/main" id="{76AA4858-667C-810D-B33F-78EB3970A382}"/>
              </a:ext>
            </a:extLst>
          </p:cNvPr>
          <p:cNvPicPr>
            <a:picLocks noChangeAspect="1"/>
          </p:cNvPicPr>
          <p:nvPr/>
        </p:nvPicPr>
        <p:blipFill>
          <a:blip r:embed="rId6"/>
          <a:srcRect l="19643" t="28551" r="26875" b="2212"/>
          <a:stretch/>
        </p:blipFill>
        <p:spPr>
          <a:xfrm>
            <a:off x="10045259" y="2715976"/>
            <a:ext cx="2046159" cy="3236768"/>
          </a:xfrm>
          <a:prstGeom prst="rect">
            <a:avLst/>
          </a:prstGeom>
        </p:spPr>
      </p:pic>
    </p:spTree>
    <p:extLst>
      <p:ext uri="{BB962C8B-B14F-4D97-AF65-F5344CB8AC3E}">
        <p14:creationId xmlns:p14="http://schemas.microsoft.com/office/powerpoint/2010/main" val="3211718500"/>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9"/>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8DE86827-C81B-C60B-780A-C55F1EDC22A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06786C29-6B35-1E48-801D-CC1093CB151C}"/>
              </a:ext>
            </a:extLst>
          </p:cNvPr>
          <p:cNvSpPr/>
          <p:nvPr/>
        </p:nvSpPr>
        <p:spPr>
          <a:xfrm>
            <a:off x="-9144" y="256719"/>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2AE96051-FC16-02FC-421E-B4FFD87AD286}"/>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39834B68-842E-70BA-FDDC-DA784B31440F}"/>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6</a:t>
            </a:fld>
            <a:endParaRPr dirty="0"/>
          </a:p>
        </p:txBody>
      </p:sp>
      <p:sp>
        <p:nvSpPr>
          <p:cNvPr id="118" name="Google Shape;118;p2">
            <a:extLst>
              <a:ext uri="{FF2B5EF4-FFF2-40B4-BE49-F238E27FC236}">
                <a16:creationId xmlns:a16="http://schemas.microsoft.com/office/drawing/2014/main" id="{A8207EC2-99AC-54E6-0A97-BFCF1C45D24F}"/>
              </a:ext>
            </a:extLst>
          </p:cNvPr>
          <p:cNvSpPr txBox="1"/>
          <p:nvPr/>
        </p:nvSpPr>
        <p:spPr>
          <a:xfrm>
            <a:off x="1959429" y="473526"/>
            <a:ext cx="7516167" cy="527049"/>
          </a:xfrm>
          <a:prstGeom prst="rect">
            <a:avLst/>
          </a:prstGeom>
          <a:noFill/>
          <a:ln>
            <a:noFill/>
          </a:ln>
        </p:spPr>
        <p:txBody>
          <a:bodyPr spcFirstLastPara="1" wrap="square" lIns="91425" tIns="45700" rIns="91425" bIns="45700" anchor="t" anchorCtr="0">
            <a:noAutofit/>
          </a:bodyPr>
          <a:lstStyle/>
          <a:p>
            <a:pP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Programming Languages &amp; Frameworks</a:t>
            </a:r>
            <a:endParaRPr lang="en-US" sz="2400" b="1" i="0" u="none" strike="noStrike" cap="none" dirty="0">
              <a:solidFill>
                <a:srgbClr val="0D0D0D"/>
              </a:solidFill>
              <a:latin typeface="Arial"/>
              <a:ea typeface="Arial"/>
              <a:cs typeface="Arial"/>
              <a:sym typeface="Arial"/>
            </a:endParaRPr>
          </a:p>
        </p:txBody>
      </p:sp>
      <p:pic>
        <p:nvPicPr>
          <p:cNvPr id="120" name="Google Shape;120;p2" title="download.png">
            <a:extLst>
              <a:ext uri="{FF2B5EF4-FFF2-40B4-BE49-F238E27FC236}">
                <a16:creationId xmlns:a16="http://schemas.microsoft.com/office/drawing/2014/main" id="{D69AE14F-4ADE-703F-64F1-41C869815FA2}"/>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16" name="Google Shape;119;p2">
            <a:extLst>
              <a:ext uri="{FF2B5EF4-FFF2-40B4-BE49-F238E27FC236}">
                <a16:creationId xmlns:a16="http://schemas.microsoft.com/office/drawing/2014/main" id="{735D7463-A1CF-EBF9-ED63-0928C71ED86B}"/>
              </a:ext>
            </a:extLst>
          </p:cNvPr>
          <p:cNvSpPr txBox="1"/>
          <p:nvPr/>
        </p:nvSpPr>
        <p:spPr>
          <a:xfrm>
            <a:off x="1247268" y="1016407"/>
            <a:ext cx="4010532" cy="989177"/>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 Data Cleaning and Preprocessing</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17" name="Google Shape;119;p2">
            <a:extLst>
              <a:ext uri="{FF2B5EF4-FFF2-40B4-BE49-F238E27FC236}">
                <a16:creationId xmlns:a16="http://schemas.microsoft.com/office/drawing/2014/main" id="{B294DBB2-74AD-8E52-2E13-E4BDEA1F6F4A}"/>
              </a:ext>
            </a:extLst>
          </p:cNvPr>
          <p:cNvSpPr txBox="1"/>
          <p:nvPr/>
        </p:nvSpPr>
        <p:spPr>
          <a:xfrm>
            <a:off x="-603504" y="1394696"/>
            <a:ext cx="7360920" cy="2299480"/>
          </a:xfrm>
          <a:prstGeom prst="rect">
            <a:avLst/>
          </a:prstGeom>
          <a:noFill/>
          <a:ln>
            <a:noFill/>
          </a:ln>
        </p:spPr>
        <p:txBody>
          <a:bodyPr spcFirstLastPara="1" wrap="square" lIns="91425" tIns="45700" rIns="91425" bIns="45700" anchor="t" anchorCtr="0">
            <a:noAutofit/>
          </a:bodyPr>
          <a:lstStyle/>
          <a:p>
            <a:pPr marL="1143000" lvl="6" indent="-342900">
              <a:lnSpc>
                <a:spcPct val="115000"/>
              </a:lnSpc>
              <a:spcBef>
                <a:spcPts val="100"/>
              </a:spcBef>
              <a:buFont typeface="+mj-lt"/>
              <a:buAutoNum type="arabicPeriod" startAt="4"/>
              <a:tabLst>
                <a:tab pos="457200" algn="l"/>
              </a:tabLst>
            </a:pPr>
            <a:r>
              <a:rPr lang="en-US" sz="1350" b="1" dirty="0">
                <a:latin typeface="Times New Roman" panose="02020603050405020304" pitchFamily="18" charset="0"/>
                <a:cs typeface="Arial" panose="020B0604020202020204" pitchFamily="34" charset="0"/>
              </a:rPr>
              <a:t>Standardizing</a:t>
            </a: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 Defect Rate Metrics</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1143000" lvl="5" indent="-285750">
              <a:lnSpc>
                <a:spcPct val="115000"/>
              </a:lnSpc>
              <a:spcBef>
                <a:spcPts val="10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Clarified that "Defect rates" measures defects per batch, while "Defect rate per product%" measures defects per unit. Both retained for distinct KPI calculations.</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6" indent="-342900">
              <a:lnSpc>
                <a:spcPct val="115000"/>
              </a:lnSpc>
              <a:spcBef>
                <a:spcPts val="100"/>
              </a:spcBef>
              <a:buFont typeface="+mj-lt"/>
              <a:buAutoNum type="arabicPeriod" startAt="5"/>
              <a:tabLst>
                <a:tab pos="457200" algn="l"/>
              </a:tabLst>
            </a:pPr>
            <a:r>
              <a:rPr lang="en-US" sz="1350" b="1" dirty="0">
                <a:latin typeface="Times New Roman" panose="02020603050405020304" pitchFamily="18" charset="0"/>
                <a:cs typeface="Arial" panose="020B0604020202020204" pitchFamily="34" charset="0"/>
              </a:rPr>
              <a:t>Handling</a:t>
            </a: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 Outliers</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1143000" lvl="5" indent="-285750">
              <a:lnSpc>
                <a:spcPct val="115000"/>
              </a:lnSpc>
              <a:spcBef>
                <a:spcPts val="10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Used boxplots to identify outliers in the Price column, ensuring data consistency.</a:t>
            </a:r>
          </a:p>
          <a:p>
            <a:pPr marL="1143000" lvl="6" indent="-342900">
              <a:lnSpc>
                <a:spcPct val="115000"/>
              </a:lnSpc>
              <a:spcBef>
                <a:spcPts val="100"/>
              </a:spcBef>
              <a:buSzPts val="1000"/>
              <a:buFont typeface="+mj-lt"/>
              <a:buAutoNum type="arabicPeriod" startAt="6"/>
              <a:tabLst>
                <a:tab pos="914400" algn="l"/>
              </a:tabLst>
            </a:pPr>
            <a:r>
              <a:rPr lang="en-US" sz="1350" b="1" dirty="0">
                <a:latin typeface="Times New Roman" panose="02020603050405020304" pitchFamily="18" charset="0"/>
                <a:cs typeface="Arial" panose="020B0604020202020204" pitchFamily="34" charset="0"/>
              </a:rPr>
              <a:t>Standardizing</a:t>
            </a: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 Numerical Data:</a:t>
            </a:r>
            <a:endParaRPr lang="en-US" sz="1350" b="1" kern="100" dirty="0">
              <a:effectLst/>
              <a:latin typeface="Aptos" panose="020B0004020202020204" pitchFamily="34" charset="0"/>
              <a:ea typeface="Aptos" panose="020B0004020202020204" pitchFamily="34" charset="0"/>
              <a:cs typeface="Arial" panose="020B0604020202020204" pitchFamily="34" charset="0"/>
            </a:endParaRPr>
          </a:p>
          <a:p>
            <a:pPr marL="1143000" lvl="5" indent="-285750">
              <a:lnSpc>
                <a:spcPct val="115000"/>
              </a:lnSpc>
              <a:spcBef>
                <a:spcPts val="10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Applied Standard Scaler to the Price column to normalize its distribution for analysis.</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a:p>
            <a:pPr marL="1143000" lvl="6" indent="-342900">
              <a:lnSpc>
                <a:spcPct val="115000"/>
              </a:lnSpc>
              <a:spcBef>
                <a:spcPts val="100"/>
              </a:spcBef>
              <a:buFont typeface="+mj-lt"/>
              <a:buAutoNum type="arabicPeriod" startAt="7"/>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Saving Cleaned Data</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1143000" lvl="7" indent="-285750">
              <a:lnSpc>
                <a:spcPct val="115000"/>
              </a:lnSpc>
              <a:spcBef>
                <a:spcPts val="100"/>
              </a:spcBef>
              <a:buSzPts val="1000"/>
              <a:buFont typeface="Courier New" panose="02070309020205020404" pitchFamily="49" charset="0"/>
              <a:buChar char="o"/>
              <a:tabLst>
                <a:tab pos="914400" algn="l"/>
              </a:tabLst>
            </a:pPr>
            <a:r>
              <a:rPr lang="en-US" sz="1250" kern="0" dirty="0">
                <a:effectLst/>
                <a:latin typeface="Times New Roman" panose="02020603050405020304" pitchFamily="18" charset="0"/>
                <a:ea typeface="Times New Roman" panose="02020603050405020304" pitchFamily="18" charset="0"/>
                <a:cs typeface="Times New Roman" panose="02020603050405020304" pitchFamily="18" charset="0"/>
              </a:rPr>
              <a:t>Exported to Supply Chain Cleaned Data.csv for use in subsequent analysis and visualization.</a:t>
            </a: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p:txBody>
      </p:sp>
      <p:sp>
        <p:nvSpPr>
          <p:cNvPr id="13" name="Google Shape;119;p2">
            <a:extLst>
              <a:ext uri="{FF2B5EF4-FFF2-40B4-BE49-F238E27FC236}">
                <a16:creationId xmlns:a16="http://schemas.microsoft.com/office/drawing/2014/main" id="{7F89D3E0-494E-988B-6EF8-3FBAB3306B4A}"/>
              </a:ext>
            </a:extLst>
          </p:cNvPr>
          <p:cNvSpPr txBox="1"/>
          <p:nvPr/>
        </p:nvSpPr>
        <p:spPr>
          <a:xfrm>
            <a:off x="277050" y="3593708"/>
            <a:ext cx="7159752" cy="989177"/>
          </a:xfrm>
          <a:prstGeom prst="rect">
            <a:avLst/>
          </a:prstGeom>
          <a:noFill/>
          <a:ln>
            <a:noFill/>
          </a:ln>
        </p:spPr>
        <p:txBody>
          <a:bodyPr spcFirstLastPara="1" wrap="square" lIns="91425" tIns="45700" rIns="91425" bIns="45700" anchor="t" anchorCtr="0">
            <a:noAutofit/>
          </a:bodyPr>
          <a:lstStyle/>
          <a:p>
            <a:pPr marL="0" marR="0">
              <a:spcAft>
                <a:spcPts val="800"/>
              </a:spcAft>
              <a:buNone/>
            </a:pPr>
            <a:r>
              <a:rPr lang="en-US" sz="1600" b="1" kern="0" dirty="0">
                <a:effectLst/>
                <a:latin typeface="Times New Roman" panose="02020603050405020304" pitchFamily="18" charset="0"/>
                <a:ea typeface="Times New Roman" panose="02020603050405020304" pitchFamily="18" charset="0"/>
                <a:cs typeface="Arial" panose="020B0604020202020204" pitchFamily="34" charset="0"/>
              </a:rPr>
              <a:t>Key Outcomes</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Complete Dataset</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No missing values, ensuring robust analysis.</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Consistent Data Types</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Numerical and categorical columns correctly formatted.</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Outlier Management</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Addressed anomalies in Price to improve data quality.</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b="1" kern="0" dirty="0">
                <a:effectLst/>
                <a:latin typeface="Times New Roman" panose="02020603050405020304" pitchFamily="18" charset="0"/>
                <a:ea typeface="Times New Roman" panose="02020603050405020304" pitchFamily="18" charset="0"/>
                <a:cs typeface="Arial" panose="020B0604020202020204" pitchFamily="34" charset="0"/>
              </a:rPr>
              <a:t>Standardized Metrics</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 Ensured defect rate metrics are clearly defined and ready for KPI development.</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0" marR="0">
              <a:spcAft>
                <a:spcPts val="800"/>
              </a:spcAft>
              <a:buNone/>
            </a:pPr>
            <a:r>
              <a:rPr lang="en-US" sz="1600" b="1" kern="0" dirty="0">
                <a:effectLst/>
                <a:latin typeface="Times New Roman" panose="02020603050405020304" pitchFamily="18" charset="0"/>
                <a:ea typeface="Times New Roman" panose="02020603050405020304" pitchFamily="18" charset="0"/>
                <a:cs typeface="Arial" panose="020B0604020202020204" pitchFamily="34" charset="0"/>
              </a:rPr>
              <a:t>Next Steps</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Use the cleaned dataset to develop KPIs and visualizations.</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Address potential redundancies (e.g., Lead times vs. Lead time) during KPI design.</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Aft>
                <a:spcPts val="800"/>
              </a:spcAft>
              <a:buSzPts val="1000"/>
              <a:buFont typeface="Symbol" panose="05050102010706020507" pitchFamily="18" charset="2"/>
              <a:buChar char=""/>
              <a:tabLst>
                <a:tab pos="457200" algn="l"/>
              </a:tabLst>
            </a:pP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Build the dashboard to provide actionable insights based on the targeted questions.</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spcBef>
                <a:spcPts val="100"/>
              </a:spcBef>
              <a:buFont typeface="+mj-lt"/>
              <a:buAutoNum type="arabicPeriod" startAt="4"/>
              <a:tabLst>
                <a:tab pos="457200" algn="l"/>
              </a:tabLst>
            </a:pPr>
            <a:endParaRPr lang="en-US" sz="1250" kern="100" dirty="0">
              <a:effectLst/>
              <a:latin typeface="Aptos" panose="020B0004020202020204" pitchFamily="34" charset="0"/>
              <a:ea typeface="Aptos" panose="020B0004020202020204" pitchFamily="34" charset="0"/>
              <a:cs typeface="Times New Roman" panose="02020603050405020304" pitchFamily="18" charset="0"/>
            </a:endParaRPr>
          </a:p>
        </p:txBody>
      </p:sp>
      <p:pic>
        <p:nvPicPr>
          <p:cNvPr id="21" name="Picture 20" descr="A screenshot of a computer screen&#10;&#10;AI-generated content may be incorrect.">
            <a:extLst>
              <a:ext uri="{FF2B5EF4-FFF2-40B4-BE49-F238E27FC236}">
                <a16:creationId xmlns:a16="http://schemas.microsoft.com/office/drawing/2014/main" id="{FD6A32AF-6680-6231-0F41-357DA5F689B2}"/>
              </a:ext>
            </a:extLst>
          </p:cNvPr>
          <p:cNvPicPr>
            <a:picLocks noChangeAspect="1"/>
          </p:cNvPicPr>
          <p:nvPr/>
        </p:nvPicPr>
        <p:blipFill>
          <a:blip r:embed="rId4"/>
          <a:srcRect l="5426" r="30538"/>
          <a:stretch/>
        </p:blipFill>
        <p:spPr>
          <a:xfrm>
            <a:off x="8031162" y="1037974"/>
            <a:ext cx="3507930" cy="4782052"/>
          </a:xfrm>
          <a:prstGeom prst="rect">
            <a:avLst/>
          </a:prstGeom>
        </p:spPr>
      </p:pic>
    </p:spTree>
    <p:extLst>
      <p:ext uri="{BB962C8B-B14F-4D97-AF65-F5344CB8AC3E}">
        <p14:creationId xmlns:p14="http://schemas.microsoft.com/office/powerpoint/2010/main" val="2597656864"/>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animEffect transition="in" filter="fade">
                                      <p:cBhvr>
                                        <p:cTn id="11" dur="500"/>
                                        <p:tgtEl>
                                          <p:spTgt spid="21"/>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childTnLst>
                                </p:cTn>
                              </p:par>
                              <p:par>
                                <p:cTn id="16" presetID="1" presetClass="entr" presetSubtype="0" fill="hold"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childTnLst>
                                </p:cTn>
                              </p:par>
                              <p:par>
                                <p:cTn id="18" presetID="1" presetClass="entr" presetSubtype="0" fill="hold" nodeType="withEffect">
                                  <p:stCondLst>
                                    <p:cond delay="0"/>
                                  </p:stCondLst>
                                  <p:childTnLst>
                                    <p:set>
                                      <p:cBhvr>
                                        <p:cTn id="19" dur="1" fill="hold">
                                          <p:stCondLst>
                                            <p:cond delay="0"/>
                                          </p:stCondLst>
                                        </p:cTn>
                                        <p:tgtEl>
                                          <p:spTgt spid="13">
                                            <p:txEl>
                                              <p:pRg st="2" end="2"/>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13">
                                            <p:txEl>
                                              <p:pRg st="3" end="3"/>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13">
                                            <p:txEl>
                                              <p:pRg st="4" end="4"/>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13">
                                            <p:txEl>
                                              <p:pRg st="5" end="5"/>
                                            </p:txEl>
                                          </p:spTgt>
                                        </p:tgtEl>
                                        <p:attrNameLst>
                                          <p:attrName>style.visibility</p:attrName>
                                        </p:attrNameLst>
                                      </p:cBhvr>
                                      <p:to>
                                        <p:strVal val="visible"/>
                                      </p:to>
                                    </p:set>
                                  </p:childTnLst>
                                </p:cTn>
                              </p:par>
                              <p:par>
                                <p:cTn id="26" presetID="1" presetClass="entr" presetSubtype="0" fill="hold" nodeType="withEffect">
                                  <p:stCondLst>
                                    <p:cond delay="0"/>
                                  </p:stCondLst>
                                  <p:childTnLst>
                                    <p:set>
                                      <p:cBhvr>
                                        <p:cTn id="27" dur="1" fill="hold">
                                          <p:stCondLst>
                                            <p:cond delay="0"/>
                                          </p:stCondLst>
                                        </p:cTn>
                                        <p:tgtEl>
                                          <p:spTgt spid="13">
                                            <p:txEl>
                                              <p:pRg st="6" end="6"/>
                                            </p:txEl>
                                          </p:spTgt>
                                        </p:tgtEl>
                                        <p:attrNameLst>
                                          <p:attrName>style.visibility</p:attrName>
                                        </p:attrNameLst>
                                      </p:cBhvr>
                                      <p:to>
                                        <p:strVal val="visible"/>
                                      </p:to>
                                    </p:set>
                                  </p:childTnLst>
                                </p:cTn>
                              </p:par>
                              <p:par>
                                <p:cTn id="28" presetID="1" presetClass="entr" presetSubtype="0" fill="hold" nodeType="withEffect">
                                  <p:stCondLst>
                                    <p:cond delay="0"/>
                                  </p:stCondLst>
                                  <p:childTnLst>
                                    <p:set>
                                      <p:cBhvr>
                                        <p:cTn id="29" dur="1" fill="hold">
                                          <p:stCondLst>
                                            <p:cond delay="0"/>
                                          </p:stCondLst>
                                        </p:cTn>
                                        <p:tgtEl>
                                          <p:spTgt spid="13">
                                            <p:txEl>
                                              <p:pRg st="7" end="7"/>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6C6D69F8-B70E-FAA6-F181-2CCB3830778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3543FAE0-BAE0-C6AF-75FB-0AF2BEBC365B}"/>
              </a:ext>
            </a:extLst>
          </p:cNvPr>
          <p:cNvSpPr/>
          <p:nvPr/>
        </p:nvSpPr>
        <p:spPr>
          <a:xfrm>
            <a:off x="0"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E4668721-5805-444F-76ED-FD6576D2792E}"/>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3EB6ABD7-309E-D2F3-5822-F127886D26D1}"/>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7</a:t>
            </a:fld>
            <a:endParaRPr/>
          </a:p>
        </p:txBody>
      </p:sp>
      <p:sp>
        <p:nvSpPr>
          <p:cNvPr id="118" name="Google Shape;118;p2">
            <a:extLst>
              <a:ext uri="{FF2B5EF4-FFF2-40B4-BE49-F238E27FC236}">
                <a16:creationId xmlns:a16="http://schemas.microsoft.com/office/drawing/2014/main" id="{7550CB45-3C41-C65B-501B-2C7BE65DD1AE}"/>
              </a:ext>
            </a:extLst>
          </p:cNvPr>
          <p:cNvSpPr txBox="1"/>
          <p:nvPr/>
        </p:nvSpPr>
        <p:spPr>
          <a:xfrm>
            <a:off x="1959429" y="473526"/>
            <a:ext cx="7516167" cy="527049"/>
          </a:xfrm>
          <a:prstGeom prst="rect">
            <a:avLst/>
          </a:prstGeom>
          <a:noFill/>
          <a:ln>
            <a:noFill/>
          </a:ln>
        </p:spPr>
        <p:txBody>
          <a:bodyPr spcFirstLastPara="1" wrap="square" lIns="91425" tIns="45700" rIns="91425" bIns="45700" anchor="t" anchorCtr="0">
            <a:noAutofit/>
          </a:bodyPr>
          <a:lstStyle/>
          <a:p>
            <a:pP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Programming Languages &amp; Frameworks</a:t>
            </a:r>
            <a:endParaRPr lang="en-US" sz="2400" b="1" i="0" u="none" strike="noStrike" cap="none" dirty="0">
              <a:solidFill>
                <a:srgbClr val="0D0D0D"/>
              </a:solidFill>
              <a:latin typeface="Arial"/>
              <a:ea typeface="Arial"/>
              <a:cs typeface="Arial"/>
              <a:sym typeface="Arial"/>
            </a:endParaRPr>
          </a:p>
        </p:txBody>
      </p:sp>
      <p:pic>
        <p:nvPicPr>
          <p:cNvPr id="120" name="Google Shape;120;p2" title="download.png">
            <a:extLst>
              <a:ext uri="{FF2B5EF4-FFF2-40B4-BE49-F238E27FC236}">
                <a16:creationId xmlns:a16="http://schemas.microsoft.com/office/drawing/2014/main" id="{943A8A25-DBE0-4438-CC01-91C5920AC733}"/>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16" name="Google Shape;119;p2">
            <a:extLst>
              <a:ext uri="{FF2B5EF4-FFF2-40B4-BE49-F238E27FC236}">
                <a16:creationId xmlns:a16="http://schemas.microsoft.com/office/drawing/2014/main" id="{723DF7EE-AAFD-1E97-DFB0-6979A841808A}"/>
              </a:ext>
            </a:extLst>
          </p:cNvPr>
          <p:cNvSpPr txBox="1"/>
          <p:nvPr/>
        </p:nvSpPr>
        <p:spPr>
          <a:xfrm>
            <a:off x="384684" y="1268896"/>
            <a:ext cx="9654468" cy="4718447"/>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2400" b="1" kern="0" dirty="0">
                <a:effectLst/>
                <a:latin typeface="Times New Roman" panose="02020603050405020304" pitchFamily="18" charset="0"/>
                <a:ea typeface="Times New Roman" panose="02020603050405020304" pitchFamily="18" charset="0"/>
                <a:cs typeface="Arial" panose="020B0604020202020204" pitchFamily="34" charset="0"/>
              </a:rPr>
              <a:t>KPIs</a:t>
            </a:r>
            <a:endParaRPr lang="en-US" sz="24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500" b="1" kern="0" dirty="0">
                <a:effectLst/>
                <a:latin typeface="Times New Roman" panose="02020603050405020304" pitchFamily="18" charset="0"/>
                <a:ea typeface="Times New Roman" panose="02020603050405020304" pitchFamily="18" charset="0"/>
                <a:cs typeface="Arial" panose="020B0604020202020204" pitchFamily="34" charset="0"/>
              </a:rPr>
              <a:t>Key Performance Indicators (KPIs)</a:t>
            </a:r>
            <a:endParaRPr lang="en-US" sz="150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The following KPIs were defined to measure supply chain performance and guide dashboard development :-</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Revenue per Product</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 Total revenue divided by the number of products sold, indicating average revenue per unit.</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Product Availability Rate</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 Availability divided by total products, multiplied by 100, to measure inventory availability.</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Shipping Cost per Product</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 Total shipping costs divided by the number of products sold, to assess per-unit shipping expenses.</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Defect Rate per Product %</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 Defect rates divided by production volumes, multiplied by 100, to evaluate product quality.</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Production Efficiency</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 Production volumes divided by manufacturing lead time, to measure production process efficiency.</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b="1" kern="0" dirty="0">
                <a:effectLst/>
                <a:latin typeface="Times New Roman" panose="02020603050405020304" pitchFamily="18" charset="0"/>
                <a:ea typeface="Times New Roman" panose="02020603050405020304" pitchFamily="18" charset="0"/>
                <a:cs typeface="Arial" panose="020B0604020202020204" pitchFamily="34" charset="0"/>
              </a:rPr>
              <a:t>Manufacturing Cost per Product</a:t>
            </a: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 Manufacturing costs divided by production volumes, to determine per-unit manufacturing costs.</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0" marR="0">
              <a:lnSpc>
                <a:spcPct val="115000"/>
              </a:lnSpc>
              <a:spcAft>
                <a:spcPts val="800"/>
              </a:spcAft>
              <a:buNone/>
            </a:pPr>
            <a:r>
              <a:rPr lang="en-US" sz="1500" b="1" dirty="0">
                <a:latin typeface="Times New Roman" panose="02020603050405020304" pitchFamily="18" charset="0"/>
                <a:cs typeface="Arial" panose="020B0604020202020204" pitchFamily="34" charset="0"/>
              </a:rPr>
              <a:t>Role</a:t>
            </a:r>
            <a:r>
              <a:rPr lang="en-US" sz="1500" b="1" kern="0" dirty="0">
                <a:effectLst/>
                <a:latin typeface="Times New Roman" panose="02020603050405020304" pitchFamily="18" charset="0"/>
                <a:ea typeface="Times New Roman" panose="02020603050405020304" pitchFamily="18" charset="0"/>
                <a:cs typeface="Arial" panose="020B0604020202020204" pitchFamily="34" charset="0"/>
              </a:rPr>
              <a:t> of KPIs</a:t>
            </a:r>
            <a:endParaRPr lang="en-US" sz="15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These KPIs will drive the dashboard's visualizations and insights, addressing key questions about supplier performance, product profitability, cost management, quality control, and logistics efficiency.</a:t>
            </a:r>
            <a:endParaRPr lang="en-US" sz="135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350" kern="0" dirty="0">
                <a:effectLst/>
                <a:latin typeface="Times New Roman" panose="02020603050405020304" pitchFamily="18" charset="0"/>
                <a:ea typeface="Times New Roman" panose="02020603050405020304" pitchFamily="18" charset="0"/>
                <a:cs typeface="Arial" panose="020B0604020202020204" pitchFamily="34" charset="0"/>
              </a:rPr>
              <a:t>They provide a foundation for identifying trends, optimizing operations, and improving decision-making in the supply chain</a:t>
            </a:r>
            <a:r>
              <a:rPr lang="en-US" sz="1250" kern="0" dirty="0">
                <a:effectLst/>
                <a:latin typeface="Times New Roman" panose="02020603050405020304" pitchFamily="18" charset="0"/>
                <a:ea typeface="Times New Roman" panose="02020603050405020304" pitchFamily="18" charset="0"/>
                <a:cs typeface="Arial" panose="020B0604020202020204" pitchFamily="34" charset="0"/>
              </a:rPr>
              <a:t>.</a:t>
            </a:r>
            <a:endParaRPr lang="en-US" sz="1250" kern="100" dirty="0">
              <a:effectLst/>
              <a:latin typeface="Aptos" panose="020B0004020202020204" pitchFamily="34" charset="0"/>
              <a:ea typeface="Aptos" panose="020B0004020202020204" pitchFamily="34" charset="0"/>
              <a:cs typeface="Arial" panose="020B0604020202020204" pitchFamily="34" charset="0"/>
            </a:endParaRPr>
          </a:p>
        </p:txBody>
      </p:sp>
      <p:sp>
        <p:nvSpPr>
          <p:cNvPr id="3" name="Google Shape;119;p2">
            <a:extLst>
              <a:ext uri="{FF2B5EF4-FFF2-40B4-BE49-F238E27FC236}">
                <a16:creationId xmlns:a16="http://schemas.microsoft.com/office/drawing/2014/main" id="{7CE4EE26-BB3D-4B20-55D0-6DD3F13E31BB}"/>
              </a:ext>
            </a:extLst>
          </p:cNvPr>
          <p:cNvSpPr txBox="1"/>
          <p:nvPr/>
        </p:nvSpPr>
        <p:spPr>
          <a:xfrm>
            <a:off x="1247268" y="1016407"/>
            <a:ext cx="4010532" cy="527049"/>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1800" b="1" kern="0" dirty="0">
                <a:effectLst/>
                <a:latin typeface="Times New Roman" panose="02020603050405020304" pitchFamily="18" charset="0"/>
                <a:ea typeface="Times New Roman" panose="02020603050405020304" pitchFamily="18" charset="0"/>
                <a:cs typeface="Arial" panose="020B0604020202020204" pitchFamily="34" charset="0"/>
              </a:rPr>
              <a:t>. Data Cleaning and Preprocessing</a:t>
            </a:r>
            <a:endParaRPr lang="en-US" sz="1200" kern="100" dirty="0">
              <a:effectLst/>
              <a:latin typeface="Aptos" panose="020B0004020202020204" pitchFamily="34" charset="0"/>
              <a:ea typeface="Aptos" panose="020B0004020202020204" pitchFamily="34" charset="0"/>
              <a:cs typeface="Arial" panose="020B0604020202020204" pitchFamily="34" charset="0"/>
            </a:endParaRPr>
          </a:p>
        </p:txBody>
      </p:sp>
    </p:spTree>
    <p:extLst>
      <p:ext uri="{BB962C8B-B14F-4D97-AF65-F5344CB8AC3E}">
        <p14:creationId xmlns:p14="http://schemas.microsoft.com/office/powerpoint/2010/main" val="2519224697"/>
      </p:ext>
    </p:extLst>
  </p:cSld>
  <p:clrMapOvr>
    <a:masterClrMapping/>
  </p:clrMapOvr>
  <mc:AlternateContent xmlns:mc="http://schemas.openxmlformats.org/markup-compatibility/2006" xmlns:p14="http://schemas.microsoft.com/office/powerpoint/2010/main">
    <mc:Choice Requires="p14">
      <p:transition spd="slow" p14:dur="2000">
        <p:wipe/>
      </p:transition>
    </mc:Choice>
    <mc:Fallback xmlns="">
      <p:transition spd="slow">
        <p:wip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A4BF341B-F176-69BC-7494-41920652B646}"/>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A47CD1B9-8AFB-92B9-20A8-4141445A42BA}"/>
              </a:ext>
            </a:extLst>
          </p:cNvPr>
          <p:cNvSpPr/>
          <p:nvPr/>
        </p:nvSpPr>
        <p:spPr>
          <a:xfrm>
            <a:off x="0"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DDA878A3-8D76-2F8D-22AC-E4D017EBF4EC}"/>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D1560563-82D8-7A32-30AE-8FDCAF501961}"/>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18" name="Google Shape;118;p2">
            <a:extLst>
              <a:ext uri="{FF2B5EF4-FFF2-40B4-BE49-F238E27FC236}">
                <a16:creationId xmlns:a16="http://schemas.microsoft.com/office/drawing/2014/main" id="{456F1495-F0E7-C0E4-E076-947ED1731DEB}"/>
              </a:ext>
            </a:extLst>
          </p:cNvPr>
          <p:cNvSpPr txBox="1"/>
          <p:nvPr/>
        </p:nvSpPr>
        <p:spPr>
          <a:xfrm>
            <a:off x="1959429" y="473526"/>
            <a:ext cx="7516167" cy="527049"/>
          </a:xfrm>
          <a:prstGeom prst="rect">
            <a:avLst/>
          </a:prstGeom>
          <a:noFill/>
          <a:ln>
            <a:noFill/>
          </a:ln>
        </p:spPr>
        <p:txBody>
          <a:bodyPr spcFirstLastPara="1" wrap="square" lIns="91425" tIns="45700" rIns="91425" bIns="45700" anchor="t" anchorCtr="0">
            <a:noAutofit/>
          </a:bodyPr>
          <a:lstStyle/>
          <a:p>
            <a:pPr algn="ctr">
              <a:lnSpc>
                <a:spcPct val="90000"/>
              </a:lnSpc>
              <a:buClr>
                <a:srgbClr val="0D0D0D"/>
              </a:buClr>
              <a:buSzPts val="2400"/>
            </a:pPr>
            <a:r>
              <a:rPr lang="en-US" sz="3200" b="1" kern="100" dirty="0">
                <a:effectLst/>
                <a:latin typeface="Times New Roman" panose="02020603050405020304" pitchFamily="18" charset="0"/>
                <a:ea typeface="Aptos" panose="020B0004020202020204" pitchFamily="34" charset="0"/>
                <a:cs typeface="Arial" panose="020B0604020202020204" pitchFamily="34" charset="0"/>
              </a:rPr>
              <a:t>Project Deliverables</a:t>
            </a:r>
            <a:endParaRPr lang="en-US" sz="2400" b="1" i="0" u="none" strike="noStrike" cap="none" dirty="0">
              <a:solidFill>
                <a:srgbClr val="0D0D0D"/>
              </a:solidFill>
              <a:latin typeface="Arial"/>
              <a:ea typeface="Arial"/>
              <a:cs typeface="Arial"/>
              <a:sym typeface="Arial"/>
            </a:endParaRPr>
          </a:p>
        </p:txBody>
      </p:sp>
      <p:pic>
        <p:nvPicPr>
          <p:cNvPr id="120" name="Google Shape;120;p2" title="download.png">
            <a:extLst>
              <a:ext uri="{FF2B5EF4-FFF2-40B4-BE49-F238E27FC236}">
                <a16:creationId xmlns:a16="http://schemas.microsoft.com/office/drawing/2014/main" id="{41D94840-0497-48DE-56EA-CC63D76D7695}"/>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16" name="Google Shape;119;p2">
            <a:extLst>
              <a:ext uri="{FF2B5EF4-FFF2-40B4-BE49-F238E27FC236}">
                <a16:creationId xmlns:a16="http://schemas.microsoft.com/office/drawing/2014/main" id="{60D63DE2-A88D-F638-9636-2619ED618A20}"/>
              </a:ext>
            </a:extLst>
          </p:cNvPr>
          <p:cNvSpPr txBox="1"/>
          <p:nvPr/>
        </p:nvSpPr>
        <p:spPr>
          <a:xfrm>
            <a:off x="415164" y="1000575"/>
            <a:ext cx="9350628" cy="4705281"/>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2000" kern="100" dirty="0">
                <a:effectLst/>
                <a:latin typeface="Times New Roman" panose="02020603050405020304" pitchFamily="18" charset="0"/>
                <a:ea typeface="Aptos" panose="020B0004020202020204" pitchFamily="34" charset="0"/>
                <a:cs typeface="Arial" panose="020B0604020202020204" pitchFamily="34" charset="0"/>
              </a:rPr>
              <a:t> </a:t>
            </a:r>
            <a:r>
              <a:rPr lang="en-US" sz="2000" b="1" kern="100" dirty="0">
                <a:effectLst/>
                <a:latin typeface="Times New Roman" panose="02020603050405020304" pitchFamily="18" charset="0"/>
                <a:ea typeface="Aptos" panose="020B0004020202020204" pitchFamily="34" charset="0"/>
                <a:cs typeface="Arial" panose="020B0604020202020204" pitchFamily="34" charset="0"/>
              </a:rPr>
              <a:t>Timeline &amp; Milestones:</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Arial" panose="020B0604020202020204" pitchFamily="34" charset="0"/>
              </a:rPr>
              <a:t>Week 1:</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Data Reading &amp; understanding</a:t>
            </a:r>
            <a:endParaRPr lang="en-US" sz="1600" b="1" kern="100" dirty="0">
              <a:effectLst/>
              <a:latin typeface="Times New Roman" panose="02020603050405020304" pitchFamily="18"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latin typeface="Times New Roman" panose="02020603050405020304" pitchFamily="18" charset="0"/>
                <a:ea typeface="Aptos" panose="020B0004020202020204" pitchFamily="34" charset="0"/>
                <a:cs typeface="Arial" panose="020B0604020202020204" pitchFamily="34" charset="0"/>
              </a:rPr>
              <a:t>Week 2</a:t>
            </a:r>
            <a:r>
              <a:rPr lang="en-US" sz="1600" b="1" kern="100" dirty="0">
                <a:effectLst/>
                <a:latin typeface="Times New Roman" panose="02020603050405020304" pitchFamily="18" charset="0"/>
                <a:ea typeface="Aptos" panose="020B0004020202020204" pitchFamily="34" charset="0"/>
                <a:cs typeface="Arial" panose="020B0604020202020204" pitchFamily="34" charset="0"/>
              </a:rPr>
              <a:t> :</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 Data cleaning &amp; Preprocessing</a:t>
            </a:r>
            <a:endParaRPr lang="en-US" sz="1600" b="1" kern="100" dirty="0">
              <a:latin typeface="Times New Roman" panose="02020603050405020304" pitchFamily="18"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Arial" panose="020B0604020202020204" pitchFamily="34" charset="0"/>
              </a:rPr>
              <a:t>Week 3:</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 Data Analysis &amp; KPI development</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Arial" panose="020B0604020202020204" pitchFamily="34" charset="0"/>
              </a:rPr>
              <a:t>Week 4:</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 </a:t>
            </a:r>
            <a:r>
              <a:rPr lang="en-US" sz="1600" kern="100" dirty="0">
                <a:latin typeface="Times New Roman" panose="02020603050405020304" pitchFamily="18" charset="0"/>
                <a:ea typeface="Aptos" panose="020B0004020202020204" pitchFamily="34" charset="0"/>
                <a:cs typeface="Arial" panose="020B0604020202020204" pitchFamily="34" charset="0"/>
              </a:rPr>
              <a:t>S</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tart Design Dashboard Power BI</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Arial" panose="020B0604020202020204" pitchFamily="34" charset="0"/>
              </a:rPr>
              <a:t>Week 5:</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 Dashboard Development, Evaluation and Final Adjustments</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SzPts val="1000"/>
              <a:buFont typeface="Symbol" panose="05050102010706020507" pitchFamily="18" charset="2"/>
              <a:buChar char=""/>
              <a:tabLst>
                <a:tab pos="457200" algn="l"/>
              </a:tabLst>
            </a:pPr>
            <a:r>
              <a:rPr lang="en-US" sz="1600" b="1" kern="100" dirty="0">
                <a:effectLst/>
                <a:latin typeface="Times New Roman" panose="02020603050405020304" pitchFamily="18" charset="0"/>
                <a:ea typeface="Aptos" panose="020B0004020202020204" pitchFamily="34" charset="0"/>
                <a:cs typeface="Arial" panose="020B0604020202020204" pitchFamily="34" charset="0"/>
              </a:rPr>
              <a:t>Week 6:</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 Writing Report (Insights, Recommendations and </a:t>
            </a:r>
            <a:r>
              <a:rPr lang="en-US" sz="1600" kern="100" dirty="0">
                <a:latin typeface="Times New Roman" panose="02020603050405020304" pitchFamily="18" charset="0"/>
                <a:ea typeface="Aptos" panose="020B0004020202020204" pitchFamily="34" charset="0"/>
                <a:cs typeface="Times New Roman" panose="02020603050405020304" pitchFamily="18" charset="0"/>
              </a:rPr>
              <a:t>D</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ocumentation)</a:t>
            </a:r>
            <a:endParaRPr lang="en-US" sz="1600" kern="100" dirty="0">
              <a:effectLst/>
              <a:latin typeface="Times New Roman" panose="02020603050405020304" pitchFamily="18" charset="0"/>
              <a:ea typeface="Aptos" panose="020B0004020202020204" pitchFamily="34" charset="0"/>
              <a:cs typeface="Arial" panose="020B0604020202020204" pitchFamily="34" charset="0"/>
            </a:endParaRPr>
          </a:p>
          <a:p>
            <a:pPr marR="0" lvl="0">
              <a:lnSpc>
                <a:spcPct val="115000"/>
              </a:lnSpc>
              <a:spcAft>
                <a:spcPts val="800"/>
              </a:spcAft>
              <a:buSzPts val="1000"/>
              <a:tabLst>
                <a:tab pos="457200" algn="l"/>
              </a:tabLst>
            </a:pPr>
            <a:r>
              <a:rPr lang="en-US" sz="2000" kern="100" dirty="0">
                <a:effectLst/>
                <a:latin typeface="Times New Roman" panose="02020603050405020304" pitchFamily="18" charset="0"/>
                <a:ea typeface="Aptos" panose="020B0004020202020204" pitchFamily="34" charset="0"/>
                <a:cs typeface="Arial" panose="020B0604020202020204" pitchFamily="34" charset="0"/>
              </a:rPr>
              <a:t> </a:t>
            </a:r>
            <a:r>
              <a:rPr lang="en-US" sz="2000" b="1" kern="100" dirty="0">
                <a:effectLst/>
                <a:latin typeface="Times New Roman" panose="02020603050405020304" pitchFamily="18" charset="0"/>
                <a:ea typeface="Aptos" panose="020B0004020202020204" pitchFamily="34" charset="0"/>
                <a:cs typeface="Arial" panose="020B0604020202020204" pitchFamily="34" charset="0"/>
              </a:rPr>
              <a:t>Final Products:</a:t>
            </a:r>
            <a:endParaRPr lang="en-US" sz="20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kern="100" dirty="0">
                <a:effectLst/>
                <a:latin typeface="Times New Roman" panose="02020603050405020304" pitchFamily="18" charset="0"/>
                <a:ea typeface="Aptos" panose="020B0004020202020204" pitchFamily="34" charset="0"/>
                <a:cs typeface="Arial" panose="020B0604020202020204" pitchFamily="34" charset="0"/>
              </a:rPr>
              <a:t>Cleaned dataset (</a:t>
            </a:r>
            <a:r>
              <a:rPr lang="en-US" sz="1600" kern="100" dirty="0">
                <a:effectLst/>
                <a:latin typeface="Times New Roman" panose="02020603050405020304" pitchFamily="18" charset="0"/>
                <a:ea typeface="Aptos" panose="020B0004020202020204" pitchFamily="34" charset="0"/>
                <a:cs typeface="Times New Roman" panose="02020603050405020304" pitchFamily="18" charset="0"/>
              </a:rPr>
              <a:t>Supply Chain </a:t>
            </a:r>
            <a:r>
              <a:rPr lang="en-US" sz="1600" kern="100" dirty="0">
                <a:latin typeface="Times New Roman" panose="02020603050405020304" pitchFamily="18" charset="0"/>
                <a:ea typeface="Aptos" panose="020B0004020202020204" pitchFamily="34" charset="0"/>
                <a:cs typeface="Times New Roman" panose="02020603050405020304" pitchFamily="18" charset="0"/>
              </a:rPr>
              <a:t>Data Cleaned</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.csv)</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marR="0" lvl="0" indent="-342900">
              <a:lnSpc>
                <a:spcPct val="115000"/>
              </a:lnSpc>
              <a:spcAft>
                <a:spcPts val="800"/>
              </a:spcAft>
              <a:buSzPts val="1000"/>
              <a:buFont typeface="Symbol" panose="05050102010706020507" pitchFamily="18" charset="2"/>
              <a:buChar char=""/>
              <a:tabLst>
                <a:tab pos="457200" algn="l"/>
              </a:tabLst>
            </a:pPr>
            <a:r>
              <a:rPr lang="en-US" sz="1600" kern="100" dirty="0">
                <a:effectLst/>
                <a:latin typeface="Times New Roman" panose="02020603050405020304" pitchFamily="18" charset="0"/>
                <a:ea typeface="Aptos" panose="020B0004020202020204" pitchFamily="34" charset="0"/>
                <a:cs typeface="Arial" panose="020B0604020202020204" pitchFamily="34" charset="0"/>
              </a:rPr>
              <a:t>Python Source Code (for Preprocessing &amp; KPI Calculations)</a:t>
            </a:r>
            <a:endParaRPr lang="en-US" sz="1600" kern="100" dirty="0">
              <a:effectLst/>
              <a:latin typeface="Aptos" panose="020B00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SzPts val="1000"/>
              <a:buFont typeface="Symbol" panose="05050102010706020507" pitchFamily="18" charset="2"/>
              <a:buChar char=""/>
              <a:tabLst>
                <a:tab pos="457200" algn="l"/>
              </a:tabLst>
            </a:pPr>
            <a:r>
              <a:rPr lang="en-US" sz="1600" kern="100" dirty="0">
                <a:effectLst/>
                <a:latin typeface="Times New Roman" panose="02020603050405020304" pitchFamily="18" charset="0"/>
                <a:ea typeface="Aptos" panose="020B0004020202020204" pitchFamily="34" charset="0"/>
                <a:cs typeface="Arial" panose="020B0604020202020204" pitchFamily="34" charset="0"/>
              </a:rPr>
              <a:t>Fully functional </a:t>
            </a:r>
            <a:r>
              <a:rPr lang="en-US" sz="1600" b="1" kern="100" dirty="0">
                <a:effectLst/>
                <a:latin typeface="Times New Roman" panose="02020603050405020304" pitchFamily="18" charset="0"/>
                <a:ea typeface="Aptos" panose="020B0004020202020204" pitchFamily="34" charset="0"/>
                <a:cs typeface="Arial" panose="020B0604020202020204" pitchFamily="34" charset="0"/>
              </a:rPr>
              <a:t>Power BI dashboard</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 (Supply Chain</a:t>
            </a:r>
            <a:r>
              <a:rPr lang="en-US" sz="1600" kern="100" dirty="0">
                <a:latin typeface="Times New Roman" panose="02020603050405020304" pitchFamily="18" charset="0"/>
                <a:ea typeface="Aptos" panose="020B0004020202020204" pitchFamily="34" charset="0"/>
                <a:cs typeface="Arial" panose="020B0604020202020204" pitchFamily="34" charset="0"/>
              </a:rPr>
              <a:t> </a:t>
            </a:r>
            <a:r>
              <a:rPr lang="en-US" sz="1600" kern="100" dirty="0">
                <a:effectLst/>
                <a:latin typeface="Times New Roman" panose="02020603050405020304" pitchFamily="18" charset="0"/>
                <a:ea typeface="Aptos" panose="020B0004020202020204" pitchFamily="34" charset="0"/>
                <a:cs typeface="Arial" panose="020B0604020202020204" pitchFamily="34" charset="0"/>
              </a:rPr>
              <a:t>Project.pbix)</a:t>
            </a:r>
            <a:endParaRPr lang="en-US" sz="1600" kern="100" dirty="0">
              <a:latin typeface="Aptos" panose="020B0004020202020204" pitchFamily="34" charset="0"/>
              <a:ea typeface="Aptos" panose="020B0004020202020204" pitchFamily="34" charset="0"/>
              <a:cs typeface="Arial" panose="020B0604020202020204" pitchFamily="34" charset="0"/>
            </a:endParaRPr>
          </a:p>
          <a:p>
            <a:pPr marL="342900" indent="-342900">
              <a:lnSpc>
                <a:spcPct val="115000"/>
              </a:lnSpc>
              <a:spcAft>
                <a:spcPts val="800"/>
              </a:spcAft>
              <a:buSzPts val="1000"/>
              <a:buFont typeface="Symbol" panose="05050102010706020507" pitchFamily="18" charset="2"/>
              <a:buChar char=""/>
              <a:tabLst>
                <a:tab pos="457200" algn="l"/>
              </a:tabLst>
            </a:pPr>
            <a:r>
              <a:rPr lang="en-US" sz="1600" kern="100" dirty="0">
                <a:effectLst/>
                <a:latin typeface="Times New Roman" panose="02020603050405020304" pitchFamily="18" charset="0"/>
                <a:ea typeface="Aptos" panose="020B0004020202020204" pitchFamily="34" charset="0"/>
                <a:cs typeface="Arial" panose="020B0604020202020204" pitchFamily="34" charset="0"/>
              </a:rPr>
              <a:t>Published Dashboard via Power BI Service &amp; GitHub</a:t>
            </a:r>
            <a:endParaRPr lang="en-US" sz="1500" b="1" kern="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8768249"/>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 presetClass="entr" presetSubtype="10" fill="hold" nodeType="click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animEffect transition="in" filter="checkerboard(across)">
                                      <p:cBhvr>
                                        <p:cTn id="11" dur="500"/>
                                        <p:tgtEl>
                                          <p:spTgt spid="16">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5" presetClass="entr" presetSubtype="10" fill="hold" nodeType="clickEffect">
                                  <p:stCondLst>
                                    <p:cond delay="0"/>
                                  </p:stCondLst>
                                  <p:childTnLst>
                                    <p:set>
                                      <p:cBhvr>
                                        <p:cTn id="15" dur="1" fill="hold">
                                          <p:stCondLst>
                                            <p:cond delay="0"/>
                                          </p:stCondLst>
                                        </p:cTn>
                                        <p:tgtEl>
                                          <p:spTgt spid="16">
                                            <p:txEl>
                                              <p:pRg st="2" end="2"/>
                                            </p:txEl>
                                          </p:spTgt>
                                        </p:tgtEl>
                                        <p:attrNameLst>
                                          <p:attrName>style.visibility</p:attrName>
                                        </p:attrNameLst>
                                      </p:cBhvr>
                                      <p:to>
                                        <p:strVal val="visible"/>
                                      </p:to>
                                    </p:set>
                                    <p:animEffect transition="in" filter="checkerboard(across)">
                                      <p:cBhvr>
                                        <p:cTn id="16" dur="500"/>
                                        <p:tgtEl>
                                          <p:spTgt spid="1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16">
                                            <p:txEl>
                                              <p:pRg st="3" end="3"/>
                                            </p:txEl>
                                          </p:spTgt>
                                        </p:tgtEl>
                                        <p:attrNameLst>
                                          <p:attrName>style.visibility</p:attrName>
                                        </p:attrNameLst>
                                      </p:cBhvr>
                                      <p:to>
                                        <p:strVal val="visible"/>
                                      </p:to>
                                    </p:set>
                                    <p:animEffect transition="in" filter="checkerboard(across)">
                                      <p:cBhvr>
                                        <p:cTn id="21" dur="500"/>
                                        <p:tgtEl>
                                          <p:spTgt spid="16">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 presetClass="entr" presetSubtype="10" fill="hold" nodeType="clickEffect">
                                  <p:stCondLst>
                                    <p:cond delay="0"/>
                                  </p:stCondLst>
                                  <p:childTnLst>
                                    <p:set>
                                      <p:cBhvr>
                                        <p:cTn id="25" dur="1" fill="hold">
                                          <p:stCondLst>
                                            <p:cond delay="0"/>
                                          </p:stCondLst>
                                        </p:cTn>
                                        <p:tgtEl>
                                          <p:spTgt spid="16">
                                            <p:txEl>
                                              <p:pRg st="4" end="4"/>
                                            </p:txEl>
                                          </p:spTgt>
                                        </p:tgtEl>
                                        <p:attrNameLst>
                                          <p:attrName>style.visibility</p:attrName>
                                        </p:attrNameLst>
                                      </p:cBhvr>
                                      <p:to>
                                        <p:strVal val="visible"/>
                                      </p:to>
                                    </p:set>
                                    <p:animEffect transition="in" filter="checkerboard(across)">
                                      <p:cBhvr>
                                        <p:cTn id="26" dur="500"/>
                                        <p:tgtEl>
                                          <p:spTgt spid="16">
                                            <p:txEl>
                                              <p:pRg st="4" end="4"/>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 presetClass="entr" presetSubtype="10" fill="hold" nodeType="clickEffect">
                                  <p:stCondLst>
                                    <p:cond delay="0"/>
                                  </p:stCondLst>
                                  <p:childTnLst>
                                    <p:set>
                                      <p:cBhvr>
                                        <p:cTn id="30" dur="1" fill="hold">
                                          <p:stCondLst>
                                            <p:cond delay="0"/>
                                          </p:stCondLst>
                                        </p:cTn>
                                        <p:tgtEl>
                                          <p:spTgt spid="16">
                                            <p:txEl>
                                              <p:pRg st="5" end="5"/>
                                            </p:txEl>
                                          </p:spTgt>
                                        </p:tgtEl>
                                        <p:attrNameLst>
                                          <p:attrName>style.visibility</p:attrName>
                                        </p:attrNameLst>
                                      </p:cBhvr>
                                      <p:to>
                                        <p:strVal val="visible"/>
                                      </p:to>
                                    </p:set>
                                    <p:animEffect transition="in" filter="checkerboard(across)">
                                      <p:cBhvr>
                                        <p:cTn id="31" dur="500"/>
                                        <p:tgtEl>
                                          <p:spTgt spid="16">
                                            <p:txEl>
                                              <p:pRg st="5" end="5"/>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5" presetClass="entr" presetSubtype="10" fill="hold" nodeType="clickEffect">
                                  <p:stCondLst>
                                    <p:cond delay="0"/>
                                  </p:stCondLst>
                                  <p:childTnLst>
                                    <p:set>
                                      <p:cBhvr>
                                        <p:cTn id="35" dur="1" fill="hold">
                                          <p:stCondLst>
                                            <p:cond delay="0"/>
                                          </p:stCondLst>
                                        </p:cTn>
                                        <p:tgtEl>
                                          <p:spTgt spid="16">
                                            <p:txEl>
                                              <p:pRg st="6" end="6"/>
                                            </p:txEl>
                                          </p:spTgt>
                                        </p:tgtEl>
                                        <p:attrNameLst>
                                          <p:attrName>style.visibility</p:attrName>
                                        </p:attrNameLst>
                                      </p:cBhvr>
                                      <p:to>
                                        <p:strVal val="visible"/>
                                      </p:to>
                                    </p:set>
                                    <p:animEffect transition="in" filter="checkerboard(across)">
                                      <p:cBhvr>
                                        <p:cTn id="36" dur="500"/>
                                        <p:tgtEl>
                                          <p:spTgt spid="16">
                                            <p:txEl>
                                              <p:pRg st="6" end="6"/>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6">
                                            <p:txEl>
                                              <p:pRg st="7" end="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6">
                                            <p:txEl>
                                              <p:pRg st="8" end="8"/>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16">
                                            <p:txEl>
                                              <p:pRg st="9" end="9"/>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16">
                                            <p:txEl>
                                              <p:pRg st="10" end="10"/>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a:extLst>
            <a:ext uri="{FF2B5EF4-FFF2-40B4-BE49-F238E27FC236}">
              <a16:creationId xmlns:a16="http://schemas.microsoft.com/office/drawing/2014/main" id="{B63D6BCD-99D4-D9BD-6A3C-93837A61B99F}"/>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1A9059DD-B8CB-EEBE-A83F-1E424B8B6A88}"/>
              </a:ext>
            </a:extLst>
          </p:cNvPr>
          <p:cNvSpPr/>
          <p:nvPr/>
        </p:nvSpPr>
        <p:spPr>
          <a:xfrm>
            <a:off x="5443" y="257175"/>
            <a:ext cx="12192000" cy="6600825"/>
          </a:xfrm>
          <a:prstGeom prst="rect">
            <a:avLst/>
          </a:prstGeom>
          <a:solidFill>
            <a:srgbClr val="99B7B7">
              <a:alpha val="5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5" name="Google Shape;115;p2">
            <a:extLst>
              <a:ext uri="{FF2B5EF4-FFF2-40B4-BE49-F238E27FC236}">
                <a16:creationId xmlns:a16="http://schemas.microsoft.com/office/drawing/2014/main" id="{88ECC781-01AD-C461-ABEE-4722B133FABF}"/>
              </a:ext>
            </a:extLst>
          </p:cNvPr>
          <p:cNvSpPr txBox="1">
            <a:spLocks noGrp="1"/>
          </p:cNvSpPr>
          <p:nvPr>
            <p:ph type="dt" idx="10"/>
          </p:nvPr>
        </p:nvSpPr>
        <p:spPr>
          <a:xfrm>
            <a:off x="838200" y="6270172"/>
            <a:ext cx="2743200" cy="451304"/>
          </a:xfrm>
          <a:prstGeom prst="rect">
            <a:avLst/>
          </a:prstGeom>
          <a:noFill/>
          <a:ln>
            <a:noFill/>
          </a:ln>
        </p:spPr>
        <p:txBody>
          <a:bodyPr spcFirstLastPara="1" wrap="square" lIns="91425" tIns="45700" rIns="91425" bIns="45700" anchor="ctr" anchorCtr="0">
            <a:noAutofit/>
          </a:bodyPr>
          <a:lstStyle/>
          <a:p>
            <a:endParaRPr lang="en-US" dirty="0"/>
          </a:p>
          <a:p>
            <a:r>
              <a:rPr lang="en-US" dirty="0"/>
              <a:t>17/5/2025</a:t>
            </a:r>
          </a:p>
          <a:p>
            <a:pPr marL="0" lvl="0" indent="0" algn="ctr" rtl="0">
              <a:spcBef>
                <a:spcPts val="0"/>
              </a:spcBef>
              <a:spcAft>
                <a:spcPts val="0"/>
              </a:spcAft>
              <a:buNone/>
            </a:pPr>
            <a:endParaRPr dirty="0"/>
          </a:p>
        </p:txBody>
      </p:sp>
      <p:sp>
        <p:nvSpPr>
          <p:cNvPr id="117" name="Google Shape;117;p2">
            <a:extLst>
              <a:ext uri="{FF2B5EF4-FFF2-40B4-BE49-F238E27FC236}">
                <a16:creationId xmlns:a16="http://schemas.microsoft.com/office/drawing/2014/main" id="{ED056A51-35AC-84D2-693C-1375BF4DB3B3}"/>
              </a:ext>
            </a:extLst>
          </p:cNvPr>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120" name="Google Shape;120;p2" title="download.png">
            <a:extLst>
              <a:ext uri="{FF2B5EF4-FFF2-40B4-BE49-F238E27FC236}">
                <a16:creationId xmlns:a16="http://schemas.microsoft.com/office/drawing/2014/main" id="{50862FA0-1626-C1B4-EAEE-27932A0768AB}"/>
              </a:ext>
            </a:extLst>
          </p:cNvPr>
          <p:cNvPicPr preferRelativeResize="0"/>
          <p:nvPr/>
        </p:nvPicPr>
        <p:blipFill>
          <a:blip r:embed="rId3">
            <a:alphaModFix/>
          </a:blip>
          <a:stretch>
            <a:fillRect/>
          </a:stretch>
        </p:blipFill>
        <p:spPr>
          <a:xfrm>
            <a:off x="9190825" y="6356350"/>
            <a:ext cx="903191" cy="365125"/>
          </a:xfrm>
          <a:prstGeom prst="rect">
            <a:avLst/>
          </a:prstGeom>
          <a:noFill/>
          <a:ln>
            <a:noFill/>
          </a:ln>
        </p:spPr>
      </p:pic>
      <p:sp>
        <p:nvSpPr>
          <p:cNvPr id="2" name="Google Shape;119;p2">
            <a:extLst>
              <a:ext uri="{FF2B5EF4-FFF2-40B4-BE49-F238E27FC236}">
                <a16:creationId xmlns:a16="http://schemas.microsoft.com/office/drawing/2014/main" id="{F262DF4A-744D-4F4D-061D-7C185D563442}"/>
              </a:ext>
            </a:extLst>
          </p:cNvPr>
          <p:cNvSpPr txBox="1"/>
          <p:nvPr/>
        </p:nvSpPr>
        <p:spPr>
          <a:xfrm>
            <a:off x="4533397" y="953913"/>
            <a:ext cx="3125205" cy="429410"/>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4800" b="1" kern="100" dirty="0">
                <a:latin typeface="Times New Roman" panose="02020603050405020304" pitchFamily="18" charset="0"/>
                <a:cs typeface="Times New Roman" panose="02020603050405020304" pitchFamily="18" charset="0"/>
              </a:rPr>
              <a:t>Thank You</a:t>
            </a:r>
          </a:p>
        </p:txBody>
      </p:sp>
      <p:sp>
        <p:nvSpPr>
          <p:cNvPr id="6" name="Google Shape;119;p2">
            <a:extLst>
              <a:ext uri="{FF2B5EF4-FFF2-40B4-BE49-F238E27FC236}">
                <a16:creationId xmlns:a16="http://schemas.microsoft.com/office/drawing/2014/main" id="{E30B8AC4-323D-39BD-7FA9-355CA4DE5E88}"/>
              </a:ext>
            </a:extLst>
          </p:cNvPr>
          <p:cNvSpPr txBox="1"/>
          <p:nvPr/>
        </p:nvSpPr>
        <p:spPr>
          <a:xfrm>
            <a:off x="4819543" y="4890144"/>
            <a:ext cx="2552911" cy="858820"/>
          </a:xfrm>
          <a:prstGeom prst="rect">
            <a:avLst/>
          </a:prstGeom>
          <a:noFill/>
          <a:ln>
            <a:noFill/>
          </a:ln>
        </p:spPr>
        <p:txBody>
          <a:bodyPr spcFirstLastPara="1" wrap="square" lIns="91425" tIns="45700" rIns="91425" bIns="45700" anchor="t" anchorCtr="0">
            <a:noAutofit/>
          </a:bodyPr>
          <a:lstStyle/>
          <a:p>
            <a:pPr marL="0" marR="0">
              <a:lnSpc>
                <a:spcPct val="115000"/>
              </a:lnSpc>
              <a:spcAft>
                <a:spcPts val="800"/>
              </a:spcAft>
              <a:buNone/>
            </a:pPr>
            <a:r>
              <a:rPr lang="en-US" sz="1800" b="1" kern="100" dirty="0">
                <a:latin typeface="Times New Roman" panose="02020603050405020304" pitchFamily="18" charset="0"/>
                <a:cs typeface="Times New Roman" panose="02020603050405020304" pitchFamily="18" charset="0"/>
              </a:rPr>
              <a:t>Visit Our Web Portfolio</a:t>
            </a:r>
          </a:p>
          <a:p>
            <a:pPr>
              <a:lnSpc>
                <a:spcPct val="115000"/>
              </a:lnSpc>
              <a:spcAft>
                <a:spcPts val="800"/>
              </a:spcAft>
            </a:pPr>
            <a:r>
              <a:rPr lang="en-US" sz="1800" b="1" kern="100" dirty="0">
                <a:latin typeface="Times New Roman" panose="02020603050405020304" pitchFamily="18" charset="0"/>
                <a:cs typeface="Times New Roman" panose="02020603050405020304" pitchFamily="18" charset="0"/>
              </a:rPr>
              <a:t>  </a:t>
            </a:r>
            <a:r>
              <a:rPr lang="en-US" b="1" dirty="0">
                <a:hlinkClick r:id="rId4"/>
              </a:rPr>
              <a:t>https://lnkd.in/dUWsfTKK</a:t>
            </a:r>
            <a:endParaRPr lang="en-US" sz="1800" b="1" kern="100"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DB733D03-2EB8-6FBA-F17E-8776CC4F8A53}"/>
              </a:ext>
            </a:extLst>
          </p:cNvPr>
          <p:cNvPicPr>
            <a:picLocks noChangeAspect="1"/>
          </p:cNvPicPr>
          <p:nvPr/>
        </p:nvPicPr>
        <p:blipFill>
          <a:blip r:embed="rId5"/>
          <a:stretch>
            <a:fillRect/>
          </a:stretch>
        </p:blipFill>
        <p:spPr>
          <a:xfrm>
            <a:off x="5101709" y="2099387"/>
            <a:ext cx="1988578" cy="198488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770676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2" presetClass="entr" presetSubtype="4"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250"/>
                                        <p:tgtEl>
                                          <p:spTgt spid="6"/>
                                        </p:tgtEl>
                                        <p:attrNameLst>
                                          <p:attrName>ppt_y</p:attrName>
                                        </p:attrNameLst>
                                      </p:cBhvr>
                                      <p:tavLst>
                                        <p:tav tm="0">
                                          <p:val>
                                            <p:strVal val="#ppt_y+#ppt_h*1.125000"/>
                                          </p:val>
                                        </p:tav>
                                        <p:tav tm="100000">
                                          <p:val>
                                            <p:strVal val="#ppt_y"/>
                                          </p:val>
                                        </p:tav>
                                      </p:tavLst>
                                    </p:anim>
                                    <p:animEffect transition="in" filter="wipe(up)">
                                      <p:cBhvr>
                                        <p:cTn id="12" dur="125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772</TotalTime>
  <Words>1291</Words>
  <Application>Microsoft Office PowerPoint</Application>
  <PresentationFormat>Widescreen</PresentationFormat>
  <Paragraphs>142</Paragraphs>
  <Slides>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Calibri</vt:lpstr>
      <vt:lpstr>Aptos</vt:lpstr>
      <vt:lpstr>Courier New</vt:lpstr>
      <vt:lpstr>Wingdings</vt:lpstr>
      <vt:lpstr>Symbol</vt:lpstr>
      <vt:lpstr>Times New Roman</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SAMA</dc:creator>
  <cp:lastModifiedBy>Youssef Shaban Marzouk Abd-Rab El-Nabi</cp:lastModifiedBy>
  <cp:revision>18</cp:revision>
  <dcterms:created xsi:type="dcterms:W3CDTF">2024-03-14T10:03:54Z</dcterms:created>
  <dcterms:modified xsi:type="dcterms:W3CDTF">2025-05-17T18:16:31Z</dcterms:modified>
</cp:coreProperties>
</file>