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1" r:id="rId2"/>
    <p:sldId id="257" r:id="rId3"/>
    <p:sldId id="269" r:id="rId4"/>
    <p:sldId id="270" r:id="rId5"/>
    <p:sldId id="273" r:id="rId6"/>
    <p:sldId id="274" r:id="rId7"/>
    <p:sldId id="275" r:id="rId8"/>
    <p:sldId id="276" r:id="rId9"/>
    <p:sldId id="27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954"/>
    <a:srgbClr val="4D5E6B"/>
    <a:srgbClr val="99B7B7"/>
    <a:srgbClr val="354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449" autoAdjust="0"/>
  </p:normalViewPr>
  <p:slideViewPr>
    <p:cSldViewPr snapToGrid="0">
      <p:cViewPr varScale="1">
        <p:scale>
          <a:sx n="117" d="100"/>
          <a:sy n="117" d="100"/>
        </p:scale>
        <p:origin x="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0E58ADD-15C3-4596-5C71-F84EC94C862D}"/>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26E199F5-CB95-2BFD-20A7-B94B29FDDE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A2BE4528-BDF7-D633-7B15-680D697071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6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C78C1F9-8921-043F-03C0-D32CFBF60419}"/>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D5B6462-692D-D6E7-AF03-2CBBA711FA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E0E8EA65-AD53-A7CD-60F9-0281898365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7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FD3B4561-1EDF-FC7D-1E3E-1FCF4EFCC7AA}"/>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C24824B9-8FD7-98ED-311F-019254F1C4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64832664-FE1E-940B-580B-EC9039AD78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53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BC15E30A-CA58-3CE3-C2DD-90660D5CA6E4}"/>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654956E7-BAC9-F2D1-F7FC-4DDE7B8288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386CEAC3-78FC-4F86-E27B-E205E7331C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48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B1C2179-1335-E166-4432-807193AD991E}"/>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ABB54750-E7B3-1A47-6535-6D4CE95283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34760F81-6C53-1750-8017-F7D1BF854E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45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C8BA758F-CA30-E878-EDE4-E07C713DE867}"/>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F08D695-FB5D-5ABA-676E-99DC99E55EB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8A60F438-EFE0-000D-44E4-3E021615C3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2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0B604E7-6758-E63D-76CD-7B7412FD9A83}"/>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2C3C6FB-9F8F-B71A-3D08-E8BE9C682B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53B00491-3B99-E06A-F831-E022ED53F9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14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5" name="Picture 4" descr="A group of people in a warehouse&#10;&#10;AI-generated content may be incorrect.">
            <a:extLst>
              <a:ext uri="{FF2B5EF4-FFF2-40B4-BE49-F238E27FC236}">
                <a16:creationId xmlns:a16="http://schemas.microsoft.com/office/drawing/2014/main" id="{E63AF5ED-4A9C-BCC4-66B9-B0704FE2DC89}"/>
              </a:ext>
            </a:extLst>
          </p:cNvPr>
          <p:cNvPicPr>
            <a:picLocks noChangeAspect="1"/>
          </p:cNvPicPr>
          <p:nvPr/>
        </p:nvPicPr>
        <p:blipFill>
          <a:blip r:embed="rId3"/>
          <a:srcRect l="1498" t="3068" r="1450" b="3337"/>
          <a:stretch/>
        </p:blipFill>
        <p:spPr>
          <a:xfrm>
            <a:off x="0" y="238125"/>
            <a:ext cx="12192000" cy="6127750"/>
          </a:xfrm>
          <a:prstGeom prst="rect">
            <a:avLst/>
          </a:prstGeom>
        </p:spPr>
      </p:pic>
      <p:sp>
        <p:nvSpPr>
          <p:cNvPr id="161" name="Google Shape;161;p6"/>
          <p:cNvSpPr txBox="1">
            <a:spLocks noGrp="1"/>
          </p:cNvSpPr>
          <p:nvPr>
            <p:ph type="subTitle" idx="1"/>
          </p:nvPr>
        </p:nvSpPr>
        <p:spPr>
          <a:xfrm>
            <a:off x="1904162" y="4745037"/>
            <a:ext cx="8383675" cy="1100517"/>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2400"/>
              <a:buNone/>
            </a:pPr>
            <a:r>
              <a:rPr lang="en-US" b="1" dirty="0">
                <a:solidFill>
                  <a:srgbClr val="3B4954"/>
                </a:solidFill>
              </a:rPr>
              <a:t>Presented by</a:t>
            </a:r>
          </a:p>
          <a:p>
            <a:pPr marL="0" lvl="0" indent="0" algn="l" rtl="0">
              <a:lnSpc>
                <a:spcPct val="90000"/>
              </a:lnSpc>
              <a:spcBef>
                <a:spcPts val="0"/>
              </a:spcBef>
              <a:spcAft>
                <a:spcPts val="0"/>
              </a:spcAft>
              <a:buClr>
                <a:schemeClr val="dk1"/>
              </a:buClr>
              <a:buSzPts val="2400"/>
              <a:buNone/>
            </a:pPr>
            <a:r>
              <a:rPr lang="ar-EG" b="1" dirty="0">
                <a:solidFill>
                  <a:srgbClr val="3B4954"/>
                </a:solidFill>
              </a:rPr>
              <a:t> </a:t>
            </a:r>
            <a:r>
              <a:rPr lang="en-US" b="1" dirty="0">
                <a:solidFill>
                  <a:srgbClr val="3B4954"/>
                </a:solidFill>
              </a:rPr>
              <a:t>             </a:t>
            </a:r>
            <a:r>
              <a:rPr lang="ar-EG" b="1" dirty="0">
                <a:solidFill>
                  <a:srgbClr val="3B4954"/>
                </a:solidFill>
              </a:rPr>
              <a:t>  </a:t>
            </a:r>
            <a:r>
              <a:rPr lang="en-US" b="1" dirty="0">
                <a:solidFill>
                  <a:srgbClr val="3B4954"/>
                </a:solidFill>
              </a:rPr>
              <a:t> </a:t>
            </a:r>
            <a:r>
              <a:rPr lang="ar-EG" b="1" dirty="0">
                <a:solidFill>
                  <a:srgbClr val="3B4954"/>
                </a:solidFill>
              </a:rPr>
              <a:t>        </a:t>
            </a:r>
            <a:r>
              <a:rPr lang="en-US" sz="1800" b="1" dirty="0">
                <a:solidFill>
                  <a:srgbClr val="3B4954"/>
                </a:solidFill>
              </a:rPr>
              <a:t>Youssef Shaban  </a:t>
            </a:r>
            <a:r>
              <a:rPr lang="ar-EG" sz="1800" b="1" dirty="0">
                <a:solidFill>
                  <a:srgbClr val="3B4954"/>
                </a:solidFill>
              </a:rPr>
              <a:t>ـــــــــ</a:t>
            </a:r>
            <a:r>
              <a:rPr lang="en-US" sz="1800" b="1" dirty="0">
                <a:solidFill>
                  <a:srgbClr val="3B4954"/>
                </a:solidFill>
              </a:rPr>
              <a:t>  Ahmed Salem </a:t>
            </a:r>
            <a:r>
              <a:rPr lang="ar-EG" sz="1800" b="1" dirty="0">
                <a:solidFill>
                  <a:srgbClr val="3B4954"/>
                </a:solidFill>
              </a:rPr>
              <a:t>ـــــــــ </a:t>
            </a:r>
            <a:r>
              <a:rPr lang="en-US" sz="1800" b="1" dirty="0">
                <a:solidFill>
                  <a:srgbClr val="3B4954"/>
                </a:solidFill>
              </a:rPr>
              <a:t> Khaled Mohamed</a:t>
            </a:r>
          </a:p>
          <a:p>
            <a:pPr marL="0" lvl="0" indent="0" algn="l" rtl="0">
              <a:lnSpc>
                <a:spcPct val="100000"/>
              </a:lnSpc>
              <a:spcBef>
                <a:spcPts val="75"/>
              </a:spcBef>
              <a:spcAft>
                <a:spcPts val="0"/>
              </a:spcAft>
              <a:buClr>
                <a:schemeClr val="dk1"/>
              </a:buClr>
              <a:buSzPts val="2400"/>
              <a:buNone/>
            </a:pPr>
            <a:r>
              <a:rPr lang="en-US" sz="1800" b="1" dirty="0">
                <a:solidFill>
                  <a:srgbClr val="3B4954"/>
                </a:solidFill>
              </a:rPr>
              <a:t>                                             Abdelrahman Elfar  </a:t>
            </a:r>
            <a:r>
              <a:rPr lang="ar-EG"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ـــــــــ</a:t>
            </a:r>
            <a:r>
              <a:rPr lang="en-US"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  Ahmed Mohamed</a:t>
            </a:r>
            <a:endParaRPr sz="1800" b="1" dirty="0">
              <a:solidFill>
                <a:srgbClr val="3B4954"/>
              </a:solidFill>
            </a:endParaRPr>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17/5/2025</a:t>
            </a:r>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7" name="Picture 6" descr="A logo of a globe with a graduation cap&#10;&#10;AI-generated content may be incorrect.">
            <a:extLst>
              <a:ext uri="{FF2B5EF4-FFF2-40B4-BE49-F238E27FC236}">
                <a16:creationId xmlns:a16="http://schemas.microsoft.com/office/drawing/2014/main" id="{020032B9-3B9C-4D85-0C06-864B03A87921}"/>
              </a:ext>
            </a:extLst>
          </p:cNvPr>
          <p:cNvPicPr>
            <a:picLocks noChangeAspect="1"/>
          </p:cNvPicPr>
          <p:nvPr/>
        </p:nvPicPr>
        <p:blipFill>
          <a:blip r:embed="rId4"/>
          <a:stretch>
            <a:fillRect/>
          </a:stretch>
        </p:blipFill>
        <p:spPr>
          <a:xfrm>
            <a:off x="18289" y="256033"/>
            <a:ext cx="671226" cy="612648"/>
          </a:xfrm>
          <a:prstGeom prst="rect">
            <a:avLst/>
          </a:prstGeom>
        </p:spPr>
      </p:pic>
      <p:pic>
        <p:nvPicPr>
          <p:cNvPr id="9" name="Picture 8" descr="A blue and black logo&#10;&#10;AI-generated content may be incorrect.">
            <a:extLst>
              <a:ext uri="{FF2B5EF4-FFF2-40B4-BE49-F238E27FC236}">
                <a16:creationId xmlns:a16="http://schemas.microsoft.com/office/drawing/2014/main" id="{923DB055-B64E-A29C-C23D-969A1CE1A362}"/>
              </a:ext>
            </a:extLst>
          </p:cNvPr>
          <p:cNvPicPr>
            <a:picLocks noChangeAspect="1"/>
          </p:cNvPicPr>
          <p:nvPr/>
        </p:nvPicPr>
        <p:blipFill>
          <a:blip r:embed="rId5"/>
          <a:stretch>
            <a:fillRect/>
          </a:stretch>
        </p:blipFill>
        <p:spPr>
          <a:xfrm>
            <a:off x="699007" y="228600"/>
            <a:ext cx="726439" cy="721205"/>
          </a:xfrm>
          <a:prstGeom prst="rect">
            <a:avLst/>
          </a:prstGeom>
        </p:spPr>
      </p:pic>
      <p:pic>
        <p:nvPicPr>
          <p:cNvPr id="13" name="Picture 12" descr="A yellow and green object on a black background&#10;&#10;AI-generated content may be incorrect.">
            <a:extLst>
              <a:ext uri="{FF2B5EF4-FFF2-40B4-BE49-F238E27FC236}">
                <a16:creationId xmlns:a16="http://schemas.microsoft.com/office/drawing/2014/main" id="{4B49AD8B-6623-9BEF-410A-A648D0DCF49C}"/>
              </a:ext>
            </a:extLst>
          </p:cNvPr>
          <p:cNvPicPr>
            <a:picLocks noChangeAspect="1"/>
          </p:cNvPicPr>
          <p:nvPr/>
        </p:nvPicPr>
        <p:blipFill>
          <a:blip r:embed="rId6"/>
          <a:stretch>
            <a:fillRect/>
          </a:stretch>
        </p:blipFill>
        <p:spPr>
          <a:xfrm>
            <a:off x="10706807" y="147476"/>
            <a:ext cx="1554086" cy="721205"/>
          </a:xfrm>
          <a:prstGeom prst="rect">
            <a:avLst/>
          </a:prstGeom>
        </p:spPr>
      </p:pic>
      <p:sp>
        <p:nvSpPr>
          <p:cNvPr id="19" name="Rectangle 18">
            <a:extLst>
              <a:ext uri="{FF2B5EF4-FFF2-40B4-BE49-F238E27FC236}">
                <a16:creationId xmlns:a16="http://schemas.microsoft.com/office/drawing/2014/main" id="{77AAA9E0-9FC9-64E3-688C-B38B2D6EFD39}"/>
              </a:ext>
            </a:extLst>
          </p:cNvPr>
          <p:cNvSpPr/>
          <p:nvPr/>
        </p:nvSpPr>
        <p:spPr>
          <a:xfrm>
            <a:off x="3581400" y="6355968"/>
            <a:ext cx="7400544" cy="502032"/>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2D3F62F-C0C8-61AA-E8B3-1E9FE0A39546}"/>
              </a:ext>
            </a:extLst>
          </p:cNvPr>
          <p:cNvSpPr/>
          <p:nvPr/>
        </p:nvSpPr>
        <p:spPr>
          <a:xfrm>
            <a:off x="3714" y="6350951"/>
            <a:ext cx="834485"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297EE6-B2FD-7575-D21F-25467435D51D}"/>
              </a:ext>
            </a:extLst>
          </p:cNvPr>
          <p:cNvSpPr/>
          <p:nvPr/>
        </p:nvSpPr>
        <p:spPr>
          <a:xfrm>
            <a:off x="11430000" y="6358413"/>
            <a:ext cx="765714"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932C20-9DEC-1FDB-0E09-21E8A05BBC5B}"/>
              </a:ext>
            </a:extLst>
          </p:cNvPr>
          <p:cNvSpPr/>
          <p:nvPr/>
        </p:nvSpPr>
        <p:spPr>
          <a:xfrm>
            <a:off x="838199" y="6721475"/>
            <a:ext cx="2779444" cy="136525"/>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9776BE9-3C8C-928E-AEF1-A16B9550A489}"/>
              </a:ext>
            </a:extLst>
          </p:cNvPr>
          <p:cNvSpPr/>
          <p:nvPr/>
        </p:nvSpPr>
        <p:spPr>
          <a:xfrm>
            <a:off x="8704406" y="6775704"/>
            <a:ext cx="2779444" cy="89758"/>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6" name="Rectangle 5">
            <a:extLst>
              <a:ext uri="{FF2B5EF4-FFF2-40B4-BE49-F238E27FC236}">
                <a16:creationId xmlns:a16="http://schemas.microsoft.com/office/drawing/2014/main" id="{CBA53ECB-54B6-B3F6-B569-AF9742FF385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8" name="Google Shape;118;p2"/>
          <p:cNvSpPr txBox="1"/>
          <p:nvPr/>
        </p:nvSpPr>
        <p:spPr>
          <a:xfrm>
            <a:off x="4661673" y="581888"/>
            <a:ext cx="2370652"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Idea</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90000"/>
              </a:lnSpc>
              <a:spcBef>
                <a:spcPts val="0"/>
              </a:spcBef>
              <a:spcAft>
                <a:spcPts val="0"/>
              </a:spcAft>
              <a:buClr>
                <a:srgbClr val="0D0D0D"/>
              </a:buClr>
              <a:buSzPts val="2400"/>
              <a:buFont typeface="Arial"/>
              <a:buNone/>
            </a:pPr>
            <a:endParaRPr sz="2400" b="1" i="0" u="none" strike="noStrike" cap="none" dirty="0">
              <a:solidFill>
                <a:srgbClr val="0D0D0D"/>
              </a:solidFill>
              <a:latin typeface="Arial"/>
              <a:ea typeface="Arial"/>
              <a:cs typeface="Arial"/>
              <a:sym typeface="Arial"/>
            </a:endParaRPr>
          </a:p>
        </p:txBody>
      </p:sp>
      <p:sp>
        <p:nvSpPr>
          <p:cNvPr id="119" name="Google Shape;119;p2"/>
          <p:cNvSpPr txBox="1"/>
          <p:nvPr/>
        </p:nvSpPr>
        <p:spPr>
          <a:xfrm>
            <a:off x="103517" y="1108938"/>
            <a:ext cx="11128075" cy="5161234"/>
          </a:xfrm>
          <a:prstGeom prst="rect">
            <a:avLst/>
          </a:prstGeom>
          <a:noFill/>
          <a:ln>
            <a:noFill/>
          </a:ln>
        </p:spPr>
        <p:txBody>
          <a:bodyPr spcFirstLastPara="1" wrap="square" lIns="91425" tIns="45700" rIns="91425" bIns="45700" anchor="t" anchorCtr="0">
            <a:normAutofit fontScale="62500" lnSpcReduction="20000"/>
          </a:bodyPr>
          <a:lstStyle/>
          <a:p>
            <a:pPr marL="342900" marR="0" lvl="0" indent="-342900">
              <a:lnSpc>
                <a:spcPct val="115000"/>
              </a:lnSpc>
              <a:spcBef>
                <a:spcPts val="100"/>
              </a:spcBef>
              <a:spcAft>
                <a:spcPts val="100"/>
              </a:spcAft>
              <a:buSzPts val="1000"/>
              <a:buFont typeface="Arial" panose="020B0604020202020204" pitchFamily="34" charset="0"/>
              <a:buChar char="•"/>
              <a:tabLst>
                <a:tab pos="457200" algn="l"/>
              </a:tabLst>
            </a:pPr>
            <a:r>
              <a:rPr lang="en-US" sz="2300" b="1" kern="100" dirty="0">
                <a:effectLst/>
                <a:latin typeface="Times New Roman" panose="02020603050405020304" pitchFamily="18" charset="0"/>
                <a:ea typeface="Aptos" panose="020B0004020202020204" pitchFamily="34" charset="0"/>
                <a:cs typeface="Arial" panose="020B0604020202020204" pitchFamily="34" charset="0"/>
              </a:rPr>
              <a:t>Brief Description of </a:t>
            </a: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roble</a:t>
            </a:r>
            <a:r>
              <a:rPr lang="en-US" sz="2300" b="1" kern="100" dirty="0">
                <a:latin typeface="Times New Roman" panose="02020603050405020304" pitchFamily="18" charset="0"/>
                <a:ea typeface="Aptos" panose="020B0004020202020204" pitchFamily="34" charset="0"/>
                <a:cs typeface="Arial" panose="020B0604020202020204" pitchFamily="34" charset="0"/>
              </a:rPr>
              <a:t>m:</a:t>
            </a:r>
            <a:br>
              <a:rPr lang="en-US" sz="1800" kern="100" dirty="0">
                <a:effectLst/>
                <a:latin typeface="Times New Roman" panose="02020603050405020304" pitchFamily="18" charset="0"/>
                <a:ea typeface="Aptos" panose="020B0004020202020204" pitchFamily="34" charset="0"/>
                <a:cs typeface="Arial" panose="020B0604020202020204" pitchFamily="34" charset="0"/>
              </a:rPr>
            </a:br>
            <a:r>
              <a:rPr lang="en-US" sz="2000" kern="100" dirty="0">
                <a:effectLst/>
                <a:latin typeface="Times New Roman" panose="02020603050405020304" pitchFamily="18" charset="0"/>
                <a:ea typeface="Aptos" panose="020B0004020202020204" pitchFamily="34" charset="0"/>
                <a:cs typeface="Arial" panose="020B0604020202020204" pitchFamily="34" charset="0"/>
              </a:rPr>
              <a:t>Supply chains face significant challenges such as delivery delays, supplier performance, logistics efficiency, product quality, and cost control. The project aims to achieve efficient supply chain Objectives by analyzing operational data and generating predictive Recommendations that achieve better goals, reduce waste, and enhance customer experiences.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400"/>
              </a:spcBef>
              <a:spcAft>
                <a:spcPts val="100"/>
              </a:spcAft>
              <a:buSzPts val="1000"/>
              <a:buFont typeface="Arial" panose="020B0604020202020204" pitchFamily="34" charset="0"/>
              <a:buChar char="•"/>
              <a:tabLst>
                <a:tab pos="457200" algn="l"/>
              </a:tabLst>
            </a:pP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roposed </a:t>
            </a:r>
            <a:r>
              <a:rPr lang="en-US" sz="2300" b="1" kern="100" dirty="0">
                <a:latin typeface="Times New Roman" panose="02020603050405020304" pitchFamily="18" charset="0"/>
                <a:ea typeface="Aptos" panose="020B0004020202020204" pitchFamily="34" charset="0"/>
                <a:cs typeface="Arial" panose="020B0604020202020204" pitchFamily="34" charset="0"/>
              </a:rPr>
              <a:t>S</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olution:</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1- Data cleaning and preparation to ensure Quality and Accuracy.</a:t>
            </a:r>
          </a:p>
          <a:p>
            <a:pPr marR="0" lvl="0">
              <a:spcBef>
                <a:spcPts val="100"/>
              </a:spcBef>
              <a:spcAft>
                <a:spcPts val="100"/>
              </a:spcAft>
              <a:buSzPts val="1000"/>
              <a:tabLst>
                <a:tab pos="457200" algn="l"/>
              </a:tabLst>
            </a:pPr>
            <a:r>
              <a:rPr lang="en-US" sz="2200" kern="100" dirty="0">
                <a:latin typeface="Times New Roman" panose="02020603050405020304" pitchFamily="18" charset="0"/>
                <a:ea typeface="Aptos" panose="020B0004020202020204" pitchFamily="34" charset="0"/>
                <a:cs typeface="Arial" panose="020B0604020202020204" pitchFamily="34" charset="0"/>
              </a:rPr>
              <a:t>        2- Interactive Dashboards using Power BI or Tableau for real-time Decision Support.</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3- Actionable forecasts to optimize </a:t>
            </a:r>
            <a:r>
              <a:rPr lang="en-US" sz="2200" kern="100" dirty="0">
                <a:latin typeface="Times New Roman" panose="02020603050405020304" pitchFamily="18" charset="0"/>
                <a:ea typeface="Aptos" panose="020B0004020202020204" pitchFamily="34" charset="0"/>
                <a:cs typeface="Arial" panose="020B0604020202020204" pitchFamily="34" charset="0"/>
              </a:rPr>
              <a:t>D</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elivery Delays and Product Quality.</a:t>
            </a:r>
          </a:p>
          <a:p>
            <a:pPr marL="285750" marR="0" lvl="0" indent="-285750">
              <a:spcBef>
                <a:spcPts val="400"/>
              </a:spcBef>
              <a:spcAft>
                <a:spcPts val="75"/>
              </a:spcAft>
              <a:buSzPts val="1000"/>
              <a:buFont typeface="Arial" panose="020B0604020202020204" pitchFamily="34" charset="0"/>
              <a:buChar char="•"/>
              <a:tabLst>
                <a:tab pos="457200" algn="l"/>
              </a:tabLst>
            </a:pPr>
            <a:r>
              <a:rPr lang="en-US" sz="2300" b="1" kern="100" dirty="0">
                <a:latin typeface="Times New Roman" panose="02020603050405020304" pitchFamily="18" charset="0"/>
                <a:cs typeface="Arial" panose="020B0604020202020204" pitchFamily="34" charset="0"/>
              </a:rPr>
              <a:t>What makes us unique</a:t>
            </a:r>
            <a:r>
              <a:rPr lang="en-US" sz="2100" b="1" kern="100" dirty="0">
                <a:latin typeface="Times New Roman" panose="02020603050405020304" pitchFamily="18" charset="0"/>
                <a:cs typeface="Arial" panose="020B0604020202020204" pitchFamily="34" charset="0"/>
              </a:rPr>
              <a:t>:</a:t>
            </a:r>
            <a:endParaRPr lang="en-US" sz="1800" kern="100" dirty="0">
              <a:effectLst/>
              <a:latin typeface="Times New Roman" panose="02020603050405020304" pitchFamily="18" charset="0"/>
              <a:ea typeface="Aptos" panose="020B0004020202020204" pitchFamily="34" charset="0"/>
              <a:cs typeface="Arial" panose="020B0604020202020204" pitchFamily="34" charset="0"/>
            </a:endParaRPr>
          </a:p>
          <a:p>
            <a:pPr marL="34290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Data Accuracy &amp; Safety </a:t>
            </a:r>
            <a:r>
              <a:rPr lang="en-US" sz="2200" kern="100" dirty="0">
                <a:latin typeface="Times New Roman" panose="02020603050405020304" pitchFamily="18" charset="0"/>
                <a:ea typeface="Aptos" panose="020B0004020202020204" pitchFamily="34" charset="0"/>
                <a:cs typeface="Arial" panose="020B0604020202020204" pitchFamily="34" charset="0"/>
              </a:rPr>
              <a:t>:-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Our processes prioritize data quality, ensuring that all analysis is based on clean, reliable, and well-structured data Using advanced algorithms to achieve high performance</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Customized Solutions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tailor our dashboards, reports, and models to meet the specific needs of each project</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200" b="1" kern="100" dirty="0">
                <a:latin typeface="Times New Roman" panose="02020603050405020304" pitchFamily="18" charset="0"/>
                <a:cs typeface="Arial" panose="020B0604020202020204" pitchFamily="34" charset="0"/>
              </a:rPr>
              <a:t>Cross-Departmental Collaboration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work closely with all departments (engineering, operations, business, etc.) to ensure our analyses are relevant, impactful, and aligned with real-world needs.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latin typeface="Times New Roman" panose="02020603050405020304" pitchFamily="18" charset="0"/>
                <a:cs typeface="Arial" panose="020B0604020202020204" pitchFamily="34" charset="0"/>
              </a:rPr>
              <a:t>Full integration with Tools </a:t>
            </a:r>
            <a:r>
              <a:rPr lang="en-US" sz="2200" kern="100" dirty="0">
                <a:latin typeface="Aptos" panose="020B0004020202020204" pitchFamily="34" charset="0"/>
                <a:ea typeface="Aptos" panose="020B0004020202020204" pitchFamily="34" charset="0"/>
                <a:cs typeface="Arial" panose="020B0604020202020204" pitchFamily="34" charset="0"/>
              </a:rPr>
              <a:t>:- </a:t>
            </a:r>
            <a:r>
              <a:rPr lang="en-US" sz="2200" kern="100" dirty="0">
                <a:effectLst/>
                <a:latin typeface="Aptos" panose="020B0004020202020204" pitchFamily="34" charset="0"/>
                <a:ea typeface="Aptos" panose="020B0004020202020204" pitchFamily="34" charset="0"/>
                <a:cs typeface="Arial" panose="020B0604020202020204" pitchFamily="34" charset="0"/>
              </a:rPr>
              <a:t>like Power BI and Custom Python Libraries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Storytelling with Data </a:t>
            </a:r>
            <a:r>
              <a:rPr lang="en-US" sz="2200" kern="100" dirty="0">
                <a:effectLst/>
                <a:latin typeface="Aptos" panose="020B0004020202020204" pitchFamily="34" charset="0"/>
                <a:ea typeface="Aptos" panose="020B0004020202020204" pitchFamily="34" charset="0"/>
                <a:cs typeface="Arial" panose="020B0604020202020204" pitchFamily="34" charset="0"/>
              </a:rPr>
              <a:t>:- We believe in the power of visual storytelling—translating complex data into clear, compelling narratives that drive engagement and understanding.</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Insight-Driven Approach :- </a:t>
            </a:r>
            <a:r>
              <a:rPr lang="en-US" sz="2200" kern="100" dirty="0">
                <a:effectLst/>
                <a:latin typeface="Aptos" panose="020B0004020202020204" pitchFamily="34" charset="0"/>
                <a:ea typeface="Aptos" panose="020B0004020202020204" pitchFamily="34" charset="0"/>
                <a:cs typeface="Arial" panose="020B0604020202020204" pitchFamily="34" charset="0"/>
              </a:rPr>
              <a:t>We don’t just provide data—we deliver actionable insights that directly support decision-making and strategic planning</a:t>
            </a:r>
            <a:r>
              <a:rPr lang="en-US" sz="1600" kern="100" dirty="0">
                <a:effectLst/>
                <a:latin typeface="Aptos" panose="020B0004020202020204" pitchFamily="34" charset="0"/>
                <a:ea typeface="Aptos" panose="020B0004020202020204" pitchFamily="34" charset="0"/>
                <a:cs typeface="Arial" panose="020B0604020202020204" pitchFamily="34" charset="0"/>
              </a:rPr>
              <a:t>.</a:t>
            </a:r>
          </a:p>
          <a:p>
            <a:pPr marL="457200" marR="0" lvl="0" indent="-457200" algn="justLow">
              <a:lnSpc>
                <a:spcPct val="120000"/>
              </a:lnSpc>
              <a:spcBef>
                <a:spcPts val="400"/>
              </a:spcBef>
              <a:buSzPts val="1000"/>
              <a:buFont typeface="Arial" panose="020B0604020202020204" pitchFamily="34" charset="0"/>
              <a:buChar char="•"/>
              <a:tabLst>
                <a:tab pos="457200" algn="l"/>
              </a:tabLst>
            </a:pPr>
            <a:r>
              <a:rPr lang="en-US" sz="2300" b="1" kern="100" dirty="0">
                <a:effectLst/>
                <a:latin typeface="Aptos" panose="020B0004020202020204" pitchFamily="34" charset="0"/>
                <a:ea typeface="Aptos" panose="020B0004020202020204" pitchFamily="34" charset="0"/>
                <a:cs typeface="Arial" panose="020B0604020202020204" pitchFamily="34" charset="0"/>
              </a:rPr>
              <a:t>Deliverables</a:t>
            </a:r>
            <a:r>
              <a:rPr lang="en-US" sz="2300" kern="100" dirty="0">
                <a:effectLst/>
                <a:latin typeface="Aptos" panose="020B0004020202020204" pitchFamily="34" charset="0"/>
                <a:ea typeface="Aptos" panose="020B0004020202020204" pitchFamily="34" charset="0"/>
                <a:cs typeface="Arial" panose="020B0604020202020204" pitchFamily="34" charset="0"/>
              </a:rPr>
              <a:t>:</a:t>
            </a:r>
          </a:p>
          <a:p>
            <a:pPr marR="0" lvl="0" algn="justLow">
              <a:lnSpc>
                <a:spcPct val="120000"/>
              </a:lnSpc>
              <a:spcBef>
                <a:spcPts val="100"/>
              </a:spcBef>
              <a:buSzPts val="1000"/>
              <a:tabLst>
                <a:tab pos="457200" algn="l"/>
              </a:tabLst>
            </a:pPr>
            <a:r>
              <a:rPr lang="en-US" sz="2100" kern="100" dirty="0">
                <a:effectLst/>
                <a:latin typeface="Aptos" panose="020B0004020202020204" pitchFamily="34" charset="0"/>
                <a:ea typeface="Aptos" panose="020B0004020202020204" pitchFamily="34" charset="0"/>
                <a:cs typeface="Arial" panose="020B0604020202020204" pitchFamily="34" charset="0"/>
              </a:rPr>
              <a:t>Strategic recommendations, predictive models, and effective interactive BI dashboards for supply chain models</a:t>
            </a: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9">
                                            <p:txEl>
                                              <p:pRg st="6" end="6"/>
                                            </p:txEl>
                                          </p:spTgt>
                                        </p:tgtEl>
                                        <p:attrNameLst>
                                          <p:attrName>style.visibility</p:attrName>
                                        </p:attrNameLst>
                                      </p:cBhvr>
                                      <p:to>
                                        <p:strVal val="visible"/>
                                      </p:to>
                                    </p:set>
                                    <p:animEffect transition="in" filter="checkerboard(across)">
                                      <p:cBhvr>
                                        <p:cTn id="25" dur="500"/>
                                        <p:tgtEl>
                                          <p:spTgt spid="11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9">
                                            <p:txEl>
                                              <p:pRg st="7" end="7"/>
                                            </p:txEl>
                                          </p:spTgt>
                                        </p:tgtEl>
                                        <p:attrNameLst>
                                          <p:attrName>style.visibility</p:attrName>
                                        </p:attrNameLst>
                                      </p:cBhvr>
                                      <p:to>
                                        <p:strVal val="visible"/>
                                      </p:to>
                                    </p:set>
                                    <p:animEffect transition="in" filter="checkerboard(across)">
                                      <p:cBhvr>
                                        <p:cTn id="30" dur="500"/>
                                        <p:tgtEl>
                                          <p:spTgt spid="1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9">
                                            <p:txEl>
                                              <p:pRg st="8" end="8"/>
                                            </p:txEl>
                                          </p:spTgt>
                                        </p:tgtEl>
                                        <p:attrNameLst>
                                          <p:attrName>style.visibility</p:attrName>
                                        </p:attrNameLst>
                                      </p:cBhvr>
                                      <p:to>
                                        <p:strVal val="visible"/>
                                      </p:to>
                                    </p:set>
                                    <p:animEffect transition="in" filter="checkerboard(across)">
                                      <p:cBhvr>
                                        <p:cTn id="35" dur="500"/>
                                        <p:tgtEl>
                                          <p:spTgt spid="1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19">
                                            <p:txEl>
                                              <p:pRg st="9" end="9"/>
                                            </p:txEl>
                                          </p:spTgt>
                                        </p:tgtEl>
                                        <p:attrNameLst>
                                          <p:attrName>style.visibility</p:attrName>
                                        </p:attrNameLst>
                                      </p:cBhvr>
                                      <p:to>
                                        <p:strVal val="visible"/>
                                      </p:to>
                                    </p:set>
                                    <p:animEffect transition="in" filter="checkerboard(across)">
                                      <p:cBhvr>
                                        <p:cTn id="40" dur="500"/>
                                        <p:tgtEl>
                                          <p:spTgt spid="11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19">
                                            <p:txEl>
                                              <p:pRg st="10" end="10"/>
                                            </p:txEl>
                                          </p:spTgt>
                                        </p:tgtEl>
                                        <p:attrNameLst>
                                          <p:attrName>style.visibility</p:attrName>
                                        </p:attrNameLst>
                                      </p:cBhvr>
                                      <p:to>
                                        <p:strVal val="visible"/>
                                      </p:to>
                                    </p:set>
                                    <p:animEffect transition="in" filter="checkerboard(across)">
                                      <p:cBhvr>
                                        <p:cTn id="45" dur="500"/>
                                        <p:tgtEl>
                                          <p:spTgt spid="11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19">
                                            <p:txEl>
                                              <p:pRg st="11" end="11"/>
                                            </p:txEl>
                                          </p:spTgt>
                                        </p:tgtEl>
                                        <p:attrNameLst>
                                          <p:attrName>style.visibility</p:attrName>
                                        </p:attrNameLst>
                                      </p:cBhvr>
                                      <p:to>
                                        <p:strVal val="visible"/>
                                      </p:to>
                                    </p:set>
                                    <p:animEffect transition="in" filter="checkerboard(across)">
                                      <p:cBhvr>
                                        <p:cTn id="50" dur="500"/>
                                        <p:tgtEl>
                                          <p:spTgt spid="119">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9">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261AE92C-73A5-1ED1-4734-ABE2583B139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D7E127D-618C-9802-154A-12D15C9A9299}"/>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9592DB5C-7D80-69C4-EE13-980CB4552CD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8BC803F4-8138-1E22-82E7-0C6ADF769A8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8" name="Google Shape;118;p2">
            <a:extLst>
              <a:ext uri="{FF2B5EF4-FFF2-40B4-BE49-F238E27FC236}">
                <a16:creationId xmlns:a16="http://schemas.microsoft.com/office/drawing/2014/main" id="{89A23CF1-3401-D5C1-07F7-2DF984C830C3}"/>
              </a:ext>
            </a:extLst>
          </p:cNvPr>
          <p:cNvSpPr txBox="1"/>
          <p:nvPr/>
        </p:nvSpPr>
        <p:spPr>
          <a:xfrm>
            <a:off x="3880338" y="408637"/>
            <a:ext cx="3475055"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 Data Structure</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5A658CE-D1B2-21DC-C7AA-753F32452A94}"/>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0F00D56A-E490-669B-BF8D-F236D22921EB}"/>
              </a:ext>
            </a:extLst>
          </p:cNvPr>
          <p:cNvSpPr txBox="1"/>
          <p:nvPr/>
        </p:nvSpPr>
        <p:spPr>
          <a:xfrm>
            <a:off x="240030" y="1133856"/>
            <a:ext cx="4752594" cy="2362570"/>
          </a:xfrm>
          <a:prstGeom prst="rect">
            <a:avLst/>
          </a:prstGeom>
          <a:noFill/>
        </p:spPr>
        <p:txBody>
          <a:bodyPr wrap="square">
            <a:spAutoFit/>
          </a:bodyPr>
          <a:lstStyle/>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1. Data Understanding</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Data Source</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File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supply_chain_data.csv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Format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Size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100 records, 30 columns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Content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Comprehensive supply chain data covering product types (haircare, skincare, cosmetics), pricing, sales, revenue, customer demographics, inventory, logistics, and quality metrics.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87E8C82-9A3D-0498-B662-0C0BBAF69CB4}"/>
              </a:ext>
            </a:extLst>
          </p:cNvPr>
          <p:cNvSpPr txBox="1"/>
          <p:nvPr/>
        </p:nvSpPr>
        <p:spPr>
          <a:xfrm>
            <a:off x="5232654" y="1127329"/>
            <a:ext cx="6959346" cy="2947282"/>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Data Structure</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dataset includes: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Numerical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Price, Revenue generated, Stock levels, Lead times,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Categorical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Product type, Supplier name, Inspection results,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Key Observations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Three product types: haircare, skincare, cosmetics.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Potential redundancy in columns like "Lead times" and "Lead time" requires validation.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Columns like "Defect rates" (per batch) and "Defect rate per product%" (per unit) serve distinct purposes but need clear documentation.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E269EAD-E77D-7860-2E27-E9A57D3893B2}"/>
              </a:ext>
            </a:extLst>
          </p:cNvPr>
          <p:cNvSpPr txBox="1"/>
          <p:nvPr/>
        </p:nvSpPr>
        <p:spPr>
          <a:xfrm>
            <a:off x="240030" y="3459641"/>
            <a:ext cx="7818120" cy="2868157"/>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Targeted Questions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dashboard aims to answer:</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Supplier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suppliers are most efficient in terms of delivery lead times and shipping costs?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Product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generate the highest revenue and sales?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Cost Analysis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How do shipping and manufacturing costs impact profitability?</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Customer Insights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demographic groups purchase each product type the most?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Quality Control</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have high defect rates, and how can quality be improved?</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Logistics Efficiency</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transportation modes and routes are most cost-effective and time-efficient?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244294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10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10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checkerboard(across)">
                                      <p:cBhvr>
                                        <p:cTn id="27" dur="1000"/>
                                        <p:tgtEl>
                                          <p:spTgt spid="5">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checkerboard(across)">
                                      <p:cBhvr>
                                        <p:cTn id="30" dur="1000"/>
                                        <p:tgtEl>
                                          <p:spTgt spid="5">
                                            <p:txEl>
                                              <p:pRg st="1" end="1"/>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checkerboard(across)">
                                      <p:cBhvr>
                                        <p:cTn id="33" dur="1000"/>
                                        <p:tgtEl>
                                          <p:spTgt spid="5">
                                            <p:txEl>
                                              <p:pRg st="2" end="2"/>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checkerboard(across)">
                                      <p:cBhvr>
                                        <p:cTn id="36" dur="1000"/>
                                        <p:tgtEl>
                                          <p:spTgt spid="5">
                                            <p:txEl>
                                              <p:pRg st="3" end="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checkerboard(across)">
                                      <p:cBhvr>
                                        <p:cTn id="39" dur="1000"/>
                                        <p:tgtEl>
                                          <p:spTgt spid="5">
                                            <p:txEl>
                                              <p:pRg st="4" end="4"/>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checkerboard(across)">
                                      <p:cBhvr>
                                        <p:cTn id="42" dur="1000"/>
                                        <p:tgtEl>
                                          <p:spTgt spid="5">
                                            <p:txEl>
                                              <p:pRg st="5" end="5"/>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checkerboard(across)">
                                      <p:cBhvr>
                                        <p:cTn id="45" dur="1000"/>
                                        <p:tgtEl>
                                          <p:spTgt spid="5">
                                            <p:txEl>
                                              <p:pRg st="6" end="6"/>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checkerboard(across)">
                                      <p:cBhvr>
                                        <p:cTn id="48" dur="10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checkerboard(across)">
                                      <p:cBhvr>
                                        <p:cTn id="53" dur="1000"/>
                                        <p:tgtEl>
                                          <p:spTgt spid="7">
                                            <p:txEl>
                                              <p:pRg st="0" end="0"/>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checkerboard(across)">
                                      <p:cBhvr>
                                        <p:cTn id="56" dur="1000"/>
                                        <p:tgtEl>
                                          <p:spTgt spid="7">
                                            <p:txEl>
                                              <p:pRg st="1" end="1"/>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Effect transition="in" filter="checkerboard(across)">
                                      <p:cBhvr>
                                        <p:cTn id="59" dur="1000"/>
                                        <p:tgtEl>
                                          <p:spTgt spid="7">
                                            <p:txEl>
                                              <p:pRg st="2" end="2"/>
                                            </p:txEl>
                                          </p:spTgt>
                                        </p:tgtEl>
                                      </p:cBhvr>
                                    </p:animEffect>
                                  </p:childTnLst>
                                </p:cTn>
                              </p:par>
                              <p:par>
                                <p:cTn id="60" presetID="5" presetClass="entr" presetSubtype="10" fill="hold" nodeType="with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checkerboard(across)">
                                      <p:cBhvr>
                                        <p:cTn id="62" dur="1000"/>
                                        <p:tgtEl>
                                          <p:spTgt spid="7">
                                            <p:txEl>
                                              <p:pRg st="3" end="3"/>
                                            </p:txEl>
                                          </p:spTgt>
                                        </p:tgtEl>
                                      </p:cBhvr>
                                    </p:animEffect>
                                  </p:childTnLst>
                                </p:cTn>
                              </p:par>
                              <p:par>
                                <p:cTn id="63" presetID="5" presetClass="entr" presetSubtype="10" fill="hold" nodeType="with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animEffect transition="in" filter="checkerboard(across)">
                                      <p:cBhvr>
                                        <p:cTn id="65" dur="1000"/>
                                        <p:tgtEl>
                                          <p:spTgt spid="7">
                                            <p:txEl>
                                              <p:pRg st="4" end="4"/>
                                            </p:txEl>
                                          </p:spTgt>
                                        </p:tgtEl>
                                      </p:cBhvr>
                                    </p:animEffect>
                                  </p:childTnLst>
                                </p:cTn>
                              </p:par>
                              <p:par>
                                <p:cTn id="66" presetID="5" presetClass="entr" presetSubtype="10" fill="hold" nodeType="withEffect">
                                  <p:stCondLst>
                                    <p:cond delay="0"/>
                                  </p:stCondLst>
                                  <p:childTnLst>
                                    <p:set>
                                      <p:cBhvr>
                                        <p:cTn id="67" dur="1" fill="hold">
                                          <p:stCondLst>
                                            <p:cond delay="0"/>
                                          </p:stCondLst>
                                        </p:cTn>
                                        <p:tgtEl>
                                          <p:spTgt spid="7">
                                            <p:txEl>
                                              <p:pRg st="5" end="5"/>
                                            </p:txEl>
                                          </p:spTgt>
                                        </p:tgtEl>
                                        <p:attrNameLst>
                                          <p:attrName>style.visibility</p:attrName>
                                        </p:attrNameLst>
                                      </p:cBhvr>
                                      <p:to>
                                        <p:strVal val="visible"/>
                                      </p:to>
                                    </p:set>
                                    <p:animEffect transition="in" filter="checkerboard(across)">
                                      <p:cBhvr>
                                        <p:cTn id="68" dur="1000"/>
                                        <p:tgtEl>
                                          <p:spTgt spid="7">
                                            <p:txEl>
                                              <p:pRg st="5" end="5"/>
                                            </p:txEl>
                                          </p:spTgt>
                                        </p:tgtEl>
                                      </p:cBhvr>
                                    </p:animEffect>
                                  </p:childTnLst>
                                </p:cTn>
                              </p:par>
                              <p:par>
                                <p:cTn id="69" presetID="5" presetClass="entr" presetSubtype="10" fill="hold" nodeType="with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animEffect transition="in" filter="checkerboard(across)">
                                      <p:cBhvr>
                                        <p:cTn id="71" dur="1000"/>
                                        <p:tgtEl>
                                          <p:spTgt spid="7">
                                            <p:txEl>
                                              <p:pRg st="6" end="6"/>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7">
                                            <p:txEl>
                                              <p:pRg st="7" end="7"/>
                                            </p:txEl>
                                          </p:spTgt>
                                        </p:tgtEl>
                                        <p:attrNameLst>
                                          <p:attrName>style.visibility</p:attrName>
                                        </p:attrNameLst>
                                      </p:cBhvr>
                                      <p:to>
                                        <p:strVal val="visible"/>
                                      </p:to>
                                    </p:set>
                                    <p:animEffect transition="in" filter="checkerboard(across)">
                                      <p:cBhvr>
                                        <p:cTn id="74"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EB4DB45-7A46-B015-5BF1-66AE004E4F9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B33ABD3-9EF5-74C5-1F12-AFCF6D52C42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A64A73D8-3643-DA48-AFDD-81FEF5E0D23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476D2E6E-D956-F1DF-8B3C-1598C240B82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8" name="Google Shape;118;p2">
            <a:extLst>
              <a:ext uri="{FF2B5EF4-FFF2-40B4-BE49-F238E27FC236}">
                <a16:creationId xmlns:a16="http://schemas.microsoft.com/office/drawing/2014/main" id="{8ED99735-606E-5059-D466-43FC92789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74C37B30-92C0-E24C-8514-DE17CCE07C3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B7342BE8-B1E0-6B41-404A-1866FD965575}"/>
              </a:ext>
            </a:extLst>
          </p:cNvPr>
          <p:cNvSpPr txBox="1"/>
          <p:nvPr/>
        </p:nvSpPr>
        <p:spPr>
          <a:xfrm>
            <a:off x="433452" y="1086511"/>
            <a:ext cx="9350628" cy="4354169"/>
          </a:xfrm>
          <a:prstGeom prst="rect">
            <a:avLst/>
          </a:prstGeom>
          <a:noFill/>
          <a:ln>
            <a:noFill/>
          </a:ln>
        </p:spPr>
        <p:txBody>
          <a:bodyPr spcFirstLastPara="1" wrap="square" lIns="91425" tIns="45700" rIns="91425" bIns="45700" anchor="t" anchorCtr="0">
            <a:noAutofit/>
          </a:bodyPr>
          <a:lstStyle/>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Programming Language Used:</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Python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cleaning, preprocessing, and</a:t>
            </a:r>
            <a:endParaRPr lang="ar-EG" sz="1500" kern="100" dirty="0">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KPI calculations using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Jupyter Notebook</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Frameworks / Tools: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used to build the interactive dashboard and visual reports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manipulation and analysis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Matplotlib / Seaborn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visualizing outliers during preprocessing</a:t>
            </a: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Supporting Technologies: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CSV Files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as the main data source (our_data.csv, Supply Chain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.csv)</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Excel</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organizing initial data before visualization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 Service</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to publish and share the final dashboard</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Word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Making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PowerPoint</a:t>
            </a:r>
          </a:p>
        </p:txBody>
      </p:sp>
    </p:spTree>
    <p:extLst>
      <p:ext uri="{BB962C8B-B14F-4D97-AF65-F5344CB8AC3E}">
        <p14:creationId xmlns:p14="http://schemas.microsoft.com/office/powerpoint/2010/main" val="13287716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97DE4D32-C201-8DD3-090F-EC026407930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E804D4-9974-094B-63EE-270CE3C2A5B3}"/>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6200527E-31A1-EAC1-C188-F08FB5CE20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7E3FDAA0-409A-F933-FFB9-7215A70C5E5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18" name="Google Shape;118;p2">
            <a:extLst>
              <a:ext uri="{FF2B5EF4-FFF2-40B4-BE49-F238E27FC236}">
                <a16:creationId xmlns:a16="http://schemas.microsoft.com/office/drawing/2014/main" id="{A29959E6-25DA-FF8A-F1EE-6CF177670909}"/>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9DC164C-1752-14B8-1739-F42A7E5CBAF7}"/>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FEA57D8E-5804-5CA7-A02A-A988A0D8B72C}"/>
              </a:ext>
            </a:extLst>
          </p:cNvPr>
          <p:cNvSpPr txBox="1"/>
          <p:nvPr/>
        </p:nvSpPr>
        <p:spPr>
          <a:xfrm>
            <a:off x="1247268" y="934111"/>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Google Shape;119;p2">
            <a:extLst>
              <a:ext uri="{FF2B5EF4-FFF2-40B4-BE49-F238E27FC236}">
                <a16:creationId xmlns:a16="http://schemas.microsoft.com/office/drawing/2014/main" id="{B446A1C8-01C1-D0FB-293E-9BFB65FA3FF8}"/>
              </a:ext>
            </a:extLst>
          </p:cNvPr>
          <p:cNvSpPr txBox="1"/>
          <p:nvPr/>
        </p:nvSpPr>
        <p:spPr>
          <a:xfrm>
            <a:off x="180974" y="1420835"/>
            <a:ext cx="4656201" cy="989177"/>
          </a:xfrm>
          <a:prstGeom prst="rect">
            <a:avLst/>
          </a:prstGeom>
          <a:noFill/>
          <a:ln>
            <a:noFill/>
          </a:ln>
        </p:spPr>
        <p:txBody>
          <a:bodyPr spcFirstLastPara="1" wrap="square" lIns="91425" tIns="45700" rIns="91425" bIns="45700" anchor="t" anchorCtr="0">
            <a:noAutofit/>
          </a:bodyPr>
          <a:lstStyle/>
          <a:p>
            <a:pPr marL="342900" marR="0" lvl="0" indent="-342900">
              <a:spcBef>
                <a:spcPts val="150"/>
              </a:spcBef>
              <a:buFont typeface="+mj-lt"/>
              <a:buAutoNum type="arabicPeriod"/>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Loading the Data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Pandas: df = pd.read_csv("our_data.csv").</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Explored with df.head() and df.describe() to confirm structure and statistical summaries.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16FBFDE8-4293-FC27-8713-CD733171487B}"/>
              </a:ext>
            </a:extLst>
          </p:cNvPr>
          <p:cNvPicPr>
            <a:picLocks noChangeAspect="1"/>
          </p:cNvPicPr>
          <p:nvPr/>
        </p:nvPicPr>
        <p:blipFill>
          <a:blip r:embed="rId4"/>
          <a:stretch>
            <a:fillRect/>
          </a:stretch>
        </p:blipFill>
        <p:spPr>
          <a:xfrm>
            <a:off x="101315" y="2364949"/>
            <a:ext cx="4479830" cy="3651167"/>
          </a:xfrm>
          <a:prstGeom prst="rect">
            <a:avLst/>
          </a:prstGeom>
        </p:spPr>
      </p:pic>
      <p:sp>
        <p:nvSpPr>
          <p:cNvPr id="8" name="TextBox 7">
            <a:extLst>
              <a:ext uri="{FF2B5EF4-FFF2-40B4-BE49-F238E27FC236}">
                <a16:creationId xmlns:a16="http://schemas.microsoft.com/office/drawing/2014/main" id="{E07ADEBA-3A53-6820-4336-3CFA3DE9D05A}"/>
              </a:ext>
            </a:extLst>
          </p:cNvPr>
          <p:cNvSpPr txBox="1"/>
          <p:nvPr/>
        </p:nvSpPr>
        <p:spPr>
          <a:xfrm>
            <a:off x="180975" y="1219890"/>
            <a:ext cx="6094476" cy="292709"/>
          </a:xfrm>
          <a:prstGeom prst="rect">
            <a:avLst/>
          </a:prstGeom>
          <a:noFill/>
        </p:spPr>
        <p:txBody>
          <a:bodyPr wrap="square">
            <a:spAutoFit/>
          </a:bodyPr>
          <a:lstStyle/>
          <a:p>
            <a:pPr marL="0" marR="0">
              <a:lnSpc>
                <a:spcPct val="115000"/>
              </a:lnSpc>
              <a:spcAft>
                <a:spcPts val="800"/>
              </a:spcAft>
              <a:buNone/>
            </a:pPr>
            <a:r>
              <a:rPr lang="en-US" sz="1200" b="1" kern="0" dirty="0">
                <a:effectLst/>
                <a:latin typeface="Times New Roman" panose="02020603050405020304" pitchFamily="18" charset="0"/>
                <a:ea typeface="Times New Roman" panose="02020603050405020304" pitchFamily="18" charset="0"/>
                <a:cs typeface="Arial" panose="020B0604020202020204" pitchFamily="34" charset="0"/>
              </a:rPr>
              <a:t>Steps Performed :-</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9" name="Google Shape;119;p2">
            <a:extLst>
              <a:ext uri="{FF2B5EF4-FFF2-40B4-BE49-F238E27FC236}">
                <a16:creationId xmlns:a16="http://schemas.microsoft.com/office/drawing/2014/main" id="{A9B1CDB8-C14E-5AB0-315A-740040AA0226}"/>
              </a:ext>
            </a:extLst>
          </p:cNvPr>
          <p:cNvSpPr txBox="1"/>
          <p:nvPr/>
        </p:nvSpPr>
        <p:spPr>
          <a:xfrm>
            <a:off x="4371830" y="1426216"/>
            <a:ext cx="3653854"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150"/>
              </a:spcBef>
              <a:buFont typeface="+mj-lt"/>
              <a:buAutoNum type="arabicPeriod" startAt="2"/>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Checking for Missing Values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Ran df.isnull().sum() to confirm no missing values across all 30 columns.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FC2D6E52-34EC-7C91-EDE3-4408C0284D16}"/>
              </a:ext>
            </a:extLst>
          </p:cNvPr>
          <p:cNvPicPr>
            <a:picLocks noChangeAspect="1"/>
          </p:cNvPicPr>
          <p:nvPr/>
        </p:nvPicPr>
        <p:blipFill>
          <a:blip r:embed="rId5"/>
          <a:srcRect l="2875" r="58198"/>
          <a:stretch/>
        </p:blipFill>
        <p:spPr>
          <a:xfrm>
            <a:off x="4776537" y="2338153"/>
            <a:ext cx="2657535" cy="3676351"/>
          </a:xfrm>
          <a:prstGeom prst="rect">
            <a:avLst/>
          </a:prstGeom>
        </p:spPr>
      </p:pic>
      <p:sp>
        <p:nvSpPr>
          <p:cNvPr id="12" name="Google Shape;119;p2">
            <a:extLst>
              <a:ext uri="{FF2B5EF4-FFF2-40B4-BE49-F238E27FC236}">
                <a16:creationId xmlns:a16="http://schemas.microsoft.com/office/drawing/2014/main" id="{DFB92F2D-DA59-5ADB-526C-F56FE6DEB79D}"/>
              </a:ext>
            </a:extLst>
          </p:cNvPr>
          <p:cNvSpPr txBox="1"/>
          <p:nvPr/>
        </p:nvSpPr>
        <p:spPr>
          <a:xfrm>
            <a:off x="7477043" y="1424688"/>
            <a:ext cx="4805335"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50"/>
              </a:spcBef>
              <a:buFont typeface="+mj-lt"/>
              <a:buAutoNum type="arabicPeriod" startAt="3"/>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Correcting Data Types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Verified with df.dtypes: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Numerical columns (e.g., Price, Revenue generated) as float64 or int64.</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Categorical columns (e.g., Product type, Supplier name) as object.</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4" name="Picture 13" descr="A screenshot of a computer&#10;&#10;AI-generated content may be incorrect.">
            <a:extLst>
              <a:ext uri="{FF2B5EF4-FFF2-40B4-BE49-F238E27FC236}">
                <a16:creationId xmlns:a16="http://schemas.microsoft.com/office/drawing/2014/main" id="{69253E69-2E65-A9F0-5B14-1CBD455BF45B}"/>
              </a:ext>
            </a:extLst>
          </p:cNvPr>
          <p:cNvPicPr>
            <a:picLocks noChangeAspect="1"/>
          </p:cNvPicPr>
          <p:nvPr/>
        </p:nvPicPr>
        <p:blipFill>
          <a:blip r:embed="rId6"/>
          <a:srcRect l="5700" r="-1172" b="70052"/>
          <a:stretch/>
        </p:blipFill>
        <p:spPr>
          <a:xfrm>
            <a:off x="7605834" y="3302311"/>
            <a:ext cx="3119912" cy="142077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76AA4858-667C-810D-B33F-78EB3970A382}"/>
              </a:ext>
            </a:extLst>
          </p:cNvPr>
          <p:cNvPicPr>
            <a:picLocks noChangeAspect="1"/>
          </p:cNvPicPr>
          <p:nvPr/>
        </p:nvPicPr>
        <p:blipFill>
          <a:blip r:embed="rId6"/>
          <a:srcRect l="19643" t="28551" r="26875" b="2212"/>
          <a:stretch/>
        </p:blipFill>
        <p:spPr>
          <a:xfrm>
            <a:off x="10045259" y="2715976"/>
            <a:ext cx="2046159" cy="3236768"/>
          </a:xfrm>
          <a:prstGeom prst="rect">
            <a:avLst/>
          </a:prstGeom>
        </p:spPr>
      </p:pic>
    </p:spTree>
    <p:extLst>
      <p:ext uri="{BB962C8B-B14F-4D97-AF65-F5344CB8AC3E}">
        <p14:creationId xmlns:p14="http://schemas.microsoft.com/office/powerpoint/2010/main" val="321171850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8DE86827-C81B-C60B-780A-C55F1EDC22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6786C29-6B35-1E48-801D-CC1093CB151C}"/>
              </a:ext>
            </a:extLst>
          </p:cNvPr>
          <p:cNvSpPr/>
          <p:nvPr/>
        </p:nvSpPr>
        <p:spPr>
          <a:xfrm>
            <a:off x="-9144" y="256719"/>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2AE96051-FC16-02FC-421E-B4FFD87AD286}"/>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9834B68-842E-70BA-FDDC-DA784B31440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118" name="Google Shape;118;p2">
            <a:extLst>
              <a:ext uri="{FF2B5EF4-FFF2-40B4-BE49-F238E27FC236}">
                <a16:creationId xmlns:a16="http://schemas.microsoft.com/office/drawing/2014/main" id="{A8207EC2-99AC-54E6-0A97-BFCF1C45D24F}"/>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D69AE14F-4ADE-703F-64F1-41C869815FA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35D7463-A1CF-EBF9-ED63-0928C71ED86B}"/>
              </a:ext>
            </a:extLst>
          </p:cNvPr>
          <p:cNvSpPr txBox="1"/>
          <p:nvPr/>
        </p:nvSpPr>
        <p:spPr>
          <a:xfrm>
            <a:off x="1247268" y="1016407"/>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7" name="Google Shape;119;p2">
            <a:extLst>
              <a:ext uri="{FF2B5EF4-FFF2-40B4-BE49-F238E27FC236}">
                <a16:creationId xmlns:a16="http://schemas.microsoft.com/office/drawing/2014/main" id="{B294DBB2-74AD-8E52-2E13-E4BDEA1F6F4A}"/>
              </a:ext>
            </a:extLst>
          </p:cNvPr>
          <p:cNvSpPr txBox="1"/>
          <p:nvPr/>
        </p:nvSpPr>
        <p:spPr>
          <a:xfrm>
            <a:off x="-603504" y="1394696"/>
            <a:ext cx="7360920" cy="2299480"/>
          </a:xfrm>
          <a:prstGeom prst="rect">
            <a:avLst/>
          </a:prstGeom>
          <a:noFill/>
          <a:ln>
            <a:noFill/>
          </a:ln>
        </p:spPr>
        <p:txBody>
          <a:bodyPr spcFirstLastPara="1" wrap="square" lIns="91425" tIns="45700" rIns="91425" bIns="45700" anchor="t" anchorCtr="0">
            <a:noAutofit/>
          </a:bodyPr>
          <a:lstStyle/>
          <a:p>
            <a:pPr marL="1143000" lvl="6" indent="-342900">
              <a:lnSpc>
                <a:spcPct val="115000"/>
              </a:lnSpc>
              <a:spcBef>
                <a:spcPts val="100"/>
              </a:spcBef>
              <a:buFont typeface="+mj-lt"/>
              <a:buAutoNum type="arabicPeriod" startAt="4"/>
              <a:tabLst>
                <a:tab pos="4572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Defect Rate Metrics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Clarified that "Defect rates" measures defects per batch, while "Defect rate per product%" measures defects per unit. Both retained for distinct KPI calculations.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5"/>
              <a:tabLst>
                <a:tab pos="457200" algn="l"/>
              </a:tabLst>
            </a:pPr>
            <a:r>
              <a:rPr lang="en-US" sz="1350" b="1" dirty="0">
                <a:latin typeface="Times New Roman" panose="02020603050405020304" pitchFamily="18" charset="0"/>
                <a:cs typeface="Arial" panose="020B0604020202020204" pitchFamily="34" charset="0"/>
              </a:rPr>
              <a:t>Handling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Outliers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boxplots to identify outliers in the Price column, ensuring data consistency.</a:t>
            </a:r>
          </a:p>
          <a:p>
            <a:pPr marL="1143000" lvl="6" indent="-342900">
              <a:lnSpc>
                <a:spcPct val="115000"/>
              </a:lnSpc>
              <a:spcBef>
                <a:spcPts val="100"/>
              </a:spcBef>
              <a:buSzPts val="1000"/>
              <a:buFont typeface="+mj-lt"/>
              <a:buAutoNum type="arabicPeriod" startAt="6"/>
              <a:tabLst>
                <a:tab pos="9144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Numerical Data:</a:t>
            </a:r>
            <a:endParaRPr lang="en-US" sz="1350" b="1"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Applied Standard Scaler to the Price column to normalize its distribution for analysis.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7"/>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Saving Cleaned Data</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1143000" lvl="7"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Exported to Supply Chain Cleaned Data.csv for use in subsequent analysis and visualization.</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Google Shape;119;p2">
            <a:extLst>
              <a:ext uri="{FF2B5EF4-FFF2-40B4-BE49-F238E27FC236}">
                <a16:creationId xmlns:a16="http://schemas.microsoft.com/office/drawing/2014/main" id="{7F89D3E0-494E-988B-6EF8-3FBAB3306B4A}"/>
              </a:ext>
            </a:extLst>
          </p:cNvPr>
          <p:cNvSpPr txBox="1"/>
          <p:nvPr/>
        </p:nvSpPr>
        <p:spPr>
          <a:xfrm>
            <a:off x="277050" y="3593708"/>
            <a:ext cx="7159752" cy="989177"/>
          </a:xfrm>
          <a:prstGeom prst="rect">
            <a:avLst/>
          </a:prstGeom>
          <a:noFill/>
          <a:ln>
            <a:noFill/>
          </a:ln>
        </p:spPr>
        <p:txBody>
          <a:bodyPr spcFirstLastPara="1" wrap="square" lIns="91425" tIns="45700" rIns="91425" bIns="45700" anchor="t" anchorCtr="0">
            <a:noAutofit/>
          </a:bodyPr>
          <a:lstStyle/>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Key Outcomes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Complete Dataset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No missing values, ensuring robust analysis.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Consistent Data Types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Numerical and categorical columns correctly formatted.</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Outlier Management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Addressed anomalies in Price to improve data quality.</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Standardized Metrics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Ensured defect rate metrics are clearly defined and ready for KPI development.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Next Steps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Use the cleaned dataset to develop KPIs and visualizations.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Address potential redundancies (e.g., Lead times vs. Lead time) during KPI design.</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Build the dashboard to provide actionable insights based on the targeted questions.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100"/>
              </a:spcBef>
              <a:buFont typeface="+mj-lt"/>
              <a:buAutoNum type="arabicPeriod" startAt="4"/>
              <a:tabLst>
                <a:tab pos="457200" algn="l"/>
              </a:tabLst>
            </a:pP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1" name="Picture 20" descr="A screenshot of a computer screen&#10;&#10;AI-generated content may be incorrect.">
            <a:extLst>
              <a:ext uri="{FF2B5EF4-FFF2-40B4-BE49-F238E27FC236}">
                <a16:creationId xmlns:a16="http://schemas.microsoft.com/office/drawing/2014/main" id="{FD6A32AF-6680-6231-0F41-357DA5F689B2}"/>
              </a:ext>
            </a:extLst>
          </p:cNvPr>
          <p:cNvPicPr>
            <a:picLocks noChangeAspect="1"/>
          </p:cNvPicPr>
          <p:nvPr/>
        </p:nvPicPr>
        <p:blipFill>
          <a:blip r:embed="rId4"/>
          <a:srcRect l="5426" r="30538"/>
          <a:stretch/>
        </p:blipFill>
        <p:spPr>
          <a:xfrm>
            <a:off x="8031162" y="1037974"/>
            <a:ext cx="3507930" cy="4782052"/>
          </a:xfrm>
          <a:prstGeom prst="rect">
            <a:avLst/>
          </a:prstGeom>
        </p:spPr>
      </p:pic>
    </p:spTree>
    <p:extLst>
      <p:ext uri="{BB962C8B-B14F-4D97-AF65-F5344CB8AC3E}">
        <p14:creationId xmlns:p14="http://schemas.microsoft.com/office/powerpoint/2010/main" val="259765686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6C6D69F8-B70E-FAA6-F181-2CCB38307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543FAE0-BAE0-C6AF-75FB-0AF2BEBC365B}"/>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E4668721-5805-444F-76ED-FD6576D279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EB6ABD7-309E-D2F3-5822-F127886D26D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8" name="Google Shape;118;p2">
            <a:extLst>
              <a:ext uri="{FF2B5EF4-FFF2-40B4-BE49-F238E27FC236}">
                <a16:creationId xmlns:a16="http://schemas.microsoft.com/office/drawing/2014/main" id="{7550CB45-3C41-C65B-501B-2C7BE65DD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943A8A25-DBE0-4438-CC01-91C5920AC733}"/>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23DF7EE-AAFD-1E97-DFB0-6979A841808A}"/>
              </a:ext>
            </a:extLst>
          </p:cNvPr>
          <p:cNvSpPr txBox="1"/>
          <p:nvPr/>
        </p:nvSpPr>
        <p:spPr>
          <a:xfrm>
            <a:off x="384684" y="1268896"/>
            <a:ext cx="9654468" cy="471844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Arial" panose="020B0604020202020204" pitchFamily="34" charset="0"/>
              </a:rPr>
              <a:t>KPIs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Key Performance Indicators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 following KPIs were defined to measure supply chain performance and guide dashboard development :-</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Revenue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revenue divided by the number of products sold, indicating average revenue per unit.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 Availability Rate</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Availability divided by total products, multiplied by 100, to measure inventory availability.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Shipping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shipping costs divided by the number of products sold, to assess per-unit shipping expenses.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Defect Rate per Product %</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Defect rates divided by production volumes, multiplied by 100, to evaluate product quality.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Production Efficiency</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Production volumes divided by manufacturing lead time, to measure production process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Manufacturing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Manufacturing costs divided by production volumes, to determine per-unit manufacturing costs.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dirty="0">
                <a:latin typeface="Times New Roman" panose="02020603050405020304" pitchFamily="18" charset="0"/>
                <a:cs typeface="Arial" panose="020B0604020202020204" pitchFamily="34" charset="0"/>
              </a:rPr>
              <a:t>Role</a:t>
            </a: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 of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These KPIs will drive the dashboard's visualizations and insights, addressing key questions about supplier performance, product profitability, cost management, quality control, and logistics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They provide a foundation for identifying trends, optimizing operations, and improving decision-making in the supply chain</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Google Shape;119;p2">
            <a:extLst>
              <a:ext uri="{FF2B5EF4-FFF2-40B4-BE49-F238E27FC236}">
                <a16:creationId xmlns:a16="http://schemas.microsoft.com/office/drawing/2014/main" id="{7CE4EE26-BB3D-4B20-55D0-6DD3F13E31BB}"/>
              </a:ext>
            </a:extLst>
          </p:cNvPr>
          <p:cNvSpPr txBox="1"/>
          <p:nvPr/>
        </p:nvSpPr>
        <p:spPr>
          <a:xfrm>
            <a:off x="1247268" y="1016407"/>
            <a:ext cx="4010532" cy="527049"/>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1922469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4BF341B-F176-69BC-7494-41920652B64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47CD1B9-8AFB-92B9-20A8-4141445A42BA}"/>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DDA878A3-8D76-2F8D-22AC-E4D017EBF4EC}"/>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D1560563-82D8-7A32-30AE-8FDCAF50196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8" name="Google Shape;118;p2">
            <a:extLst>
              <a:ext uri="{FF2B5EF4-FFF2-40B4-BE49-F238E27FC236}">
                <a16:creationId xmlns:a16="http://schemas.microsoft.com/office/drawing/2014/main" id="{456F1495-F0E7-C0E4-E076-947ED1731DEB}"/>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gn="ct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Deliverables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41D94840-0497-48DE-56EA-CC63D76D7695}"/>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60D63DE2-A88D-F638-9636-2619ED618A20}"/>
              </a:ext>
            </a:extLst>
          </p:cNvPr>
          <p:cNvSpPr txBox="1"/>
          <p:nvPr/>
        </p:nvSpPr>
        <p:spPr>
          <a:xfrm>
            <a:off x="415164" y="1000575"/>
            <a:ext cx="9350628" cy="4705281"/>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Timeline &amp; Milestones: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1:</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Data Reading &amp; understanding</a:t>
            </a:r>
            <a:endParaRPr lang="en-US" sz="1600" b="1" kern="100" dirty="0">
              <a:effectLst/>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latin typeface="Times New Roman" panose="02020603050405020304" pitchFamily="18" charset="0"/>
                <a:ea typeface="Aptos" panose="020B0004020202020204" pitchFamily="34" charset="0"/>
                <a:cs typeface="Arial" panose="020B0604020202020204" pitchFamily="34" charset="0"/>
              </a:rPr>
              <a:t>Week 2</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cleaning &amp; Preprocessing</a:t>
            </a:r>
            <a:endParaRPr lang="en-US" sz="1600" b="1" kern="100" dirty="0">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3:</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Analysis &amp; KPI development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4:</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latin typeface="Times New Roman" panose="02020603050405020304" pitchFamily="18" charset="0"/>
                <a:ea typeface="Aptos" panose="020B0004020202020204" pitchFamily="34" charset="0"/>
                <a:cs typeface="Arial" panose="020B0604020202020204" pitchFamily="34" charset="0"/>
              </a:rPr>
              <a:t>S</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tart Design Dashboard Power BI</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5:</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Dashboard Development, Evaluation and Final Adjustments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6:</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Writing Report (Insights, Recommendations and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endParaRPr lang="en-US" sz="1600" kern="100" dirty="0">
              <a:effectLst/>
              <a:latin typeface="Times New Roman" panose="02020603050405020304" pitchFamily="18" charset="0"/>
              <a:ea typeface="Aptos" panose="020B0004020202020204" pitchFamily="34" charset="0"/>
              <a:cs typeface="Arial" panose="020B0604020202020204" pitchFamily="34" charset="0"/>
            </a:endParaRPr>
          </a:p>
          <a:p>
            <a:pPr marR="0" lvl="0">
              <a:lnSpc>
                <a:spcPct val="115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Final Products: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Cleaned dataset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Supply Chain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.csv)</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Python Source Code (for Preprocessing &amp; KPI Calculations)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Fully functional </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Power BI dashboard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(Supply Chain</a:t>
            </a:r>
            <a:r>
              <a:rPr lang="en-US" sz="1600" kern="100" dirty="0">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Project.pbix)</a:t>
            </a:r>
            <a:endParaRPr lang="en-US" sz="1600" kern="100" dirty="0">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Published Dashboard via Power BI Service &amp; GitHub</a:t>
            </a:r>
            <a:endParaRPr lang="en-US" sz="1500" b="1"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68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1" dur="500"/>
                                        <p:tgtEl>
                                          <p:spTgt spid="1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6" dur="5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1" dur="500"/>
                                        <p:tgtEl>
                                          <p:spTgt spid="1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6">
                                            <p:txEl>
                                              <p:pRg st="4" end="4"/>
                                            </p:txEl>
                                          </p:spTgt>
                                        </p:tgtEl>
                                        <p:attrNameLst>
                                          <p:attrName>style.visibility</p:attrName>
                                        </p:attrNameLst>
                                      </p:cBhvr>
                                      <p:to>
                                        <p:strVal val="visible"/>
                                      </p:to>
                                    </p:set>
                                    <p:animEffect transition="in" filter="checkerboard(across)">
                                      <p:cBhvr>
                                        <p:cTn id="26" dur="500"/>
                                        <p:tgtEl>
                                          <p:spTgt spid="1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1" dur="500"/>
                                        <p:tgtEl>
                                          <p:spTgt spid="1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xEl>
                                              <p:pRg st="6" end="6"/>
                                            </p:txEl>
                                          </p:spTgt>
                                        </p:tgtEl>
                                        <p:attrNameLst>
                                          <p:attrName>style.visibility</p:attrName>
                                        </p:attrNameLst>
                                      </p:cBhvr>
                                      <p:to>
                                        <p:strVal val="visible"/>
                                      </p:to>
                                    </p:set>
                                    <p:animEffect transition="in" filter="checkerboard(across)">
                                      <p:cBhvr>
                                        <p:cTn id="36" dur="500"/>
                                        <p:tgtEl>
                                          <p:spTgt spid="1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B63D6BCD-99D4-D9BD-6A3C-93837A61B99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9059DD-B8CB-EEBE-A83F-1E424B8B6A88}"/>
              </a:ext>
            </a:extLst>
          </p:cNvPr>
          <p:cNvSpPr/>
          <p:nvPr/>
        </p:nvSpPr>
        <p:spPr>
          <a:xfrm>
            <a:off x="5443"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88ECC781-01AD-C461-ABEE-4722B133FABF}"/>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ED056A51-35AC-84D2-693C-1375BF4DB3B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20" name="Google Shape;120;p2" title="download.png">
            <a:extLst>
              <a:ext uri="{FF2B5EF4-FFF2-40B4-BE49-F238E27FC236}">
                <a16:creationId xmlns:a16="http://schemas.microsoft.com/office/drawing/2014/main" id="{50862FA0-1626-C1B4-EAEE-27932A0768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19;p2">
            <a:extLst>
              <a:ext uri="{FF2B5EF4-FFF2-40B4-BE49-F238E27FC236}">
                <a16:creationId xmlns:a16="http://schemas.microsoft.com/office/drawing/2014/main" id="{F262DF4A-744D-4F4D-061D-7C185D563442}"/>
              </a:ext>
            </a:extLst>
          </p:cNvPr>
          <p:cNvSpPr txBox="1"/>
          <p:nvPr/>
        </p:nvSpPr>
        <p:spPr>
          <a:xfrm>
            <a:off x="4533397" y="953913"/>
            <a:ext cx="3125205" cy="42941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4800" b="1" kern="100"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D07012C5-977D-4DB0-0AA8-EE00B0115222}"/>
              </a:ext>
            </a:extLst>
          </p:cNvPr>
          <p:cNvPicPr>
            <a:picLocks noChangeAspect="1"/>
          </p:cNvPicPr>
          <p:nvPr/>
        </p:nvPicPr>
        <p:blipFill>
          <a:blip r:embed="rId4"/>
          <a:stretch>
            <a:fillRect/>
          </a:stretch>
        </p:blipFill>
        <p:spPr>
          <a:xfrm>
            <a:off x="5011851" y="2283611"/>
            <a:ext cx="1897471" cy="1901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Google Shape;119;p2">
            <a:extLst>
              <a:ext uri="{FF2B5EF4-FFF2-40B4-BE49-F238E27FC236}">
                <a16:creationId xmlns:a16="http://schemas.microsoft.com/office/drawing/2014/main" id="{E30B8AC4-323D-39BD-7FA9-355CA4DE5E88}"/>
              </a:ext>
            </a:extLst>
          </p:cNvPr>
          <p:cNvSpPr txBox="1"/>
          <p:nvPr/>
        </p:nvSpPr>
        <p:spPr>
          <a:xfrm>
            <a:off x="4684130" y="4887434"/>
            <a:ext cx="2552911" cy="42941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100" dirty="0">
                <a:latin typeface="Times New Roman" panose="02020603050405020304" pitchFamily="18" charset="0"/>
                <a:cs typeface="Times New Roman" panose="02020603050405020304" pitchFamily="18" charset="0"/>
              </a:rPr>
              <a:t>Visit Our Web Portfolio</a:t>
            </a:r>
          </a:p>
        </p:txBody>
      </p:sp>
    </p:spTree>
    <p:extLst>
      <p:ext uri="{BB962C8B-B14F-4D97-AF65-F5344CB8AC3E}">
        <p14:creationId xmlns:p14="http://schemas.microsoft.com/office/powerpoint/2010/main" val="3277067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250"/>
                                        <p:tgtEl>
                                          <p:spTgt spid="4"/>
                                        </p:tgtEl>
                                      </p:cBhvr>
                                    </p:animEffect>
                                    <p:anim calcmode="lin" valueType="num">
                                      <p:cBhvr>
                                        <p:cTn id="12" dur="3250" fill="hold"/>
                                        <p:tgtEl>
                                          <p:spTgt spid="4"/>
                                        </p:tgtEl>
                                        <p:attrNameLst>
                                          <p:attrName>ppt_x</p:attrName>
                                        </p:attrNameLst>
                                      </p:cBhvr>
                                      <p:tavLst>
                                        <p:tav tm="0">
                                          <p:val>
                                            <p:strVal val="#ppt_x"/>
                                          </p:val>
                                        </p:tav>
                                        <p:tav tm="100000">
                                          <p:val>
                                            <p:strVal val="#ppt_x"/>
                                          </p:val>
                                        </p:tav>
                                      </p:tavLst>
                                    </p:anim>
                                    <p:anim calcmode="lin" valueType="num">
                                      <p:cBhvr>
                                        <p:cTn id="13" dur="3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250"/>
                                        <p:tgtEl>
                                          <p:spTgt spid="6"/>
                                        </p:tgtEl>
                                        <p:attrNameLst>
                                          <p:attrName>ppt_y</p:attrName>
                                        </p:attrNameLst>
                                      </p:cBhvr>
                                      <p:tavLst>
                                        <p:tav tm="0">
                                          <p:val>
                                            <p:strVal val="#ppt_y+#ppt_h*1.125000"/>
                                          </p:val>
                                        </p:tav>
                                        <p:tav tm="100000">
                                          <p:val>
                                            <p:strVal val="#ppt_y"/>
                                          </p:val>
                                        </p:tav>
                                      </p:tavLst>
                                    </p:anim>
                                    <p:animEffect transition="in" filter="wipe(up)">
                                      <p:cBhvr>
                                        <p:cTn id="1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1283</Words>
  <Application>Microsoft Office PowerPoint</Application>
  <PresentationFormat>Widescreen</PresentationFormat>
  <Paragraphs>141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Aptos</vt:lpstr>
      <vt:lpstr>Courier New</vt:lpstr>
      <vt:lpstr>Wingdings</vt:lpstr>
      <vt:lpstr>Symbol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Youssef Shaban Marzouk Abd-Rab El-Nabi</cp:lastModifiedBy>
  <cp:revision>16</cp:revision>
  <dcterms:created xsi:type="dcterms:W3CDTF">2024-03-14T10:03:54Z</dcterms:created>
  <dcterms:modified xsi:type="dcterms:W3CDTF">2025-05-17T16:36:32Z</dcterms:modified>
</cp:coreProperties>
</file>