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79" r:id="rId2"/>
    <p:sldId id="3080" r:id="rId3"/>
    <p:sldId id="3081" r:id="rId4"/>
    <p:sldId id="256" r:id="rId5"/>
    <p:sldId id="2748" r:id="rId6"/>
    <p:sldId id="3051" r:id="rId7"/>
    <p:sldId id="3069" r:id="rId8"/>
    <p:sldId id="3076" r:id="rId9"/>
    <p:sldId id="3078" r:id="rId10"/>
    <p:sldId id="30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C0226-ECFA-48BC-913F-B7E41160D9F0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2D796-3767-4E1F-AC9D-68659BD14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5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55221" y="9440372"/>
            <a:ext cx="2950374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26" tIns="46113" rIns="92226" bIns="46113" anchor="b"/>
          <a:lstStyle/>
          <a:p>
            <a:pPr algn="r"/>
            <a:fld id="{68A3B4D7-5204-4F48-9037-A46813787B2C}" type="slidenum">
              <a:rPr lang="en-US" altLang="ko-KR"/>
              <a:pPr algn="r"/>
              <a:t>6</a:t>
            </a:fld>
            <a:endParaRPr lang="en-US" altLang="ko-KR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dirty="0"/>
              <a:t>이 장에서 구체적인 평가기준을 다룰 예정입니다</a:t>
            </a:r>
          </a:p>
        </p:txBody>
      </p:sp>
    </p:spTree>
    <p:extLst>
      <p:ext uri="{BB962C8B-B14F-4D97-AF65-F5344CB8AC3E}">
        <p14:creationId xmlns:p14="http://schemas.microsoft.com/office/powerpoint/2010/main" val="185694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31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55221" y="9440372"/>
            <a:ext cx="2950374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26" tIns="46113" rIns="92226" bIns="46113" anchor="b"/>
          <a:lstStyle/>
          <a:p>
            <a:pPr algn="r"/>
            <a:fld id="{68A3B4D7-5204-4F48-9037-A46813787B2C}" type="slidenum">
              <a:rPr lang="en-US" altLang="ko-KR"/>
              <a:pPr algn="r"/>
              <a:t>9</a:t>
            </a:fld>
            <a:endParaRPr lang="en-US" altLang="ko-KR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dirty="0"/>
              <a:t>이 장에서 구체적인 평가기준을 다룰 예정입니다</a:t>
            </a:r>
          </a:p>
        </p:txBody>
      </p:sp>
    </p:spTree>
    <p:extLst>
      <p:ext uri="{BB962C8B-B14F-4D97-AF65-F5344CB8AC3E}">
        <p14:creationId xmlns:p14="http://schemas.microsoft.com/office/powerpoint/2010/main" val="275924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6C73-8D05-4A7B-ADB5-EF466E062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09FEE-D8C2-41BC-A549-9948A73CE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8008D-921A-4A14-B3E8-ADE9ABAD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ED1D5-5EE1-4278-877E-56719E6D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29A17-E3AE-4416-A16F-2C1C2865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08D6-B784-4627-A208-2306DFC1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7D142-C934-4B79-AFEE-BA8FC842C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11353-FAE6-4EFB-BE99-47E2BA54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A7790-CBA3-4666-8DEF-C018BD74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59518-2214-4114-8E6C-D65983E5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9D84D-0F39-4C44-9A8D-8EBCBDA9F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942A8-A6C7-40B1-AD46-0E3C59633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2ED19-B349-4142-8C51-E9EFD466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E4A11-F2C7-4D68-87F1-29D54437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8E386-1C57-49A8-A13F-560FEF33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4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9911-C9C1-49B2-9307-90EAD3CE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E598-0156-4F8B-A50E-52A0FC5BB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6DC3B-5996-43B4-8941-62EA024F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262B1-B544-44E6-9C3D-090CD63A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DD17-BAFE-4209-A21F-1C818D75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6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18BF-08B2-4B97-B277-A50A5DC1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C52EA-FD0E-432F-8C1E-4A879CE6A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4E658-58DF-43AF-9C3E-C05809FE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58258-6172-4808-8923-F73DCE47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B9133-C8EE-4903-9B69-27E3A935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4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E5A6-9ABF-4FA5-A0A0-EFADEDC8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4CC3-BD50-4984-BDFF-444AC97A7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4A891-5B24-4BE8-A30B-B42B315AF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933B7-EFFD-4C8E-AB9F-8B7B3E06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2F635-7342-49C4-A7DE-64AEFEE4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807E4-AD9E-43CC-AFC2-32953F7C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C976-F588-4E98-8B85-25661870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29BF8-0E71-4FF3-9EF4-2E51CC38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1DB09-78A0-4F22-9521-D0F9F2CC5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72CA3-C262-4D85-8C40-1BFC5F0D5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1D31D-794C-4D0B-BC4A-C8FED6A2E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C3099-E518-492A-B923-8C2B1D88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6CDD1-5831-40C0-96A8-BDCE8325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977D9-C683-4B93-95BB-81F3D0B6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4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746C-1400-423C-A8CD-4E8374FD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7A236-C49A-4404-BCE7-9186CCC9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E20B6-158C-4766-8537-E228CB5E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E711E-B3E1-4264-83E8-3C1B1EC1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8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F8A6E-1CE9-471A-A04D-AAA926A6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261D1-DFF0-43DE-9A3D-F5F01272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3E0D3-8141-4E4B-9E2A-CCBB51B4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1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DD42-F259-481B-98C2-25B7D0BB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FF55-C7A4-4F58-BAC8-C051621CB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D941B-C14C-4FD8-B76E-9DA0BA2E2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F0A87-E268-4227-8709-77228410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D955B-EEE9-4413-AE82-48857085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FA8A8-5E14-4FD3-8455-08BB6C4D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0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8AC6-3563-45DD-AD7F-8CE6ADE4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3562F-FF3F-4107-AEC0-CEBEB22AD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1681D-E887-407E-9F32-342E25FC1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84C9-58B7-47DE-A7AB-5730911C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CCBF4-D702-4FCF-A6C9-C2411848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8D3ED-929B-4CD6-9AD9-21999800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5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60A2C-2CFC-496E-A5A2-00425DF4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2F82D-126F-48F3-B799-682C0B948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E8EE8-1A52-4DCA-AD77-6129BDF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85E6E-0D02-4346-81D2-1334F17C248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F7BDC-A16D-40DC-B2AA-712F088D7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9F578-54A1-4CB7-B901-54E40FC2A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9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academy.sktechx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utton: Document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F76EDE0-2FE6-4E4C-B558-52A0710C8D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2C1A2-8962-4715-9745-FB154686EECC}"/>
              </a:ext>
            </a:extLst>
          </p:cNvPr>
          <p:cNvSpPr txBox="1"/>
          <p:nvPr/>
        </p:nvSpPr>
        <p:spPr>
          <a:xfrm>
            <a:off x="4221929" y="1859340"/>
            <a:ext cx="37481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E’motion</a:t>
            </a:r>
            <a:endParaRPr lang="en-US" sz="9600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8129D-570E-4C05-AD65-E072B2856A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0000">
                <a:srgbClr val="FFFFFF">
                  <a:alpha val="43000"/>
                </a:srgbClr>
              </a:gs>
              <a:gs pos="0">
                <a:schemeClr val="bg1">
                  <a:alpha val="0"/>
                </a:schemeClr>
              </a:gs>
              <a:gs pos="9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9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4" name="Rectangle 2"/>
          <p:cNvSpPr>
            <a:spLocks noChangeArrowheads="1"/>
          </p:cNvSpPr>
          <p:nvPr/>
        </p:nvSpPr>
        <p:spPr bwMode="auto">
          <a:xfrm>
            <a:off x="1631951" y="160331"/>
            <a:ext cx="2648219" cy="40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960" tIns="45698" rIns="84960" bIns="45698" anchor="ctr">
            <a:spAutoFit/>
          </a:bodyPr>
          <a:lstStyle/>
          <a:p>
            <a:pPr defTabSz="912813"/>
            <a:r>
              <a:rPr lang="en-US" altLang="ko-KR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3. </a:t>
            </a:r>
            <a:r>
              <a:rPr lang="ko-KR" altLang="en-US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발표 자료 접수 방법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gray">
          <a:xfrm>
            <a:off x="2501140" y="1425275"/>
            <a:ext cx="8419396" cy="1161291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홈페이지 메인 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&gt; </a:t>
            </a:r>
            <a:r>
              <a:rPr lang="ko-KR" altLang="en-US" dirty="0" err="1">
                <a:latin typeface="Moebius" pitchFamily="18" charset="0"/>
                <a:ea typeface="맑은 고딕" pitchFamily="50" charset="-127"/>
              </a:rPr>
              <a:t>스마틴앱챌린지</a:t>
            </a: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&gt; </a:t>
            </a: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소개 및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 </a:t>
            </a: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접수 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&gt; STAC 2018 </a:t>
            </a: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본선 안내 페이지</a:t>
            </a:r>
            <a:endParaRPr lang="en-US" altLang="ko-KR" dirty="0">
              <a:latin typeface="Moebius" pitchFamily="18" charset="0"/>
              <a:ea typeface="맑은 고딕" pitchFamily="50" charset="-127"/>
            </a:endParaRP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홈페이지 중간 </a:t>
            </a:r>
            <a:r>
              <a:rPr lang="ko-KR" altLang="en-US" dirty="0" err="1">
                <a:latin typeface="Moebius" pitchFamily="18" charset="0"/>
                <a:ea typeface="맑은 고딕" pitchFamily="50" charset="-127"/>
              </a:rPr>
              <a:t>메트로</a:t>
            </a: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 배너 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&gt; STAC 2018 </a:t>
            </a: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본선 안내 페이지</a:t>
            </a:r>
            <a:endParaRPr lang="en-US" altLang="ko-KR" dirty="0">
              <a:latin typeface="Moebius" pitchFamily="18" charset="0"/>
              <a:ea typeface="맑은 고딕" pitchFamily="50" charset="-127"/>
            </a:endParaRP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제출 파일명 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: </a:t>
            </a:r>
            <a:r>
              <a:rPr lang="ko-KR" altLang="en-US" dirty="0" err="1">
                <a:latin typeface="Moebius" pitchFamily="18" charset="0"/>
                <a:ea typeface="맑은 고딕" pitchFamily="50" charset="-127"/>
              </a:rPr>
              <a:t>서비스명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_</a:t>
            </a: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팀장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예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) </a:t>
            </a:r>
            <a:r>
              <a:rPr lang="ko-KR" altLang="en-US" dirty="0" err="1">
                <a:latin typeface="Moebius" pitchFamily="18" charset="0"/>
                <a:ea typeface="맑은 고딕" pitchFamily="50" charset="-127"/>
              </a:rPr>
              <a:t>온더훅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_</a:t>
            </a: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홍길동</a:t>
            </a:r>
            <a:endParaRPr lang="en-US" altLang="ko-KR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2628604" y="880103"/>
            <a:ext cx="6857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홈페이지</a:t>
            </a:r>
            <a:r>
              <a:rPr lang="en-US" altLang="ko-KR" sz="2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sz="2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hlinkClick r:id="rId2"/>
              </a:rPr>
              <a:t>http://tacademy.sktechx.com</a:t>
            </a:r>
            <a:r>
              <a:rPr lang="en-US" altLang="ko-KR" sz="2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2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 접수</a:t>
            </a:r>
            <a:endParaRPr lang="en-US" altLang="ko-KR" sz="2400" b="1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1925076" y="970505"/>
            <a:ext cx="639762" cy="4127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Moebius" pitchFamily="18" charset="0"/>
                <a:ea typeface="맑은 고딕" pitchFamily="50" charset="-127"/>
                <a:cs typeface="Arial" pitchFamily="34" charset="0"/>
              </a:rPr>
              <a:t>1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gray">
          <a:xfrm>
            <a:off x="2493687" y="3217180"/>
            <a:ext cx="7821603" cy="1161291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Moebius" pitchFamily="18" charset="0"/>
                <a:ea typeface="맑은 고딕" pitchFamily="50" charset="-127"/>
              </a:rPr>
              <a:t>키노트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 </a:t>
            </a: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작성자는 </a:t>
            </a:r>
            <a:r>
              <a:rPr lang="en-US" altLang="ko-KR" dirty="0" err="1">
                <a:latin typeface="Moebius" pitchFamily="18" charset="0"/>
                <a:ea typeface="맑은 고딕" pitchFamily="50" charset="-127"/>
              </a:rPr>
              <a:t>pdf</a:t>
            </a: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로 접수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. </a:t>
            </a:r>
            <a:r>
              <a:rPr lang="ko-KR" altLang="en-US" dirty="0" err="1">
                <a:latin typeface="Moebius" pitchFamily="18" charset="0"/>
                <a:ea typeface="맑은 고딕" pitchFamily="50" charset="-127"/>
              </a:rPr>
              <a:t>맥북</a:t>
            </a: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 발표자는 제출 내용으로 발표 해야 함</a:t>
            </a:r>
            <a:endParaRPr lang="en-US" altLang="ko-KR" dirty="0">
              <a:latin typeface="Moebius" pitchFamily="18" charset="0"/>
              <a:ea typeface="맑은 고딕" pitchFamily="50" charset="-127"/>
            </a:endParaRP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접수한 자료로만 발표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. </a:t>
            </a: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접수 이후에 제출한 자료는 인정하지 않음</a:t>
            </a:r>
            <a:endParaRPr lang="en-US" altLang="ko-KR" dirty="0">
              <a:latin typeface="Moebius" pitchFamily="18" charset="0"/>
              <a:ea typeface="맑은 고딕" pitchFamily="50" charset="-127"/>
            </a:endParaRP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발표 당일 자료 변경 시 </a:t>
            </a:r>
            <a:r>
              <a:rPr lang="en-US" altLang="ko-KR" dirty="0">
                <a:solidFill>
                  <a:srgbClr val="FF0000"/>
                </a:solidFill>
                <a:latin typeface="Moebius" pitchFamily="18" charset="0"/>
                <a:ea typeface="맑은 고딕" pitchFamily="50" charset="-127"/>
              </a:rPr>
              <a:t>“</a:t>
            </a:r>
            <a:r>
              <a:rPr lang="ko-KR" altLang="en-US" dirty="0">
                <a:solidFill>
                  <a:srgbClr val="FF0000"/>
                </a:solidFill>
                <a:latin typeface="Moebius" pitchFamily="18" charset="0"/>
                <a:ea typeface="맑은 고딕" pitchFamily="50" charset="-127"/>
              </a:rPr>
              <a:t>발표 능력</a:t>
            </a:r>
            <a:r>
              <a:rPr lang="en-US" altLang="ko-KR" dirty="0">
                <a:solidFill>
                  <a:srgbClr val="FF0000"/>
                </a:solidFill>
                <a:latin typeface="Moebius" pitchFamily="18" charset="0"/>
                <a:ea typeface="맑은 고딕" pitchFamily="50" charset="-127"/>
              </a:rPr>
              <a:t>”</a:t>
            </a:r>
            <a:r>
              <a:rPr lang="ko-KR" altLang="en-US" dirty="0">
                <a:solidFill>
                  <a:srgbClr val="FF0000"/>
                </a:solidFill>
                <a:latin typeface="Moebius" pitchFamily="18" charset="0"/>
                <a:ea typeface="맑은 고딕" pitchFamily="50" charset="-127"/>
              </a:rPr>
              <a:t> 평가 요소에서 감점 </a:t>
            </a: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예정</a:t>
            </a:r>
            <a:endParaRPr lang="en-US" altLang="ko-KR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8" name="직사각형 2"/>
          <p:cNvSpPr>
            <a:spLocks noChangeArrowheads="1"/>
          </p:cNvSpPr>
          <p:nvPr/>
        </p:nvSpPr>
        <p:spPr bwMode="auto">
          <a:xfrm>
            <a:off x="2621150" y="2672008"/>
            <a:ext cx="6857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접수 일시</a:t>
            </a:r>
            <a:r>
              <a:rPr lang="en-US" altLang="ko-KR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(</a:t>
            </a:r>
            <a:r>
              <a:rPr lang="en-US" altLang="ko-KR" sz="2400" dirty="0">
                <a:solidFill>
                  <a:srgbClr val="FF0000"/>
                </a:solidFill>
                <a:latin typeface="Moebius" pitchFamily="18" charset="0"/>
                <a:ea typeface="맑은 고딕" pitchFamily="50" charset="-127"/>
              </a:rPr>
              <a:t>6.21(</a:t>
            </a:r>
            <a:r>
              <a:rPr lang="ko-KR" altLang="en-US" sz="2400" dirty="0">
                <a:solidFill>
                  <a:srgbClr val="FF0000"/>
                </a:solidFill>
                <a:latin typeface="Moebius" pitchFamily="18" charset="0"/>
                <a:ea typeface="맑은 고딕" pitchFamily="50" charset="-127"/>
              </a:rPr>
              <a:t>목</a:t>
            </a:r>
            <a:r>
              <a:rPr lang="en-US" altLang="ko-KR" sz="2400" dirty="0">
                <a:solidFill>
                  <a:srgbClr val="FF0000"/>
                </a:solidFill>
                <a:latin typeface="Moebius" pitchFamily="18" charset="0"/>
                <a:ea typeface="맑은 고딕" pitchFamily="50" charset="-127"/>
              </a:rPr>
              <a:t>)</a:t>
            </a:r>
            <a:r>
              <a:rPr lang="en-US" altLang="ko-KR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 </a:t>
            </a:r>
            <a:r>
              <a:rPr lang="ko-KR" altLang="en-US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자정까지</a:t>
            </a:r>
            <a:r>
              <a:rPr lang="en-US" altLang="ko-KR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) </a:t>
            </a:r>
            <a:r>
              <a:rPr lang="ko-KR" altLang="en-US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및 방법</a:t>
            </a:r>
            <a:endParaRPr lang="en-US" altLang="ko-KR" sz="2400" b="1" dirty="0">
              <a:solidFill>
                <a:schemeClr val="bg1"/>
              </a:solidFill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1917622" y="2762410"/>
            <a:ext cx="639762" cy="4127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Moebius" pitchFamily="18" charset="0"/>
                <a:ea typeface="맑은 고딕" pitchFamily="50" charset="-127"/>
                <a:cs typeface="Arial" pitchFamily="34" charset="0"/>
              </a:rPr>
              <a:t>2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2512147" y="5103662"/>
            <a:ext cx="7821603" cy="149369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개인 정보 입력은 필수 사항 이므로 팀원 및 담당교사 정보 재 입력</a:t>
            </a:r>
            <a:endParaRPr lang="en-US" altLang="ko-KR" dirty="0">
              <a:latin typeface="Moebius" pitchFamily="18" charset="0"/>
              <a:ea typeface="맑은 고딕" pitchFamily="50" charset="-127"/>
            </a:endParaRP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개인정보수집 이용 및 제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3</a:t>
            </a: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자 제공동의서 스캔본 재등록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(</a:t>
            </a: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필수 사항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)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팀원이 변경된 경우 개인정보수집 이용 및 제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3</a:t>
            </a: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자 제공동의서를 다시 작성하여 스캔본 등록 필요</a:t>
            </a:r>
            <a:endParaRPr lang="en-US" altLang="ko-KR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2639610" y="4558491"/>
            <a:ext cx="74168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개인 정보 관련 정보 입력 및 서류 사본 제출 </a:t>
            </a:r>
            <a:endParaRPr lang="en-US" altLang="ko-KR" sz="2400" b="1" dirty="0">
              <a:solidFill>
                <a:schemeClr val="bg1"/>
              </a:solidFill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1" name="AutoShape 21"/>
          <p:cNvSpPr>
            <a:spLocks noChangeArrowheads="1"/>
          </p:cNvSpPr>
          <p:nvPr/>
        </p:nvSpPr>
        <p:spPr bwMode="auto">
          <a:xfrm>
            <a:off x="1936082" y="4648893"/>
            <a:ext cx="639762" cy="4127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Moebius" pitchFamily="18" charset="0"/>
                <a:ea typeface="맑은 고딕" pitchFamily="50" charset="-127"/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5646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8C8425-A003-4EEC-B68D-58DCE4B61B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BB1C5-5FD8-4CA2-A2B7-104BB9258991}"/>
              </a:ext>
            </a:extLst>
          </p:cNvPr>
          <p:cNvSpPr txBox="1"/>
          <p:nvPr/>
        </p:nvSpPr>
        <p:spPr>
          <a:xfrm>
            <a:off x="4656343" y="3075057"/>
            <a:ext cx="2879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안녕하세요</a:t>
            </a:r>
            <a:r>
              <a:rPr lang="en-US" altLang="ko-KR" sz="4000" dirty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6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71529B-BD92-4EEF-8E8A-D285EEB9FB99}"/>
              </a:ext>
            </a:extLst>
          </p:cNvPr>
          <p:cNvSpPr txBox="1"/>
          <p:nvPr/>
        </p:nvSpPr>
        <p:spPr>
          <a:xfrm>
            <a:off x="5367275" y="2767280"/>
            <a:ext cx="1457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감정</a:t>
            </a:r>
            <a:endParaRPr lang="en-US" sz="8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44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DFE0D-04F8-4B29-8EF4-68036E8EA04A}"/>
              </a:ext>
            </a:extLst>
          </p:cNvPr>
          <p:cNvSpPr txBox="1"/>
          <p:nvPr/>
        </p:nvSpPr>
        <p:spPr>
          <a:xfrm>
            <a:off x="850232" y="1106541"/>
            <a:ext cx="332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서비스</a:t>
            </a:r>
            <a:r>
              <a:rPr lang="en-US" altLang="ko-KR" dirty="0"/>
              <a:t>?</a:t>
            </a:r>
            <a:r>
              <a:rPr lang="ko-KR" altLang="en-US" dirty="0"/>
              <a:t> 개선된 서비스</a:t>
            </a:r>
            <a:r>
              <a:rPr lang="en-US" altLang="ko-KR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9FB9C-1B20-4004-8398-F828CBB85B1D}"/>
              </a:ext>
            </a:extLst>
          </p:cNvPr>
          <p:cNvSpPr txBox="1"/>
          <p:nvPr/>
        </p:nvSpPr>
        <p:spPr>
          <a:xfrm>
            <a:off x="850232" y="1475873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자신 있고 자랑하고 싶은 것부터 발표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159F6-614A-4256-94B3-844DC2837321}"/>
              </a:ext>
            </a:extLst>
          </p:cNvPr>
          <p:cNvSpPr txBox="1"/>
          <p:nvPr/>
        </p:nvSpPr>
        <p:spPr>
          <a:xfrm>
            <a:off x="850232" y="82954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스토리 구성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74D9FE-8249-4C1D-81D2-142E084CEDA9}"/>
              </a:ext>
            </a:extLst>
          </p:cNvPr>
          <p:cNvSpPr txBox="1"/>
          <p:nvPr/>
        </p:nvSpPr>
        <p:spPr>
          <a:xfrm>
            <a:off x="850232" y="2029871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인턴테인먼트</a:t>
            </a:r>
            <a:r>
              <a:rPr lang="ko-KR" altLang="en-US" dirty="0"/>
              <a:t> 특징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3A7889-0E91-4294-8118-3064F6CCF139}"/>
              </a:ext>
            </a:extLst>
          </p:cNvPr>
          <p:cNvSpPr txBox="1"/>
          <p:nvPr/>
        </p:nvSpPr>
        <p:spPr>
          <a:xfrm>
            <a:off x="854301" y="2399203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서비스 개념</a:t>
            </a:r>
            <a:r>
              <a:rPr lang="en-US" altLang="ko-KR" dirty="0"/>
              <a:t>, </a:t>
            </a:r>
            <a:r>
              <a:rPr lang="ko-KR" altLang="en-US" dirty="0"/>
              <a:t>게임 시나리오</a:t>
            </a:r>
            <a:r>
              <a:rPr lang="en-US" altLang="ko-KR" dirty="0"/>
              <a:t>, </a:t>
            </a:r>
            <a:r>
              <a:rPr lang="ko-KR" altLang="en-US" dirty="0"/>
              <a:t>조작 방법 등을 사진과 함께 상세히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9DD3C-F01A-495B-866E-9211C602D1D3}"/>
              </a:ext>
            </a:extLst>
          </p:cNvPr>
          <p:cNvSpPr txBox="1"/>
          <p:nvPr/>
        </p:nvSpPr>
        <p:spPr>
          <a:xfrm>
            <a:off x="850232" y="276853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개발 방법 및 팀원 개발 능력도 구체적으로 설명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8A31B-020D-4D8B-9263-C5B2C5A81F17}"/>
              </a:ext>
            </a:extLst>
          </p:cNvPr>
          <p:cNvSpPr txBox="1"/>
          <p:nvPr/>
        </p:nvSpPr>
        <p:spPr>
          <a:xfrm>
            <a:off x="846297" y="35071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기타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DF0DB-07C7-4EC1-BDCD-DE13C011118F}"/>
              </a:ext>
            </a:extLst>
          </p:cNvPr>
          <p:cNvSpPr txBox="1"/>
          <p:nvPr/>
        </p:nvSpPr>
        <p:spPr>
          <a:xfrm>
            <a:off x="854301" y="3876531"/>
            <a:ext cx="696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예선제안서 항목을 기준으로 작성 </a:t>
            </a:r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컨셉</a:t>
            </a:r>
            <a:r>
              <a:rPr lang="en-US" altLang="ko-KR" dirty="0"/>
              <a:t>, </a:t>
            </a:r>
            <a:r>
              <a:rPr lang="ko-KR" altLang="en-US" dirty="0"/>
              <a:t>타겟</a:t>
            </a:r>
            <a:r>
              <a:rPr lang="en-US" altLang="ko-KR" dirty="0"/>
              <a:t>, </a:t>
            </a:r>
            <a:r>
              <a:rPr lang="ko-KR" altLang="en-US" dirty="0"/>
              <a:t>서비스 기능</a:t>
            </a:r>
            <a:r>
              <a:rPr lang="en-US" altLang="ko-KR" dirty="0"/>
              <a:t>…..)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6976D-2127-4297-AF8C-3512ECBCD0F4}"/>
              </a:ext>
            </a:extLst>
          </p:cNvPr>
          <p:cNvSpPr txBox="1"/>
          <p:nvPr/>
        </p:nvSpPr>
        <p:spPr>
          <a:xfrm>
            <a:off x="846297" y="4245863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서비스에 대한 와이어프레임 필수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49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35489" y="4617380"/>
            <a:ext cx="3252787" cy="431800"/>
          </a:xfrm>
        </p:spPr>
        <p:txBody>
          <a:bodyPr/>
          <a:lstStyle/>
          <a:p>
            <a:pPr defTabSz="898855">
              <a:defRPr/>
            </a:pP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2018. 05 </a:t>
            </a:r>
            <a:endParaRPr lang="ko-KR" altLang="en-US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703512" y="1808820"/>
            <a:ext cx="8784976" cy="1296144"/>
          </a:xfrm>
          <a:prstGeom prst="foldedCorner">
            <a:avLst>
              <a:gd name="adj" fmla="val 0"/>
            </a:avLst>
          </a:prstGeom>
          <a:noFill/>
          <a:ln w="3175" algn="ctr">
            <a:noFill/>
            <a:round/>
            <a:headEnd/>
            <a:tailEnd/>
          </a:ln>
          <a:effectLst/>
        </p:spPr>
        <p:txBody>
          <a:bodyPr lIns="0" tIns="10794" rIns="0" bIns="10794" anchor="ctr"/>
          <a:lstStyle/>
          <a:p>
            <a:pPr marL="932480" indent="-399635">
              <a:defRPr/>
            </a:pPr>
            <a:r>
              <a:rPr lang="en-US" altLang="ko-KR" sz="4000" dirty="0">
                <a:latin typeface="Moebius" pitchFamily="18" charset="0"/>
                <a:ea typeface="맑은 고딕" pitchFamily="50" charset="-127"/>
              </a:rPr>
              <a:t>STA</a:t>
            </a:r>
            <a:r>
              <a:rPr kumimoji="1" lang="en-US" altLang="ko-KR" sz="4000" baseline="30000" dirty="0">
                <a:latin typeface="Arial" pitchFamily="34" charset="0"/>
                <a:ea typeface="HY태고딕" pitchFamily="18" charset="-127"/>
                <a:cs typeface="Arials"/>
              </a:rPr>
              <a:t>+</a:t>
            </a:r>
            <a:r>
              <a:rPr lang="en-US" altLang="ko-KR" sz="4000" dirty="0">
                <a:latin typeface="Moebius" pitchFamily="18" charset="0"/>
                <a:ea typeface="맑은 고딕" pitchFamily="50" charset="-127"/>
              </a:rPr>
              <a:t>C 2018 </a:t>
            </a:r>
            <a:r>
              <a:rPr lang="ko-KR" altLang="en-US" sz="4000" dirty="0">
                <a:latin typeface="Moebius" pitchFamily="18" charset="0"/>
                <a:ea typeface="맑은 고딕" pitchFamily="50" charset="-127"/>
              </a:rPr>
              <a:t>본선 발표 및 접수 </a:t>
            </a:r>
            <a:r>
              <a:rPr lang="en-US" altLang="ko-KR" sz="4000" dirty="0">
                <a:latin typeface="Moebius" pitchFamily="18" charset="0"/>
                <a:ea typeface="맑은 고딕" pitchFamily="50" charset="-127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65027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539" y="160331"/>
            <a:ext cx="3574755" cy="40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960" tIns="45698" rIns="84960" bIns="45698" anchor="ctr">
            <a:spAutoFit/>
          </a:bodyPr>
          <a:lstStyle/>
          <a:p>
            <a:pPr defTabSz="912813"/>
            <a:r>
              <a:rPr lang="en-US" altLang="ko-KR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1. </a:t>
            </a:r>
            <a:r>
              <a:rPr lang="ko-KR" altLang="en-US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발표 자료 작성</a:t>
            </a:r>
            <a:r>
              <a:rPr lang="en-US" altLang="ko-KR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스토리 구성</a:t>
            </a:r>
            <a:r>
              <a:rPr lang="en-US" altLang="ko-KR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)</a:t>
            </a:r>
            <a:endParaRPr lang="ko-KR" altLang="en-US" sz="2000" dirty="0">
              <a:solidFill>
                <a:schemeClr val="tx2"/>
              </a:solidFill>
              <a:latin typeface="Moebius" pitchFamily="18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9" name="직사각형 2"/>
          <p:cNvSpPr>
            <a:spLocks noChangeArrowheads="1"/>
          </p:cNvSpPr>
          <p:nvPr/>
        </p:nvSpPr>
        <p:spPr bwMode="auto">
          <a:xfrm>
            <a:off x="1667509" y="1119343"/>
            <a:ext cx="9037577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Moebius" pitchFamily="18" charset="0"/>
                <a:ea typeface="맑은 고딕" pitchFamily="50" charset="-127"/>
              </a:rPr>
              <a:t>  내 </a:t>
            </a:r>
            <a:r>
              <a:rPr lang="en-US" altLang="ko-KR" sz="2800" dirty="0">
                <a:latin typeface="Moebius" pitchFamily="18" charset="0"/>
                <a:ea typeface="맑은 고딕" pitchFamily="50" charset="-127"/>
              </a:rPr>
              <a:t>Idea</a:t>
            </a:r>
            <a:r>
              <a:rPr lang="ko-KR" altLang="en-US" sz="2800" dirty="0">
                <a:latin typeface="Moebius" pitchFamily="18" charset="0"/>
                <a:ea typeface="맑은 고딕" pitchFamily="50" charset="-127"/>
              </a:rPr>
              <a:t>가  새로운 서비스 인지</a:t>
            </a:r>
            <a:r>
              <a:rPr lang="en-US" altLang="ko-KR" sz="2800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2800" dirty="0">
                <a:latin typeface="Moebius" pitchFamily="18" charset="0"/>
                <a:ea typeface="맑은 고딕" pitchFamily="50" charset="-127"/>
              </a:rPr>
              <a:t>개선서비스 인지에  </a:t>
            </a:r>
            <a:endParaRPr lang="en-US" altLang="ko-KR" sz="2800" dirty="0">
              <a:latin typeface="Moebius" pitchFamily="18" charset="0"/>
              <a:ea typeface="맑은 고딕" pitchFamily="50" charset="-127"/>
            </a:endParaRPr>
          </a:p>
          <a:p>
            <a:pPr>
              <a:lnSpc>
                <a:spcPts val="3500"/>
              </a:lnSpc>
            </a:pPr>
            <a:r>
              <a:rPr lang="en-US" altLang="ko-KR" sz="2800" dirty="0">
                <a:latin typeface="Moebius" pitchFamily="18" charset="0"/>
                <a:ea typeface="맑은 고딕" pitchFamily="50" charset="-127"/>
              </a:rPr>
              <a:t>     </a:t>
            </a:r>
            <a:r>
              <a:rPr lang="ko-KR" altLang="en-US" sz="2800" dirty="0">
                <a:latin typeface="Moebius" pitchFamily="18" charset="0"/>
                <a:ea typeface="맑은 고딕" pitchFamily="50" charset="-127"/>
              </a:rPr>
              <a:t>따라 발표 스토리 재구성 필요</a:t>
            </a:r>
            <a:endParaRPr lang="en-US" altLang="ko-KR" sz="2800" dirty="0">
              <a:latin typeface="Moebius" pitchFamily="18" charset="0"/>
              <a:ea typeface="맑은 고딕" pitchFamily="50" charset="-127"/>
            </a:endParaRPr>
          </a:p>
          <a:p>
            <a:pPr>
              <a:lnSpc>
                <a:spcPts val="3500"/>
              </a:lnSpc>
            </a:pPr>
            <a:r>
              <a:rPr lang="en-US" altLang="ko-KR" sz="2000" b="1" dirty="0">
                <a:latin typeface="Moebius" pitchFamily="18" charset="0"/>
                <a:ea typeface="맑은 고딕" pitchFamily="50" charset="-127"/>
              </a:rPr>
              <a:t>     o </a:t>
            </a:r>
            <a:r>
              <a:rPr lang="ko-KR" altLang="en-US" sz="2000" dirty="0">
                <a:latin typeface="Moebius" pitchFamily="18" charset="0"/>
                <a:ea typeface="맑은 고딕" pitchFamily="50" charset="-127"/>
              </a:rPr>
              <a:t>새로운</a:t>
            </a:r>
            <a:r>
              <a:rPr lang="ko-KR" altLang="en-US" sz="2000" b="1" dirty="0">
                <a:latin typeface="Moebius" pitchFamily="18" charset="0"/>
                <a:ea typeface="맑은 고딕" pitchFamily="50" charset="-127"/>
              </a:rPr>
              <a:t> 서비스 </a:t>
            </a:r>
            <a:r>
              <a:rPr lang="en-US" altLang="ko-KR" sz="2000" b="1" dirty="0">
                <a:latin typeface="Moebius" pitchFamily="18" charset="0"/>
                <a:ea typeface="맑은 고딕" pitchFamily="50" charset="-127"/>
              </a:rPr>
              <a:t>: </a:t>
            </a:r>
            <a:r>
              <a:rPr lang="ko-KR" altLang="en-US" sz="2000" b="1" dirty="0">
                <a:latin typeface="Moebius" pitchFamily="18" charset="0"/>
                <a:ea typeface="맑은 고딕" pitchFamily="50" charset="-127"/>
              </a:rPr>
              <a:t>내 서비스를 원하는 새로운 고객</a:t>
            </a:r>
            <a:r>
              <a:rPr lang="en-US" altLang="ko-KR" sz="2000" b="1" dirty="0">
                <a:latin typeface="Moebius" pitchFamily="18" charset="0"/>
                <a:ea typeface="맑은 고딕" pitchFamily="50" charset="-127"/>
              </a:rPr>
              <a:t>(</a:t>
            </a:r>
            <a:r>
              <a:rPr lang="ko-KR" altLang="en-US" sz="2000" b="1" dirty="0">
                <a:latin typeface="Moebius" pitchFamily="18" charset="0"/>
                <a:ea typeface="맑은 고딕" pitchFamily="50" charset="-127"/>
              </a:rPr>
              <a:t>시장</a:t>
            </a:r>
            <a:r>
              <a:rPr lang="en-US" altLang="ko-KR" sz="2000" b="1" dirty="0">
                <a:latin typeface="Moebius" pitchFamily="18" charset="0"/>
                <a:ea typeface="맑은 고딕" pitchFamily="50" charset="-127"/>
              </a:rPr>
              <a:t>)</a:t>
            </a:r>
            <a:r>
              <a:rPr lang="ko-KR" altLang="en-US" sz="2000" b="1" dirty="0">
                <a:latin typeface="Moebius" pitchFamily="18" charset="0"/>
                <a:ea typeface="맑은 고딕" pitchFamily="50" charset="-127"/>
              </a:rPr>
              <a:t>이 있다는 것</a:t>
            </a:r>
            <a:r>
              <a:rPr lang="ko-KR" altLang="en-US" sz="2000" dirty="0">
                <a:latin typeface="Moebius" pitchFamily="18" charset="0"/>
                <a:ea typeface="맑은 고딕" pitchFamily="50" charset="-127"/>
              </a:rPr>
              <a:t>을 입증</a:t>
            </a:r>
            <a:endParaRPr lang="en-US" altLang="ko-KR" sz="2000" dirty="0">
              <a:latin typeface="Moebius" pitchFamily="18" charset="0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Moebius" pitchFamily="18" charset="0"/>
                <a:ea typeface="맑은 고딕" pitchFamily="50" charset="-127"/>
              </a:rPr>
              <a:t>         - </a:t>
            </a:r>
            <a:r>
              <a:rPr lang="ko-KR" altLang="en-US" sz="2000" dirty="0">
                <a:latin typeface="Moebius" pitchFamily="18" charset="0"/>
                <a:ea typeface="맑은 고딕" pitchFamily="50" charset="-127"/>
              </a:rPr>
              <a:t>새로운 </a:t>
            </a:r>
            <a:r>
              <a:rPr lang="en-US" altLang="ko-KR" sz="2000" dirty="0">
                <a:latin typeface="Moebius" pitchFamily="18" charset="0"/>
                <a:ea typeface="맑은 고딕" pitchFamily="50" charset="-127"/>
              </a:rPr>
              <a:t>Idea</a:t>
            </a:r>
            <a:r>
              <a:rPr lang="ko-KR" altLang="en-US" sz="2000" dirty="0">
                <a:latin typeface="Moebius" pitchFamily="18" charset="0"/>
                <a:ea typeface="맑은 고딕" pitchFamily="50" charset="-127"/>
              </a:rPr>
              <a:t>가 나오게 된 배경</a:t>
            </a:r>
            <a:r>
              <a:rPr lang="en-US" altLang="ko-KR" sz="2000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2000" dirty="0">
                <a:latin typeface="Moebius" pitchFamily="18" charset="0"/>
                <a:ea typeface="맑은 고딕" pitchFamily="50" charset="-127"/>
              </a:rPr>
              <a:t>시장 환경</a:t>
            </a:r>
            <a:r>
              <a:rPr lang="en-US" altLang="ko-KR" sz="2000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2000" dirty="0">
                <a:latin typeface="Moebius" pitchFamily="18" charset="0"/>
                <a:ea typeface="맑은 고딕" pitchFamily="50" charset="-127"/>
              </a:rPr>
              <a:t>내가 발견한 고객 </a:t>
            </a:r>
            <a:r>
              <a:rPr lang="en-US" altLang="ko-KR" sz="2000" dirty="0">
                <a:latin typeface="Moebius" pitchFamily="18" charset="0"/>
                <a:ea typeface="맑은 고딕" pitchFamily="50" charset="-127"/>
              </a:rPr>
              <a:t>Needs </a:t>
            </a:r>
            <a:r>
              <a:rPr lang="ko-KR" altLang="en-US" sz="2000" dirty="0">
                <a:latin typeface="Moebius" pitchFamily="18" charset="0"/>
                <a:ea typeface="맑은 고딕" pitchFamily="50" charset="-127"/>
              </a:rPr>
              <a:t>등</a:t>
            </a:r>
            <a:endParaRPr lang="en-US" altLang="ko-KR" sz="2000" dirty="0">
              <a:latin typeface="Moebius" pitchFamily="18" charset="0"/>
              <a:ea typeface="맑은 고딕" pitchFamily="50" charset="-127"/>
            </a:endParaRPr>
          </a:p>
          <a:p>
            <a:pPr>
              <a:lnSpc>
                <a:spcPts val="3500"/>
              </a:lnSpc>
            </a:pPr>
            <a:r>
              <a:rPr lang="en-US" altLang="ko-KR" sz="2000" b="1" dirty="0">
                <a:latin typeface="Moebius" pitchFamily="18" charset="0"/>
                <a:ea typeface="맑은 고딕" pitchFamily="50" charset="-127"/>
              </a:rPr>
              <a:t>     </a:t>
            </a:r>
            <a:r>
              <a:rPr lang="en-US" altLang="ko-KR" sz="2000" dirty="0">
                <a:latin typeface="Moebius" pitchFamily="18" charset="0"/>
                <a:ea typeface="맑은 고딕" pitchFamily="50" charset="-127"/>
              </a:rPr>
              <a:t>o</a:t>
            </a:r>
            <a:r>
              <a:rPr lang="en-US" altLang="ko-KR" sz="2000" b="1" dirty="0">
                <a:latin typeface="Moebius" pitchFamily="18" charset="0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Moebius" pitchFamily="18" charset="0"/>
                <a:ea typeface="맑은 고딕" pitchFamily="50" charset="-127"/>
              </a:rPr>
              <a:t>개선 서비스 </a:t>
            </a:r>
            <a:r>
              <a:rPr lang="en-US" altLang="ko-KR" sz="2000" b="1" dirty="0">
                <a:latin typeface="Moebius" pitchFamily="18" charset="0"/>
                <a:ea typeface="맑은 고딕" pitchFamily="50" charset="-127"/>
              </a:rPr>
              <a:t>:  </a:t>
            </a:r>
            <a:r>
              <a:rPr lang="ko-KR" altLang="en-US" sz="2000" b="1" dirty="0">
                <a:latin typeface="Moebius" pitchFamily="18" charset="0"/>
                <a:ea typeface="맑은 고딕" pitchFamily="50" charset="-127"/>
              </a:rPr>
              <a:t>이미 나와있는 서비스와 다른 점</a:t>
            </a:r>
            <a:r>
              <a:rPr lang="en-US" altLang="ko-KR" sz="2000" b="1" dirty="0">
                <a:latin typeface="Moebius" pitchFamily="18" charset="0"/>
                <a:ea typeface="맑은 고딕" pitchFamily="50" charset="-127"/>
              </a:rPr>
              <a:t>(</a:t>
            </a:r>
            <a:r>
              <a:rPr lang="ko-KR" altLang="en-US" sz="2000" b="1" dirty="0">
                <a:latin typeface="Moebius" pitchFamily="18" charset="0"/>
                <a:ea typeface="맑은 고딕" pitchFamily="50" charset="-127"/>
              </a:rPr>
              <a:t>차별 점</a:t>
            </a:r>
            <a:r>
              <a:rPr lang="en-US" altLang="ko-KR" sz="2000" b="1" dirty="0">
                <a:latin typeface="Moebius" pitchFamily="18" charset="0"/>
                <a:ea typeface="맑은 고딕" pitchFamily="50" charset="-127"/>
              </a:rPr>
              <a:t>)  </a:t>
            </a:r>
            <a:r>
              <a:rPr lang="ko-KR" altLang="en-US" sz="2000" dirty="0">
                <a:latin typeface="Moebius" pitchFamily="18" charset="0"/>
                <a:ea typeface="맑은 고딕" pitchFamily="50" charset="-127"/>
              </a:rPr>
              <a:t>강조</a:t>
            </a:r>
            <a:endParaRPr lang="en-US" altLang="ko-KR" sz="2000" b="1" dirty="0">
              <a:latin typeface="Moebius" pitchFamily="18" charset="0"/>
              <a:ea typeface="맑은 고딕" pitchFamily="50" charset="-127"/>
            </a:endParaRPr>
          </a:p>
          <a:p>
            <a:pPr>
              <a:lnSpc>
                <a:spcPts val="3500"/>
              </a:lnSpc>
            </a:pPr>
            <a:r>
              <a:rPr lang="en-US" altLang="ko-KR" sz="2000" dirty="0">
                <a:latin typeface="Moebius" pitchFamily="18" charset="0"/>
                <a:ea typeface="맑은 고딕" pitchFamily="50" charset="-127"/>
              </a:rPr>
              <a:t>         - </a:t>
            </a:r>
            <a:r>
              <a:rPr lang="ko-KR" altLang="en-US" sz="2000" dirty="0">
                <a:latin typeface="Moebius" pitchFamily="18" charset="0"/>
                <a:ea typeface="맑은 고딕" pitchFamily="50" charset="-127"/>
              </a:rPr>
              <a:t>기존 서비스의 불편함 및 사용자 불만</a:t>
            </a:r>
            <a:r>
              <a:rPr lang="en-US" altLang="ko-KR" sz="2000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2000" dirty="0">
                <a:latin typeface="Moebius" pitchFamily="18" charset="0"/>
                <a:ea typeface="맑은 고딕" pitchFamily="50" charset="-127"/>
              </a:rPr>
              <a:t>경쟁서비스와 내 제안의 비교 분석</a:t>
            </a:r>
            <a:r>
              <a:rPr lang="en-US" altLang="ko-KR" sz="2000" dirty="0">
                <a:latin typeface="Moebius" pitchFamily="18" charset="0"/>
                <a:ea typeface="맑은 고딕" pitchFamily="50" charset="-127"/>
              </a:rPr>
              <a:t> </a:t>
            </a:r>
          </a:p>
          <a:p>
            <a:pPr>
              <a:lnSpc>
                <a:spcPts val="3500"/>
              </a:lnSpc>
            </a:pPr>
            <a:r>
              <a:rPr lang="en-US" altLang="ko-KR" sz="2000" dirty="0">
                <a:latin typeface="Moebius" pitchFamily="18" charset="0"/>
                <a:ea typeface="맑은 고딕" pitchFamily="50" charset="-127"/>
              </a:rPr>
              <a:t>            </a:t>
            </a:r>
            <a:r>
              <a:rPr lang="ko-KR" altLang="en-US" sz="2000" dirty="0">
                <a:latin typeface="Moebius" pitchFamily="18" charset="0"/>
                <a:ea typeface="맑은 고딕" pitchFamily="50" charset="-127"/>
              </a:rPr>
              <a:t>및</a:t>
            </a:r>
            <a:r>
              <a:rPr lang="en-US" altLang="ko-KR" sz="2000" dirty="0">
                <a:latin typeface="Moebius" pitchFamily="18" charset="0"/>
                <a:ea typeface="맑은 고딕" pitchFamily="50" charset="-127"/>
              </a:rPr>
              <a:t> </a:t>
            </a:r>
            <a:r>
              <a:rPr lang="ko-KR" altLang="en-US" sz="2000" dirty="0">
                <a:latin typeface="Moebius" pitchFamily="18" charset="0"/>
                <a:ea typeface="맑은 고딕" pitchFamily="50" charset="-127"/>
              </a:rPr>
              <a:t>차별화</a:t>
            </a:r>
            <a:r>
              <a:rPr lang="en-US" altLang="ko-KR" sz="2000" dirty="0">
                <a:latin typeface="Moebius" pitchFamily="18" charset="0"/>
                <a:ea typeface="맑은 고딕" pitchFamily="50" charset="-127"/>
              </a:rPr>
              <a:t> </a:t>
            </a:r>
            <a:r>
              <a:rPr lang="ko-KR" altLang="en-US" sz="2000" dirty="0">
                <a:latin typeface="Moebius" pitchFamily="18" charset="0"/>
                <a:ea typeface="맑은 고딕" pitchFamily="50" charset="-127"/>
              </a:rPr>
              <a:t>요소 강조</a:t>
            </a:r>
            <a:endParaRPr lang="en-US" altLang="ko-KR" sz="2000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25" name="직사각형 2">
            <a:extLst>
              <a:ext uri="{FF2B5EF4-FFF2-40B4-BE49-F238E27FC236}">
                <a16:creationId xmlns:a16="http://schemas.microsoft.com/office/drawing/2014/main" id="{00A573BD-3A40-4761-B133-479B0FA9C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9" y="4575728"/>
            <a:ext cx="9145017" cy="112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Moebius" pitchFamily="18" charset="0"/>
                <a:ea typeface="맑은 고딕" pitchFamily="50" charset="-127"/>
              </a:rPr>
              <a:t>가장 자신 있고 자랑하고 싶은 항목부터 앞에서 소개</a:t>
            </a:r>
            <a:endParaRPr lang="en-US" altLang="ko-KR" sz="2800" dirty="0">
              <a:latin typeface="Moebius" pitchFamily="18" charset="0"/>
              <a:ea typeface="맑은 고딕" pitchFamily="50" charset="-127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ko-KR" sz="2800" dirty="0">
                <a:latin typeface="Moebius" pitchFamily="18" charset="0"/>
                <a:ea typeface="맑은 고딕" pitchFamily="50" charset="-127"/>
              </a:rPr>
              <a:t>     </a:t>
            </a:r>
            <a:r>
              <a:rPr lang="ko-KR" altLang="en-US" sz="2800" dirty="0">
                <a:latin typeface="Moebius" pitchFamily="18" charset="0"/>
                <a:ea typeface="맑은 고딕" pitchFamily="50" charset="-127"/>
              </a:rPr>
              <a:t>하고 일반적인 내용을 뒤에 소개함</a:t>
            </a:r>
            <a:endParaRPr lang="en-US" altLang="ko-KR" sz="2800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26" name="AutoShape 21">
            <a:extLst>
              <a:ext uri="{FF2B5EF4-FFF2-40B4-BE49-F238E27FC236}">
                <a16:creationId xmlns:a16="http://schemas.microsoft.com/office/drawing/2014/main" id="{AEEFE247-51CC-48BF-B3D9-43CFD78C8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300" y="1144042"/>
            <a:ext cx="639762" cy="4127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ko-KR" sz="2000" dirty="0">
                <a:solidFill>
                  <a:schemeClr val="bg1"/>
                </a:solidFill>
                <a:latin typeface="Moebius" pitchFamily="18" charset="0"/>
                <a:ea typeface="맑은 고딕" pitchFamily="50" charset="-127"/>
                <a:cs typeface="Arial" pitchFamily="34" charset="0"/>
              </a:rPr>
              <a:t>1</a:t>
            </a:r>
          </a:p>
        </p:txBody>
      </p:sp>
      <p:sp>
        <p:nvSpPr>
          <p:cNvPr id="27" name="AutoShape 21">
            <a:extLst>
              <a:ext uri="{FF2B5EF4-FFF2-40B4-BE49-F238E27FC236}">
                <a16:creationId xmlns:a16="http://schemas.microsoft.com/office/drawing/2014/main" id="{777AF91E-D1BA-475B-B594-E09619C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4629252"/>
            <a:ext cx="639762" cy="4127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ko-KR" sz="2000" dirty="0">
                <a:solidFill>
                  <a:schemeClr val="bg1"/>
                </a:solidFill>
                <a:latin typeface="Moebius" pitchFamily="18" charset="0"/>
                <a:ea typeface="맑은 고딕" pitchFamily="50" charset="-127"/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6974151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4" name="Rectangle 2"/>
          <p:cNvSpPr>
            <a:spLocks noChangeArrowheads="1"/>
          </p:cNvSpPr>
          <p:nvPr/>
        </p:nvSpPr>
        <p:spPr bwMode="auto">
          <a:xfrm>
            <a:off x="1631951" y="160331"/>
            <a:ext cx="3574755" cy="40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960" tIns="45698" rIns="84960" bIns="45698" anchor="ctr">
            <a:spAutoFit/>
          </a:bodyPr>
          <a:lstStyle/>
          <a:p>
            <a:pPr defTabSz="912813"/>
            <a:r>
              <a:rPr lang="en-US" altLang="ko-KR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2. </a:t>
            </a:r>
            <a:r>
              <a:rPr lang="ko-KR" altLang="en-US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발표 자료 작성</a:t>
            </a:r>
            <a:r>
              <a:rPr lang="en-US" altLang="ko-KR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분야별 특징</a:t>
            </a:r>
            <a:r>
              <a:rPr lang="en-US" altLang="ko-KR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)</a:t>
            </a:r>
            <a:endParaRPr lang="ko-KR" altLang="en-US" sz="2000" dirty="0">
              <a:solidFill>
                <a:schemeClr val="tx2"/>
              </a:solidFill>
              <a:latin typeface="Moebius" pitchFamily="18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1703513" y="960498"/>
            <a:ext cx="1728191" cy="10652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en-US"/>
            </a:defPPr>
            <a:lvl1pPr>
              <a:lnSpc>
                <a:spcPct val="110000"/>
              </a:lnSpc>
              <a:defRPr sz="3000">
                <a:latin typeface="Moebius" pitchFamily="18" charset="0"/>
                <a:ea typeface="맑은 고딕" pitchFamily="50" charset="-127"/>
              </a:defRPr>
            </a:lvl1pPr>
          </a:lstStyle>
          <a:p>
            <a:r>
              <a:rPr lang="ko-KR" altLang="en-US" sz="2400" dirty="0"/>
              <a:t>생활정보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gray">
          <a:xfrm>
            <a:off x="3539716" y="950286"/>
            <a:ext cx="7093358" cy="1077502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 anchor="ctr" anchorCtr="0">
            <a:noAutofit/>
          </a:bodyPr>
          <a:lstStyle/>
          <a:p>
            <a:pPr marL="174625" indent="-174625">
              <a:lnSpc>
                <a:spcPct val="120000"/>
              </a:lnSpc>
              <a:buFont typeface="Wingdings" pitchFamily="2" charset="2"/>
              <a:buChar char=""/>
            </a:pP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제안 배경 및 개념</a:t>
            </a:r>
            <a:r>
              <a:rPr lang="en-US" altLang="ko-KR" sz="1600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서비스의 주요 기능</a:t>
            </a:r>
            <a:r>
              <a:rPr lang="en-US" altLang="ko-KR" sz="1600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기존 서비스 대비 차별 점 등을</a:t>
            </a:r>
            <a:r>
              <a:rPr lang="en-US" altLang="ko-KR" sz="1600" dirty="0">
                <a:latin typeface="Moebius" pitchFamily="18" charset="0"/>
                <a:ea typeface="맑은 고딕" pitchFamily="50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Moebius" pitchFamily="18" charset="0"/>
                <a:ea typeface="맑은 고딕" pitchFamily="50" charset="-127"/>
              </a:rPr>
              <a:t>   </a:t>
            </a: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논리적으로 설명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703514" y="2278319"/>
            <a:ext cx="1728191" cy="10376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en-US"/>
            </a:defPPr>
            <a:lvl1pPr>
              <a:lnSpc>
                <a:spcPct val="110000"/>
              </a:lnSpc>
              <a:defRPr sz="3000">
                <a:latin typeface="Moebius" pitchFamily="18" charset="0"/>
                <a:ea typeface="맑은 고딕" pitchFamily="50" charset="-127"/>
              </a:defRPr>
            </a:lvl1pPr>
          </a:lstStyle>
          <a:p>
            <a:r>
              <a:rPr lang="ko-KR" altLang="en-US" sz="2400" dirty="0" err="1"/>
              <a:t>엔터테인</a:t>
            </a:r>
            <a:endParaRPr lang="en-US" altLang="ko-KR" sz="2400" dirty="0"/>
          </a:p>
          <a:p>
            <a:r>
              <a:rPr lang="ko-KR" altLang="en-US" sz="2400" dirty="0" err="1"/>
              <a:t>먼트</a:t>
            </a:r>
            <a:endParaRPr lang="ko-KR" altLang="en-US" sz="2400" dirty="0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gray">
          <a:xfrm>
            <a:off x="3539717" y="2278318"/>
            <a:ext cx="7093358" cy="1037626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 anchor="ctr" anchorCtr="0">
            <a:noAutofit/>
          </a:bodyPr>
          <a:lstStyle/>
          <a:p>
            <a:pPr marL="174625" indent="-174625">
              <a:lnSpc>
                <a:spcPct val="120000"/>
              </a:lnSpc>
              <a:buFont typeface="Wingdings" pitchFamily="2" charset="2"/>
              <a:buChar char=""/>
            </a:pP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서비스 개념</a:t>
            </a:r>
            <a:r>
              <a:rPr lang="en-US" altLang="ko-KR" sz="1600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게임 시나리오</a:t>
            </a:r>
            <a:r>
              <a:rPr lang="en-US" altLang="ko-KR" sz="1600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조작 방법</a:t>
            </a:r>
            <a:r>
              <a:rPr lang="en-US" altLang="ko-KR" sz="1600" dirty="0">
                <a:latin typeface="Moebius" pitchFamily="18" charset="0"/>
                <a:ea typeface="맑은 고딕" pitchFamily="50" charset="-127"/>
              </a:rPr>
              <a:t> </a:t>
            </a: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등을 실제 게임 이미지와 함께 설명 </a:t>
            </a:r>
            <a:r>
              <a:rPr lang="en-US" altLang="ko-KR" sz="1600" dirty="0">
                <a:latin typeface="Moebius" pitchFamily="18" charset="0"/>
                <a:ea typeface="맑은 고딕" pitchFamily="50" charset="-127"/>
              </a:rPr>
              <a:t> </a:t>
            </a:r>
          </a:p>
          <a:p>
            <a:pPr marL="174625" indent="-174625">
              <a:lnSpc>
                <a:spcPct val="120000"/>
              </a:lnSpc>
              <a:buFont typeface="Wingdings" pitchFamily="2" charset="2"/>
              <a:buChar char=""/>
            </a:pP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게임 개발 방법 및 팀원 개발 능력도 구체적으로 설명</a:t>
            </a:r>
            <a:endParaRPr lang="en-US" altLang="ko-KR" sz="1600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703514" y="3586006"/>
            <a:ext cx="1728191" cy="15283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en-US"/>
            </a:defPPr>
            <a:lvl1pPr>
              <a:lnSpc>
                <a:spcPct val="110000"/>
              </a:lnSpc>
              <a:defRPr sz="3000">
                <a:latin typeface="Moebius" pitchFamily="18" charset="0"/>
                <a:ea typeface="맑은 고딕" pitchFamily="50" charset="-127"/>
              </a:defRPr>
            </a:lvl1pPr>
          </a:lstStyle>
          <a:p>
            <a:r>
              <a:rPr lang="en-US" altLang="ko-KR" sz="2400" dirty="0"/>
              <a:t>IoT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gray">
          <a:xfrm>
            <a:off x="3539718" y="3586006"/>
            <a:ext cx="7128791" cy="1528336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 anchor="ctr" anchorCtr="0">
            <a:noAutofit/>
          </a:bodyPr>
          <a:lstStyle/>
          <a:p>
            <a:pPr marL="174625" indent="-174625">
              <a:lnSpc>
                <a:spcPct val="120000"/>
              </a:lnSpc>
              <a:buFont typeface="Wingdings" pitchFamily="2" charset="2"/>
              <a:buChar char=""/>
            </a:pP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서비스 개념</a:t>
            </a:r>
            <a:r>
              <a:rPr lang="en-US" altLang="ko-KR" sz="1600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서비스의 주요 기능과 함께 이를 구현하기 위한 부품리스트는</a:t>
            </a:r>
            <a:endParaRPr lang="en-US" altLang="ko-KR" sz="1600" dirty="0">
              <a:latin typeface="Moebius" pitchFamily="18" charset="0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Moebius" pitchFamily="18" charset="0"/>
                <a:ea typeface="맑은 고딕" pitchFamily="50" charset="-127"/>
              </a:rPr>
              <a:t>   100</a:t>
            </a: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만원까지 작성가능</a:t>
            </a:r>
            <a:r>
              <a:rPr lang="en-US" altLang="ko-KR" sz="1600" dirty="0">
                <a:latin typeface="Moebius" pitchFamily="18" charset="0"/>
                <a:ea typeface="맑은 고딕" pitchFamily="50" charset="-127"/>
              </a:rPr>
              <a:t>. </a:t>
            </a: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단</a:t>
            </a:r>
            <a:r>
              <a:rPr lang="en-US" altLang="ko-KR" sz="1600" dirty="0">
                <a:latin typeface="Moebius" pitchFamily="18" charset="0"/>
                <a:ea typeface="맑은 고딕" pitchFamily="50" charset="-127"/>
              </a:rPr>
              <a:t>, STAC </a:t>
            </a: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사무국에서의 팀별 부품 지원은 </a:t>
            </a:r>
            <a:r>
              <a:rPr lang="en-US" altLang="ko-KR" sz="1600" dirty="0">
                <a:latin typeface="Moebius" pitchFamily="18" charset="0"/>
                <a:ea typeface="맑은 고딕" pitchFamily="50" charset="-127"/>
              </a:rPr>
              <a:t>30</a:t>
            </a: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만원으로 </a:t>
            </a:r>
            <a:endParaRPr lang="en-US" altLang="ko-KR" sz="1600" dirty="0">
              <a:latin typeface="Moebius" pitchFamily="18" charset="0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Moebius" pitchFamily="18" charset="0"/>
                <a:ea typeface="맑은 고딕" pitchFamily="50" charset="-127"/>
              </a:rPr>
              <a:t>   </a:t>
            </a: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제한함</a:t>
            </a:r>
            <a:endParaRPr lang="en-US" altLang="ko-KR" sz="1600" dirty="0">
              <a:latin typeface="Moebius" pitchFamily="18" charset="0"/>
              <a:ea typeface="맑은 고딕" pitchFamily="50" charset="-127"/>
            </a:endParaRPr>
          </a:p>
          <a:p>
            <a:pPr marL="174625" indent="-174625">
              <a:lnSpc>
                <a:spcPct val="120000"/>
              </a:lnSpc>
              <a:buFont typeface="Wingdings" pitchFamily="2" charset="2"/>
              <a:buChar char=""/>
            </a:pP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앱으로 만들 수 있는 서비스를 </a:t>
            </a:r>
            <a:r>
              <a:rPr lang="en-US" altLang="ko-KR" sz="1600" dirty="0">
                <a:latin typeface="Moebius" pitchFamily="18" charset="0"/>
                <a:ea typeface="맑은 고딕" pitchFamily="50" charset="-127"/>
              </a:rPr>
              <a:t>IoT</a:t>
            </a: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로 보이기 위해 일부러 부품을 사용하면</a:t>
            </a:r>
            <a:endParaRPr lang="en-US" altLang="ko-KR" sz="1600" dirty="0">
              <a:latin typeface="Moebius" pitchFamily="18" charset="0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Moebius" pitchFamily="18" charset="0"/>
                <a:ea typeface="맑은 고딕" pitchFamily="50" charset="-127"/>
              </a:rPr>
              <a:t>    </a:t>
            </a: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낮은 점수를 받게 됨</a:t>
            </a:r>
            <a:endParaRPr lang="en-US" altLang="ko-KR" sz="1600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3A936E8A-47DF-4B69-A99D-082A72E28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3" y="5404176"/>
            <a:ext cx="1728191" cy="9771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en-US"/>
            </a:defPPr>
            <a:lvl1pPr>
              <a:lnSpc>
                <a:spcPct val="110000"/>
              </a:lnSpc>
              <a:defRPr sz="3000">
                <a:latin typeface="Moebius" pitchFamily="18" charset="0"/>
                <a:ea typeface="맑은 고딕" pitchFamily="50" charset="-127"/>
              </a:defRPr>
            </a:lvl1pPr>
          </a:lstStyle>
          <a:p>
            <a:r>
              <a:rPr lang="en-US" altLang="ko-KR" sz="2400" dirty="0"/>
              <a:t>VR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312654DB-410A-4C72-8EBD-B28E747609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39717" y="5404177"/>
            <a:ext cx="7128791" cy="977151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 anchor="ctr" anchorCtr="0">
            <a:noAutofit/>
          </a:bodyPr>
          <a:lstStyle/>
          <a:p>
            <a:pPr marL="174625" indent="-174625">
              <a:lnSpc>
                <a:spcPct val="120000"/>
              </a:lnSpc>
              <a:buFont typeface="Wingdings" pitchFamily="2" charset="2"/>
              <a:buChar char=""/>
            </a:pP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서비스 개념</a:t>
            </a:r>
            <a:r>
              <a:rPr lang="en-US" altLang="ko-KR" sz="1600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주요 서비스 기능과 함께 </a:t>
            </a:r>
            <a:r>
              <a:rPr lang="en-US" altLang="ko-KR" sz="1600" dirty="0">
                <a:latin typeface="Moebius" pitchFamily="18" charset="0"/>
                <a:ea typeface="맑은 고딕" pitchFamily="50" charset="-127"/>
              </a:rPr>
              <a:t>VR</a:t>
            </a: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만이 가지는 독특한 게임성</a:t>
            </a:r>
            <a:r>
              <a:rPr lang="en-US" altLang="ko-KR" sz="1600" dirty="0">
                <a:latin typeface="Moebius" pitchFamily="18" charset="0"/>
                <a:ea typeface="맑은 고딕" pitchFamily="50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Moebius" pitchFamily="18" charset="0"/>
                <a:ea typeface="맑은 고딕" pitchFamily="50" charset="-127"/>
              </a:rPr>
              <a:t>   </a:t>
            </a: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멀미가 나지 않는 시스템 설계</a:t>
            </a:r>
            <a:r>
              <a:rPr lang="en-US" altLang="ko-KR" sz="1600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프레임 </a:t>
            </a:r>
            <a:r>
              <a:rPr lang="ko-KR" altLang="en-US" sz="1600" dirty="0" err="1">
                <a:latin typeface="Moebius" pitchFamily="18" charset="0"/>
                <a:ea typeface="맑은 고딕" pitchFamily="50" charset="-127"/>
              </a:rPr>
              <a:t>레이트</a:t>
            </a:r>
            <a:r>
              <a:rPr lang="ko-KR" altLang="en-US" sz="1600" dirty="0">
                <a:latin typeface="Moebius" pitchFamily="18" charset="0"/>
                <a:ea typeface="맑은 고딕" pitchFamily="50" charset="-127"/>
              </a:rPr>
              <a:t> 최적화 등을 구체적으로 작성</a:t>
            </a:r>
            <a:endParaRPr lang="en-US" altLang="ko-KR" sz="1600" dirty="0">
              <a:latin typeface="Moebius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87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4" name="Rectangle 2"/>
          <p:cNvSpPr>
            <a:spLocks noChangeArrowheads="1"/>
          </p:cNvSpPr>
          <p:nvPr/>
        </p:nvSpPr>
        <p:spPr bwMode="auto">
          <a:xfrm>
            <a:off x="1631950" y="160331"/>
            <a:ext cx="2747606" cy="40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960" tIns="45698" rIns="84960" bIns="45698" anchor="ctr">
            <a:spAutoFit/>
          </a:bodyPr>
          <a:lstStyle/>
          <a:p>
            <a:pPr defTabSz="912813"/>
            <a:r>
              <a:rPr lang="en-US" altLang="ko-KR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1. </a:t>
            </a:r>
            <a:r>
              <a:rPr lang="ko-KR" altLang="en-US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발표 자료 작성</a:t>
            </a:r>
            <a:r>
              <a:rPr lang="en-US" altLang="ko-KR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기타</a:t>
            </a:r>
            <a:r>
              <a:rPr lang="en-US" altLang="ko-KR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)</a:t>
            </a:r>
            <a:endParaRPr lang="ko-KR" altLang="en-US" sz="2000" dirty="0">
              <a:solidFill>
                <a:schemeClr val="tx2"/>
              </a:solidFill>
              <a:latin typeface="Moebius" pitchFamily="18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gray">
          <a:xfrm>
            <a:off x="2486866" y="1412776"/>
            <a:ext cx="7821603" cy="391658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제목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dirty="0" err="1">
                <a:latin typeface="Moebius" pitchFamily="18" charset="0"/>
                <a:ea typeface="맑은 고딕" pitchFamily="50" charset="-127"/>
              </a:rPr>
              <a:t>컨셉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타겟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서비스 기능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경쟁서비스 분석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차별화 요소</a:t>
            </a: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팀 소개 등</a:t>
            </a:r>
            <a:endParaRPr lang="en-US" altLang="ko-KR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2614329" y="890326"/>
            <a:ext cx="6857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예선 제안서 항목을 기준으로 작성</a:t>
            </a:r>
            <a:endParaRPr lang="en-US" altLang="ko-KR" sz="2400" b="1" dirty="0">
              <a:solidFill>
                <a:schemeClr val="bg1"/>
              </a:solidFill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0" name="AutoShape 21"/>
          <p:cNvSpPr>
            <a:spLocks noChangeArrowheads="1"/>
          </p:cNvSpPr>
          <p:nvPr/>
        </p:nvSpPr>
        <p:spPr bwMode="auto">
          <a:xfrm>
            <a:off x="1910801" y="980728"/>
            <a:ext cx="639762" cy="4127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Moebius" pitchFamily="18" charset="0"/>
                <a:ea typeface="맑은 고딕" pitchFamily="50" charset="-127"/>
                <a:cs typeface="Arial" pitchFamily="34" charset="0"/>
              </a:rPr>
              <a:t>1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gray">
          <a:xfrm>
            <a:off x="2501141" y="2785064"/>
            <a:ext cx="7821603" cy="79042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디자인이 나온 팀은 디자인과 서비스 플로우를 발표자료에 포함</a:t>
            </a:r>
            <a:endParaRPr lang="en-US" altLang="ko-KR" dirty="0">
              <a:latin typeface="Moebius" pitchFamily="18" charset="0"/>
              <a:ea typeface="맑은 고딕" pitchFamily="50" charset="-127"/>
            </a:endParaRP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디자인이 없는 팀은 어떤 서비스를 만들 것인지 스케치나 유사 이미지 제시</a:t>
            </a:r>
            <a:endParaRPr lang="en-US" altLang="ko-KR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2628604" y="2262614"/>
            <a:ext cx="6857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서비스에 대한 와이어 프레임</a:t>
            </a:r>
            <a:r>
              <a:rPr lang="en-US" altLang="ko-KR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(</a:t>
            </a:r>
            <a:r>
              <a:rPr lang="ko-KR" altLang="en-US" sz="240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목업</a:t>
            </a:r>
            <a:r>
              <a:rPr lang="en-US" altLang="ko-KR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)</a:t>
            </a:r>
            <a:r>
              <a:rPr lang="ko-KR" altLang="en-US" sz="240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은</a:t>
            </a:r>
            <a:r>
              <a:rPr lang="en-US" altLang="ko-KR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 </a:t>
            </a:r>
            <a:r>
              <a:rPr lang="ko-KR" altLang="en-US" sz="240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필수</a:t>
            </a:r>
            <a:endParaRPr lang="en-US" altLang="ko-KR" sz="2400" b="1" dirty="0">
              <a:solidFill>
                <a:schemeClr val="bg1"/>
              </a:solidFill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3" name="AutoShape 21"/>
          <p:cNvSpPr>
            <a:spLocks noChangeArrowheads="1"/>
          </p:cNvSpPr>
          <p:nvPr/>
        </p:nvSpPr>
        <p:spPr bwMode="auto">
          <a:xfrm>
            <a:off x="1925076" y="2353016"/>
            <a:ext cx="639762" cy="4127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Moebius" pitchFamily="18" charset="0"/>
                <a:ea typeface="맑은 고딕" pitchFamily="50" charset="-127"/>
                <a:cs typeface="Arial" pitchFamily="34" charset="0"/>
              </a:rPr>
              <a:t>2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64F8454-FF51-477D-9A4F-77B20529CF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01141" y="4477252"/>
            <a:ext cx="7821603" cy="751948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Moebius" pitchFamily="18" charset="0"/>
                <a:ea typeface="맑은 고딕" pitchFamily="50" charset="-127"/>
              </a:rPr>
              <a:t>평가 기준의 개발 능력을 입증하기 위해서는 좋은 개발자와 디자이너가 필수임 </a:t>
            </a:r>
            <a:endParaRPr lang="en-US" altLang="ko-KR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5" name="직사각형 2">
            <a:extLst>
              <a:ext uri="{FF2B5EF4-FFF2-40B4-BE49-F238E27FC236}">
                <a16:creationId xmlns:a16="http://schemas.microsoft.com/office/drawing/2014/main" id="{DC686919-FECE-400A-8C3A-50B6FFD3C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604" y="3932081"/>
            <a:ext cx="6857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개발자와 디자이너를 포함하여 </a:t>
            </a:r>
            <a:r>
              <a:rPr lang="ko-KR" altLang="en-US" sz="2400" dirty="0" err="1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팀구성</a:t>
            </a:r>
            <a:endParaRPr lang="en-US" altLang="ko-KR" sz="2400" b="1" dirty="0">
              <a:solidFill>
                <a:schemeClr val="bg1"/>
              </a:solidFill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6" name="AutoShape 21">
            <a:extLst>
              <a:ext uri="{FF2B5EF4-FFF2-40B4-BE49-F238E27FC236}">
                <a16:creationId xmlns:a16="http://schemas.microsoft.com/office/drawing/2014/main" id="{FD3337EC-440E-4AF3-B756-9D518B78D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76" y="4022483"/>
            <a:ext cx="639762" cy="4127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Moebius" pitchFamily="18" charset="0"/>
                <a:ea typeface="맑은 고딕" pitchFamily="50" charset="-127"/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6892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539" y="160331"/>
            <a:ext cx="1506881" cy="40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960" tIns="45698" rIns="84960" bIns="45698" anchor="ctr">
            <a:spAutoFit/>
          </a:bodyPr>
          <a:lstStyle/>
          <a:p>
            <a:pPr defTabSz="912813"/>
            <a:r>
              <a:rPr lang="en-US" altLang="ko-KR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2. </a:t>
            </a:r>
            <a:r>
              <a:rPr lang="ko-KR" altLang="en-US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평가 기준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99756" y="1561157"/>
            <a:ext cx="6733319" cy="720080"/>
          </a:xfrm>
          <a:prstGeom prst="roundRect">
            <a:avLst>
              <a:gd name="adj" fmla="val 1195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ko-KR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 성장 가능성 및</a:t>
            </a:r>
            <a:r>
              <a:rPr lang="en-US" altLang="ko-KR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로드맵 제시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99756" y="2924944"/>
            <a:ext cx="6733319" cy="1584176"/>
          </a:xfrm>
          <a:prstGeom prst="roundRect">
            <a:avLst>
              <a:gd name="adj" fmla="val 1195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4000"/>
              </a:lnSpc>
              <a:defRPr/>
            </a:pPr>
            <a:r>
              <a:rPr lang="en-US" altLang="ko-KR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- 9</a:t>
            </a: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월말</a:t>
            </a:r>
            <a:r>
              <a:rPr lang="en-US" altLang="ko-KR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결선</a:t>
            </a:r>
            <a:r>
              <a:rPr lang="en-US" altLang="ko-KR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이전 개발 가능성</a:t>
            </a:r>
            <a:r>
              <a:rPr lang="en-US" altLang="ko-KR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ts val="4000"/>
              </a:lnSpc>
              <a:defRPr/>
            </a:pPr>
            <a:r>
              <a:rPr lang="en-US" altLang="ko-KR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팀원의 개발능력 증명</a:t>
            </a:r>
            <a:endParaRPr lang="en-US" altLang="ko-KR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4000"/>
              </a:lnSpc>
              <a:defRPr/>
            </a:pPr>
            <a:r>
              <a:rPr lang="en-US" altLang="ko-KR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 이슈 파악 및 해결 방안 제시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99756" y="4833156"/>
            <a:ext cx="6733319" cy="1296144"/>
          </a:xfrm>
          <a:prstGeom prst="roundRect">
            <a:avLst>
              <a:gd name="adj" fmla="val 1195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ko-KR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- 5</a:t>
            </a: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분 발표시간 준수</a:t>
            </a:r>
            <a:r>
              <a:rPr lang="en-US" altLang="ko-KR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>
              <a:defRPr/>
            </a:pPr>
            <a:r>
              <a:rPr lang="en-US" altLang="ko-KR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심사위원 질문에 대한 적절한</a:t>
            </a:r>
            <a:r>
              <a:rPr lang="en-US" altLang="ko-KR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답변</a:t>
            </a:r>
          </a:p>
        </p:txBody>
      </p:sp>
      <p:sp>
        <p:nvSpPr>
          <p:cNvPr id="25" name="모서리가 둥근 직사각형 10">
            <a:extLst>
              <a:ext uri="{FF2B5EF4-FFF2-40B4-BE49-F238E27FC236}">
                <a16:creationId xmlns:a16="http://schemas.microsoft.com/office/drawing/2014/main" id="{FB9C3733-2704-4800-A0AE-5B173F7C9DA4}"/>
              </a:ext>
            </a:extLst>
          </p:cNvPr>
          <p:cNvSpPr/>
          <p:nvPr/>
        </p:nvSpPr>
        <p:spPr>
          <a:xfrm>
            <a:off x="1559611" y="2924944"/>
            <a:ext cx="2196244" cy="1584177"/>
          </a:xfrm>
          <a:prstGeom prst="roundRect">
            <a:avLst>
              <a:gd name="adj" fmla="val 1195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>
              <a:lnSpc>
                <a:spcPct val="110000"/>
              </a:lnSpc>
              <a:defRPr/>
            </a:pPr>
            <a:r>
              <a:rPr lang="ko-KR" altLang="en-US" sz="2400" dirty="0">
                <a:latin typeface="Moebius" pitchFamily="18" charset="0"/>
                <a:ea typeface="맑은 고딕" pitchFamily="50" charset="-127"/>
              </a:rPr>
              <a:t>실현가능성</a:t>
            </a:r>
            <a:endParaRPr lang="en-US" altLang="ko-KR" sz="2400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26" name="모서리가 둥근 직사각형 10">
            <a:extLst>
              <a:ext uri="{FF2B5EF4-FFF2-40B4-BE49-F238E27FC236}">
                <a16:creationId xmlns:a16="http://schemas.microsoft.com/office/drawing/2014/main" id="{5F58EC1E-9976-4373-99F3-B0A4134C3D5B}"/>
              </a:ext>
            </a:extLst>
          </p:cNvPr>
          <p:cNvSpPr/>
          <p:nvPr/>
        </p:nvSpPr>
        <p:spPr>
          <a:xfrm>
            <a:off x="1559496" y="4833155"/>
            <a:ext cx="2196244" cy="1296144"/>
          </a:xfrm>
          <a:prstGeom prst="roundRect">
            <a:avLst>
              <a:gd name="adj" fmla="val 1195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>
              <a:lnSpc>
                <a:spcPct val="110000"/>
              </a:lnSpc>
              <a:defRPr/>
            </a:pPr>
            <a:r>
              <a:rPr lang="ko-KR" altLang="en-US" sz="2400" dirty="0">
                <a:latin typeface="Moebius" pitchFamily="18" charset="0"/>
                <a:ea typeface="맑은 고딕" pitchFamily="50" charset="-127"/>
              </a:rPr>
              <a:t>발표능력</a:t>
            </a:r>
            <a:endParaRPr lang="en-US" altLang="ko-KR" sz="2400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27" name="모서리가 둥근 직사각형 10">
            <a:extLst>
              <a:ext uri="{FF2B5EF4-FFF2-40B4-BE49-F238E27FC236}">
                <a16:creationId xmlns:a16="http://schemas.microsoft.com/office/drawing/2014/main" id="{EA9E66D2-CBDC-4698-8F12-7E90E795B5E4}"/>
              </a:ext>
            </a:extLst>
          </p:cNvPr>
          <p:cNvSpPr/>
          <p:nvPr/>
        </p:nvSpPr>
        <p:spPr>
          <a:xfrm>
            <a:off x="1574994" y="1304764"/>
            <a:ext cx="2196244" cy="1296144"/>
          </a:xfrm>
          <a:prstGeom prst="roundRect">
            <a:avLst>
              <a:gd name="adj" fmla="val 1195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>
              <a:lnSpc>
                <a:spcPct val="110000"/>
              </a:lnSpc>
              <a:defRPr/>
            </a:pPr>
            <a:r>
              <a:rPr lang="ko-KR" altLang="en-US" sz="2400" dirty="0">
                <a:latin typeface="Moebius" pitchFamily="18" charset="0"/>
                <a:ea typeface="맑은 고딕" pitchFamily="50" charset="-127"/>
              </a:rPr>
              <a:t>서비스확장성</a:t>
            </a:r>
            <a:endParaRPr lang="en-US" altLang="ko-KR" sz="2400" dirty="0">
              <a:latin typeface="Moebius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318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1" grpId="0"/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596</Words>
  <Application>Microsoft Office PowerPoint</Application>
  <PresentationFormat>Widescreen</PresentationFormat>
  <Paragraphs>84</Paragraphs>
  <Slides>10</Slides>
  <Notes>3</Notes>
  <HiddenSlides>7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Arials</vt:lpstr>
      <vt:lpstr>HY태고딕</vt:lpstr>
      <vt:lpstr>Moebius</vt:lpstr>
      <vt:lpstr>나눔손글씨 붓</vt:lpstr>
      <vt:lpstr>맑은 고딕</vt:lpstr>
      <vt:lpstr>Arial</vt:lpstr>
      <vt:lpstr>Calibri</vt:lpstr>
      <vt:lpstr>Calibri Light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sungjun jo</dc:creator>
  <cp:lastModifiedBy>sungjun jo</cp:lastModifiedBy>
  <cp:revision>4</cp:revision>
  <dcterms:created xsi:type="dcterms:W3CDTF">2018-05-27T16:32:05Z</dcterms:created>
  <dcterms:modified xsi:type="dcterms:W3CDTF">2018-05-27T16:54:50Z</dcterms:modified>
</cp:coreProperties>
</file>