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68" r:id="rId4"/>
    <p:sldId id="275" r:id="rId5"/>
    <p:sldId id="273" r:id="rId6"/>
    <p:sldId id="269" r:id="rId7"/>
    <p:sldId id="263" r:id="rId8"/>
    <p:sldId id="278" r:id="rId9"/>
    <p:sldId id="264" r:id="rId10"/>
    <p:sldId id="280" r:id="rId11"/>
    <p:sldId id="276" r:id="rId12"/>
    <p:sldId id="277" r:id="rId13"/>
    <p:sldId id="274" r:id="rId14"/>
    <p:sldId id="265" r:id="rId15"/>
    <p:sldId id="270" r:id="rId16"/>
    <p:sldId id="266" r:id="rId17"/>
    <p:sldId id="272" r:id="rId18"/>
    <p:sldId id="259" r:id="rId19"/>
    <p:sldId id="267" r:id="rId20"/>
    <p:sldId id="258" r:id="rId21"/>
    <p:sldId id="261" r:id="rId22"/>
    <p:sldId id="271" r:id="rId23"/>
    <p:sldId id="260" r:id="rId24"/>
    <p:sldId id="26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0226-ECFA-48BC-913F-B7E41160D9F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D796-3767-4E1F-AC9D-68659BD14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5E6E-0D02-4346-81D2-1334F17C248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E83B-9781-488A-9D28-B6255C24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8AEAD-B719-46FE-8215-BB28BAA6EA3E}"/>
              </a:ext>
            </a:extLst>
          </p:cNvPr>
          <p:cNvSpPr txBox="1"/>
          <p:nvPr/>
        </p:nvSpPr>
        <p:spPr>
          <a:xfrm>
            <a:off x="0" y="184395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/>
              <a:t>제목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5890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4F999-995C-4458-8F8E-E66422DFEED6}"/>
              </a:ext>
            </a:extLst>
          </p:cNvPr>
          <p:cNvSpPr txBox="1"/>
          <p:nvPr/>
        </p:nvSpPr>
        <p:spPr>
          <a:xfrm>
            <a:off x="742950" y="5334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플레이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CE3E5-1DDA-469E-903F-3F58261CCC8A}"/>
              </a:ext>
            </a:extLst>
          </p:cNvPr>
          <p:cNvSpPr txBox="1"/>
          <p:nvPr/>
        </p:nvSpPr>
        <p:spPr>
          <a:xfrm>
            <a:off x="1861714" y="39514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그래픽 요소</a:t>
            </a:r>
            <a:endParaRPr lang="en-US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29907-547B-4375-8EC4-FB95087CD3B9}"/>
              </a:ext>
            </a:extLst>
          </p:cNvPr>
          <p:cNvSpPr txBox="1"/>
          <p:nvPr/>
        </p:nvSpPr>
        <p:spPr>
          <a:xfrm>
            <a:off x="5283918" y="39514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스토리 요소</a:t>
            </a:r>
            <a:endParaRPr lang="en-US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7AB35-0999-484F-80E2-108CAD62CFDD}"/>
              </a:ext>
            </a:extLst>
          </p:cNvPr>
          <p:cNvSpPr txBox="1"/>
          <p:nvPr/>
        </p:nvSpPr>
        <p:spPr>
          <a:xfrm>
            <a:off x="8826406" y="39514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시스템 요소</a:t>
            </a:r>
            <a:endParaRPr lang="en-US" sz="2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B6E9-ED56-4481-8F2C-71F371D97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73" y="2665491"/>
            <a:ext cx="1114551" cy="1114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9E1C5-CA2F-4CAD-AA8C-D39D8BDD3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4" y="2665490"/>
            <a:ext cx="1114552" cy="1114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60EF4-74F5-44A0-875E-2C7555568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24" y="2665490"/>
            <a:ext cx="1114552" cy="11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3232E-408A-4AA0-862D-07151F671EF2}"/>
              </a:ext>
            </a:extLst>
          </p:cNvPr>
          <p:cNvSpPr txBox="1"/>
          <p:nvPr/>
        </p:nvSpPr>
        <p:spPr>
          <a:xfrm>
            <a:off x="1019175" y="79057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 구현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1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C1F17-6BD5-4AA4-8778-5625B44AD34E}"/>
              </a:ext>
            </a:extLst>
          </p:cNvPr>
          <p:cNvSpPr txBox="1"/>
          <p:nvPr/>
        </p:nvSpPr>
        <p:spPr>
          <a:xfrm>
            <a:off x="344033" y="624689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게임은 거 희 모두가 플레이할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끈임 없는 이벤트를 경험 하고싶거나 새로운 것을 발견하고 싶은 사람들이 </a:t>
            </a:r>
            <a:r>
              <a:rPr lang="ko-KR" altLang="en-US" dirty="0" err="1"/>
              <a:t>플래이할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6D59-B6FC-42DC-B2E3-46449C2496BB}"/>
              </a:ext>
            </a:extLst>
          </p:cNvPr>
          <p:cNvSpPr txBox="1"/>
          <p:nvPr/>
        </p:nvSpPr>
        <p:spPr>
          <a:xfrm>
            <a:off x="344033" y="2011473"/>
            <a:ext cx="850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더나아가</a:t>
            </a:r>
            <a:r>
              <a:rPr lang="ko-KR" altLang="en-US" dirty="0"/>
              <a:t> 더 많은 이벤트와 스토리모드를 즐겨보고 싶다면 구매를 하도록 유도한다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6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2B663-F62D-463A-A17A-72FA5EFF9D75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>
                <a:solidFill>
                  <a:schemeClr val="bg1"/>
                </a:solidFill>
              </a:rPr>
              <a:t>경쟁서비스 분석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F7F4-E328-47CF-BECD-FD36BF2DDF51}"/>
              </a:ext>
            </a:extLst>
          </p:cNvPr>
          <p:cNvSpPr txBox="1"/>
          <p:nvPr/>
        </p:nvSpPr>
        <p:spPr>
          <a:xfrm>
            <a:off x="0" y="6183600"/>
            <a:ext cx="1218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이제거의</a:t>
            </a:r>
            <a:r>
              <a:rPr lang="ko-KR" altLang="en-US" dirty="0">
                <a:solidFill>
                  <a:schemeClr val="bg1"/>
                </a:solidFill>
              </a:rPr>
              <a:t> 막바지 우리가 구현할 게임을 가지고 </a:t>
            </a:r>
            <a:r>
              <a:rPr lang="ko-KR" altLang="en-US" dirty="0" err="1">
                <a:solidFill>
                  <a:schemeClr val="bg1"/>
                </a:solidFill>
              </a:rPr>
              <a:t>다른것과</a:t>
            </a:r>
            <a:r>
              <a:rPr lang="ko-KR" altLang="en-US" dirty="0">
                <a:solidFill>
                  <a:schemeClr val="bg1"/>
                </a:solidFill>
              </a:rPr>
              <a:t> 비교해봐서 현제시장은 </a:t>
            </a:r>
            <a:r>
              <a:rPr lang="ko-KR" altLang="en-US" dirty="0" err="1">
                <a:solidFill>
                  <a:schemeClr val="bg1"/>
                </a:solidFill>
              </a:rPr>
              <a:t>어떤지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이앱으로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뭐가더</a:t>
            </a:r>
            <a:r>
              <a:rPr lang="ko-KR" altLang="en-US" dirty="0">
                <a:solidFill>
                  <a:schemeClr val="bg1"/>
                </a:solidFill>
              </a:rPr>
              <a:t> 좋아질지 설명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3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3D29F-845A-4F0A-9841-928B7CF9E188}"/>
              </a:ext>
            </a:extLst>
          </p:cNvPr>
          <p:cNvSpPr txBox="1"/>
          <p:nvPr/>
        </p:nvSpPr>
        <p:spPr>
          <a:xfrm>
            <a:off x="1524000" y="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목적의 다른 앱들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435F1-C049-4E81-8FB1-EEBDF84BCDD5}"/>
              </a:ext>
            </a:extLst>
          </p:cNvPr>
          <p:cNvSpPr txBox="1"/>
          <p:nvPr/>
        </p:nvSpPr>
        <p:spPr>
          <a:xfrm>
            <a:off x="1993132" y="565831"/>
            <a:ext cx="81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Thatgamecompany</a:t>
            </a:r>
            <a:r>
              <a:rPr lang="en-US" dirty="0"/>
              <a:t> - Sky Journey flower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FAB48-03DA-48E9-8C4F-1FBB1BDA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36" y="1004767"/>
            <a:ext cx="2553578" cy="1434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860AD-D167-4EFA-AEA1-8193280D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87" y="1004073"/>
            <a:ext cx="2553578" cy="1435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77C2-899D-49B1-9F2F-75ED71D57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8" y="1004073"/>
            <a:ext cx="2553578" cy="142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6585C8-2F3D-4927-AB0D-E61AECB85EB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38" y="4616278"/>
            <a:ext cx="2553578" cy="14363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6CBAED-9A8A-4CB4-B166-89028F1D21C5}"/>
              </a:ext>
            </a:extLst>
          </p:cNvPr>
          <p:cNvSpPr txBox="1"/>
          <p:nvPr/>
        </p:nvSpPr>
        <p:spPr>
          <a:xfrm>
            <a:off x="2013938" y="4109128"/>
            <a:ext cx="479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Giant squid - </a:t>
            </a:r>
            <a:r>
              <a:rPr lang="en-US" dirty="0" err="1"/>
              <a:t>abzu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3E1A0-0B62-4BDF-8F01-8E17DD10A64B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/>
              <a:t>차별화 요소</a:t>
            </a:r>
            <a:endParaRPr lang="en-US" sz="2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8C85A-DB2D-4848-B788-7C9C3F4DFA9C}"/>
              </a:ext>
            </a:extLst>
          </p:cNvPr>
          <p:cNvSpPr txBox="1"/>
          <p:nvPr/>
        </p:nvSpPr>
        <p:spPr>
          <a:xfrm>
            <a:off x="1575303" y="6228784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경쟁서비스에선 </a:t>
            </a:r>
            <a:r>
              <a:rPr lang="ko-KR" altLang="en-US" dirty="0" err="1"/>
              <a:t>이렇게했으니</a:t>
            </a:r>
            <a:r>
              <a:rPr lang="ko-KR" altLang="en-US" dirty="0"/>
              <a:t> 우리는 이렇게 할거다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1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666A2B-7D20-4C92-AF69-9E534DD37F1B}"/>
              </a:ext>
            </a:extLst>
          </p:cNvPr>
          <p:cNvSpPr txBox="1"/>
          <p:nvPr/>
        </p:nvSpPr>
        <p:spPr>
          <a:xfrm>
            <a:off x="1647829" y="263612"/>
            <a:ext cx="81692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서비스 확장성</a:t>
            </a:r>
            <a:endParaRPr lang="en-US" sz="1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5A8-7D33-43B6-9577-F767216C2C50}"/>
              </a:ext>
            </a:extLst>
          </p:cNvPr>
          <p:cNvSpPr txBox="1"/>
          <p:nvPr/>
        </p:nvSpPr>
        <p:spPr>
          <a:xfrm>
            <a:off x="1850609" y="1894828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스토리를 무한정으로 추가할 수 있음</a:t>
            </a:r>
            <a:endParaRPr lang="en-US" altLang="ko-KR" dirty="0"/>
          </a:p>
          <a:p>
            <a:r>
              <a:rPr lang="ko-KR" altLang="en-US" dirty="0"/>
              <a:t>온라인시스템을 만들어 차원을 </a:t>
            </a:r>
            <a:r>
              <a:rPr lang="ko-KR" altLang="en-US" dirty="0" err="1"/>
              <a:t>넘어드는</a:t>
            </a:r>
            <a:r>
              <a:rPr lang="ko-KR" altLang="en-US" dirty="0"/>
              <a:t> 공간에서 협동플레이를 할 수 있음</a:t>
            </a:r>
            <a:endParaRPr lang="en-US" altLang="ko-KR" dirty="0"/>
          </a:p>
          <a:p>
            <a:r>
              <a:rPr lang="ko-KR" altLang="en-US" dirty="0"/>
              <a:t>사용자의 플레이정보와 성향을 연관시켜서 데이터사업을 할 수도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0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7DDB9-5922-4079-A9F1-F439F2B68875}"/>
              </a:ext>
            </a:extLst>
          </p:cNvPr>
          <p:cNvSpPr txBox="1"/>
          <p:nvPr/>
        </p:nvSpPr>
        <p:spPr>
          <a:xfrm>
            <a:off x="0" y="184395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>
                <a:solidFill>
                  <a:schemeClr val="bg1"/>
                </a:solidFill>
              </a:rPr>
              <a:t>팀 소개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76603-9908-423A-A339-A2F003C483E7}"/>
              </a:ext>
            </a:extLst>
          </p:cNvPr>
          <p:cNvSpPr txBox="1"/>
          <p:nvPr/>
        </p:nvSpPr>
        <p:spPr>
          <a:xfrm>
            <a:off x="4042392" y="5495454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무조건 </a:t>
            </a:r>
            <a:r>
              <a:rPr lang="ko-KR" altLang="en-US" dirty="0" err="1">
                <a:solidFill>
                  <a:schemeClr val="bg1"/>
                </a:solidFill>
              </a:rPr>
              <a:t>잘한다구</a:t>
            </a:r>
            <a:r>
              <a:rPr lang="ko-KR" altLang="en-US" dirty="0">
                <a:solidFill>
                  <a:schemeClr val="bg1"/>
                </a:solidFill>
              </a:rPr>
              <a:t> 하자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경력은 없지만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3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1433146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시작은 </a:t>
            </a:r>
            <a:r>
              <a:rPr lang="ko-KR" altLang="en-US" dirty="0" err="1" smtClean="0"/>
              <a:t>저니의</a:t>
            </a:r>
            <a:r>
              <a:rPr lang="ko-KR" altLang="en-US" dirty="0" smtClean="0"/>
              <a:t> 소개페이지를 모티브로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5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021E353-3CAA-4F2F-A33A-9AA458A0360E}"/>
              </a:ext>
            </a:extLst>
          </p:cNvPr>
          <p:cNvSpPr/>
          <p:nvPr/>
        </p:nvSpPr>
        <p:spPr>
          <a:xfrm>
            <a:off x="2647648" y="2489702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E0EE0C-9E88-4A1B-9C06-98E28D8DF011}"/>
              </a:ext>
            </a:extLst>
          </p:cNvPr>
          <p:cNvSpPr/>
          <p:nvPr/>
        </p:nvSpPr>
        <p:spPr>
          <a:xfrm>
            <a:off x="5214105" y="1952709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CFE255-05DD-41A2-8416-BB857AD3CDDA}"/>
              </a:ext>
            </a:extLst>
          </p:cNvPr>
          <p:cNvSpPr/>
          <p:nvPr/>
        </p:nvSpPr>
        <p:spPr>
          <a:xfrm>
            <a:off x="4354396" y="4253350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1227F-8F6E-49B2-93A7-E26E1DE2CE35}"/>
              </a:ext>
            </a:extLst>
          </p:cNvPr>
          <p:cNvSpPr/>
          <p:nvPr/>
        </p:nvSpPr>
        <p:spPr>
          <a:xfrm>
            <a:off x="7255993" y="3747241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CA5E0-E5F5-4CD7-9C70-B0D33B217C5E}"/>
              </a:ext>
            </a:extLst>
          </p:cNvPr>
          <p:cNvSpPr/>
          <p:nvPr/>
        </p:nvSpPr>
        <p:spPr>
          <a:xfrm>
            <a:off x="7609593" y="1477485"/>
            <a:ext cx="1012217" cy="1012217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1FC81-D9BD-40D2-A7E9-3F158926EB43}"/>
              </a:ext>
            </a:extLst>
          </p:cNvPr>
          <p:cNvSpPr txBox="1"/>
          <p:nvPr/>
        </p:nvSpPr>
        <p:spPr>
          <a:xfrm>
            <a:off x="6226322" y="2458817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최수환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8B231-9BDF-44EC-AF4C-3B53F1C7E1DE}"/>
              </a:ext>
            </a:extLst>
          </p:cNvPr>
          <p:cNvSpPr txBox="1"/>
          <p:nvPr/>
        </p:nvSpPr>
        <p:spPr>
          <a:xfrm>
            <a:off x="8629886" y="1983594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주종원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F5074-4465-42A4-9A33-9DBA949E2B51}"/>
              </a:ext>
            </a:extLst>
          </p:cNvPr>
          <p:cNvSpPr txBox="1"/>
          <p:nvPr/>
        </p:nvSpPr>
        <p:spPr>
          <a:xfrm>
            <a:off x="8391957" y="4253350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민문기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2F6BC-AFD8-491A-96A7-A16FAF89B472}"/>
              </a:ext>
            </a:extLst>
          </p:cNvPr>
          <p:cNvSpPr txBox="1"/>
          <p:nvPr/>
        </p:nvSpPr>
        <p:spPr>
          <a:xfrm>
            <a:off x="5366613" y="4663749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조승준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0976E-00BA-4DD3-AC82-8021F584D3FE}"/>
              </a:ext>
            </a:extLst>
          </p:cNvPr>
          <p:cNvSpPr txBox="1"/>
          <p:nvPr/>
        </p:nvSpPr>
        <p:spPr>
          <a:xfrm>
            <a:off x="3692745" y="2875280"/>
            <a:ext cx="877163" cy="36933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노하늘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52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59EED9-EA1A-4C6E-B5E4-ED72FA07F603}"/>
              </a:ext>
            </a:extLst>
          </p:cNvPr>
          <p:cNvSpPr txBox="1"/>
          <p:nvPr/>
        </p:nvSpPr>
        <p:spPr>
          <a:xfrm>
            <a:off x="337752" y="477795"/>
            <a:ext cx="81692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개발능력 증명</a:t>
            </a:r>
            <a:endParaRPr lang="en-US" sz="1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A3128-583C-4E6C-9328-C56638E51E36}"/>
              </a:ext>
            </a:extLst>
          </p:cNvPr>
          <p:cNvSpPr txBox="1"/>
          <p:nvPr/>
        </p:nvSpPr>
        <p:spPr>
          <a:xfrm>
            <a:off x="1171074" y="2646947"/>
            <a:ext cx="9094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노하늘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학교 프로젝트에서 디자인을 담당하고 있음 회의에서도 적극적인 참여를 하였음</a:t>
            </a:r>
            <a:endParaRPr lang="en-US" altLang="ko-KR" dirty="0"/>
          </a:p>
          <a:p>
            <a:r>
              <a:rPr lang="ko-KR" altLang="en-US" dirty="0" err="1"/>
              <a:t>민문기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유니티 배운 적 있음 게임에 관심이 많음</a:t>
            </a:r>
            <a:endParaRPr lang="en-US" altLang="ko-KR" dirty="0"/>
          </a:p>
          <a:p>
            <a:r>
              <a:rPr lang="ko-KR" altLang="en-US" dirty="0" err="1"/>
              <a:t>주종원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마인크래프트</a:t>
            </a:r>
            <a:r>
              <a:rPr lang="ko-KR" altLang="en-US" dirty="0"/>
              <a:t> 서버를 만들어본 경험이 있어 </a:t>
            </a:r>
            <a:r>
              <a:rPr lang="en-US" altLang="ko-KR" dirty="0"/>
              <a:t>3D</a:t>
            </a:r>
            <a:r>
              <a:rPr lang="ko-KR" altLang="en-US" dirty="0"/>
              <a:t>게임에 경험이 있음</a:t>
            </a:r>
            <a:endParaRPr lang="en-US" altLang="ko-KR" dirty="0"/>
          </a:p>
          <a:p>
            <a:r>
              <a:rPr lang="ko-KR" altLang="en-US" dirty="0"/>
              <a:t>최수환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 </a:t>
            </a:r>
            <a:r>
              <a:rPr lang="ko-KR" altLang="en-US" dirty="0" smtClean="0"/>
              <a:t>과정 수강</a:t>
            </a:r>
            <a:endParaRPr lang="en-US" altLang="ko-KR" dirty="0"/>
          </a:p>
          <a:p>
            <a:r>
              <a:rPr lang="ko-KR" altLang="en-US" dirty="0" err="1"/>
              <a:t>조승준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나는 프로그래밍이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57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6E4FF2-2620-49A2-948B-F1A0352E9F1E}"/>
              </a:ext>
            </a:extLst>
          </p:cNvPr>
          <p:cNvSpPr/>
          <p:nvPr/>
        </p:nvSpPr>
        <p:spPr>
          <a:xfrm>
            <a:off x="892704" y="666725"/>
            <a:ext cx="1712731" cy="1712731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82A2D-F04E-452D-86F1-089D33763A34}"/>
              </a:ext>
            </a:extLst>
          </p:cNvPr>
          <p:cNvSpPr txBox="1"/>
          <p:nvPr/>
        </p:nvSpPr>
        <p:spPr>
          <a:xfrm>
            <a:off x="2686916" y="1015258"/>
            <a:ext cx="2653117" cy="101566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최수환</a:t>
            </a:r>
            <a:endParaRPr lang="en-US" sz="6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88E6E-1168-4BE8-9C3C-58B1401ADE55}"/>
              </a:ext>
            </a:extLst>
          </p:cNvPr>
          <p:cNvSpPr txBox="1"/>
          <p:nvPr/>
        </p:nvSpPr>
        <p:spPr>
          <a:xfrm>
            <a:off x="5340033" y="1338423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텔 러</a:t>
            </a:r>
            <a:r>
              <a:rPr lang="en-US" altLang="ko-KR" dirty="0"/>
              <a:t>, </a:t>
            </a:r>
            <a:r>
              <a:rPr lang="ko-KR" altLang="en-US" dirty="0"/>
              <a:t>사무담당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5296A-899B-4201-970F-BEA771586341}"/>
              </a:ext>
            </a:extLst>
          </p:cNvPr>
          <p:cNvSpPr txBox="1"/>
          <p:nvPr/>
        </p:nvSpPr>
        <p:spPr>
          <a:xfrm>
            <a:off x="337752" y="477795"/>
            <a:ext cx="110241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기간내 개발 가능성</a:t>
            </a:r>
            <a:endParaRPr lang="en-US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59C15-EC60-474C-A069-69C956B7C19E}"/>
              </a:ext>
            </a:extLst>
          </p:cNvPr>
          <p:cNvSpPr txBox="1"/>
          <p:nvPr/>
        </p:nvSpPr>
        <p:spPr>
          <a:xfrm>
            <a:off x="337752" y="2256424"/>
            <a:ext cx="827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스토리를 대폭 줄이고 가능한 맵 을 자동생성으로 하여 그래픽 작업을 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시스템 구성에 들어가고있고 각자의 역할이 분명하여 작업이 진행되고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5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8B6DA-CD8B-472A-8E65-8AA36A3A7F0F}"/>
              </a:ext>
            </a:extLst>
          </p:cNvPr>
          <p:cNvSpPr txBox="1"/>
          <p:nvPr/>
        </p:nvSpPr>
        <p:spPr>
          <a:xfrm>
            <a:off x="337753" y="477795"/>
            <a:ext cx="5604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개발 이슈</a:t>
            </a:r>
            <a:endParaRPr lang="en-US" sz="1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FD8D1-5DFB-429E-AECD-7A613682C255}"/>
              </a:ext>
            </a:extLst>
          </p:cNvPr>
          <p:cNvSpPr txBox="1"/>
          <p:nvPr/>
        </p:nvSpPr>
        <p:spPr>
          <a:xfrm>
            <a:off x="834190" y="2294023"/>
            <a:ext cx="717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이 난수로 생성되는 만큼 이동할 수 없는 구간이 나올 수 있음</a:t>
            </a:r>
            <a:endParaRPr lang="en-US" altLang="ko-KR" dirty="0"/>
          </a:p>
          <a:p>
            <a:r>
              <a:rPr lang="ko-KR" altLang="en-US" dirty="0"/>
              <a:t>노드 라는 것을 만드는데 원하는 대로 스토리가 진행되지 않을 수 있음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1E5C9-F6F4-4D5D-8D7A-6388DDC4E225}"/>
              </a:ext>
            </a:extLst>
          </p:cNvPr>
          <p:cNvSpPr txBox="1"/>
          <p:nvPr/>
        </p:nvSpPr>
        <p:spPr>
          <a:xfrm>
            <a:off x="834189" y="3965775"/>
            <a:ext cx="817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이게임의</a:t>
            </a:r>
            <a:r>
              <a:rPr lang="ko-KR" altLang="en-US" dirty="0"/>
              <a:t> 스토리는 우리가 </a:t>
            </a:r>
            <a:r>
              <a:rPr lang="ko-KR" altLang="en-US" dirty="0" err="1"/>
              <a:t>책임지는것이</a:t>
            </a:r>
            <a:r>
              <a:rPr lang="ko-KR" altLang="en-US" dirty="0"/>
              <a:t> 아님 게임이 책임져서 </a:t>
            </a:r>
            <a:r>
              <a:rPr lang="ko-KR" altLang="en-US" dirty="0" err="1"/>
              <a:t>만들어내는것임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5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68B0C3-B3D2-4DC9-8FB4-EADD594B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109" y1="7890" x2="73979" y2="7706"/>
                        <a14:foregroundMark x1="39939" y1="46606" x2="12859" y2="66789"/>
                        <a14:foregroundMark x1="14977" y1="82018" x2="9682" y2="94862"/>
                        <a14:foregroundMark x1="50530" y1="66972" x2="60514" y2="79817"/>
                        <a14:foregroundMark x1="64599" y1="84404" x2="85174" y2="99817"/>
                        <a14:backgroundMark x1="45991" y1="75229" x2="46445" y2="81101"/>
                        <a14:backgroundMark x1="47050" y1="71376" x2="48563" y2="73761"/>
                        <a14:backgroundMark x1="47958" y1="83119" x2="48411" y2="86239"/>
                        <a14:backgroundMark x1="47504" y1="78165" x2="49319" y2="81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1543" y="2532457"/>
            <a:ext cx="8348667" cy="6883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46D85-F82E-4624-8C0E-9152ECE179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257" b="100000" l="36157" r="57186">
                        <a14:foregroundMark x1="40998" y1="88624" x2="47806" y2="98899"/>
                        <a14:foregroundMark x1="40393" y1="86239" x2="49168" y2="91560"/>
                        <a14:foregroundMark x1="50076" y1="97982" x2="48563" y2="81651"/>
                        <a14:foregroundMark x1="50076" y1="91376" x2="50227" y2="74679"/>
                        <a14:foregroundMark x1="47806" y1="98716" x2="40847" y2="98716"/>
                        <a14:foregroundMark x1="39486" y1="98899" x2="39334" y2="75046"/>
                        <a14:foregroundMark x1="38729" y1="99266" x2="38880" y2="75596"/>
                        <a14:backgroundMark x1="49773" y1="71193" x2="52194" y2="74128"/>
                        <a14:backgroundMark x1="47958" y1="69908" x2="52194" y2="74679"/>
                        <a14:backgroundMark x1="41301" y1="70459" x2="38578" y2="72477"/>
                        <a14:backgroundMark x1="39788" y1="70459" x2="38124" y2="71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17" t="70627" r="49274"/>
          <a:stretch/>
        </p:blipFill>
        <p:spPr>
          <a:xfrm>
            <a:off x="4873780" y="7401605"/>
            <a:ext cx="1032096" cy="2014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843E1-2BC3-46AC-AEF6-F9224A778CF7}"/>
              </a:ext>
            </a:extLst>
          </p:cNvPr>
          <p:cNvSpPr txBox="1"/>
          <p:nvPr/>
        </p:nvSpPr>
        <p:spPr>
          <a:xfrm>
            <a:off x="4031805" y="5172847"/>
            <a:ext cx="37481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E’motion</a:t>
            </a:r>
            <a:endParaRPr lang="en-US" sz="96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254" y="161778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임시 시안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-0.37106 " pathEditMode="relative" rAng="0" ptsTypes="AA">
                                      <p:cBhvr>
                                        <p:cTn id="6" dur="3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-0.36852 " pathEditMode="relative" rAng="0" ptsTypes="AA">
                                      <p:cBhvr>
                                        <p:cTn id="8" dur="3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-0.37315 " pathEditMode="relative" rAng="0" ptsTypes="AA">
                                      <p:cBhvr>
                                        <p:cTn id="10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0A3D72-D269-473C-AAB6-8E31663B8882}"/>
              </a:ext>
            </a:extLst>
          </p:cNvPr>
          <p:cNvSpPr/>
          <p:nvPr/>
        </p:nvSpPr>
        <p:spPr>
          <a:xfrm>
            <a:off x="0" y="-1"/>
            <a:ext cx="12192000" cy="280035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3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E6FAA-6317-4670-99E4-9EC8F5764FD9}"/>
              </a:ext>
            </a:extLst>
          </p:cNvPr>
          <p:cNvSpPr/>
          <p:nvPr/>
        </p:nvSpPr>
        <p:spPr>
          <a:xfrm>
            <a:off x="1" y="1828798"/>
            <a:ext cx="12192000" cy="502920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30000"/>
                  <a:lumOff val="7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55E52-0D96-4ECA-ACD1-DED092DA7A45}"/>
              </a:ext>
            </a:extLst>
          </p:cNvPr>
          <p:cNvSpPr txBox="1"/>
          <p:nvPr/>
        </p:nvSpPr>
        <p:spPr>
          <a:xfrm>
            <a:off x="851025" y="622011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일생의 모험</a:t>
            </a:r>
            <a:endParaRPr lang="en-US" sz="3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2D9940-98A3-4FB9-A9B2-8225063BB8D2}"/>
              </a:ext>
            </a:extLst>
          </p:cNvPr>
          <p:cNvGrpSpPr/>
          <p:nvPr/>
        </p:nvGrpSpPr>
        <p:grpSpPr>
          <a:xfrm>
            <a:off x="9201150" y="2717006"/>
            <a:ext cx="419100" cy="752474"/>
            <a:chOff x="7553325" y="3724275"/>
            <a:chExt cx="419100" cy="752474"/>
          </a:xfrm>
          <a:scene3d>
            <a:camera prst="isometricOffAxis2Left"/>
            <a:lightRig rig="threePt" dir="t"/>
          </a:scene3d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1BBDB-9B67-4094-9598-6A5F01C55DB2}"/>
                </a:ext>
              </a:extLst>
            </p:cNvPr>
            <p:cNvSpPr/>
            <p:nvPr/>
          </p:nvSpPr>
          <p:spPr>
            <a:xfrm>
              <a:off x="7553325" y="3724275"/>
              <a:ext cx="419100" cy="4191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6AE1902D-464C-46A6-AA9A-8CAC598B2986}"/>
                </a:ext>
              </a:extLst>
            </p:cNvPr>
            <p:cNvSpPr/>
            <p:nvPr/>
          </p:nvSpPr>
          <p:spPr>
            <a:xfrm rot="16200000">
              <a:off x="7553325" y="4057649"/>
              <a:ext cx="419100" cy="41910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BE60A6-D8DE-4507-8BA2-8AD45BF44685}"/>
              </a:ext>
            </a:extLst>
          </p:cNvPr>
          <p:cNvSpPr/>
          <p:nvPr/>
        </p:nvSpPr>
        <p:spPr>
          <a:xfrm rot="16200000">
            <a:off x="9708355" y="4326732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4EFE4F-EAF5-48B9-9455-396FF7D0A942}"/>
              </a:ext>
            </a:extLst>
          </p:cNvPr>
          <p:cNvSpPr/>
          <p:nvPr/>
        </p:nvSpPr>
        <p:spPr>
          <a:xfrm rot="16200000">
            <a:off x="7883125" y="2335497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427C8B-29FD-41D8-BAC6-5E908FBC5F72}"/>
              </a:ext>
            </a:extLst>
          </p:cNvPr>
          <p:cNvSpPr/>
          <p:nvPr/>
        </p:nvSpPr>
        <p:spPr>
          <a:xfrm rot="16200000">
            <a:off x="5786434" y="2075259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50B993-62C6-4BC4-829B-C2C23A8AF312}"/>
              </a:ext>
            </a:extLst>
          </p:cNvPr>
          <p:cNvSpPr/>
          <p:nvPr/>
        </p:nvSpPr>
        <p:spPr>
          <a:xfrm rot="16200000">
            <a:off x="3804046" y="3128962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9B09A4-7832-4633-A36E-73AD12DA6749}"/>
              </a:ext>
            </a:extLst>
          </p:cNvPr>
          <p:cNvSpPr/>
          <p:nvPr/>
        </p:nvSpPr>
        <p:spPr>
          <a:xfrm rot="16200000">
            <a:off x="1465657" y="1749710"/>
            <a:ext cx="1171575" cy="614363"/>
          </a:xfrm>
          <a:prstGeom prst="rightArrow">
            <a:avLst>
              <a:gd name="adj1" fmla="val 15892"/>
              <a:gd name="adj2" fmla="val 133721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4A1FB6-CA6E-48E5-B5BE-899A02D32048}"/>
              </a:ext>
            </a:extLst>
          </p:cNvPr>
          <p:cNvSpPr/>
          <p:nvPr/>
        </p:nvSpPr>
        <p:spPr>
          <a:xfrm>
            <a:off x="6065040" y="3097498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0F3DAF-8FCE-4B37-89BB-DEED5F3F1956}"/>
              </a:ext>
            </a:extLst>
          </p:cNvPr>
          <p:cNvSpPr/>
          <p:nvPr/>
        </p:nvSpPr>
        <p:spPr>
          <a:xfrm>
            <a:off x="7187806" y="3697068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ADDF5E-9AE3-4F29-8265-139AEC7A4B47}"/>
              </a:ext>
            </a:extLst>
          </p:cNvPr>
          <p:cNvSpPr/>
          <p:nvPr/>
        </p:nvSpPr>
        <p:spPr>
          <a:xfrm>
            <a:off x="9005888" y="4621499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9813A-E197-47B7-9D90-8A9F0E453472}"/>
              </a:ext>
            </a:extLst>
          </p:cNvPr>
          <p:cNvSpPr/>
          <p:nvPr/>
        </p:nvSpPr>
        <p:spPr>
          <a:xfrm>
            <a:off x="5272088" y="4946363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A4473F-A1FA-4F9D-BAE7-D036B8E2680B}"/>
              </a:ext>
            </a:extLst>
          </p:cNvPr>
          <p:cNvSpPr/>
          <p:nvPr/>
        </p:nvSpPr>
        <p:spPr>
          <a:xfrm>
            <a:off x="2805113" y="4180967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CF7226-CDE1-4497-BD97-8747284AE517}"/>
              </a:ext>
            </a:extLst>
          </p:cNvPr>
          <p:cNvSpPr/>
          <p:nvPr/>
        </p:nvSpPr>
        <p:spPr>
          <a:xfrm>
            <a:off x="1373983" y="5108795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DD19FD-6F87-466E-8EEB-B5D6B048F3AE}"/>
              </a:ext>
            </a:extLst>
          </p:cNvPr>
          <p:cNvSpPr/>
          <p:nvPr/>
        </p:nvSpPr>
        <p:spPr>
          <a:xfrm>
            <a:off x="543844" y="3372204"/>
            <a:ext cx="614362" cy="3248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2694" y="622011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정말 </a:t>
            </a:r>
            <a:r>
              <a:rPr lang="ko-KR" altLang="en-US" dirty="0" err="1" smtClean="0"/>
              <a:t>불쌍해보이는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0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D6208-FDF5-4E18-B54E-1C8700F351CC}"/>
              </a:ext>
            </a:extLst>
          </p:cNvPr>
          <p:cNvSpPr txBox="1"/>
          <p:nvPr/>
        </p:nvSpPr>
        <p:spPr>
          <a:xfrm>
            <a:off x="2170887" y="1152983"/>
            <a:ext cx="7850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/>
              <a:t>만들게된</a:t>
            </a:r>
            <a:r>
              <a:rPr lang="ko-KR" altLang="en-US" sz="9600" dirty="0"/>
              <a:t> 이유</a:t>
            </a:r>
            <a:endParaRPr lang="en-US" sz="9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88F55-3FA9-4081-909D-C11E3BE59436}"/>
              </a:ext>
            </a:extLst>
          </p:cNvPr>
          <p:cNvSpPr/>
          <p:nvPr/>
        </p:nvSpPr>
        <p:spPr>
          <a:xfrm>
            <a:off x="2170887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E'Motion</a:t>
            </a:r>
            <a:r>
              <a:rPr lang="en-US" altLang="ko-KR" dirty="0"/>
              <a:t> </a:t>
            </a:r>
            <a:r>
              <a:rPr lang="ko-KR" altLang="en-US" dirty="0"/>
              <a:t>은 고객의 감정을 다양한 센서와 게임플레이를 통해 추적하여 게임을 플레이 하면서 자신의 감정을 게임과 공감할 수 있도록 게임의 형태와 환경</a:t>
            </a:r>
            <a:r>
              <a:rPr lang="en-US" altLang="ko-KR" dirty="0"/>
              <a:t>, </a:t>
            </a:r>
            <a:r>
              <a:rPr lang="ko-KR" altLang="en-US" dirty="0"/>
              <a:t>이벤트 및 디자인이 변하는 초 반응적인 모험게임 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1CBE0-849B-4FCC-A955-A9604722E908}"/>
              </a:ext>
            </a:extLst>
          </p:cNvPr>
          <p:cNvSpPr txBox="1"/>
          <p:nvPr/>
        </p:nvSpPr>
        <p:spPr>
          <a:xfrm>
            <a:off x="431712" y="427716"/>
            <a:ext cx="1351652" cy="861774"/>
          </a:xfrm>
          <a:prstGeom prst="rect">
            <a:avLst/>
          </a:prstGeom>
          <a:solidFill>
            <a:schemeClr val="tx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컨셉</a:t>
            </a:r>
            <a:endParaRPr lang="en-US" sz="5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5AE5F-EEC3-4024-A814-0DD1A6E41FC8}"/>
              </a:ext>
            </a:extLst>
          </p:cNvPr>
          <p:cNvCxnSpPr/>
          <p:nvPr/>
        </p:nvCxnSpPr>
        <p:spPr>
          <a:xfrm>
            <a:off x="3836817" y="2998485"/>
            <a:ext cx="672381" cy="110074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AF0F6C-6A20-466B-A758-0636013A1AA6}"/>
              </a:ext>
            </a:extLst>
          </p:cNvPr>
          <p:cNvCxnSpPr/>
          <p:nvPr/>
        </p:nvCxnSpPr>
        <p:spPr>
          <a:xfrm>
            <a:off x="4509198" y="4099233"/>
            <a:ext cx="883852" cy="53139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14F219-FA9D-43FA-91A3-B53576493EEC}"/>
              </a:ext>
            </a:extLst>
          </p:cNvPr>
          <p:cNvCxnSpPr/>
          <p:nvPr/>
        </p:nvCxnSpPr>
        <p:spPr>
          <a:xfrm>
            <a:off x="5393050" y="4630629"/>
            <a:ext cx="861262" cy="84672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369A70-E946-49B8-BB55-B8A7006D2574}"/>
              </a:ext>
            </a:extLst>
          </p:cNvPr>
          <p:cNvCxnSpPr/>
          <p:nvPr/>
        </p:nvCxnSpPr>
        <p:spPr>
          <a:xfrm flipH="1">
            <a:off x="3153595" y="2998485"/>
            <a:ext cx="701296" cy="69670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AA320E-2346-4DE1-A5AF-38CB78653755}"/>
              </a:ext>
            </a:extLst>
          </p:cNvPr>
          <p:cNvCxnSpPr/>
          <p:nvPr/>
        </p:nvCxnSpPr>
        <p:spPr>
          <a:xfrm flipH="1">
            <a:off x="1960663" y="3725384"/>
            <a:ext cx="1203774" cy="36631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AF001F-5683-4694-A172-D7925CEDA8E4}"/>
              </a:ext>
            </a:extLst>
          </p:cNvPr>
          <p:cNvCxnSpPr/>
          <p:nvPr/>
        </p:nvCxnSpPr>
        <p:spPr>
          <a:xfrm flipH="1">
            <a:off x="1022586" y="4105070"/>
            <a:ext cx="938077" cy="1105005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BB57BC-75C0-4000-917A-3EAA0DAD612B}"/>
              </a:ext>
            </a:extLst>
          </p:cNvPr>
          <p:cNvCxnSpPr/>
          <p:nvPr/>
        </p:nvCxnSpPr>
        <p:spPr>
          <a:xfrm flipH="1">
            <a:off x="3076776" y="3695193"/>
            <a:ext cx="98963" cy="100170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D8FBEC-65A6-4441-BD42-BD1C9B425E8C}"/>
              </a:ext>
            </a:extLst>
          </p:cNvPr>
          <p:cNvCxnSpPr/>
          <p:nvPr/>
        </p:nvCxnSpPr>
        <p:spPr>
          <a:xfrm>
            <a:off x="3081297" y="4680258"/>
            <a:ext cx="1044817" cy="615371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A8BA83-28D7-4639-93B9-6DEA6FB43E93}"/>
              </a:ext>
            </a:extLst>
          </p:cNvPr>
          <p:cNvCxnSpPr/>
          <p:nvPr/>
        </p:nvCxnSpPr>
        <p:spPr>
          <a:xfrm>
            <a:off x="4514614" y="4099233"/>
            <a:ext cx="467237" cy="177742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CD38EF-5332-4394-8857-105D7000C770}"/>
              </a:ext>
            </a:extLst>
          </p:cNvPr>
          <p:cNvCxnSpPr/>
          <p:nvPr/>
        </p:nvCxnSpPr>
        <p:spPr>
          <a:xfrm flipH="1">
            <a:off x="3392178" y="5295628"/>
            <a:ext cx="733935" cy="597668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1D3E87-B00E-4B8D-9607-60B9A1A2BDA7}"/>
              </a:ext>
            </a:extLst>
          </p:cNvPr>
          <p:cNvCxnSpPr/>
          <p:nvPr/>
        </p:nvCxnSpPr>
        <p:spPr>
          <a:xfrm flipH="1">
            <a:off x="2135991" y="4696902"/>
            <a:ext cx="923563" cy="333029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851235-65DA-4538-A8F4-15B4807D7E90}"/>
              </a:ext>
            </a:extLst>
          </p:cNvPr>
          <p:cNvCxnSpPr/>
          <p:nvPr/>
        </p:nvCxnSpPr>
        <p:spPr>
          <a:xfrm flipH="1">
            <a:off x="1960663" y="5029931"/>
            <a:ext cx="190691" cy="863366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EF3938-479A-45AF-96EF-4792A891386E}"/>
              </a:ext>
            </a:extLst>
          </p:cNvPr>
          <p:cNvSpPr/>
          <p:nvPr/>
        </p:nvSpPr>
        <p:spPr>
          <a:xfrm>
            <a:off x="3571119" y="2732787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2FD544-4953-4860-91FA-511846F1AADB}"/>
              </a:ext>
            </a:extLst>
          </p:cNvPr>
          <p:cNvSpPr/>
          <p:nvPr/>
        </p:nvSpPr>
        <p:spPr>
          <a:xfrm>
            <a:off x="2898741" y="3416011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10BCBD-BE39-494C-97E9-9AA1DBF6B17C}"/>
              </a:ext>
            </a:extLst>
          </p:cNvPr>
          <p:cNvSpPr/>
          <p:nvPr/>
        </p:nvSpPr>
        <p:spPr>
          <a:xfrm>
            <a:off x="4243500" y="3833536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EB897C-0C00-413D-B863-0E970AF500B2}"/>
              </a:ext>
            </a:extLst>
          </p:cNvPr>
          <p:cNvSpPr/>
          <p:nvPr/>
        </p:nvSpPr>
        <p:spPr>
          <a:xfrm>
            <a:off x="5127352" y="4364932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8E25C-C77C-43FE-9FCB-A93A37EDACB4}"/>
              </a:ext>
            </a:extLst>
          </p:cNvPr>
          <p:cNvSpPr/>
          <p:nvPr/>
        </p:nvSpPr>
        <p:spPr>
          <a:xfrm>
            <a:off x="2815599" y="4414560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25E25-4BEC-4CD4-990F-CB5F8814C00C}"/>
              </a:ext>
            </a:extLst>
          </p:cNvPr>
          <p:cNvSpPr/>
          <p:nvPr/>
        </p:nvSpPr>
        <p:spPr>
          <a:xfrm>
            <a:off x="4705313" y="5566066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73803B-CF2A-4EBB-9D62-319525C5BDD3}"/>
              </a:ext>
            </a:extLst>
          </p:cNvPr>
          <p:cNvSpPr/>
          <p:nvPr/>
        </p:nvSpPr>
        <p:spPr>
          <a:xfrm>
            <a:off x="769544" y="4939850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FBD006-4643-4628-8EA8-572F94275C57}"/>
              </a:ext>
            </a:extLst>
          </p:cNvPr>
          <p:cNvSpPr/>
          <p:nvPr/>
        </p:nvSpPr>
        <p:spPr>
          <a:xfrm>
            <a:off x="1694966" y="3833536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D08F66-ED84-4978-8819-20D40F1DB97C}"/>
              </a:ext>
            </a:extLst>
          </p:cNvPr>
          <p:cNvSpPr/>
          <p:nvPr/>
        </p:nvSpPr>
        <p:spPr>
          <a:xfrm>
            <a:off x="1870294" y="4764233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E48AAB-9C98-4664-B1F7-70BA9038F444}"/>
              </a:ext>
            </a:extLst>
          </p:cNvPr>
          <p:cNvSpPr/>
          <p:nvPr/>
        </p:nvSpPr>
        <p:spPr>
          <a:xfrm>
            <a:off x="1694966" y="5627599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78AA95-41E9-4A90-8CE1-EA856C414D24}"/>
              </a:ext>
            </a:extLst>
          </p:cNvPr>
          <p:cNvSpPr/>
          <p:nvPr/>
        </p:nvSpPr>
        <p:spPr>
          <a:xfrm>
            <a:off x="5988614" y="5211653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AAB5FC-44CE-4718-A032-76461B2A2CB0}"/>
              </a:ext>
            </a:extLst>
          </p:cNvPr>
          <p:cNvSpPr/>
          <p:nvPr/>
        </p:nvSpPr>
        <p:spPr>
          <a:xfrm>
            <a:off x="3854891" y="5029931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FED303-23FE-4B02-A95F-785E39D8EA10}"/>
              </a:ext>
            </a:extLst>
          </p:cNvPr>
          <p:cNvSpPr/>
          <p:nvPr/>
        </p:nvSpPr>
        <p:spPr>
          <a:xfrm>
            <a:off x="3126481" y="5627599"/>
            <a:ext cx="531396" cy="53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B9EE1F-D298-42A9-8C16-BA18F92BC79F}"/>
              </a:ext>
            </a:extLst>
          </p:cNvPr>
          <p:cNvSpPr txBox="1"/>
          <p:nvPr/>
        </p:nvSpPr>
        <p:spPr>
          <a:xfrm>
            <a:off x="4915878" y="3231345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ko-KR" altLang="en-US" dirty="0"/>
              <a:t>노드 형식의 게임 흐름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737727-DECB-4398-AC4A-A132F30FBA3F}"/>
              </a:ext>
            </a:extLst>
          </p:cNvPr>
          <p:cNvSpPr txBox="1"/>
          <p:nvPr/>
        </p:nvSpPr>
        <p:spPr>
          <a:xfrm>
            <a:off x="1840426" y="427716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간단한 설명</a:t>
            </a:r>
            <a:endParaRPr lang="en-US" sz="4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AB447B-60DA-42CF-A560-74883C3FA347}"/>
              </a:ext>
            </a:extLst>
          </p:cNvPr>
          <p:cNvSpPr txBox="1"/>
          <p:nvPr/>
        </p:nvSpPr>
        <p:spPr>
          <a:xfrm>
            <a:off x="101425" y="1699641"/>
            <a:ext cx="1177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게임은 모험게임이다</a:t>
            </a:r>
            <a:r>
              <a:rPr lang="en-US" altLang="ko-KR" dirty="0"/>
              <a:t>. </a:t>
            </a:r>
            <a:r>
              <a:rPr lang="ko-KR" altLang="en-US" dirty="0"/>
              <a:t>완전 난수와 확률로 이루어져 있으며 확률은 플레이 기록에 따라 변경된다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속에서 플레이어는 비록 난수일지 몰라도 </a:t>
            </a:r>
            <a:r>
              <a:rPr lang="ko-KR" altLang="en-US" dirty="0" err="1"/>
              <a:t>의도화된</a:t>
            </a:r>
            <a:r>
              <a:rPr lang="ko-KR" altLang="en-US" dirty="0"/>
              <a:t> 스토리로 </a:t>
            </a:r>
            <a:r>
              <a:rPr lang="ko-KR" altLang="en-US" dirty="0" err="1"/>
              <a:t>흘러들어가</a:t>
            </a:r>
            <a:r>
              <a:rPr lang="ko-KR" altLang="en-US" dirty="0"/>
              <a:t> 자신에게 맞는 경험을 할 수 </a:t>
            </a:r>
            <a:r>
              <a:rPr lang="ko-KR" altLang="en-US" dirty="0" err="1"/>
              <a:t>있게해준다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507C6-227D-44B8-80C1-B4FF0371D13C}"/>
              </a:ext>
            </a:extLst>
          </p:cNvPr>
          <p:cNvSpPr txBox="1"/>
          <p:nvPr/>
        </p:nvSpPr>
        <p:spPr>
          <a:xfrm>
            <a:off x="0" y="184395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dirty="0"/>
              <a:t>타겟</a:t>
            </a:r>
            <a:endParaRPr lang="en-US" sz="2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32910-BFD6-4B17-BD2F-598DF12F1FE0}"/>
              </a:ext>
            </a:extLst>
          </p:cNvPr>
          <p:cNvSpPr txBox="1"/>
          <p:nvPr/>
        </p:nvSpPr>
        <p:spPr>
          <a:xfrm>
            <a:off x="2502708" y="4829385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이건 뭔가</a:t>
            </a:r>
            <a:r>
              <a:rPr lang="en-US" altLang="ko-KR" dirty="0"/>
              <a:t>.. </a:t>
            </a:r>
            <a:r>
              <a:rPr lang="ko-KR" altLang="en-US" dirty="0"/>
              <a:t>이러한 게임이고 시장소비는 </a:t>
            </a:r>
            <a:r>
              <a:rPr lang="ko-KR" altLang="en-US" dirty="0" err="1"/>
              <a:t>어떻게될</a:t>
            </a:r>
            <a:r>
              <a:rPr lang="ko-KR" altLang="en-US" dirty="0"/>
              <a:t> 전망이다 같은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64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ECDFF604-9BE7-4F48-8357-F747E26CBD77}"/>
              </a:ext>
            </a:extLst>
          </p:cNvPr>
          <p:cNvSpPr/>
          <p:nvPr/>
        </p:nvSpPr>
        <p:spPr>
          <a:xfrm flipV="1">
            <a:off x="7200241" y="-4178253"/>
            <a:ext cx="15154275" cy="15154276"/>
          </a:xfrm>
          <a:prstGeom prst="ellipse">
            <a:avLst/>
          </a:prstGeom>
          <a:gradFill>
            <a:gsLst>
              <a:gs pos="50000">
                <a:srgbClr val="B0907E">
                  <a:alpha val="35000"/>
                </a:srgbClr>
              </a:gs>
              <a:gs pos="0">
                <a:srgbClr val="C55A11"/>
              </a:gs>
              <a:gs pos="35000">
                <a:srgbClr val="C55A11">
                  <a:alpha val="50000"/>
                </a:srgbClr>
              </a:gs>
              <a:gs pos="100000">
                <a:srgbClr val="9DC3E6"/>
              </a:gs>
              <a:gs pos="68000">
                <a:srgbClr val="9DC3E6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A8FABA-E33A-411C-AE49-7B5ED3B57EAA}"/>
              </a:ext>
            </a:extLst>
          </p:cNvPr>
          <p:cNvSpPr/>
          <p:nvPr/>
        </p:nvSpPr>
        <p:spPr>
          <a:xfrm>
            <a:off x="-10162514" y="-4387364"/>
            <a:ext cx="15154275" cy="15154275"/>
          </a:xfrm>
          <a:prstGeom prst="ellipse">
            <a:avLst/>
          </a:prstGeom>
          <a:gradFill>
            <a:gsLst>
              <a:gs pos="50000">
                <a:srgbClr val="B0907E">
                  <a:alpha val="35000"/>
                </a:srgbClr>
              </a:gs>
              <a:gs pos="0">
                <a:srgbClr val="C55A11"/>
              </a:gs>
              <a:gs pos="35000">
                <a:srgbClr val="C55A11">
                  <a:alpha val="50000"/>
                </a:srgbClr>
              </a:gs>
              <a:gs pos="100000">
                <a:srgbClr val="9DC3E6"/>
              </a:gs>
              <a:gs pos="68000">
                <a:srgbClr val="9DC3E6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F5970E-E775-4FF5-8C6F-05C48E287CCF}"/>
              </a:ext>
            </a:extLst>
          </p:cNvPr>
          <p:cNvGrpSpPr/>
          <p:nvPr/>
        </p:nvGrpSpPr>
        <p:grpSpPr>
          <a:xfrm>
            <a:off x="2519032" y="2349841"/>
            <a:ext cx="762000" cy="1368135"/>
            <a:chOff x="7553325" y="3724275"/>
            <a:chExt cx="419100" cy="752474"/>
          </a:xfrm>
          <a:solidFill>
            <a:schemeClr val="accent2">
              <a:lumMod val="7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E12950B-A91D-4E23-8C77-408E0BF51D6F}"/>
                </a:ext>
              </a:extLst>
            </p:cNvPr>
            <p:cNvSpPr/>
            <p:nvPr/>
          </p:nvSpPr>
          <p:spPr>
            <a:xfrm>
              <a:off x="7553325" y="3724275"/>
              <a:ext cx="419100" cy="419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93354595-D7CB-4B2B-ABCC-4F04A4CD25F3}"/>
                </a:ext>
              </a:extLst>
            </p:cNvPr>
            <p:cNvSpPr/>
            <p:nvPr/>
          </p:nvSpPr>
          <p:spPr>
            <a:xfrm rot="16200000">
              <a:off x="7553325" y="4057649"/>
              <a:ext cx="419100" cy="4191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781401-1974-4A36-A0CC-C2E906868994}"/>
              </a:ext>
            </a:extLst>
          </p:cNvPr>
          <p:cNvSpPr txBox="1"/>
          <p:nvPr/>
        </p:nvSpPr>
        <p:spPr>
          <a:xfrm>
            <a:off x="1343356" y="3794176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모험을 즐기고 싶은 플레이어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491044FC-1B87-4109-AD9A-1DF2BCD22AB6}"/>
              </a:ext>
            </a:extLst>
          </p:cNvPr>
          <p:cNvSpPr/>
          <p:nvPr/>
        </p:nvSpPr>
        <p:spPr>
          <a:xfrm flipH="1">
            <a:off x="2723489" y="3076360"/>
            <a:ext cx="353086" cy="447675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ED0546-EFB0-4D14-9D19-157CE8847EC4}"/>
              </a:ext>
            </a:extLst>
          </p:cNvPr>
          <p:cNvGrpSpPr/>
          <p:nvPr/>
        </p:nvGrpSpPr>
        <p:grpSpPr>
          <a:xfrm>
            <a:off x="9053844" y="2427774"/>
            <a:ext cx="762000" cy="1368135"/>
            <a:chOff x="7553325" y="3724275"/>
            <a:chExt cx="419100" cy="75247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C17672-5803-4208-9661-ACC53D19F68D}"/>
                </a:ext>
              </a:extLst>
            </p:cNvPr>
            <p:cNvSpPr/>
            <p:nvPr/>
          </p:nvSpPr>
          <p:spPr>
            <a:xfrm>
              <a:off x="7553325" y="3724275"/>
              <a:ext cx="419100" cy="419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44369D6B-A1D9-461C-8FA0-12FB981E5471}"/>
                </a:ext>
              </a:extLst>
            </p:cNvPr>
            <p:cNvSpPr/>
            <p:nvPr/>
          </p:nvSpPr>
          <p:spPr>
            <a:xfrm rot="16200000">
              <a:off x="7553325" y="4057649"/>
              <a:ext cx="419100" cy="4191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DF0AF1-5E50-4680-B62A-CA26D2263B77}"/>
              </a:ext>
            </a:extLst>
          </p:cNvPr>
          <p:cNvSpPr txBox="1"/>
          <p:nvPr/>
        </p:nvSpPr>
        <p:spPr>
          <a:xfrm>
            <a:off x="7878167" y="3872109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휴식을 가지고 싶은 플레이어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287C879E-54B8-4452-8AC6-31C503180456}"/>
              </a:ext>
            </a:extLst>
          </p:cNvPr>
          <p:cNvSpPr/>
          <p:nvPr/>
        </p:nvSpPr>
        <p:spPr>
          <a:xfrm>
            <a:off x="9196718" y="3214219"/>
            <a:ext cx="476250" cy="369332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852A3-2031-4615-9051-B15859B10047}"/>
              </a:ext>
            </a:extLst>
          </p:cNvPr>
          <p:cNvSpPr txBox="1"/>
          <p:nvPr/>
        </p:nvSpPr>
        <p:spPr>
          <a:xfrm>
            <a:off x="0" y="30506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>
                <a:solidFill>
                  <a:schemeClr val="bg1"/>
                </a:solidFill>
              </a:rPr>
              <a:t>서비스 기능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6E934-3FD2-4830-8ADC-BB5966CEEA6C}"/>
              </a:ext>
            </a:extLst>
          </p:cNvPr>
          <p:cNvSpPr txBox="1"/>
          <p:nvPr/>
        </p:nvSpPr>
        <p:spPr>
          <a:xfrm>
            <a:off x="1930436" y="6183600"/>
            <a:ext cx="83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가장 </a:t>
            </a:r>
            <a:r>
              <a:rPr lang="ko-KR" altLang="en-US" dirty="0" err="1">
                <a:solidFill>
                  <a:schemeClr val="bg1"/>
                </a:solidFill>
              </a:rPr>
              <a:t>중요한것</a:t>
            </a:r>
            <a:r>
              <a:rPr lang="ko-KR" altLang="en-US" dirty="0">
                <a:solidFill>
                  <a:schemeClr val="bg1"/>
                </a:solidFill>
              </a:rPr>
              <a:t> 게임을 어떻게 구현할 것 인지 게임안에는 </a:t>
            </a:r>
            <a:r>
              <a:rPr lang="ko-KR" altLang="en-US" dirty="0" err="1">
                <a:solidFill>
                  <a:schemeClr val="bg1"/>
                </a:solidFill>
              </a:rPr>
              <a:t>무엇이있는지</a:t>
            </a:r>
            <a:r>
              <a:rPr lang="ko-KR" altLang="en-US" dirty="0">
                <a:solidFill>
                  <a:schemeClr val="bg1"/>
                </a:solidFill>
              </a:rPr>
              <a:t> 등을 설명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346</Words>
  <Application>Microsoft Office PowerPoint</Application>
  <PresentationFormat>와이드스크린</PresentationFormat>
  <Paragraphs>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나눔바른고딕 UltraLight</vt:lpstr>
      <vt:lpstr>나눔손글씨 붓</vt:lpstr>
      <vt:lpstr>나눔스퀘어 ExtraBold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sungjun jo</dc:creator>
  <cp:lastModifiedBy>Windows 사용자</cp:lastModifiedBy>
  <cp:revision>39</cp:revision>
  <dcterms:created xsi:type="dcterms:W3CDTF">2018-05-27T16:32:05Z</dcterms:created>
  <dcterms:modified xsi:type="dcterms:W3CDTF">2018-06-19T14:22:58Z</dcterms:modified>
</cp:coreProperties>
</file>