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7" r:id="rId6"/>
    <p:sldId id="268" r:id="rId7"/>
    <p:sldId id="264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A7"/>
    <a:srgbClr val="2B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246" autoAdjust="0"/>
  </p:normalViewPr>
  <p:slideViewPr>
    <p:cSldViewPr snapToGrid="0" showGuides="1">
      <p:cViewPr varScale="1">
        <p:scale>
          <a:sx n="90" d="100"/>
          <a:sy n="90" d="100"/>
        </p:scale>
        <p:origin x="1428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8832F-4AFC-4290-BEAF-9BA47C8C67A7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8CE0-E7D7-488B-B7C6-B82FFCB587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지금부터 스마트컴퍼니를 소계 해 드리겠 습니다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5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제작동기에선 어떻게 이 작품을 만들게 되었는지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기능에서는 이 작품이 무엇을 할 수 있는지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개선사항에서는 이작품이 어떻게 하면 더 좋아질 수 있을지를 설명해드리겠습니다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0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근로시간 </a:t>
            </a:r>
            <a:r>
              <a:rPr lang="en-US" altLang="ko-KR" dirty="0"/>
              <a:t>, </a:t>
            </a:r>
            <a:r>
              <a:rPr lang="ko-KR" altLang="en-US" dirty="0"/>
              <a:t>하지만 근로 시간에 따른 노동 생산성순위는 매우 낮다</a:t>
            </a:r>
            <a:r>
              <a:rPr lang="en-US" altLang="ko-KR" dirty="0"/>
              <a:t>. </a:t>
            </a:r>
            <a:r>
              <a:rPr lang="ko-KR" altLang="en-US" dirty="0"/>
              <a:t>문재인 정부는 주 </a:t>
            </a:r>
            <a:r>
              <a:rPr lang="en-US" altLang="ko-KR" dirty="0"/>
              <a:t>52</a:t>
            </a:r>
            <a:r>
              <a:rPr lang="ko-KR" altLang="en-US" dirty="0"/>
              <a:t>회 근무시간이 합법 적으로 단축 되었다</a:t>
            </a:r>
            <a:r>
              <a:rPr lang="en-US" altLang="ko-KR" dirty="0"/>
              <a:t>. </a:t>
            </a:r>
            <a:r>
              <a:rPr lang="ko-KR" altLang="en-US" baseline="0" dirty="0"/>
              <a:t> 현재 대기업 중심으로 삼성 </a:t>
            </a:r>
            <a:r>
              <a:rPr lang="en-US" altLang="ko-KR" baseline="0" dirty="0" err="1"/>
              <a:t>sk</a:t>
            </a:r>
            <a:r>
              <a:rPr lang="ko-KR" altLang="en-US" baseline="0" dirty="0"/>
              <a:t>등 이 정책을 </a:t>
            </a:r>
            <a:r>
              <a:rPr lang="ko-KR" altLang="en-US" baseline="0" dirty="0" err="1"/>
              <a:t>시범운영중이다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우리나라는 </a:t>
            </a:r>
            <a:r>
              <a:rPr lang="en-US" altLang="ko-KR" baseline="0" dirty="0"/>
              <a:t>OECD </a:t>
            </a:r>
            <a:r>
              <a:rPr lang="ko-KR" altLang="en-US" baseline="0" dirty="0"/>
              <a:t>기준 연간 근로시간에서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번째로 많은 근로시간을 기록했습니다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이렇게 많은 시간을 일하는 데에도 불구하고 우리나라의 생산성은 </a:t>
            </a:r>
            <a:r>
              <a:rPr lang="en-US" altLang="ko-KR" baseline="0" dirty="0"/>
              <a:t>31.8 </a:t>
            </a:r>
            <a:r>
              <a:rPr lang="ko-KR" altLang="en-US" baseline="0" dirty="0"/>
              <a:t>로 기준보다 낮습니다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상황을 계선하기위해 최근 정부에선 주 근무시간 에 대한 정책을 발표했습니다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저희는 이 정책을 많은 회사가 실현할 수 있도록 하고 이 외에 회사업무에도 도움이 될 수 있는 장치를 만들었습니다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3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스마트 컴퍼니는 회사의 로비와 각 부서로 나뉘어집니다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8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얼굴인식을 통해 문을 열고 닫는다</a:t>
            </a:r>
            <a:r>
              <a:rPr lang="en-US" altLang="ko-KR" dirty="0"/>
              <a:t>. </a:t>
            </a:r>
            <a:r>
              <a:rPr lang="ko-KR" altLang="en-US" dirty="0"/>
              <a:t>등록되지 않은 얼굴일 경우 호출버튼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로비는 얼굴인식을 통하여 들어올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났선사람이</a:t>
            </a:r>
            <a:r>
              <a:rPr lang="ko-KR" altLang="en-US" dirty="0"/>
              <a:t> 접근하려 했다면 그 즉시 </a:t>
            </a:r>
            <a:r>
              <a:rPr lang="ko-KR" altLang="en-US" dirty="0" err="1"/>
              <a:t>담당자에게로</a:t>
            </a:r>
            <a:r>
              <a:rPr lang="ko-KR" altLang="en-US" dirty="0"/>
              <a:t> 알림이 전송됩니다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함으로써 고객과 사원을 구분할 수 있고 더욱 체계적인 서비스를 제공할 수 있습니다</a:t>
            </a:r>
            <a:r>
              <a:rPr lang="en-US" altLang="ko-KR" dirty="0"/>
              <a:t>.</a:t>
            </a:r>
            <a:endParaRPr 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부서에서는 개인의 일한 시간을 등록하고 하루에 몇시간 일하였는지 또한 어디서든지 핸드폰을 통한 화상채팅을 통해 꼭 </a:t>
            </a:r>
            <a:r>
              <a:rPr lang="ko-KR" altLang="en-US" dirty="0" err="1"/>
              <a:t>회사뿐만아니라</a:t>
            </a:r>
            <a:r>
              <a:rPr lang="ko-KR" altLang="en-US" dirty="0"/>
              <a:t> 어디서든지 회의가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부서 또한 스마트컴퍼니 장치를 가지고 있으며 이 장치를 통해 사원들의 일한 시간을 추적할 수 있습니다</a:t>
            </a:r>
            <a:r>
              <a:rPr lang="en-US" altLang="ko-KR" dirty="0"/>
              <a:t>.</a:t>
            </a:r>
            <a:endParaRPr 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얼굴인식의 정확도 </a:t>
            </a:r>
            <a:r>
              <a:rPr lang="en-US" altLang="ko-KR" dirty="0"/>
              <a:t>-&gt;</a:t>
            </a:r>
            <a:r>
              <a:rPr lang="ko-KR" altLang="en-US" dirty="0"/>
              <a:t>다양한 각도에서 여러 사람을 어떻게 </a:t>
            </a:r>
            <a:r>
              <a:rPr lang="ko-KR" altLang="en-US" dirty="0" err="1"/>
              <a:t>구분할것인지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라즈베리파이의</a:t>
            </a:r>
            <a:r>
              <a:rPr lang="ko-KR" altLang="en-US" dirty="0"/>
              <a:t> 속도 </a:t>
            </a:r>
            <a:r>
              <a:rPr lang="en-US" altLang="ko-KR" dirty="0"/>
              <a:t>-&gt; </a:t>
            </a:r>
            <a:r>
              <a:rPr lang="ko-KR" altLang="en-US" dirty="0"/>
              <a:t>속도가 느려 얼굴인식의 속도가 </a:t>
            </a:r>
            <a:r>
              <a:rPr lang="ko-KR" altLang="en-US" dirty="0" err="1"/>
              <a:t>느려질것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영상회의를 통한 데이터의 저장 </a:t>
            </a:r>
            <a:r>
              <a:rPr lang="en-US" altLang="ko-KR" dirty="0"/>
              <a:t>-&gt; </a:t>
            </a:r>
            <a:r>
              <a:rPr lang="ko-KR" altLang="en-US" dirty="0"/>
              <a:t>영상데이터를 어디다 얼만큼 어느 </a:t>
            </a:r>
            <a:r>
              <a:rPr lang="ko-KR" altLang="en-US" dirty="0" err="1"/>
              <a:t>기간동안</a:t>
            </a:r>
            <a:r>
              <a:rPr lang="ko-KR" altLang="en-US" dirty="0"/>
              <a:t> 저장할 것인지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8CE0-E7D7-488B-B7C6-B82FFCB587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2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3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8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83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5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7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52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B698-6798-43D2-882E-C6401DD8C303}" type="datetimeFigureOut">
              <a:rPr lang="ko-KR" altLang="en-US" smtClean="0"/>
              <a:pPr/>
              <a:t>2018-05-13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D04B-7BD7-4A56-A6AF-5460999B3C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6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98270" y="2349812"/>
            <a:ext cx="4722436" cy="1694154"/>
            <a:chOff x="3816258" y="2401328"/>
            <a:chExt cx="4722436" cy="1694154"/>
          </a:xfrm>
        </p:grpSpPr>
        <p:grpSp>
          <p:nvGrpSpPr>
            <p:cNvPr id="4" name="그룹 3"/>
            <p:cNvGrpSpPr/>
            <p:nvPr/>
          </p:nvGrpSpPr>
          <p:grpSpPr>
            <a:xfrm>
              <a:off x="3816258" y="2401328"/>
              <a:ext cx="4722436" cy="1694154"/>
              <a:chOff x="3516922" y="2094218"/>
              <a:chExt cx="5444197" cy="1450839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516922" y="2094218"/>
                <a:ext cx="5444197" cy="1450839"/>
              </a:xfrm>
              <a:prstGeom prst="rect">
                <a:avLst/>
              </a:prstGeom>
              <a:noFill/>
              <a:ln w="76200">
                <a:solidFill>
                  <a:srgbClr val="007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357118" y="2244281"/>
                <a:ext cx="3467632" cy="123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dirty="0">
                    <a:solidFill>
                      <a:srgbClr val="007EA7"/>
                    </a:solidFill>
                  </a:rPr>
                  <a:t>S</a:t>
                </a:r>
                <a:r>
                  <a:rPr lang="en-US" altLang="ko-KR" sz="4400" b="1" dirty="0"/>
                  <a:t>MART </a:t>
                </a:r>
                <a:r>
                  <a:rPr lang="en-US" altLang="ko-KR" sz="4400" b="1" dirty="0">
                    <a:solidFill>
                      <a:srgbClr val="007EA7"/>
                    </a:solidFill>
                  </a:rPr>
                  <a:t>C</a:t>
                </a:r>
                <a:r>
                  <a:rPr lang="en-US" altLang="ko-KR" sz="4400" b="1" dirty="0"/>
                  <a:t>OMPANY</a:t>
                </a:r>
                <a:endParaRPr lang="ko-KR" altLang="en-US" sz="4400" b="1" dirty="0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304" y="2576558"/>
              <a:ext cx="1270898" cy="1270898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563639" y="5432145"/>
            <a:ext cx="991698" cy="1047297"/>
            <a:chOff x="5563639" y="5393509"/>
            <a:chExt cx="991698" cy="1047297"/>
          </a:xfrm>
        </p:grpSpPr>
        <p:sp>
          <p:nvSpPr>
            <p:cNvPr id="8" name="갈매기형 수장 7"/>
            <p:cNvSpPr/>
            <p:nvPr/>
          </p:nvSpPr>
          <p:spPr>
            <a:xfrm rot="16200000">
              <a:off x="5710389" y="5246759"/>
              <a:ext cx="698198" cy="991697"/>
            </a:xfrm>
            <a:prstGeom prst="chevron">
              <a:avLst>
                <a:gd name="adj" fmla="val 66393"/>
              </a:avLst>
            </a:prstGeom>
            <a:solidFill>
              <a:srgbClr val="007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 rot="16200000">
              <a:off x="5710390" y="5595858"/>
              <a:ext cx="698198" cy="991697"/>
            </a:xfrm>
            <a:prstGeom prst="chevron">
              <a:avLst>
                <a:gd name="adj" fmla="val 66393"/>
              </a:avLst>
            </a:prstGeom>
            <a:solidFill>
              <a:srgbClr val="007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6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6089" y="1967680"/>
            <a:ext cx="7043489" cy="311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8606" y="3000049"/>
            <a:ext cx="2730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IN</a:t>
            </a:r>
            <a:r>
              <a:rPr lang="en-US" altLang="ko-KR" sz="6000" kern="300" spc="-300" dirty="0"/>
              <a:t> </a:t>
            </a:r>
            <a:r>
              <a:rPr lang="en-US" altLang="ko-KR" sz="6000" dirty="0">
                <a:solidFill>
                  <a:srgbClr val="007EA7"/>
                </a:solidFill>
              </a:rPr>
              <a:t>DEX</a:t>
            </a:r>
            <a:endParaRPr lang="ko-KR" altLang="en-US" sz="6000" dirty="0">
              <a:solidFill>
                <a:srgbClr val="007EA7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133567" y="3350116"/>
            <a:ext cx="1056068" cy="157765"/>
            <a:chOff x="4172755" y="3271234"/>
            <a:chExt cx="1056068" cy="1577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8" name="직선 연결선 7"/>
            <p:cNvCxnSpPr/>
            <p:nvPr/>
          </p:nvCxnSpPr>
          <p:spPr>
            <a:xfrm>
              <a:off x="4172755" y="3428999"/>
              <a:ext cx="105606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790942" y="3271234"/>
              <a:ext cx="412124" cy="1577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631463" y="2336393"/>
            <a:ext cx="192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EA7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제작동기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1463" y="3136612"/>
            <a:ext cx="192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EA7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1463" y="3936831"/>
            <a:ext cx="192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EA7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개선사항</a:t>
            </a:r>
          </a:p>
        </p:txBody>
      </p:sp>
    </p:spTree>
    <p:extLst>
      <p:ext uri="{BB962C8B-B14F-4D97-AF65-F5344CB8AC3E}">
        <p14:creationId xmlns:p14="http://schemas.microsoft.com/office/powerpoint/2010/main" val="3517055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5379568" descr="EMB000020f043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6" y="782223"/>
            <a:ext cx="3698543" cy="57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5378368" descr="EMB000020f043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98" y="1549020"/>
            <a:ext cx="6937033" cy="46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65423" y="222258"/>
            <a:ext cx="1240972" cy="1210491"/>
            <a:chOff x="1802675" y="513806"/>
            <a:chExt cx="1240972" cy="12104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24" y="643867"/>
              <a:ext cx="1040674" cy="1040674"/>
            </a:xfrm>
            <a:prstGeom prst="rect">
              <a:avLst/>
            </a:prstGeom>
          </p:spPr>
        </p:pic>
        <p:sp>
          <p:nvSpPr>
            <p:cNvPr id="12" name="팔각형 11"/>
            <p:cNvSpPr/>
            <p:nvPr/>
          </p:nvSpPr>
          <p:spPr>
            <a:xfrm>
              <a:off x="1802675" y="513806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92237" y="1844622"/>
            <a:ext cx="3607526" cy="3633068"/>
            <a:chOff x="4292237" y="2105880"/>
            <a:chExt cx="3607526" cy="36330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37" y="2131422"/>
              <a:ext cx="3607526" cy="360752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521" y="2105880"/>
              <a:ext cx="590235" cy="59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2499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5423" y="222258"/>
            <a:ext cx="1240972" cy="1210491"/>
            <a:chOff x="1802675" y="513806"/>
            <a:chExt cx="1240972" cy="121049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24" y="643867"/>
              <a:ext cx="1040674" cy="1040674"/>
            </a:xfrm>
            <a:prstGeom prst="rect">
              <a:avLst/>
            </a:prstGeom>
          </p:spPr>
        </p:pic>
        <p:sp>
          <p:nvSpPr>
            <p:cNvPr id="12" name="팔각형 11"/>
            <p:cNvSpPr/>
            <p:nvPr/>
          </p:nvSpPr>
          <p:spPr>
            <a:xfrm>
              <a:off x="1802675" y="513806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86449" y="1103528"/>
            <a:ext cx="1240972" cy="1210491"/>
            <a:chOff x="1186449" y="1103528"/>
            <a:chExt cx="1240972" cy="12104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5" name="팔각형 24"/>
            <p:cNvSpPr/>
            <p:nvPr/>
          </p:nvSpPr>
          <p:spPr>
            <a:xfrm>
              <a:off x="1186449" y="1103528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619" y="1253277"/>
              <a:ext cx="940526" cy="94052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3491863" y="2642566"/>
            <a:ext cx="3312604" cy="3439695"/>
            <a:chOff x="1282888" y="1277140"/>
            <a:chExt cx="4121623" cy="435938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907" y="2226489"/>
              <a:ext cx="2761396" cy="2438400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282888" y="1277140"/>
              <a:ext cx="4121623" cy="4359385"/>
            </a:xfrm>
            <a:prstGeom prst="roundRect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37481" y="3401519"/>
              <a:ext cx="440201" cy="1018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366455" y="2642566"/>
            <a:ext cx="3312604" cy="3439695"/>
            <a:chOff x="7235587" y="1782107"/>
            <a:chExt cx="4121623" cy="435938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7235587" y="1782107"/>
              <a:ext cx="4121623" cy="4359385"/>
            </a:xfrm>
            <a:prstGeom prst="roundRect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7922943" y="2606633"/>
              <a:ext cx="2858788" cy="2615169"/>
              <a:chOff x="8100364" y="2816640"/>
              <a:chExt cx="2543393" cy="2297903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9870" y="3906486"/>
                <a:ext cx="1163887" cy="116388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8565" y="2816640"/>
                <a:ext cx="1163887" cy="116388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151487" y="2816640"/>
                <a:ext cx="1163887" cy="116388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100364" y="3950656"/>
                <a:ext cx="1163887" cy="1163887"/>
              </a:xfrm>
              <a:prstGeom prst="rect">
                <a:avLst/>
              </a:prstGeom>
            </p:spPr>
          </p:pic>
        </p:grpSp>
      </p:grpSp>
      <p:cxnSp>
        <p:nvCxnSpPr>
          <p:cNvPr id="6" name="직선 연결선 5"/>
          <p:cNvCxnSpPr/>
          <p:nvPr/>
        </p:nvCxnSpPr>
        <p:spPr>
          <a:xfrm>
            <a:off x="2427421" y="1708773"/>
            <a:ext cx="7618903" cy="0"/>
          </a:xfrm>
          <a:prstGeom prst="line">
            <a:avLst/>
          </a:prstGeom>
          <a:ln w="57150">
            <a:solidFill>
              <a:srgbClr val="007EA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34" idx="0"/>
          </p:cNvCxnSpPr>
          <p:nvPr/>
        </p:nvCxnSpPr>
        <p:spPr>
          <a:xfrm>
            <a:off x="10022757" y="1708773"/>
            <a:ext cx="0" cy="933793"/>
          </a:xfrm>
          <a:prstGeom prst="line">
            <a:avLst/>
          </a:prstGeom>
          <a:ln w="57150">
            <a:solidFill>
              <a:srgbClr val="007EA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0" idx="0"/>
          </p:cNvCxnSpPr>
          <p:nvPr/>
        </p:nvCxnSpPr>
        <p:spPr>
          <a:xfrm>
            <a:off x="5135229" y="1723540"/>
            <a:ext cx="12936" cy="919026"/>
          </a:xfrm>
          <a:prstGeom prst="line">
            <a:avLst/>
          </a:prstGeom>
          <a:ln w="57150">
            <a:solidFill>
              <a:srgbClr val="007EA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115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5423" y="222258"/>
            <a:ext cx="1240972" cy="1210491"/>
            <a:chOff x="1802675" y="513806"/>
            <a:chExt cx="1240972" cy="121049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24" y="643867"/>
              <a:ext cx="1040674" cy="1040674"/>
            </a:xfrm>
            <a:prstGeom prst="rect">
              <a:avLst/>
            </a:prstGeom>
          </p:spPr>
        </p:pic>
        <p:sp>
          <p:nvSpPr>
            <p:cNvPr id="12" name="팔각형 11"/>
            <p:cNvSpPr/>
            <p:nvPr/>
          </p:nvSpPr>
          <p:spPr>
            <a:xfrm>
              <a:off x="1802675" y="513806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86449" y="1103528"/>
            <a:ext cx="1240972" cy="1210491"/>
            <a:chOff x="1186449" y="1103528"/>
            <a:chExt cx="1240972" cy="12104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5" name="팔각형 24"/>
            <p:cNvSpPr/>
            <p:nvPr/>
          </p:nvSpPr>
          <p:spPr>
            <a:xfrm>
              <a:off x="1186449" y="1103528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619" y="1253277"/>
              <a:ext cx="940526" cy="940526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49" y="3035474"/>
            <a:ext cx="2695825" cy="269582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8248172" y="3188645"/>
            <a:ext cx="2560320" cy="2580342"/>
            <a:chOff x="7647297" y="2839503"/>
            <a:chExt cx="2970662" cy="297066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297" y="2839503"/>
              <a:ext cx="2970662" cy="297066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647297" y="3848669"/>
              <a:ext cx="350291" cy="982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03151" y="2314019"/>
            <a:ext cx="2703885" cy="3454968"/>
            <a:chOff x="8450217" y="913867"/>
            <a:chExt cx="3177676" cy="3917824"/>
          </a:xfrm>
        </p:grpSpPr>
        <p:grpSp>
          <p:nvGrpSpPr>
            <p:cNvPr id="41" name="그룹 40"/>
            <p:cNvGrpSpPr/>
            <p:nvPr/>
          </p:nvGrpSpPr>
          <p:grpSpPr>
            <a:xfrm>
              <a:off x="8450217" y="1861029"/>
              <a:ext cx="3177676" cy="2970662"/>
              <a:chOff x="196387" y="563739"/>
              <a:chExt cx="2874359" cy="2865261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485" y="563739"/>
                <a:ext cx="2865261" cy="2865261"/>
              </a:xfrm>
              <a:prstGeom prst="rect">
                <a:avLst/>
              </a:prstGeom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196387" y="1562520"/>
                <a:ext cx="350291" cy="982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799" y="913867"/>
              <a:ext cx="1488743" cy="1488743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885909" y="2888701"/>
            <a:ext cx="3705533" cy="3337928"/>
            <a:chOff x="885909" y="2888701"/>
            <a:chExt cx="3705533" cy="33379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449" y="2888701"/>
              <a:ext cx="3140866" cy="3140866"/>
            </a:xfrm>
            <a:prstGeom prst="rect">
              <a:avLst/>
            </a:prstGeom>
          </p:spPr>
        </p:pic>
        <p:sp>
          <p:nvSpPr>
            <p:cNvPr id="3" name="곱셈 기호 2"/>
            <p:cNvSpPr/>
            <p:nvPr/>
          </p:nvSpPr>
          <p:spPr>
            <a:xfrm>
              <a:off x="885909" y="2970449"/>
              <a:ext cx="3705533" cy="3256180"/>
            </a:xfrm>
            <a:prstGeom prst="mathMultiply">
              <a:avLst>
                <a:gd name="adj1" fmla="val 101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6090" y="3308368"/>
            <a:ext cx="3491213" cy="2580342"/>
            <a:chOff x="4036090" y="3308368"/>
            <a:chExt cx="3491213" cy="2580342"/>
          </a:xfrm>
        </p:grpSpPr>
        <p:grpSp>
          <p:nvGrpSpPr>
            <p:cNvPr id="46" name="그룹 45"/>
            <p:cNvGrpSpPr/>
            <p:nvPr/>
          </p:nvGrpSpPr>
          <p:grpSpPr>
            <a:xfrm>
              <a:off x="4966983" y="3308368"/>
              <a:ext cx="2560320" cy="2580342"/>
              <a:chOff x="7647297" y="2839503"/>
              <a:chExt cx="2970662" cy="2970662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7297" y="2839503"/>
                <a:ext cx="2970662" cy="2970662"/>
              </a:xfrm>
              <a:prstGeom prst="rect">
                <a:avLst/>
              </a:prstGeom>
            </p:spPr>
          </p:pic>
          <p:sp>
            <p:nvSpPr>
              <p:cNvPr id="48" name="직사각형 47"/>
              <p:cNvSpPr/>
              <p:nvPr/>
            </p:nvSpPr>
            <p:spPr>
              <a:xfrm>
                <a:off x="7647297" y="3848669"/>
                <a:ext cx="350291" cy="982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036090" y="4440774"/>
              <a:ext cx="1056068" cy="157765"/>
              <a:chOff x="4172755" y="3271234"/>
              <a:chExt cx="1056068" cy="15776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4172755" y="3428999"/>
                <a:ext cx="105606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790942" y="3271234"/>
                <a:ext cx="412124" cy="157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33" y="3308368"/>
            <a:ext cx="2438400" cy="24384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268888" y="814464"/>
            <a:ext cx="2538484" cy="1061270"/>
            <a:chOff x="5121017" y="647503"/>
            <a:chExt cx="2538484" cy="1061270"/>
          </a:xfrm>
        </p:grpSpPr>
        <p:sp>
          <p:nvSpPr>
            <p:cNvPr id="8" name="TextBox 7"/>
            <p:cNvSpPr txBox="1"/>
            <p:nvPr/>
          </p:nvSpPr>
          <p:spPr>
            <a:xfrm>
              <a:off x="5121017" y="785443"/>
              <a:ext cx="2538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/>
                <a:t>LOBBY</a:t>
              </a:r>
              <a:endParaRPr lang="ko-KR" altLang="en-US" sz="54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268888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721538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199879" y="647641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37276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052913" y="661151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914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31113" y="3643142"/>
            <a:ext cx="4748" cy="1795863"/>
            <a:chOff x="10448223" y="835355"/>
            <a:chExt cx="4748" cy="1795863"/>
          </a:xfrm>
        </p:grpSpPr>
        <p:cxnSp>
          <p:nvCxnSpPr>
            <p:cNvPr id="15" name="직선 화살표 연결선 14"/>
            <p:cNvCxnSpPr/>
            <p:nvPr/>
          </p:nvCxnSpPr>
          <p:spPr>
            <a:xfrm flipH="1" flipV="1">
              <a:off x="10450168" y="835355"/>
              <a:ext cx="2803" cy="918542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>
              <a:off x="10448223" y="1712676"/>
              <a:ext cx="2803" cy="91854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9640953" y="3903549"/>
            <a:ext cx="0" cy="1333721"/>
            <a:chOff x="10914401" y="986909"/>
            <a:chExt cx="0" cy="1333721"/>
          </a:xfrm>
        </p:grpSpPr>
        <p:cxnSp>
          <p:nvCxnSpPr>
            <p:cNvPr id="75" name="직선 화살표 연결선 74"/>
            <p:cNvCxnSpPr/>
            <p:nvPr/>
          </p:nvCxnSpPr>
          <p:spPr>
            <a:xfrm flipV="1">
              <a:off x="10914401" y="986909"/>
              <a:ext cx="0" cy="70933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10914401" y="1611295"/>
              <a:ext cx="0" cy="70933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65423" y="222258"/>
            <a:ext cx="1240972" cy="1210491"/>
            <a:chOff x="1802675" y="513806"/>
            <a:chExt cx="1240972" cy="121049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24" y="643867"/>
              <a:ext cx="1040674" cy="1040674"/>
            </a:xfrm>
            <a:prstGeom prst="rect">
              <a:avLst/>
            </a:prstGeom>
          </p:spPr>
        </p:pic>
        <p:sp>
          <p:nvSpPr>
            <p:cNvPr id="12" name="팔각형 11"/>
            <p:cNvSpPr/>
            <p:nvPr/>
          </p:nvSpPr>
          <p:spPr>
            <a:xfrm>
              <a:off x="1802675" y="513806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86449" y="1103528"/>
            <a:ext cx="1240972" cy="1210491"/>
            <a:chOff x="1186449" y="1103528"/>
            <a:chExt cx="1240972" cy="12104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5" name="팔각형 24"/>
            <p:cNvSpPr/>
            <p:nvPr/>
          </p:nvSpPr>
          <p:spPr>
            <a:xfrm>
              <a:off x="1186449" y="1103528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619" y="1253277"/>
              <a:ext cx="940526" cy="940526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067884" y="902114"/>
            <a:ext cx="5198945" cy="1061270"/>
            <a:chOff x="4258953" y="902114"/>
            <a:chExt cx="5198945" cy="1061270"/>
          </a:xfrm>
        </p:grpSpPr>
        <p:sp>
          <p:nvSpPr>
            <p:cNvPr id="36" name="타원 35"/>
            <p:cNvSpPr/>
            <p:nvPr/>
          </p:nvSpPr>
          <p:spPr>
            <a:xfrm>
              <a:off x="6629852" y="906401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258953" y="902114"/>
              <a:ext cx="5198945" cy="1061270"/>
              <a:chOff x="4258953" y="902114"/>
              <a:chExt cx="5198945" cy="106127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258953" y="902114"/>
                <a:ext cx="5198945" cy="1061270"/>
                <a:chOff x="5121016" y="647503"/>
                <a:chExt cx="5198945" cy="106127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121016" y="785443"/>
                  <a:ext cx="519894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400" b="1" dirty="0"/>
                    <a:t>DEPARTMENT</a:t>
                  </a:r>
                  <a:endParaRPr lang="ko-KR" altLang="en-US" sz="5400" b="1" dirty="0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>
                  <a:off x="5350776" y="647503"/>
                  <a:ext cx="180000" cy="180000"/>
                </a:xfrm>
                <a:prstGeom prst="ellipse">
                  <a:avLst/>
                </a:prstGeom>
                <a:solidFill>
                  <a:srgbClr val="007EA7"/>
                </a:solidFill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830722" y="647503"/>
                  <a:ext cx="180000" cy="180000"/>
                </a:xfrm>
                <a:prstGeom prst="ellipse">
                  <a:avLst/>
                </a:prstGeom>
                <a:solidFill>
                  <a:srgbClr val="007EA7"/>
                </a:solidFill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6213527" y="647641"/>
                  <a:ext cx="180000" cy="180000"/>
                </a:xfrm>
                <a:prstGeom prst="ellipse">
                  <a:avLst/>
                </a:prstGeom>
                <a:solidFill>
                  <a:srgbClr val="007EA7"/>
                </a:solidFill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6623628" y="647503"/>
                  <a:ext cx="180000" cy="180000"/>
                </a:xfrm>
                <a:prstGeom prst="ellipse">
                  <a:avLst/>
                </a:prstGeom>
                <a:solidFill>
                  <a:srgbClr val="007EA7"/>
                </a:solidFill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7066561" y="661151"/>
                  <a:ext cx="180000" cy="180000"/>
                </a:xfrm>
                <a:prstGeom prst="ellipse">
                  <a:avLst/>
                </a:prstGeom>
                <a:solidFill>
                  <a:srgbClr val="007EA7"/>
                </a:solidFill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>
                <a:off x="7155700" y="902114"/>
                <a:ext cx="180000" cy="180000"/>
              </a:xfrm>
              <a:prstGeom prst="ellipse">
                <a:avLst/>
              </a:prstGeom>
              <a:solidFill>
                <a:srgbClr val="007EA7"/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692142" y="902114"/>
                <a:ext cx="180000" cy="180000"/>
              </a:xfrm>
              <a:prstGeom prst="ellipse">
                <a:avLst/>
              </a:prstGeom>
              <a:solidFill>
                <a:srgbClr val="007EA7"/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8112134" y="902114"/>
                <a:ext cx="180000" cy="180000"/>
              </a:xfrm>
              <a:prstGeom prst="ellipse">
                <a:avLst/>
              </a:prstGeom>
              <a:solidFill>
                <a:srgbClr val="007EA7"/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8604427" y="905355"/>
                <a:ext cx="180000" cy="180000"/>
              </a:xfrm>
              <a:prstGeom prst="ellipse">
                <a:avLst/>
              </a:prstGeom>
              <a:solidFill>
                <a:srgbClr val="007EA7"/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642623" y="3223458"/>
            <a:ext cx="2703885" cy="2619705"/>
            <a:chOff x="196387" y="563739"/>
            <a:chExt cx="2874359" cy="286526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85" y="563739"/>
              <a:ext cx="2865261" cy="286526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196387" y="1562520"/>
              <a:ext cx="350291" cy="982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29" y="3314110"/>
            <a:ext cx="2438400" cy="24384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413358" y="3328736"/>
            <a:ext cx="2566941" cy="2431321"/>
            <a:chOff x="9104913" y="508309"/>
            <a:chExt cx="2566941" cy="2431321"/>
          </a:xfrm>
        </p:grpSpPr>
        <p:sp>
          <p:nvSpPr>
            <p:cNvPr id="2" name="타원 1"/>
            <p:cNvSpPr/>
            <p:nvPr/>
          </p:nvSpPr>
          <p:spPr>
            <a:xfrm>
              <a:off x="9108017" y="510795"/>
              <a:ext cx="2429302" cy="23959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099663" y="508309"/>
              <a:ext cx="44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54787" y="2570298"/>
              <a:ext cx="44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25312" y="1538874"/>
              <a:ext cx="44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04913" y="1538874"/>
              <a:ext cx="44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243349" y="1611295"/>
              <a:ext cx="168413" cy="1698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305893" y="2943413"/>
            <a:ext cx="5931958" cy="2976617"/>
            <a:chOff x="3198393" y="2717389"/>
            <a:chExt cx="5931958" cy="2976617"/>
          </a:xfrm>
        </p:grpSpPr>
        <p:grpSp>
          <p:nvGrpSpPr>
            <p:cNvPr id="79" name="그룹 78"/>
            <p:cNvGrpSpPr/>
            <p:nvPr/>
          </p:nvGrpSpPr>
          <p:grpSpPr>
            <a:xfrm>
              <a:off x="3198393" y="2717389"/>
              <a:ext cx="3065930" cy="2976617"/>
              <a:chOff x="591670" y="1008529"/>
              <a:chExt cx="4840941" cy="4840941"/>
            </a:xfrm>
          </p:grpSpPr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70" y="1008529"/>
                <a:ext cx="4840941" cy="4840941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2940" y="2209800"/>
                <a:ext cx="2438400" cy="24384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5971162" y="2717389"/>
              <a:ext cx="3159189" cy="2976617"/>
              <a:chOff x="5247831" y="1008529"/>
              <a:chExt cx="4840941" cy="4840941"/>
            </a:xfrm>
          </p:grpSpPr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7831" y="1008529"/>
                <a:ext cx="4840941" cy="4840941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9102" y="2305334"/>
                <a:ext cx="2438400" cy="2438400"/>
              </a:xfrm>
              <a:prstGeom prst="rect">
                <a:avLst/>
              </a:prstGeom>
            </p:spPr>
          </p:pic>
        </p:grpSp>
        <p:grpSp>
          <p:nvGrpSpPr>
            <p:cNvPr id="81" name="그룹 80"/>
            <p:cNvGrpSpPr/>
            <p:nvPr/>
          </p:nvGrpSpPr>
          <p:grpSpPr>
            <a:xfrm>
              <a:off x="5600229" y="3677662"/>
              <a:ext cx="1056068" cy="157765"/>
              <a:chOff x="4172755" y="3271234"/>
              <a:chExt cx="1056068" cy="15776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cxnSp>
            <p:nvCxnSpPr>
              <p:cNvPr id="85" name="직선 연결선 84"/>
              <p:cNvCxnSpPr/>
              <p:nvPr/>
            </p:nvCxnSpPr>
            <p:spPr>
              <a:xfrm>
                <a:off x="4172755" y="3428999"/>
                <a:ext cx="105606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4790942" y="3271234"/>
                <a:ext cx="412124" cy="157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 flipH="1">
              <a:off x="5634955" y="4498977"/>
              <a:ext cx="1056068" cy="157765"/>
              <a:chOff x="4172755" y="3271234"/>
              <a:chExt cx="1056068" cy="15776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4172755" y="3428999"/>
                <a:ext cx="105606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4790942" y="3271234"/>
                <a:ext cx="412124" cy="157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60" y="3284635"/>
            <a:ext cx="2348479" cy="23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25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5767754" y="380455"/>
            <a:ext cx="2267121" cy="1148409"/>
          </a:xfrm>
          <a:prstGeom prst="ellipse">
            <a:avLst/>
          </a:prstGeom>
          <a:noFill/>
          <a:ln w="57150">
            <a:solidFill>
              <a:srgbClr val="007EA7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5423" y="222258"/>
            <a:ext cx="1240972" cy="1210491"/>
            <a:chOff x="1802675" y="513806"/>
            <a:chExt cx="1240972" cy="121049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24" y="643867"/>
              <a:ext cx="1040674" cy="1040674"/>
            </a:xfrm>
            <a:prstGeom prst="rect">
              <a:avLst/>
            </a:prstGeom>
          </p:spPr>
        </p:pic>
        <p:sp>
          <p:nvSpPr>
            <p:cNvPr id="12" name="팔각형 11"/>
            <p:cNvSpPr/>
            <p:nvPr/>
          </p:nvSpPr>
          <p:spPr>
            <a:xfrm>
              <a:off x="1802675" y="513806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86449" y="1103528"/>
            <a:ext cx="1240972" cy="1210491"/>
            <a:chOff x="1186449" y="1103528"/>
            <a:chExt cx="1240972" cy="1210491"/>
          </a:xfrm>
        </p:grpSpPr>
        <p:sp>
          <p:nvSpPr>
            <p:cNvPr id="25" name="팔각형 24"/>
            <p:cNvSpPr/>
            <p:nvPr/>
          </p:nvSpPr>
          <p:spPr>
            <a:xfrm>
              <a:off x="1186449" y="1103528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619" y="1253277"/>
              <a:ext cx="940526" cy="94052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90695" y="1984798"/>
            <a:ext cx="1240972" cy="1210491"/>
            <a:chOff x="290695" y="1984798"/>
            <a:chExt cx="1240972" cy="12104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팔각형 8"/>
            <p:cNvSpPr/>
            <p:nvPr/>
          </p:nvSpPr>
          <p:spPr>
            <a:xfrm>
              <a:off x="290695" y="1984798"/>
              <a:ext cx="1240972" cy="1210491"/>
            </a:xfrm>
            <a:prstGeom prst="octagon">
              <a:avLst/>
            </a:prstGeom>
            <a:noFill/>
            <a:ln w="57150">
              <a:solidFill>
                <a:srgbClr val="00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59" y="2150640"/>
              <a:ext cx="855117" cy="85511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905033" y="498101"/>
            <a:ext cx="2031325" cy="830997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정확성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011680" y="1544742"/>
            <a:ext cx="9847384" cy="5010803"/>
            <a:chOff x="2011680" y="1544742"/>
            <a:chExt cx="9847384" cy="50108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011680" y="2463768"/>
              <a:ext cx="9847384" cy="4091777"/>
            </a:xfrm>
            <a:prstGeom prst="roundRect">
              <a:avLst/>
            </a:prstGeom>
            <a:noFill/>
            <a:ln w="57150">
              <a:solidFill>
                <a:srgbClr val="007EA7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907760" y="1544742"/>
              <a:ext cx="12936" cy="919026"/>
            </a:xfrm>
            <a:prstGeom prst="line">
              <a:avLst/>
            </a:prstGeom>
            <a:ln w="57150">
              <a:solidFill>
                <a:srgbClr val="007EA7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00" y="2947233"/>
            <a:ext cx="2818605" cy="328837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315" y="1984798"/>
            <a:ext cx="4161001" cy="425080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82" y="2707611"/>
            <a:ext cx="3500694" cy="36040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62217" y="498101"/>
            <a:ext cx="1415772" cy="830997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속도</a:t>
            </a:r>
          </a:p>
        </p:txBody>
      </p:sp>
      <p:pic>
        <p:nvPicPr>
          <p:cNvPr id="20" name="그림 19" descr="81562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33724" y="3367087"/>
            <a:ext cx="2438400" cy="2438400"/>
          </a:xfrm>
          <a:prstGeom prst="rect">
            <a:avLst/>
          </a:prstGeom>
        </p:spPr>
      </p:pic>
      <p:pic>
        <p:nvPicPr>
          <p:cNvPr id="21" name="그림 20" descr="8402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48675" y="3452812"/>
            <a:ext cx="2438400" cy="2438400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5857875" y="4271963"/>
            <a:ext cx="1943100" cy="1071562"/>
          </a:xfrm>
          <a:prstGeom prst="rightArrow">
            <a:avLst>
              <a:gd name="adj1" fmla="val 31334"/>
              <a:gd name="adj2" fmla="val 51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14567" y="550488"/>
            <a:ext cx="2031325" cy="830997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데이터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463175" y="3043425"/>
            <a:ext cx="5931958" cy="2976617"/>
            <a:chOff x="3198393" y="2717389"/>
            <a:chExt cx="5931958" cy="2976617"/>
          </a:xfrm>
        </p:grpSpPr>
        <p:grpSp>
          <p:nvGrpSpPr>
            <p:cNvPr id="47" name="그룹 78"/>
            <p:cNvGrpSpPr/>
            <p:nvPr/>
          </p:nvGrpSpPr>
          <p:grpSpPr>
            <a:xfrm>
              <a:off x="3198393" y="2717389"/>
              <a:ext cx="3065930" cy="2976617"/>
              <a:chOff x="591670" y="1008529"/>
              <a:chExt cx="4840941" cy="484094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70" y="1008529"/>
                <a:ext cx="4840941" cy="4840941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2940" y="2209800"/>
                <a:ext cx="2438400" cy="2438400"/>
              </a:xfrm>
              <a:prstGeom prst="rect">
                <a:avLst/>
              </a:prstGeom>
            </p:spPr>
          </p:pic>
        </p:grpSp>
        <p:grpSp>
          <p:nvGrpSpPr>
            <p:cNvPr id="48" name="그룹 79"/>
            <p:cNvGrpSpPr/>
            <p:nvPr/>
          </p:nvGrpSpPr>
          <p:grpSpPr>
            <a:xfrm>
              <a:off x="5971162" y="2717389"/>
              <a:ext cx="3159189" cy="2976617"/>
              <a:chOff x="5247831" y="1008529"/>
              <a:chExt cx="4840941" cy="4840941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7831" y="1008529"/>
                <a:ext cx="4840941" cy="4840941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9102" y="2305334"/>
                <a:ext cx="2438400" cy="2438400"/>
              </a:xfrm>
              <a:prstGeom prst="rect">
                <a:avLst/>
              </a:prstGeom>
            </p:spPr>
          </p:pic>
        </p:grpSp>
        <p:grpSp>
          <p:nvGrpSpPr>
            <p:cNvPr id="49" name="그룹 80"/>
            <p:cNvGrpSpPr/>
            <p:nvPr/>
          </p:nvGrpSpPr>
          <p:grpSpPr>
            <a:xfrm>
              <a:off x="5600229" y="3677662"/>
              <a:ext cx="1056068" cy="157765"/>
              <a:chOff x="4172755" y="3271234"/>
              <a:chExt cx="1056068" cy="15776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4172755" y="3428999"/>
                <a:ext cx="105606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4790942" y="3271234"/>
                <a:ext cx="412124" cy="157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81"/>
            <p:cNvGrpSpPr/>
            <p:nvPr/>
          </p:nvGrpSpPr>
          <p:grpSpPr>
            <a:xfrm flipH="1">
              <a:off x="5634955" y="4498977"/>
              <a:ext cx="1056068" cy="157765"/>
              <a:chOff x="4172755" y="3271234"/>
              <a:chExt cx="1056068" cy="157765"/>
            </a:xfr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4172755" y="3428999"/>
                <a:ext cx="105606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790942" y="3271234"/>
                <a:ext cx="412124" cy="157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그림 58" descr="64174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77250" y="33099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5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6" grpId="1"/>
      <p:bldP spid="19" grpId="0"/>
      <p:bldP spid="19" grpId="1"/>
      <p:bldP spid="31" grpId="0" animBg="1"/>
      <p:bldP spid="31" grpId="1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5768" y="2035142"/>
            <a:ext cx="12237720" cy="4051333"/>
            <a:chOff x="425768" y="1449355"/>
            <a:chExt cx="12237720" cy="4051333"/>
          </a:xfrm>
        </p:grpSpPr>
        <p:sp>
          <p:nvSpPr>
            <p:cNvPr id="2" name="TextBox 1"/>
            <p:cNvSpPr txBox="1"/>
            <p:nvPr/>
          </p:nvSpPr>
          <p:spPr>
            <a:xfrm>
              <a:off x="733425" y="2109692"/>
              <a:ext cx="11930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조승준 </a:t>
              </a:r>
              <a:r>
                <a:rPr lang="en-US" altLang="ko-KR" sz="4000" b="1" dirty="0"/>
                <a:t>–&gt; </a:t>
              </a:r>
              <a:r>
                <a:rPr lang="ko-KR" altLang="en-US" sz="4000" dirty="0" err="1"/>
                <a:t>안드로이드</a:t>
              </a:r>
              <a:r>
                <a:rPr lang="ko-KR" altLang="en-US" sz="4000" dirty="0"/>
                <a:t> </a:t>
              </a:r>
              <a:r>
                <a:rPr lang="en-US" altLang="ko-KR" sz="4000" dirty="0"/>
                <a:t>,</a:t>
              </a:r>
              <a:r>
                <a:rPr lang="ko-KR" altLang="en-US" sz="4000" dirty="0"/>
                <a:t>소프트웨어</a:t>
              </a:r>
              <a:endParaRPr lang="en-US" altLang="ko-KR" sz="4000" dirty="0"/>
            </a:p>
            <a:p>
              <a:r>
                <a:rPr lang="ko-KR" altLang="en-US" sz="4000" b="1" dirty="0" err="1"/>
                <a:t>주예찬</a:t>
              </a:r>
              <a:r>
                <a:rPr lang="ko-KR" altLang="en-US" sz="4000" b="1" dirty="0"/>
                <a:t> </a:t>
              </a:r>
              <a:r>
                <a:rPr lang="en-US" altLang="ko-KR" sz="4000" b="1" dirty="0"/>
                <a:t>-&gt;</a:t>
              </a:r>
              <a:r>
                <a:rPr lang="en-US" altLang="ko-KR" sz="4000" dirty="0"/>
                <a:t>GUI </a:t>
              </a:r>
              <a:r>
                <a:rPr lang="ko-KR" altLang="en-US" sz="4000" dirty="0"/>
                <a:t>코딩 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소프트웨어 </a:t>
              </a:r>
              <a:endParaRPr lang="en-US" altLang="ko-KR" sz="4000" dirty="0"/>
            </a:p>
            <a:p>
              <a:r>
                <a:rPr lang="ko-KR" altLang="en-US" sz="4000" b="1" dirty="0" err="1"/>
                <a:t>이시온</a:t>
              </a:r>
              <a:r>
                <a:rPr lang="ko-KR" altLang="en-US" sz="4000" b="1" dirty="0"/>
                <a:t> </a:t>
              </a:r>
              <a:r>
                <a:rPr lang="en-US" altLang="ko-KR" sz="4000" b="1" dirty="0"/>
                <a:t>-&gt;</a:t>
              </a:r>
              <a:r>
                <a:rPr lang="en-US" altLang="ko-KR" sz="4000" dirty="0"/>
                <a:t>PPT</a:t>
              </a:r>
              <a:r>
                <a:rPr lang="ko-KR" altLang="en-US" sz="4000" dirty="0"/>
                <a:t>제작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하드웨어설계 </a:t>
              </a:r>
              <a:r>
                <a:rPr lang="en-US" altLang="ko-KR" sz="4000" dirty="0"/>
                <a:t>, </a:t>
              </a:r>
              <a:r>
                <a:rPr lang="ko-KR" altLang="en-US" sz="4000" dirty="0" err="1"/>
                <a:t>기구물</a:t>
              </a:r>
              <a:r>
                <a:rPr lang="ko-KR" altLang="en-US" sz="4000" dirty="0"/>
                <a:t> 제작</a:t>
              </a:r>
              <a:endParaRPr lang="en-US" altLang="ko-KR" sz="4000" dirty="0"/>
            </a:p>
            <a:p>
              <a:r>
                <a:rPr lang="ko-KR" altLang="en-US" sz="4000" b="1" dirty="0"/>
                <a:t>설혁수</a:t>
              </a:r>
              <a:r>
                <a:rPr lang="en-US" altLang="ko-KR" sz="4000" b="1" dirty="0"/>
                <a:t> -&gt;</a:t>
              </a:r>
              <a:r>
                <a:rPr lang="ko-KR" altLang="en-US" sz="4000" dirty="0"/>
                <a:t>하드웨어설계 </a:t>
              </a:r>
              <a:r>
                <a:rPr lang="en-US" altLang="ko-KR" sz="4000" dirty="0"/>
                <a:t>, </a:t>
              </a:r>
              <a:r>
                <a:rPr lang="ko-KR" altLang="en-US" sz="4000" dirty="0" err="1"/>
                <a:t>기구물</a:t>
              </a:r>
              <a:r>
                <a:rPr lang="ko-KR" altLang="en-US" sz="4000" dirty="0"/>
                <a:t> 제작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25768" y="1449355"/>
              <a:ext cx="11475720" cy="4051333"/>
            </a:xfrm>
            <a:prstGeom prst="roundRect">
              <a:avLst/>
            </a:prstGeom>
            <a:noFill/>
            <a:ln w="57150">
              <a:solidFill>
                <a:srgbClr val="007EA7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26001" y="643014"/>
            <a:ext cx="2832124" cy="968937"/>
            <a:chOff x="5121017" y="647503"/>
            <a:chExt cx="2832124" cy="968937"/>
          </a:xfrm>
        </p:grpSpPr>
        <p:sp>
          <p:nvSpPr>
            <p:cNvPr id="6" name="TextBox 5"/>
            <p:cNvSpPr txBox="1"/>
            <p:nvPr/>
          </p:nvSpPr>
          <p:spPr>
            <a:xfrm>
              <a:off x="5121017" y="785443"/>
              <a:ext cx="2832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/>
                <a:t>역할분담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5426056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93010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642807" y="647641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251660" y="647503"/>
              <a:ext cx="180000" cy="180000"/>
            </a:xfrm>
            <a:prstGeom prst="ellipse">
              <a:avLst/>
            </a:prstGeom>
            <a:solidFill>
              <a:srgbClr val="007EA7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6089" y="1967680"/>
            <a:ext cx="7043489" cy="311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5376" y="2893606"/>
            <a:ext cx="5012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007EA7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70554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EA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290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JBTS201623</dc:creator>
  <cp:lastModifiedBy>sungjun jo</cp:lastModifiedBy>
  <cp:revision>81</cp:revision>
  <dcterms:created xsi:type="dcterms:W3CDTF">2018-05-08T05:47:45Z</dcterms:created>
  <dcterms:modified xsi:type="dcterms:W3CDTF">2018-05-13T14:43:36Z</dcterms:modified>
</cp:coreProperties>
</file>