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6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00FA6-0DCD-4529-8377-2351C5A9A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79CB07-2FF5-4721-8F39-561E5675F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F63D6-DF80-4DFE-83A2-9BC12C48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9586-D449-452D-8F2A-98F9B57DEBB2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80D70-60B2-4A4B-A173-5D351FCD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12E5B-1D37-4897-AE1A-9F772F97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FA61-075A-4974-97EF-44EB8DC15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32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CB467-97FF-4005-BCD1-3B2529B1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BA8243-0D61-438B-AC2C-D34F4ECAA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330491-5E97-475E-BE7A-16AB7024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9586-D449-452D-8F2A-98F9B57DEBB2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B53B3-39D3-4760-A8CA-DFA620FA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16E92-E64B-4C15-BE21-07A092BB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FA61-075A-4974-97EF-44EB8DC15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96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D978C1-400D-4AA3-B983-07FA35D20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348C03-5D80-414E-8994-116B4F6AA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F9AC6-813A-4710-89E2-CA83F049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9586-D449-452D-8F2A-98F9B57DEBB2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855084-F6B6-43B8-9485-DABDEC34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DDD6DB-BFC9-4763-A554-D43990DB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FA61-075A-4974-97EF-44EB8DC15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31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8FC17-FF64-44F6-B118-480F26CC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600FA-3E6B-4900-8FF1-3579B137A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0C6CB-A4F8-4520-848C-C79158E7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9586-D449-452D-8F2A-98F9B57DEBB2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58251-D542-4005-BBB3-115855DD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54CE0-5E08-4777-A740-5BB781B2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FA61-075A-4974-97EF-44EB8DC15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DA5F8-F325-4B41-A068-E147EDC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EB31CA-A85F-41A0-A509-F5EC96F30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96366-52C8-4FAF-93C4-886845F8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9586-D449-452D-8F2A-98F9B57DEBB2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20CC0-1D89-449B-A185-60294A8C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1F778-C3CC-4A8F-B0C4-44D381E0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FA61-075A-4974-97EF-44EB8DC15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9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F0848-CCCC-4900-B02F-8E24D107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DA163-6ADE-485E-9D0B-A55AB647E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6EC6B6-03E9-4F0A-B30B-7AAD50572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E6E9B8-4992-46BB-B76B-87E00D94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9586-D449-452D-8F2A-98F9B57DEBB2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33617A-AB1B-4297-9A58-EE50A86A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6D1F0-9F20-497C-B6CD-2C745BD7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FA61-075A-4974-97EF-44EB8DC15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7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7C9E-361B-4FE0-9772-AA54C089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70934D-AAE8-44FB-8602-98A0AA835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72DCD5-AD10-40CF-9902-ADB0DD8FB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29B257-B9DC-480A-AA8A-7DA347804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B89CFB-E281-4726-86C8-F0D087D0C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D3F663-8546-4D5B-8FF8-3A26693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9586-D449-452D-8F2A-98F9B57DEBB2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45C44E-507F-46A0-8AB9-2D9C9A94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C80030-9F13-4A80-B0EB-0184270E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FA61-075A-4974-97EF-44EB8DC15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5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9DD3B-3F28-4088-9E88-95885507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A78386-191C-4FD5-B3BA-2BC1B554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9586-D449-452D-8F2A-98F9B57DEBB2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A09932-EE57-412E-93F7-52360095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1D6CD8-DF9E-4EE9-A655-AEC88D94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FA61-075A-4974-97EF-44EB8DC15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7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64C5E8-29D5-49E7-82C4-A278F072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9586-D449-452D-8F2A-98F9B57DEBB2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B86D0F-D6C3-4F86-B140-57AA7F40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E60B30-288D-48BC-9ED3-F35C72C2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FA61-075A-4974-97EF-44EB8DC15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1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E0A87-A314-43B6-B31F-1E91CC4B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012C3-BC6A-4AE6-99C5-485C858CD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3BF847-95C4-4483-A1F9-90974D43D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B75B5F-1CCC-432D-B1FC-ED7C3CD1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9586-D449-452D-8F2A-98F9B57DEBB2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2CE000-707A-4C2E-97C2-E11FCC7C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713D4-DE03-479D-8CB6-5A7C7744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FA61-075A-4974-97EF-44EB8DC15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43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92ACB-C4CB-44CE-A518-CECAE9D23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91B3F2-4B26-4461-B01D-9DFD85CE6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309703-432A-4D12-AE88-341F33F14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D0A19D-B5F5-474C-8B35-C787EFF0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9586-D449-452D-8F2A-98F9B57DEBB2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0E5FB-6C0C-44F8-B258-181EFFE2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E0889-4175-4C7E-84E7-200DE099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FA61-075A-4974-97EF-44EB8DC15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0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EF2776-AFE3-4AC5-A7C2-EE8925C0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50BFCB-769D-4729-A051-8219C228C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B30D78-94A8-4DD7-AC31-633F41138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C9586-D449-452D-8F2A-98F9B57DEBB2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FB1DB-D5A4-447C-9FDD-2AD6E4F3F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71807-3F8D-46D3-981D-72772E2D9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8FA61-075A-4974-97EF-44EB8DC15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6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번역] gRPC with Golang and Python">
            <a:extLst>
              <a:ext uri="{FF2B5EF4-FFF2-40B4-BE49-F238E27FC236}">
                <a16:creationId xmlns:a16="http://schemas.microsoft.com/office/drawing/2014/main" id="{1B4458EA-4C1F-404A-90AC-CBF6A9FFE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836" y="643467"/>
            <a:ext cx="10662327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85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1458C8-9237-46BD-986A-BFB4DE69B948}"/>
              </a:ext>
            </a:extLst>
          </p:cNvPr>
          <p:cNvSpPr txBox="1"/>
          <p:nvPr/>
        </p:nvSpPr>
        <p:spPr>
          <a:xfrm>
            <a:off x="537029" y="1583951"/>
            <a:ext cx="11117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gRPC</a:t>
            </a: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8" name="Picture 4" descr="Введение в gRPC. gRPC — это высокопроизводительный… | by Gennady Karev |  Mad Devs Blog — Custom Software Development Company">
            <a:extLst>
              <a:ext uri="{FF2B5EF4-FFF2-40B4-BE49-F238E27FC236}">
                <a16:creationId xmlns:a16="http://schemas.microsoft.com/office/drawing/2014/main" id="{8787C331-7726-416D-8F69-5B48A0873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24487"/>
            <a:ext cx="2504661" cy="88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20F2B90-C0D4-4DAB-BCDA-2A08BC93FA57}"/>
              </a:ext>
            </a:extLst>
          </p:cNvPr>
          <p:cNvSpPr/>
          <p:nvPr/>
        </p:nvSpPr>
        <p:spPr>
          <a:xfrm>
            <a:off x="0" y="1141354"/>
            <a:ext cx="12192000" cy="176659"/>
          </a:xfrm>
          <a:prstGeom prst="rect">
            <a:avLst/>
          </a:prstGeom>
          <a:solidFill>
            <a:srgbClr val="2A6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D734F-E0C3-4D66-9FA4-EAF569EC3EA7}"/>
              </a:ext>
            </a:extLst>
          </p:cNvPr>
          <p:cNvSpPr txBox="1"/>
          <p:nvPr/>
        </p:nvSpPr>
        <p:spPr>
          <a:xfrm>
            <a:off x="537029" y="2291837"/>
            <a:ext cx="407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Google</a:t>
            </a:r>
            <a:r>
              <a:rPr lang="ko-KR" altLang="en-US" dirty="0"/>
              <a:t> </a:t>
            </a:r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Precision Call (</a:t>
            </a:r>
            <a:r>
              <a:rPr lang="en-US" altLang="ko-KR" dirty="0" err="1"/>
              <a:t>gRPC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F6EB2-9BC4-4581-8F63-D2EED71AB4C0}"/>
              </a:ext>
            </a:extLst>
          </p:cNvPr>
          <p:cNvSpPr txBox="1"/>
          <p:nvPr/>
        </p:nvSpPr>
        <p:spPr>
          <a:xfrm>
            <a:off x="3024548" y="342900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stubby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69530-1E07-4F87-9F9B-4E672398E81A}"/>
              </a:ext>
            </a:extLst>
          </p:cNvPr>
          <p:cNvSpPr/>
          <p:nvPr/>
        </p:nvSpPr>
        <p:spPr>
          <a:xfrm>
            <a:off x="4267200" y="4049486"/>
            <a:ext cx="3294743" cy="707886"/>
          </a:xfrm>
          <a:prstGeom prst="rect">
            <a:avLst/>
          </a:prstGeom>
          <a:solidFill>
            <a:srgbClr val="2A6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2015. 03.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A82EF4B-E932-496F-A909-B443ED00C29E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>
            <a:off x="3911329" y="3613666"/>
            <a:ext cx="2003243" cy="435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0B28816-0ED9-45DC-983A-CB5E48A848DB}"/>
              </a:ext>
            </a:extLst>
          </p:cNvPr>
          <p:cNvCxnSpPr>
            <a:cxnSpLocks/>
            <a:stCxn id="8" idx="2"/>
            <a:endCxn id="14" idx="1"/>
          </p:cNvCxnSpPr>
          <p:nvPr/>
        </p:nvCxnSpPr>
        <p:spPr>
          <a:xfrm rot="16200000" flipH="1">
            <a:off x="6918722" y="3753221"/>
            <a:ext cx="566304" cy="2574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02A5C4-8DB6-428F-9E1F-B6EC88C05D8A}"/>
              </a:ext>
            </a:extLst>
          </p:cNvPr>
          <p:cNvSpPr txBox="1"/>
          <p:nvPr/>
        </p:nvSpPr>
        <p:spPr>
          <a:xfrm>
            <a:off x="8489177" y="513901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gRPC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110CB3-4CD9-477D-B62D-48F67C0A74CD}"/>
              </a:ext>
            </a:extLst>
          </p:cNvPr>
          <p:cNvSpPr/>
          <p:nvPr/>
        </p:nvSpPr>
        <p:spPr>
          <a:xfrm>
            <a:off x="4912950" y="4643598"/>
            <a:ext cx="1966686" cy="355039"/>
          </a:xfrm>
          <a:prstGeom prst="rect">
            <a:avLst/>
          </a:prstGeom>
          <a:solidFill>
            <a:schemeClr val="bg1"/>
          </a:solidFill>
          <a:ln>
            <a:solidFill>
              <a:srgbClr val="2A6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2A6A7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Open Source</a:t>
            </a:r>
            <a:endParaRPr lang="ko-KR" altLang="en-US" sz="2000" dirty="0">
              <a:solidFill>
                <a:srgbClr val="2A6A7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9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Введение в gRPC. gRPC — это высокопроизводительный… | by Gennady Karev |  Mad Devs Blog — Custom Software Development Company">
            <a:extLst>
              <a:ext uri="{FF2B5EF4-FFF2-40B4-BE49-F238E27FC236}">
                <a16:creationId xmlns:a16="http://schemas.microsoft.com/office/drawing/2014/main" id="{8CBF58EE-1DB6-4C35-B1B5-4603F6E29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24487"/>
            <a:ext cx="2504661" cy="88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DF6D9C0-C737-4FB0-B5BE-7BC7E51CACED}"/>
              </a:ext>
            </a:extLst>
          </p:cNvPr>
          <p:cNvSpPr/>
          <p:nvPr/>
        </p:nvSpPr>
        <p:spPr>
          <a:xfrm>
            <a:off x="0" y="1141354"/>
            <a:ext cx="12192000" cy="176659"/>
          </a:xfrm>
          <a:prstGeom prst="rect">
            <a:avLst/>
          </a:prstGeom>
          <a:solidFill>
            <a:srgbClr val="2A6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1630C-0B7A-4B8A-A41B-D767AD6DD228}"/>
              </a:ext>
            </a:extLst>
          </p:cNvPr>
          <p:cNvSpPr txBox="1"/>
          <p:nvPr/>
        </p:nvSpPr>
        <p:spPr>
          <a:xfrm>
            <a:off x="537029" y="1583951"/>
            <a:ext cx="11117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왜 </a:t>
            </a:r>
            <a:r>
              <a:rPr lang="en-US" altLang="ko-KR" sz="4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gRPC</a:t>
            </a: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써야 할까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27B08-D932-4304-A6A3-C5EB5CDD241A}"/>
              </a:ext>
            </a:extLst>
          </p:cNvPr>
          <p:cNvSpPr txBox="1"/>
          <p:nvPr/>
        </p:nvSpPr>
        <p:spPr>
          <a:xfrm>
            <a:off x="537029" y="2743200"/>
            <a:ext cx="4676280" cy="280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A6A73"/>
              </a:buClr>
              <a:buAutoNum type="arabicPeriod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높은 생산성과 유지보수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rgbClr val="2A6A73"/>
              </a:buClr>
              <a:buAutoNum type="arabicPeriod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다양한 언어와 플랫폼 지원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rgbClr val="2A6A73"/>
              </a:buClr>
              <a:buAutoNum type="arabicPeriod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HTTP/2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기반의 양방향 스트리밍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rgbClr val="2A6A73"/>
              </a:buClr>
              <a:buAutoNum type="arabicPeriod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높은 메시지 압축률과 성능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rgbClr val="2A6A73"/>
              </a:buClr>
              <a:buAutoNum type="arabicPeriod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다양한 </a:t>
            </a: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gRPC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생태계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B9C512-5C14-47BA-A835-DEA8F3B62004}"/>
              </a:ext>
            </a:extLst>
          </p:cNvPr>
          <p:cNvSpPr txBox="1"/>
          <p:nvPr/>
        </p:nvSpPr>
        <p:spPr>
          <a:xfrm>
            <a:off x="1210283" y="5485326"/>
            <a:ext cx="7604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i="0" dirty="0">
                <a:solidFill>
                  <a:srgbClr val="292929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Authentication, Tracing, Load Balancing, Health Checking, API Gateway </a:t>
            </a:r>
            <a:r>
              <a:rPr lang="ko-KR" altLang="en-US" sz="1600" b="0" i="0" dirty="0">
                <a:solidFill>
                  <a:srgbClr val="292929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등을 지원</a:t>
            </a:r>
            <a:endParaRPr lang="ko-KR" altLang="en-US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979D06-7554-4BBA-B44D-8FA51E9538AB}"/>
              </a:ext>
            </a:extLst>
          </p:cNvPr>
          <p:cNvSpPr txBox="1"/>
          <p:nvPr/>
        </p:nvSpPr>
        <p:spPr>
          <a:xfrm>
            <a:off x="3728557" y="4922160"/>
            <a:ext cx="2367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292929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Protocol</a:t>
            </a:r>
            <a:r>
              <a:rPr lang="ko-KR" altLang="en-US" sz="1600" dirty="0">
                <a:solidFill>
                  <a:srgbClr val="292929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292929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Buffers</a:t>
            </a:r>
            <a:r>
              <a:rPr lang="ko-KR" altLang="en-US" sz="1600" dirty="0">
                <a:solidFill>
                  <a:srgbClr val="292929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의 장점</a:t>
            </a:r>
            <a:endParaRPr lang="ko-KR" altLang="en-US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446C4-EEAF-42DE-A115-62B2A9D648F4}"/>
              </a:ext>
            </a:extLst>
          </p:cNvPr>
          <p:cNvSpPr txBox="1"/>
          <p:nvPr/>
        </p:nvSpPr>
        <p:spPr>
          <a:xfrm>
            <a:off x="4015469" y="3788540"/>
            <a:ext cx="2813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292929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10</a:t>
            </a:r>
            <a:r>
              <a:rPr lang="ko-KR" altLang="en-US" sz="1600" dirty="0">
                <a:solidFill>
                  <a:srgbClr val="292929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개의 언어에 라이브러리 지원</a:t>
            </a:r>
            <a:endParaRPr lang="ko-KR" altLang="en-US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0970-0F35-436E-9402-E48141F90BB9}"/>
              </a:ext>
            </a:extLst>
          </p:cNvPr>
          <p:cNvSpPr txBox="1"/>
          <p:nvPr/>
        </p:nvSpPr>
        <p:spPr>
          <a:xfrm>
            <a:off x="4029587" y="3170439"/>
            <a:ext cx="2198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292929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매우 간단한 프레임 워크</a:t>
            </a:r>
            <a:endParaRPr lang="ko-KR" altLang="en-US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44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Введение в gRPC. gRPC — это высокопроизводительный… | by Gennady Karev |  Mad Devs Blog — Custom Software Development Company">
            <a:extLst>
              <a:ext uri="{FF2B5EF4-FFF2-40B4-BE49-F238E27FC236}">
                <a16:creationId xmlns:a16="http://schemas.microsoft.com/office/drawing/2014/main" id="{70E56FAA-CCD3-4494-837C-B9CA0AF0D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24487"/>
            <a:ext cx="2504661" cy="88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F4D7325-53C7-467E-BC1B-826D3301BCC6}"/>
              </a:ext>
            </a:extLst>
          </p:cNvPr>
          <p:cNvSpPr/>
          <p:nvPr/>
        </p:nvSpPr>
        <p:spPr>
          <a:xfrm>
            <a:off x="0" y="1141354"/>
            <a:ext cx="12192000" cy="176659"/>
          </a:xfrm>
          <a:prstGeom prst="rect">
            <a:avLst/>
          </a:prstGeom>
          <a:solidFill>
            <a:srgbClr val="2A6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Square testimonial logo">
            <a:extLst>
              <a:ext uri="{FF2B5EF4-FFF2-40B4-BE49-F238E27FC236}">
                <a16:creationId xmlns:a16="http://schemas.microsoft.com/office/drawing/2014/main" id="{733A0F82-ECC3-473F-B12E-F928C86C5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459" y="3122613"/>
            <a:ext cx="703182" cy="6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Netflix testimonial logo">
            <a:extLst>
              <a:ext uri="{FF2B5EF4-FFF2-40B4-BE49-F238E27FC236}">
                <a16:creationId xmlns:a16="http://schemas.microsoft.com/office/drawing/2014/main" id="{86F0FDA2-9DC0-4F3F-80D7-EBC40DAE0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293" y="4932249"/>
            <a:ext cx="1237600" cy="57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oreOS testimonial logo">
            <a:extLst>
              <a:ext uri="{FF2B5EF4-FFF2-40B4-BE49-F238E27FC236}">
                <a16:creationId xmlns:a16="http://schemas.microsoft.com/office/drawing/2014/main" id="{318B133E-FD0C-4A43-B724-FAA3CA7A1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206" y="4317420"/>
            <a:ext cx="923512" cy="119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ockroach Labs testimonial logo">
            <a:extLst>
              <a:ext uri="{FF2B5EF4-FFF2-40B4-BE49-F238E27FC236}">
                <a16:creationId xmlns:a16="http://schemas.microsoft.com/office/drawing/2014/main" id="{E4327070-B26A-4487-B333-74864484A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293" y="4008020"/>
            <a:ext cx="1790770" cy="61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Cisco testimonial logo">
            <a:extLst>
              <a:ext uri="{FF2B5EF4-FFF2-40B4-BE49-F238E27FC236}">
                <a16:creationId xmlns:a16="http://schemas.microsoft.com/office/drawing/2014/main" id="{05FC0FB2-6858-4AC5-8D4A-FDC17D577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18951" y="4498286"/>
            <a:ext cx="150012" cy="15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12" descr="Juniper Networks testimonial logo">
            <a:extLst>
              <a:ext uri="{FF2B5EF4-FFF2-40B4-BE49-F238E27FC236}">
                <a16:creationId xmlns:a16="http://schemas.microsoft.com/office/drawing/2014/main" id="{998756D7-1DF5-4CE3-9792-378B73AC0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478" y="3046894"/>
            <a:ext cx="1823585" cy="60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35E305-FB9E-4EEC-9BD1-22DA090A24AE}"/>
              </a:ext>
            </a:extLst>
          </p:cNvPr>
          <p:cNvSpPr txBox="1"/>
          <p:nvPr/>
        </p:nvSpPr>
        <p:spPr>
          <a:xfrm>
            <a:off x="537029" y="5667947"/>
            <a:ext cx="29021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Stack share </a:t>
            </a:r>
            <a:r>
              <a:rPr lang="ko-KR" altLang="en-US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에서 더 자세한 정보 알아보기 https://stackshare.io/grpc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27204D-7C8B-4552-85B4-CB2C047022CA}"/>
              </a:ext>
            </a:extLst>
          </p:cNvPr>
          <p:cNvSpPr txBox="1"/>
          <p:nvPr/>
        </p:nvSpPr>
        <p:spPr>
          <a:xfrm>
            <a:off x="537029" y="1583951"/>
            <a:ext cx="11117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gRPC</a:t>
            </a: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ko-KR" altLang="en-US" sz="4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사용하는곳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4" name="그림 13" descr="텍스트, 스크린샷, 전자, 벡터그래픽이(가) 표시된 사진&#10;&#10;자동 생성된 설명">
            <a:extLst>
              <a:ext uri="{FF2B5EF4-FFF2-40B4-BE49-F238E27FC236}">
                <a16:creationId xmlns:a16="http://schemas.microsoft.com/office/drawing/2014/main" id="{0F7166C6-A5BC-463D-8F15-8AEDFD4F9F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935" y="2469910"/>
            <a:ext cx="3581147" cy="3039290"/>
          </a:xfrm>
          <a:prstGeom prst="rect">
            <a:avLst/>
          </a:prstGeom>
        </p:spPr>
      </p:pic>
      <p:pic>
        <p:nvPicPr>
          <p:cNvPr id="4098" name="Picture 2" descr="Onsite Interview - Google">
            <a:extLst>
              <a:ext uri="{FF2B5EF4-FFF2-40B4-BE49-F238E27FC236}">
                <a16:creationId xmlns:a16="http://schemas.microsoft.com/office/drawing/2014/main" id="{268E0151-B71A-41FF-BFFE-542BA38FD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66" y="2469910"/>
            <a:ext cx="2955342" cy="295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32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Введение в gRPC. gRPC — это высокопроизводительный… | by Gennady Karev |  Mad Devs Blog — Custom Software Development Company">
            <a:extLst>
              <a:ext uri="{FF2B5EF4-FFF2-40B4-BE49-F238E27FC236}">
                <a16:creationId xmlns:a16="http://schemas.microsoft.com/office/drawing/2014/main" id="{8CBF58EE-1DB6-4C35-B1B5-4603F6E29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24487"/>
            <a:ext cx="2504661" cy="88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DF6D9C0-C737-4FB0-B5BE-7BC7E51CACED}"/>
              </a:ext>
            </a:extLst>
          </p:cNvPr>
          <p:cNvSpPr/>
          <p:nvPr/>
        </p:nvSpPr>
        <p:spPr>
          <a:xfrm>
            <a:off x="0" y="1141354"/>
            <a:ext cx="12192000" cy="176659"/>
          </a:xfrm>
          <a:prstGeom prst="rect">
            <a:avLst/>
          </a:prstGeom>
          <a:solidFill>
            <a:srgbClr val="2A6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1630C-0B7A-4B8A-A41B-D767AD6DD228}"/>
              </a:ext>
            </a:extLst>
          </p:cNvPr>
          <p:cNvSpPr txBox="1"/>
          <p:nvPr/>
        </p:nvSpPr>
        <p:spPr>
          <a:xfrm>
            <a:off x="537029" y="1583951"/>
            <a:ext cx="11117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언제 </a:t>
            </a:r>
            <a:r>
              <a:rPr lang="en-US" altLang="ko-KR" sz="4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gRPC</a:t>
            </a: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써야 할까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27B08-D932-4304-A6A3-C5EB5CDD241A}"/>
              </a:ext>
            </a:extLst>
          </p:cNvPr>
          <p:cNvSpPr txBox="1"/>
          <p:nvPr/>
        </p:nvSpPr>
        <p:spPr>
          <a:xfrm>
            <a:off x="537029" y="3924474"/>
            <a:ext cx="8692636" cy="280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A6A73"/>
              </a:buClr>
              <a:buAutoNum type="arabicPeriod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비즈니스 로직에 집중하여 개발 가능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rgbClr val="2A6A73"/>
              </a:buClr>
              <a:buAutoNum type="arabicPeriod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간단한 설치와 빠른 배포 가능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rgbClr val="2A6A73"/>
              </a:buClr>
              <a:buAutoNum type="arabicPeriod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다양한 언어 지원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rgbClr val="2A6A73"/>
              </a:buClr>
              <a:buAutoNum type="arabicPeriod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Protocol Buffer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IDL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활용하여 서비스 중복 발생 단점 보완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rgbClr val="2A6A73"/>
              </a:buClr>
              <a:buAutoNum type="arabicPeriod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높은 메시지 압축률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0F13CA-0166-45FC-B25E-7A7DF70FA478}"/>
              </a:ext>
            </a:extLst>
          </p:cNvPr>
          <p:cNvSpPr/>
          <p:nvPr/>
        </p:nvSpPr>
        <p:spPr>
          <a:xfrm>
            <a:off x="537029" y="2355351"/>
            <a:ext cx="11117942" cy="895849"/>
          </a:xfrm>
          <a:prstGeom prst="rect">
            <a:avLst/>
          </a:prstGeom>
          <a:solidFill>
            <a:srgbClr val="2A6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단일 인스턴스로 돌아가는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CRUD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애플리케이션부터 수백개의 서비스가 상호작용하는 </a:t>
            </a: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마이크로서비스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아키텍처까지 적합함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8C77E5-ABCD-4A9B-8780-ECCB3AA6175F}"/>
              </a:ext>
            </a:extLst>
          </p:cNvPr>
          <p:cNvSpPr/>
          <p:nvPr/>
        </p:nvSpPr>
        <p:spPr>
          <a:xfrm>
            <a:off x="537029" y="3429000"/>
            <a:ext cx="4812958" cy="481069"/>
          </a:xfrm>
          <a:prstGeom prst="rect">
            <a:avLst/>
          </a:prstGeom>
          <a:solidFill>
            <a:schemeClr val="bg1"/>
          </a:solidFill>
          <a:ln>
            <a:solidFill>
              <a:srgbClr val="2A6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2A6A7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왜 </a:t>
            </a:r>
            <a:r>
              <a:rPr lang="en-US" altLang="ko-KR" sz="2800" dirty="0">
                <a:solidFill>
                  <a:srgbClr val="2A6A7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microservice </a:t>
            </a:r>
            <a:r>
              <a:rPr lang="ko-KR" altLang="en-US" sz="2800" dirty="0">
                <a:solidFill>
                  <a:srgbClr val="2A6A7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적합할까</a:t>
            </a:r>
            <a:r>
              <a:rPr lang="en-US" altLang="ko-KR" sz="2800" dirty="0">
                <a:solidFill>
                  <a:srgbClr val="2A6A7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800" dirty="0">
              <a:solidFill>
                <a:srgbClr val="2A6A7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314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Введение в gRPC. gRPC — это высокопроизводительный… | by Gennady Karev |  Mad Devs Blog — Custom Software Development Company">
            <a:extLst>
              <a:ext uri="{FF2B5EF4-FFF2-40B4-BE49-F238E27FC236}">
                <a16:creationId xmlns:a16="http://schemas.microsoft.com/office/drawing/2014/main" id="{8CBF58EE-1DB6-4C35-B1B5-4603F6E29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24487"/>
            <a:ext cx="2504661" cy="88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DF6D9C0-C737-4FB0-B5BE-7BC7E51CACED}"/>
              </a:ext>
            </a:extLst>
          </p:cNvPr>
          <p:cNvSpPr/>
          <p:nvPr/>
        </p:nvSpPr>
        <p:spPr>
          <a:xfrm>
            <a:off x="0" y="1141354"/>
            <a:ext cx="12192000" cy="176659"/>
          </a:xfrm>
          <a:prstGeom prst="rect">
            <a:avLst/>
          </a:prstGeom>
          <a:solidFill>
            <a:srgbClr val="2A6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1630C-0B7A-4B8A-A41B-D767AD6DD228}"/>
              </a:ext>
            </a:extLst>
          </p:cNvPr>
          <p:cNvSpPr txBox="1"/>
          <p:nvPr/>
        </p:nvSpPr>
        <p:spPr>
          <a:xfrm>
            <a:off x="537029" y="1583951"/>
            <a:ext cx="11117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언제 </a:t>
            </a:r>
            <a:r>
              <a:rPr lang="en-US" altLang="ko-KR" sz="4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gRPC</a:t>
            </a: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쓰지 말아야 할까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0F13CA-0166-45FC-B25E-7A7DF70FA478}"/>
              </a:ext>
            </a:extLst>
          </p:cNvPr>
          <p:cNvSpPr/>
          <p:nvPr/>
        </p:nvSpPr>
        <p:spPr>
          <a:xfrm>
            <a:off x="537029" y="2355351"/>
            <a:ext cx="11117942" cy="578175"/>
          </a:xfrm>
          <a:prstGeom prst="rect">
            <a:avLst/>
          </a:prstGeom>
          <a:solidFill>
            <a:srgbClr val="2A6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간단한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REST API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서비스로서 제공할 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B950DA-425A-4838-BB62-D479B4C4275A}"/>
              </a:ext>
            </a:extLst>
          </p:cNvPr>
          <p:cNvSpPr txBox="1"/>
          <p:nvPr/>
        </p:nvSpPr>
        <p:spPr>
          <a:xfrm>
            <a:off x="1785364" y="2967701"/>
            <a:ext cx="8621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292929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RPC </a:t>
            </a:r>
            <a:r>
              <a:rPr lang="ko-KR" altLang="en-US" sz="1600" dirty="0">
                <a:solidFill>
                  <a:srgbClr val="292929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로 통신하기 때문에 함수단위의 서비스를 지원하지않는 이상 사용자에게 불편하게 느껴질 수 있음 </a:t>
            </a:r>
            <a:endParaRPr lang="ko-KR" altLang="en-US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6C102A-0BDE-41FD-8F58-4A9D11CD8B50}"/>
              </a:ext>
            </a:extLst>
          </p:cNvPr>
          <p:cNvSpPr txBox="1"/>
          <p:nvPr/>
        </p:nvSpPr>
        <p:spPr>
          <a:xfrm>
            <a:off x="1690177" y="3518233"/>
            <a:ext cx="881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때문에 </a:t>
            </a: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gRPC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REST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변환해 주는 </a:t>
            </a: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grpc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-gateway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존재한다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CBD1A22F-F0D5-4BC8-9DF5-62F59A36C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9788" y="4055040"/>
            <a:ext cx="3992420" cy="270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5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Введение в gRPC. gRPC — это высокопроизводительный… | by Gennady Karev |  Mad Devs Blog — Custom Software Development Company">
            <a:extLst>
              <a:ext uri="{FF2B5EF4-FFF2-40B4-BE49-F238E27FC236}">
                <a16:creationId xmlns:a16="http://schemas.microsoft.com/office/drawing/2014/main" id="{70E56FAA-CCD3-4494-837C-B9CA0AF0D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24487"/>
            <a:ext cx="2504661" cy="88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F4D7325-53C7-467E-BC1B-826D3301BCC6}"/>
              </a:ext>
            </a:extLst>
          </p:cNvPr>
          <p:cNvSpPr/>
          <p:nvPr/>
        </p:nvSpPr>
        <p:spPr>
          <a:xfrm>
            <a:off x="0" y="1141354"/>
            <a:ext cx="12192000" cy="176659"/>
          </a:xfrm>
          <a:prstGeom prst="rect">
            <a:avLst/>
          </a:prstGeom>
          <a:solidFill>
            <a:srgbClr val="2A6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27204D-7C8B-4552-85B4-CB2C047022CA}"/>
              </a:ext>
            </a:extLst>
          </p:cNvPr>
          <p:cNvSpPr txBox="1"/>
          <p:nvPr/>
        </p:nvSpPr>
        <p:spPr>
          <a:xfrm>
            <a:off x="537029" y="1583951"/>
            <a:ext cx="11117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gRPC</a:t>
            </a: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사용방법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8302BB-C7D1-4525-88AB-1E8EB1469496}"/>
              </a:ext>
            </a:extLst>
          </p:cNvPr>
          <p:cNvSpPr txBox="1"/>
          <p:nvPr/>
        </p:nvSpPr>
        <p:spPr>
          <a:xfrm>
            <a:off x="537029" y="3477398"/>
            <a:ext cx="3316934" cy="1701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A6A73"/>
              </a:buClr>
              <a:buAutoNum type="arabicPeriod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RPC System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이해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rgbClr val="2A6A73"/>
              </a:buClr>
              <a:buAutoNum type="arabicPeriod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Protocol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Buffers</a:t>
            </a:r>
          </a:p>
          <a:p>
            <a:pPr marL="342900" indent="-342900">
              <a:lnSpc>
                <a:spcPct val="150000"/>
              </a:lnSpc>
              <a:buClr>
                <a:srgbClr val="2A6A73"/>
              </a:buClr>
              <a:buAutoNum type="arabicPeriod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HTTP/2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B6D9B8-4711-44F0-8F95-8ECFF592B8C6}"/>
              </a:ext>
            </a:extLst>
          </p:cNvPr>
          <p:cNvSpPr txBox="1"/>
          <p:nvPr/>
        </p:nvSpPr>
        <p:spPr>
          <a:xfrm>
            <a:off x="6096000" y="3477398"/>
            <a:ext cx="3937360" cy="2255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A6A73"/>
              </a:buClr>
              <a:buAutoNum type="arabicPeriod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.proto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파일에 서비스 정의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rgbClr val="2A6A73"/>
              </a:buClr>
              <a:buAutoNum type="arabicPeriod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생성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rgbClr val="2A6A73"/>
              </a:buClr>
              <a:buAutoNum type="arabicPeriod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구현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Clr>
                <a:srgbClr val="2A6A73"/>
              </a:buClr>
              <a:buAutoNum type="arabicPeriod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클라이언트 구현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0CCEC9-8571-4D9D-A959-102F531B9307}"/>
              </a:ext>
            </a:extLst>
          </p:cNvPr>
          <p:cNvSpPr/>
          <p:nvPr/>
        </p:nvSpPr>
        <p:spPr>
          <a:xfrm>
            <a:off x="537029" y="2947931"/>
            <a:ext cx="4812958" cy="481069"/>
          </a:xfrm>
          <a:prstGeom prst="rect">
            <a:avLst/>
          </a:prstGeom>
          <a:solidFill>
            <a:schemeClr val="bg1"/>
          </a:solidFill>
          <a:ln>
            <a:solidFill>
              <a:srgbClr val="2A6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2A6A7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사전지식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EAB693-C0D2-4097-8E42-84782D7CBA6D}"/>
              </a:ext>
            </a:extLst>
          </p:cNvPr>
          <p:cNvSpPr/>
          <p:nvPr/>
        </p:nvSpPr>
        <p:spPr>
          <a:xfrm>
            <a:off x="6096000" y="2947932"/>
            <a:ext cx="4812958" cy="481069"/>
          </a:xfrm>
          <a:prstGeom prst="rect">
            <a:avLst/>
          </a:prstGeom>
          <a:solidFill>
            <a:schemeClr val="bg1"/>
          </a:solidFill>
          <a:ln>
            <a:solidFill>
              <a:srgbClr val="2A6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2A6A7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과정</a:t>
            </a:r>
          </a:p>
        </p:txBody>
      </p:sp>
    </p:spTree>
    <p:extLst>
      <p:ext uri="{BB962C8B-B14F-4D97-AF65-F5344CB8AC3E}">
        <p14:creationId xmlns:p14="http://schemas.microsoft.com/office/powerpoint/2010/main" val="345662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F02000-224C-4D31-9626-FF31ACB9531A}"/>
              </a:ext>
            </a:extLst>
          </p:cNvPr>
          <p:cNvSpPr txBox="1"/>
          <p:nvPr/>
        </p:nvSpPr>
        <p:spPr>
          <a:xfrm>
            <a:off x="2099733" y="3595300"/>
            <a:ext cx="79925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주요 자료 출처</a:t>
            </a:r>
            <a:endParaRPr lang="en-US" altLang="ko-KR" dirty="0"/>
          </a:p>
          <a:p>
            <a:r>
              <a:rPr lang="en-US" altLang="ko-KR" dirty="0"/>
              <a:t>https://medium.com/@goinhacker/microservices-with-grpc-d504133d191d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9A610-EDBD-41DF-9F8C-D950B494C3ED}"/>
              </a:ext>
            </a:extLst>
          </p:cNvPr>
          <p:cNvSpPr txBox="1"/>
          <p:nvPr/>
        </p:nvSpPr>
        <p:spPr>
          <a:xfrm>
            <a:off x="2099733" y="5818200"/>
            <a:ext cx="79925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gRPC</a:t>
            </a:r>
            <a:r>
              <a:rPr lang="en-US" altLang="ko-KR" dirty="0"/>
              <a:t>-gateway</a:t>
            </a:r>
          </a:p>
          <a:p>
            <a:r>
              <a:rPr lang="ko-KR" altLang="en-US" dirty="0"/>
              <a:t>https://github.com/grpc-ecosystem/grpc-gateway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5A20D-4DAE-4783-8505-EB07481BEE50}"/>
              </a:ext>
            </a:extLst>
          </p:cNvPr>
          <p:cNvSpPr txBox="1"/>
          <p:nvPr/>
        </p:nvSpPr>
        <p:spPr>
          <a:xfrm>
            <a:off x="2099733" y="4706750"/>
            <a:ext cx="79925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IDL</a:t>
            </a:r>
          </a:p>
          <a:p>
            <a:r>
              <a:rPr lang="en-US" altLang="ko-KR" dirty="0"/>
              <a:t>https://ko.wikipedia.org/wiki/</a:t>
            </a:r>
            <a:r>
              <a:rPr lang="ko-KR" altLang="en-US" dirty="0"/>
              <a:t>인터페이스</a:t>
            </a:r>
            <a:r>
              <a:rPr lang="en-US" altLang="ko-KR" dirty="0"/>
              <a:t>_</a:t>
            </a:r>
            <a:r>
              <a:rPr lang="ko-KR" altLang="en-US" dirty="0"/>
              <a:t>정의</a:t>
            </a:r>
            <a:r>
              <a:rPr lang="en-US" altLang="ko-KR" dirty="0"/>
              <a:t>_</a:t>
            </a:r>
            <a:r>
              <a:rPr lang="ko-KR" altLang="en-US" dirty="0"/>
              <a:t>언어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3CFAD-DB15-4CC6-B6E8-486A97504D3C}"/>
              </a:ext>
            </a:extLst>
          </p:cNvPr>
          <p:cNvSpPr txBox="1"/>
          <p:nvPr/>
        </p:nvSpPr>
        <p:spPr>
          <a:xfrm>
            <a:off x="6981009" y="393469"/>
            <a:ext cx="4144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gRPC</a:t>
            </a:r>
            <a:r>
              <a:rPr lang="en-US" altLang="ko-KR" dirty="0"/>
              <a:t> </a:t>
            </a:r>
            <a:r>
              <a:rPr lang="ko-KR" altLang="en-US" dirty="0"/>
              <a:t>와 비슷한 </a:t>
            </a:r>
            <a:r>
              <a:rPr lang="en-US" altLang="ko-KR" dirty="0"/>
              <a:t>API </a:t>
            </a:r>
            <a:r>
              <a:rPr lang="ko-KR" altLang="en-US" dirty="0"/>
              <a:t>들</a:t>
            </a:r>
            <a:endParaRPr lang="en-US" altLang="ko-KR" dirty="0"/>
          </a:p>
          <a:p>
            <a:r>
              <a:rPr lang="en-US" altLang="ko-KR" dirty="0"/>
              <a:t>https://nordicapis.com/when-to-use-what-rest-graphql-webhooks-grpc/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173E21B-6BB7-4BC4-9174-14DF33710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10" y="1504919"/>
            <a:ext cx="2339546" cy="175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24116C-19AF-4E40-9B8B-A8CB67BFF663}"/>
              </a:ext>
            </a:extLst>
          </p:cNvPr>
          <p:cNvSpPr txBox="1"/>
          <p:nvPr/>
        </p:nvSpPr>
        <p:spPr>
          <a:xfrm>
            <a:off x="728134" y="420470"/>
            <a:ext cx="3911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RPC, CORBA, RMI, SOAP, REST </a:t>
            </a:r>
            <a:r>
              <a:rPr lang="ko-KR" altLang="en-US" dirty="0"/>
              <a:t>등의 인터페이스에 대한 간략한 소개</a:t>
            </a:r>
            <a:endParaRPr lang="en-US" altLang="ko-KR" dirty="0"/>
          </a:p>
          <a:p>
            <a:r>
              <a:rPr lang="en-US" altLang="ko-KR" dirty="0"/>
              <a:t>https://www.slideshare.net/WonchangSong1/rpc-restsimpleintro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23B2CD-4042-4CF2-B1A5-1A90322741A1}"/>
              </a:ext>
            </a:extLst>
          </p:cNvPr>
          <p:cNvSpPr txBox="1"/>
          <p:nvPr/>
        </p:nvSpPr>
        <p:spPr>
          <a:xfrm>
            <a:off x="728134" y="1920584"/>
            <a:ext cx="482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REST</a:t>
            </a:r>
            <a:r>
              <a:rPr lang="ko-KR" altLang="en-US" dirty="0"/>
              <a:t> 와 </a:t>
            </a:r>
            <a:r>
              <a:rPr lang="en-US" altLang="ko-KR" dirty="0" err="1"/>
              <a:t>gRPC</a:t>
            </a:r>
            <a:r>
              <a:rPr lang="en-US" altLang="ko-KR" dirty="0"/>
              <a:t> </a:t>
            </a:r>
            <a:r>
              <a:rPr lang="ko-KR" altLang="en-US" dirty="0"/>
              <a:t>성능비교</a:t>
            </a:r>
            <a:endParaRPr lang="en-US" altLang="ko-KR" dirty="0"/>
          </a:p>
          <a:p>
            <a:r>
              <a:rPr lang="en-US" altLang="ko-KR" dirty="0"/>
              <a:t>https://medium.com/@bimeshde/grpc-vs-rest-performance-simplified-fd35d01bbd4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13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286</Words>
  <Application>Microsoft Office PowerPoint</Application>
  <PresentationFormat>와이드스크린</PresentationFormat>
  <Paragraphs>52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나눔스퀘어 ExtraBold</vt:lpstr>
      <vt:lpstr>나눔스퀘어라운드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승준</dc:creator>
  <cp:lastModifiedBy>조 승준</cp:lastModifiedBy>
  <cp:revision>7</cp:revision>
  <dcterms:created xsi:type="dcterms:W3CDTF">2021-01-15T01:07:58Z</dcterms:created>
  <dcterms:modified xsi:type="dcterms:W3CDTF">2021-01-15T02:21:44Z</dcterms:modified>
</cp:coreProperties>
</file>