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60" r:id="rId2"/>
    <p:sldId id="268" r:id="rId3"/>
    <p:sldId id="272" r:id="rId4"/>
    <p:sldId id="297" r:id="rId5"/>
    <p:sldId id="25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77" r:id="rId17"/>
    <p:sldId id="281" r:id="rId18"/>
    <p:sldId id="282" r:id="rId19"/>
    <p:sldId id="305" r:id="rId20"/>
    <p:sldId id="283" r:id="rId21"/>
    <p:sldId id="284" r:id="rId22"/>
    <p:sldId id="285" r:id="rId23"/>
    <p:sldId id="286" r:id="rId24"/>
    <p:sldId id="287" r:id="rId25"/>
    <p:sldId id="301" r:id="rId26"/>
    <p:sldId id="289" r:id="rId27"/>
    <p:sldId id="290" r:id="rId28"/>
    <p:sldId id="291" r:id="rId29"/>
    <p:sldId id="302" r:id="rId30"/>
    <p:sldId id="293" r:id="rId31"/>
    <p:sldId id="294" r:id="rId32"/>
    <p:sldId id="295" r:id="rId33"/>
    <p:sldId id="300" r:id="rId34"/>
    <p:sldId id="307" r:id="rId35"/>
  </p:sldIdLst>
  <p:sldSz cx="12192000" cy="6858000"/>
  <p:notesSz cx="6807200" cy="9939338"/>
  <p:embeddedFontLst>
    <p:embeddedFont>
      <p:font typeface="맑은 고딕" panose="020B0503020000020004" pitchFamily="50" charset="-127"/>
      <p:regular r:id="rId37"/>
      <p:bold r:id="rId38"/>
    </p:embeddedFont>
    <p:embeddedFont>
      <p:font typeface="여기어때 잘난체" panose="020B0600000101010101" pitchFamily="50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4"/>
    <a:srgbClr val="EAEAEA"/>
    <a:srgbClr val="D9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5B58-3030-4505-956D-3D49070A83C9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1A708-CE05-4EC3-8034-10FA6A5ED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D4452-052E-7B0C-DE8D-D72318F5F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F542E4-268D-E01B-F0C7-F6C275EB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DA1F1-5DFE-59E0-9828-A71779E4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83185-F520-02E0-BD79-3E7F6967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F344D-6FA5-02EE-3B10-112F03A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7383-15EA-C64E-ABD3-ADE76DF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35816" cy="717226"/>
          </a:xfrm>
        </p:spPr>
        <p:txBody>
          <a:bodyPr/>
          <a:lstStyle>
            <a:lvl1pPr>
              <a:defRPr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54BEF-7217-2C18-4F1B-73AE05CE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235339"/>
            <a:ext cx="10515600" cy="4941624"/>
          </a:xfrm>
        </p:spPr>
        <p:txBody>
          <a:bodyPr/>
          <a:lstStyle>
            <a:lvl1pPr>
              <a:defRPr sz="24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>
              <a:defRPr sz="2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2pPr>
            <a:lvl3pPr>
              <a:defRPr sz="18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3pPr>
            <a:lvl4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4pPr>
            <a:lvl5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615B81-5923-56E5-95F7-4783EFD75470}"/>
              </a:ext>
            </a:extLst>
          </p:cNvPr>
          <p:cNvCxnSpPr>
            <a:cxnSpLocks/>
          </p:cNvCxnSpPr>
          <p:nvPr userDrawn="1"/>
        </p:nvCxnSpPr>
        <p:spPr>
          <a:xfrm>
            <a:off x="531845" y="1158845"/>
            <a:ext cx="1116874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DD76F-0EF4-0694-8AFE-E63CF046884C}"/>
              </a:ext>
            </a:extLst>
          </p:cNvPr>
          <p:cNvCxnSpPr>
            <a:cxnSpLocks/>
          </p:cNvCxnSpPr>
          <p:nvPr userDrawn="1"/>
        </p:nvCxnSpPr>
        <p:spPr>
          <a:xfrm>
            <a:off x="531845" y="6275130"/>
            <a:ext cx="1116874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893C5218-926D-4F66-EF8E-18C39038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0B71CC06-78AC-1EC6-F759-230E912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3D296D4-BA26-F4CF-EBB4-271F4BE5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3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ED089F-E38B-1A50-761C-4C1536620F2C}"/>
              </a:ext>
            </a:extLst>
          </p:cNvPr>
          <p:cNvSpPr/>
          <p:nvPr userDrawn="1"/>
        </p:nvSpPr>
        <p:spPr>
          <a:xfrm>
            <a:off x="0" y="4264091"/>
            <a:ext cx="12191999" cy="2092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2BC447-E3A0-A354-91E1-734C0EF2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92701"/>
            <a:ext cx="10515600" cy="2852737"/>
          </a:xfrm>
        </p:spPr>
        <p:txBody>
          <a:bodyPr anchor="b"/>
          <a:lstStyle>
            <a:lvl1pPr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509F1-A603-1A3A-B5C0-7DD192FD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0690E169-A81C-E0FA-D5B9-D7094A840E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1850" y="3602165"/>
            <a:ext cx="10515600" cy="4379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377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6A263-5583-6CAB-7209-ABAFD71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94A09-5F23-A54E-2443-06DC880B9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4BF9D-85D7-C5BC-952F-868CC84E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14259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7383-15EA-C64E-ABD3-ADE76DF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>
            <a:lvl1pPr>
              <a:defRPr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615B81-5923-56E5-95F7-4783EFD75470}"/>
              </a:ext>
            </a:extLst>
          </p:cNvPr>
          <p:cNvCxnSpPr>
            <a:cxnSpLocks/>
          </p:cNvCxnSpPr>
          <p:nvPr userDrawn="1"/>
        </p:nvCxnSpPr>
        <p:spPr>
          <a:xfrm>
            <a:off x="531845" y="1158845"/>
            <a:ext cx="1116874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DD76F-0EF4-0694-8AFE-E63CF046884C}"/>
              </a:ext>
            </a:extLst>
          </p:cNvPr>
          <p:cNvCxnSpPr>
            <a:cxnSpLocks/>
          </p:cNvCxnSpPr>
          <p:nvPr userDrawn="1"/>
        </p:nvCxnSpPr>
        <p:spPr>
          <a:xfrm>
            <a:off x="531845" y="6275130"/>
            <a:ext cx="1116874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893C5218-926D-4F66-EF8E-18C39038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0B71CC06-78AC-1EC6-F759-230E912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3D296D4-BA26-F4CF-EBB4-271F4BE5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E6B28D8-ECE0-F8AA-BD23-BA4FCA5E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1598"/>
            <a:ext cx="5157787" cy="427729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</a:t>
            </a: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6BD9D024-DB9B-503F-1D69-E4D5D734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2080"/>
            <a:ext cx="5157787" cy="4497584"/>
          </a:xfrm>
        </p:spPr>
        <p:txBody>
          <a:bodyPr/>
          <a:lstStyle>
            <a:lvl1pPr>
              <a:defRPr sz="24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>
              <a:defRPr sz="2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2pPr>
            <a:lvl3pPr>
              <a:defRPr sz="18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3pPr>
            <a:lvl4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4pPr>
            <a:lvl5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6165F238-9198-F088-CDE0-2E63EC834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1598"/>
            <a:ext cx="5183188" cy="427729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E4F2A935-3542-8359-F240-33FE61FF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2080"/>
            <a:ext cx="5183188" cy="4497584"/>
          </a:xfrm>
        </p:spPr>
        <p:txBody>
          <a:bodyPr/>
          <a:lstStyle>
            <a:lvl1pPr>
              <a:defRPr sz="24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  <a:lvl2pPr>
              <a:defRPr sz="2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2pPr>
            <a:lvl3pPr>
              <a:defRPr sz="18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3pPr>
            <a:lvl4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4pPr>
            <a:lvl5pPr>
              <a:defRPr sz="16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192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0E35A-227C-DA28-A633-2BCE0113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904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5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51003-4EE1-2C02-7093-6B26C5ED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CFEAE-A99F-9B94-F956-F3604BC7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24608-9E51-F614-AB68-37AAF5F0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9410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A95C-DCAF-1A5A-D17D-4A2A572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471C86-611B-FAB4-9E6E-67DA887DA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5BE1A-1251-97D0-F4BE-8FDBE053D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064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993FC-16D3-B53E-2143-456D0060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5641C-C383-706E-E758-946CEE7B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22791-8ECC-B554-AE87-D945A296B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1A55-6287-DC83-15CA-D31ED3EEC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BDE48-E5C8-5A40-9B29-2CEAA76F5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834A-474A-4279-BFEF-D52BA689A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FBF9-1B84-8904-096A-B3F25AA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Term</a:t>
            </a:r>
            <a:r>
              <a: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Project Report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51799-596A-708C-A09F-7F266FE1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i="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i="0" dirty="0">
              <a:solidFill>
                <a:schemeClr val="tx1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600" i="0" dirty="0">
                <a:solidFill>
                  <a:schemeClr val="tx1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#2022/06/07</a:t>
            </a:r>
          </a:p>
          <a:p>
            <a:endParaRPr lang="en-US" altLang="ko-KR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83B45-F9C9-8AE1-EA15-B7069EBBCB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7836" y="3602165"/>
            <a:ext cx="10515600" cy="437988"/>
          </a:xfrm>
        </p:spPr>
        <p:txBody>
          <a:bodyPr/>
          <a:lstStyle/>
          <a:p>
            <a:r>
              <a:rPr lang="en-US" altLang="ko-KR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Comparison of Genetic Algorithm</a:t>
            </a:r>
            <a:endParaRPr lang="ko-KR" altLang="en-US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8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8" y="1794620"/>
            <a:ext cx="5663110" cy="339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94621"/>
            <a:ext cx="5663108" cy="339786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FE8A44-21F1-4BC3-B0E7-6D367964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추가 실험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실험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</a:rPr>
              <a:t>종료 조건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평균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평가값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0.95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이상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or max gen</a:t>
            </a:r>
            <a:r>
              <a:rPr lang="en-US" altLang="ko-KR" dirty="0">
                <a:solidFill>
                  <a:srgbClr val="000000"/>
                </a:solidFill>
              </a:rPr>
              <a:t>eration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= 100000</a:t>
            </a:r>
            <a:endParaRPr lang="ko-KR" altLang="en-US" dirty="0"/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2343258"/>
            <a:ext cx="4918364" cy="29510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342" y="2343258"/>
            <a:ext cx="4918364" cy="2951018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9AC73C59-F132-C6FF-0508-B81E5C66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29" y="2615079"/>
            <a:ext cx="1444755" cy="26791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C41F7-E934-4609-ADEC-CA9424D4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SUS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경우 </a:t>
            </a:r>
            <a:r>
              <a:rPr lang="en-US" altLang="ko-KR" kern="0" dirty="0">
                <a:solidFill>
                  <a:srgbClr val="000000"/>
                </a:solidFill>
              </a:rPr>
              <a:t>Mutation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를 제외하고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Rastrigin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과 동일하게 설정 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Mutation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</a:rPr>
              <a:t>BTS</a:t>
            </a:r>
            <a:r>
              <a:rPr lang="ko-KR" altLang="en-US" kern="0" dirty="0">
                <a:solidFill>
                  <a:srgbClr val="000000"/>
                </a:solidFill>
              </a:rPr>
              <a:t>와 동일하게 설정</a:t>
            </a:r>
            <a:endParaRPr lang="en-US" altLang="ko-KR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</a:rPr>
              <a:t>BTS</a:t>
            </a:r>
            <a:r>
              <a:rPr lang="ko-KR" altLang="en-US" kern="0" dirty="0">
                <a:solidFill>
                  <a:srgbClr val="000000"/>
                </a:solidFill>
              </a:rPr>
              <a:t>의 경우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Mutation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가 </a:t>
            </a:r>
            <a:r>
              <a:rPr lang="en-US" altLang="ko-KR" kern="0" dirty="0">
                <a:solidFill>
                  <a:srgbClr val="000000"/>
                </a:solidFill>
              </a:rPr>
              <a:t>20,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 때와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0.005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 때 두드러지는 </a:t>
            </a:r>
            <a:r>
              <a:rPr lang="ko-KR" altLang="en-US" kern="0" dirty="0">
                <a:solidFill>
                  <a:srgbClr val="000000"/>
                </a:solidFill>
              </a:rPr>
              <a:t>차이 발생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rate</a:t>
            </a:r>
            <a:r>
              <a:rPr lang="ko-KR" altLang="en-US" kern="0" dirty="0">
                <a:solidFill>
                  <a:srgbClr val="000000"/>
                </a:solidFill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0.001</a:t>
            </a:r>
            <a:r>
              <a:rPr lang="ko-KR" altLang="en-US" kern="0" dirty="0">
                <a:solidFill>
                  <a:srgbClr val="000000"/>
                </a:solidFill>
              </a:rPr>
              <a:t>로 하는 대신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10</a:t>
            </a:r>
            <a:r>
              <a:rPr lang="ko-KR" altLang="en-US" kern="0" dirty="0">
                <a:solidFill>
                  <a:srgbClr val="000000"/>
                </a:solidFill>
              </a:rPr>
              <a:t>으로 설정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293750"/>
              </p:ext>
            </p:extLst>
          </p:nvPr>
        </p:nvGraphicFramePr>
        <p:xfrm>
          <a:off x="1673486" y="3471199"/>
          <a:ext cx="5641715" cy="2731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Griewank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SUS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1.241321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0.001601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249849-D6FF-45F6-83F3-5B42CFC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6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EB804EF-298C-B9BB-3BEF-A7ACA5E32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383" y="1723215"/>
            <a:ext cx="1105853" cy="241802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3F15FA4-71FD-C775-648D-5549DD0F5B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8308" y="1723215"/>
            <a:ext cx="1105853" cy="241802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6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6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0822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255.83174599981209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4.4950644514204535e-35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151F4-4F61-4286-A4AE-B97845A6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1794620"/>
            <a:ext cx="5663108" cy="339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94621"/>
            <a:ext cx="5663108" cy="33978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A43A25-4A57-492C-9BB8-C1F1F2C2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2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추가 실험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실험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</a:rPr>
              <a:t>종료 조건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평균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평가값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0.95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이상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or max gen</a:t>
            </a:r>
            <a:r>
              <a:rPr lang="en-US" altLang="ko-KR" dirty="0">
                <a:solidFill>
                  <a:srgbClr val="000000"/>
                </a:solidFill>
              </a:rPr>
              <a:t>eration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= 100000</a:t>
            </a:r>
            <a:endParaRPr lang="ko-KR" altLang="en-US" dirty="0"/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2343258"/>
            <a:ext cx="4918364" cy="29510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342" y="2343258"/>
            <a:ext cx="4918363" cy="2951018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8E2E117-012C-E291-2259-FD808A06E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600" y="2615079"/>
            <a:ext cx="1517907" cy="26791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907263-47C3-4C75-9F41-E2C4D843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5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1.4 Six-Hump Camel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SUS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경우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 rate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ko-KR" altLang="en-US" kern="0" dirty="0">
                <a:solidFill>
                  <a:srgbClr val="000000"/>
                </a:solidFill>
              </a:rPr>
              <a:t>커지거나 너무 작아질 경우 </a:t>
            </a:r>
            <a:r>
              <a:rPr lang="en-US" altLang="ko-KR" kern="0" dirty="0">
                <a:solidFill>
                  <a:srgbClr val="000000"/>
                </a:solidFill>
              </a:rPr>
              <a:t>Optima</a:t>
            </a:r>
            <a:r>
              <a:rPr lang="ko-KR" altLang="en-US" kern="0" dirty="0">
                <a:solidFill>
                  <a:srgbClr val="000000"/>
                </a:solidFill>
              </a:rPr>
              <a:t>와 멀어짐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exploitation</a:t>
            </a:r>
            <a:r>
              <a:rPr lang="ko-KR" altLang="en-US" kern="0" dirty="0">
                <a:solidFill>
                  <a:srgbClr val="000000"/>
                </a:solidFill>
              </a:rPr>
              <a:t>을 위해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15</a:t>
            </a:r>
            <a:r>
              <a:rPr lang="ko-KR" altLang="en-US" kern="0" dirty="0">
                <a:solidFill>
                  <a:srgbClr val="000000"/>
                </a:solidFill>
              </a:rPr>
              <a:t>로 설정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</a:rPr>
              <a:t>BTS</a:t>
            </a:r>
            <a:r>
              <a:rPr lang="ko-KR" altLang="en-US" kern="0" dirty="0">
                <a:solidFill>
                  <a:srgbClr val="000000"/>
                </a:solidFill>
              </a:rPr>
              <a:t>의 경우 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Griewank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과 동일하게 설정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810547"/>
              </p:ext>
            </p:extLst>
          </p:nvPr>
        </p:nvGraphicFramePr>
        <p:xfrm>
          <a:off x="1673486" y="2681488"/>
          <a:ext cx="5641715" cy="2731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SUS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0.7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-1.031628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-1.031628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085ED8-C362-4DF2-9748-2C69DEC7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9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1.4 Six-Hump Camel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5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5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38442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1.195346913139928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0.24665855400979067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pic>
        <p:nvPicPr>
          <p:cNvPr id="25" name="내용 개체 틀 24" descr="테이블이(가) 표시된 사진&#10;&#10;자동 생성된 설명">
            <a:extLst>
              <a:ext uri="{FF2B5EF4-FFF2-40B4-BE49-F238E27FC236}">
                <a16:creationId xmlns:a16="http://schemas.microsoft.com/office/drawing/2014/main" id="{9C65996E-A461-A123-A097-EFDA37950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0" y="1721890"/>
            <a:ext cx="1336930" cy="2418027"/>
          </a:xfrm>
        </p:spPr>
      </p:pic>
      <p:pic>
        <p:nvPicPr>
          <p:cNvPr id="27" name="내용 개체 틀 26" descr="테이블이(가) 표시된 사진&#10;&#10;자동 생성된 설명">
            <a:extLst>
              <a:ext uri="{FF2B5EF4-FFF2-40B4-BE49-F238E27FC236}">
                <a16:creationId xmlns:a16="http://schemas.microsoft.com/office/drawing/2014/main" id="{BDFE374B-2FA3-91FA-CCF3-A162093B34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0" y="1721890"/>
            <a:ext cx="1336930" cy="241802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713C1-55A4-4F5F-A84F-C43BAF6D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7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1.4 Six-Hump Camel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1794620"/>
            <a:ext cx="5663108" cy="33978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794621"/>
            <a:ext cx="5663106" cy="33978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F124AD-E3C2-413D-A22B-4FE2EAD6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4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3F37-7FDF-ADB9-0BDF-13ADED9B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4CC2D-2B97-858E-3986-58EF7D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9C8EC7-C8FE-476C-9020-0A8D58FF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3494"/>
              </p:ext>
            </p:extLst>
          </p:nvPr>
        </p:nvGraphicFramePr>
        <p:xfrm>
          <a:off x="1212026" y="1785183"/>
          <a:ext cx="74936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405">
                  <a:extLst>
                    <a:ext uri="{9D8B030D-6E8A-4147-A177-3AD203B41FA5}">
                      <a16:colId xmlns:a16="http://schemas.microsoft.com/office/drawing/2014/main" val="78165166"/>
                    </a:ext>
                  </a:extLst>
                </a:gridCol>
                <a:gridCol w="1703412">
                  <a:extLst>
                    <a:ext uri="{9D8B030D-6E8A-4147-A177-3AD203B41FA5}">
                      <a16:colId xmlns:a16="http://schemas.microsoft.com/office/drawing/2014/main" val="959395124"/>
                    </a:ext>
                  </a:extLst>
                </a:gridCol>
                <a:gridCol w="1753891">
                  <a:extLst>
                    <a:ext uri="{9D8B030D-6E8A-4147-A177-3AD203B41FA5}">
                      <a16:colId xmlns:a16="http://schemas.microsoft.com/office/drawing/2014/main" val="3076856348"/>
                    </a:ext>
                  </a:extLst>
                </a:gridCol>
                <a:gridCol w="1439684">
                  <a:extLst>
                    <a:ext uri="{9D8B030D-6E8A-4147-A177-3AD203B41FA5}">
                      <a16:colId xmlns:a16="http://schemas.microsoft.com/office/drawing/2014/main" val="2669844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9293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유의성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성능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4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3.1183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2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973…640.31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Griewank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255.8317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3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 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1.1953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97265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155283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06B24-F633-466D-A4FD-B1EED6BE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0E29-D09C-9E73-81C5-FCF25068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47FA7-6352-3481-9178-7E6CA702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언어 및 실험 환경</a:t>
            </a:r>
            <a:endParaRPr lang="en-US" altLang="ko-KR" dirty="0"/>
          </a:p>
          <a:p>
            <a:pPr lvl="1"/>
            <a:r>
              <a:rPr lang="en-US" altLang="ko-KR" dirty="0"/>
              <a:t>Python,</a:t>
            </a:r>
            <a:r>
              <a:rPr lang="ko-KR" altLang="en-US" dirty="0"/>
              <a:t>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lvl="1"/>
            <a:r>
              <a:rPr lang="en-US" altLang="ko-KR" dirty="0"/>
              <a:t>Simple Genetic Algorithm</a:t>
            </a:r>
            <a:r>
              <a:rPr lang="ko-KR" altLang="en-US" dirty="0"/>
              <a:t>을 기본 구현 형태로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Experiment setting</a:t>
            </a:r>
          </a:p>
          <a:p>
            <a:pPr lvl="1"/>
            <a:r>
              <a:rPr lang="en-US" altLang="ko-KR" dirty="0"/>
              <a:t>Experiment 1 – SUS vs BTS</a:t>
            </a:r>
          </a:p>
          <a:p>
            <a:pPr lvl="1"/>
            <a:r>
              <a:rPr lang="en-US" altLang="ko-KR" dirty="0"/>
              <a:t>Experiment 2 – RTS vs BTS</a:t>
            </a:r>
          </a:p>
          <a:p>
            <a:pPr lvl="1"/>
            <a:r>
              <a:rPr lang="en-US" altLang="ko-KR" dirty="0" err="1"/>
              <a:t>Rosenbrock</a:t>
            </a:r>
            <a:r>
              <a:rPr lang="en-US" altLang="ko-KR" dirty="0"/>
              <a:t>, </a:t>
            </a:r>
            <a:r>
              <a:rPr lang="en-US" altLang="ko-KR" dirty="0" err="1"/>
              <a:t>Rastrigin</a:t>
            </a:r>
            <a:r>
              <a:rPr lang="en-US" altLang="ko-KR" dirty="0"/>
              <a:t>, </a:t>
            </a:r>
            <a:r>
              <a:rPr lang="en-US" altLang="ko-KR" dirty="0" err="1"/>
              <a:t>Griewank</a:t>
            </a:r>
            <a:r>
              <a:rPr lang="en-US" altLang="ko-KR" dirty="0"/>
              <a:t>, Six-hump  Camel </a:t>
            </a:r>
            <a:r>
              <a:rPr lang="ko-KR" altLang="en-US" dirty="0"/>
              <a:t>순으로 진행</a:t>
            </a: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D1DCB78-B0FC-0C76-5E49-980F5A730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52856"/>
              </p:ext>
            </p:extLst>
          </p:nvPr>
        </p:nvGraphicFramePr>
        <p:xfrm>
          <a:off x="1649614" y="3894585"/>
          <a:ext cx="462649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0914">
                  <a:extLst>
                    <a:ext uri="{9D8B030D-6E8A-4147-A177-3AD203B41FA5}">
                      <a16:colId xmlns:a16="http://schemas.microsoft.com/office/drawing/2014/main" val="815945921"/>
                    </a:ext>
                  </a:extLst>
                </a:gridCol>
                <a:gridCol w="693035">
                  <a:extLst>
                    <a:ext uri="{9D8B030D-6E8A-4147-A177-3AD203B41FA5}">
                      <a16:colId xmlns:a16="http://schemas.microsoft.com/office/drawing/2014/main" val="3399922820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43429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Run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Generation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5000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0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Griewank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0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 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8350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08417-04D1-4658-92BD-3B3AA1D0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5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2.1 </a:t>
            </a:r>
            <a:r>
              <a:rPr lang="en-US" altLang="ko-KR" dirty="0" err="1"/>
              <a:t>Rosenbrock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066508"/>
              </p:ext>
            </p:extLst>
          </p:nvPr>
        </p:nvGraphicFramePr>
        <p:xfrm>
          <a:off x="1673486" y="1699200"/>
          <a:ext cx="5641715" cy="312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0.005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Window size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9053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7.867058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276847.06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D9572D-F46B-4873-ABB9-D465B5D0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5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2.1 </a:t>
            </a:r>
            <a:r>
              <a:rPr lang="en-US" altLang="ko-KR" dirty="0" err="1"/>
              <a:t>Rosenbrock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C3F15FA4-71FD-C775-648D-5549DD0F5B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8" y="1723215"/>
            <a:ext cx="1105854" cy="241802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6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6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74241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-7.592120847034921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3.6136109657012025e-07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F561F554-8E7E-6368-552B-37E2807B6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0" y="1721890"/>
            <a:ext cx="1303918" cy="241802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81C07-858F-4BFF-A545-3604AA9A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2.1 </a:t>
            </a:r>
            <a:r>
              <a:rPr lang="en-US" altLang="ko-KR" dirty="0" err="1"/>
              <a:t>Rosenbrock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8" y="1794620"/>
            <a:ext cx="4644736" cy="2786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2455DE-EEC2-B0FB-3702-1A587B74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1099942"/>
            <a:ext cx="4644735" cy="2786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6CAB3D-748F-9D84-B792-B533FF452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3429201"/>
            <a:ext cx="4644735" cy="27868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84FA2C-A907-4AA9-8191-1FC8031D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0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675101"/>
              </p:ext>
            </p:extLst>
          </p:nvPr>
        </p:nvGraphicFramePr>
        <p:xfrm>
          <a:off x="1673486" y="1699200"/>
          <a:ext cx="5641715" cy="312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0.005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Window size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3206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1.127e-10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128.18928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463BD6-53FA-4885-AEAD-483C5294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6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5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0616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-3612429473685.171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6.409476141344952e-228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pic>
        <p:nvPicPr>
          <p:cNvPr id="22" name="내용 개체 틀 21" descr="테이블이(가) 표시된 사진&#10;&#10;자동 생성된 설명">
            <a:extLst>
              <a:ext uri="{FF2B5EF4-FFF2-40B4-BE49-F238E27FC236}">
                <a16:creationId xmlns:a16="http://schemas.microsoft.com/office/drawing/2014/main" id="{D349D976-FD32-4DAD-D09E-A4DFD6080B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46" y="1723214"/>
            <a:ext cx="1303917" cy="2418023"/>
          </a:xfrm>
        </p:spPr>
      </p:pic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D9BD701D-E8EB-CEA8-AC0B-0698F5F4B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4000" y="1723214"/>
            <a:ext cx="1303917" cy="241802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7BAAC-340A-432F-A1F5-23302590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1794620"/>
            <a:ext cx="5663108" cy="339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94621"/>
            <a:ext cx="5663108" cy="33978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EFBCA0-1976-4583-AAF6-41F6ECA1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추가 실험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실험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</a:rPr>
              <a:t>종료 조건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평균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평가값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0.95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이상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or max gen</a:t>
            </a:r>
            <a:r>
              <a:rPr lang="en-US" altLang="ko-KR" dirty="0">
                <a:solidFill>
                  <a:srgbClr val="000000"/>
                </a:solidFill>
              </a:rPr>
              <a:t>eration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= 200000</a:t>
            </a:r>
            <a:endParaRPr lang="ko-KR" altLang="en-US" dirty="0"/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2343258"/>
            <a:ext cx="4918364" cy="29510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342" y="2343258"/>
            <a:ext cx="4918363" cy="29510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C73C59-F132-C6FF-0508-B81E5C66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3329" y="2679638"/>
            <a:ext cx="1444755" cy="255007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8A3852-9F94-481B-8340-8211EBF2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09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34479"/>
              </p:ext>
            </p:extLst>
          </p:nvPr>
        </p:nvGraphicFramePr>
        <p:xfrm>
          <a:off x="1673486" y="1699200"/>
          <a:ext cx="5641715" cy="312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Griewank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Window size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81473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0.0016014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18.550682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953A82-6544-4571-9BFB-5F934B9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EB804EF-298C-B9BB-3BEF-A7ACA5E32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383" y="1723216"/>
            <a:ext cx="1105853" cy="2418022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3F15FA4-71FD-C775-648D-5549DD0F5B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8308" y="1723215"/>
            <a:ext cx="1105853" cy="241802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6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5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40427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-22.337255588341648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4.232368413898243e-15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2F644-EFB3-40A8-9DC8-CED5CCF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2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1794620"/>
            <a:ext cx="5663108" cy="33978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1794621"/>
            <a:ext cx="5663106" cy="33978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CC3E7F-E773-4231-91E1-CF8AB639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4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0E29-D09C-9E73-81C5-FCF25068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47FA7-6352-3481-9178-7E6CA702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 setting</a:t>
            </a: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 rate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0.1 </a:t>
            </a:r>
            <a:r>
              <a:rPr lang="ko-KR" altLang="en-US" kern="0" dirty="0">
                <a:solidFill>
                  <a:srgbClr val="000000"/>
                </a:solidFill>
              </a:rPr>
              <a:t>단위로 조정</a:t>
            </a:r>
            <a:endParaRPr lang="en-US" altLang="ko-KR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Mutation rate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0.001, 0.005 0.01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조정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 index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</a:rPr>
              <a:t>및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Mutation index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각각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와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</a:t>
            </a:r>
            <a:r>
              <a:rPr lang="ko-KR" altLang="en-US" kern="0" dirty="0">
                <a:solidFill>
                  <a:srgbClr val="000000"/>
                </a:solidFill>
              </a:rPr>
              <a:t>을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기준으로 조금씩 조정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endParaRPr lang="en-US" altLang="ko-KR" kern="0" dirty="0">
              <a:solidFill>
                <a:srgbClr val="000000"/>
              </a:solidFill>
            </a:endParaRPr>
          </a:p>
          <a:p>
            <a:pPr lvl="1"/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endParaRPr lang="en-US" altLang="ko-KR" kern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605C14-04A7-4B1C-AE57-16AD3BF7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70991"/>
              </p:ext>
            </p:extLst>
          </p:nvPr>
        </p:nvGraphicFramePr>
        <p:xfrm>
          <a:off x="1648800" y="2765033"/>
          <a:ext cx="75791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605">
                  <a:extLst>
                    <a:ext uri="{9D8B030D-6E8A-4147-A177-3AD203B41FA5}">
                      <a16:colId xmlns:a16="http://schemas.microsoft.com/office/drawing/2014/main" val="2915386119"/>
                    </a:ext>
                  </a:extLst>
                </a:gridCol>
                <a:gridCol w="1319636">
                  <a:extLst>
                    <a:ext uri="{9D8B030D-6E8A-4147-A177-3AD203B41FA5}">
                      <a16:colId xmlns:a16="http://schemas.microsoft.com/office/drawing/2014/main" val="3372130910"/>
                    </a:ext>
                  </a:extLst>
                </a:gridCol>
                <a:gridCol w="1319636">
                  <a:extLst>
                    <a:ext uri="{9D8B030D-6E8A-4147-A177-3AD203B41FA5}">
                      <a16:colId xmlns:a16="http://schemas.microsoft.com/office/drawing/2014/main" val="1141899809"/>
                    </a:ext>
                  </a:extLst>
                </a:gridCol>
                <a:gridCol w="1319636">
                  <a:extLst>
                    <a:ext uri="{9D8B030D-6E8A-4147-A177-3AD203B41FA5}">
                      <a16:colId xmlns:a16="http://schemas.microsoft.com/office/drawing/2014/main" val="914282530"/>
                    </a:ext>
                  </a:extLst>
                </a:gridCol>
                <a:gridCol w="1319636">
                  <a:extLst>
                    <a:ext uri="{9D8B030D-6E8A-4147-A177-3AD203B41FA5}">
                      <a16:colId xmlns:a16="http://schemas.microsoft.com/office/drawing/2014/main" val="106698723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1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Index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0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2.0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20.0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4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7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Griewank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3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 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7532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C9FB6-E930-4739-B96F-FA8FE4D2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13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2.3 </a:t>
            </a:r>
            <a:r>
              <a:rPr lang="en-US" altLang="ko-KR" dirty="0" err="1"/>
              <a:t>Griewank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추가 실험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실험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</a:rPr>
              <a:t>종료 조건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평균 </a:t>
            </a:r>
            <a:r>
              <a:rPr lang="ko-KR" altLang="en-US" b="0" i="0" dirty="0" err="1">
                <a:solidFill>
                  <a:srgbClr val="000000"/>
                </a:solidFill>
                <a:effectLst/>
              </a:rPr>
              <a:t>평가값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0.95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이상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or max gen</a:t>
            </a:r>
            <a:r>
              <a:rPr lang="en-US" altLang="ko-KR" dirty="0">
                <a:solidFill>
                  <a:srgbClr val="000000"/>
                </a:solidFill>
              </a:rPr>
              <a:t>eration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= 200000</a:t>
            </a:r>
            <a:endParaRPr lang="ko-KR" altLang="en-US" dirty="0"/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9" y="2343258"/>
            <a:ext cx="4918363" cy="29510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342" y="2343258"/>
            <a:ext cx="4918363" cy="2951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E2E117-012C-E291-2259-FD808A06E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0176" y="2615079"/>
            <a:ext cx="1444755" cy="267919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800805-5FE4-4CFF-AFA1-823088DF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0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2.4 Six-Hump Camel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60336"/>
              </p:ext>
            </p:extLst>
          </p:nvPr>
        </p:nvGraphicFramePr>
        <p:xfrm>
          <a:off x="1673486" y="1700586"/>
          <a:ext cx="5641715" cy="312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Window size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777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-1.031628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-1.00822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EA7EB1-1ACE-4AE9-A628-BC99979E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73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2.4 Six-Hump Camel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5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5" cy="2443136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08467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-11.647694472403009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4.278509241965526e-10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pic>
        <p:nvPicPr>
          <p:cNvPr id="25" name="내용 개체 틀 24" descr="테이블이(가) 표시된 사진&#10;&#10;자동 생성된 설명">
            <a:extLst>
              <a:ext uri="{FF2B5EF4-FFF2-40B4-BE49-F238E27FC236}">
                <a16:creationId xmlns:a16="http://schemas.microsoft.com/office/drawing/2014/main" id="{9C65996E-A461-A123-A097-EFDA37950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0" y="1721890"/>
            <a:ext cx="1336930" cy="2418027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2D8DA5C-04A7-7C7B-7DB8-0D8E60BCFD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0" y="1721890"/>
            <a:ext cx="1105855" cy="241802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3E178-0339-499C-A25D-5B2CB516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02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2.4 Six-Hump Camel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98" y="1794620"/>
            <a:ext cx="4644735" cy="27868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2455DE-EEC2-B0FB-3702-1A587B74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800" y="1099942"/>
            <a:ext cx="4644735" cy="2786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6CAB3D-748F-9D84-B792-B533FF452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800" y="3429201"/>
            <a:ext cx="4644735" cy="278684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70F5A6-9A92-4E2C-BC37-7DCD6A7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99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B3F37-7FDF-ADB9-0BDF-13ADED9B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4CC2D-2B97-858E-3986-58EF7DB9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결과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9C8EC7-C8FE-476C-9020-0A8D58FF1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29982"/>
              </p:ext>
            </p:extLst>
          </p:nvPr>
        </p:nvGraphicFramePr>
        <p:xfrm>
          <a:off x="1212025" y="1785183"/>
          <a:ext cx="814999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472">
                  <a:extLst>
                    <a:ext uri="{9D8B030D-6E8A-4147-A177-3AD203B41FA5}">
                      <a16:colId xmlns:a16="http://schemas.microsoft.com/office/drawing/2014/main" val="78165166"/>
                    </a:ext>
                  </a:extLst>
                </a:gridCol>
                <a:gridCol w="1965358">
                  <a:extLst>
                    <a:ext uri="{9D8B030D-6E8A-4147-A177-3AD203B41FA5}">
                      <a16:colId xmlns:a16="http://schemas.microsoft.com/office/drawing/2014/main" val="959395124"/>
                    </a:ext>
                  </a:extLst>
                </a:gridCol>
                <a:gridCol w="1965358">
                  <a:extLst>
                    <a:ext uri="{9D8B030D-6E8A-4147-A177-3AD203B41FA5}">
                      <a16:colId xmlns:a16="http://schemas.microsoft.com/office/drawing/2014/main" val="3076856348"/>
                    </a:ext>
                  </a:extLst>
                </a:gridCol>
                <a:gridCol w="1586802">
                  <a:extLst>
                    <a:ext uri="{9D8B030D-6E8A-4147-A177-3AD203B41FA5}">
                      <a16:colId xmlns:a16="http://schemas.microsoft.com/office/drawing/2014/main" val="266984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유의성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성능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4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-7.5921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2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-361…685.171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4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Griewank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-22.3373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3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Six-hump Camel 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-11.6477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597265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40155283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1E68B-4A04-4EB2-B0BB-F1827A5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0E29-D09C-9E73-81C5-FCF25068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47FA7-6352-3481-9178-7E6CA702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Initial population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1AC84F6-C771-0E5F-C885-9A067962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82609"/>
              </p:ext>
            </p:extLst>
          </p:nvPr>
        </p:nvGraphicFramePr>
        <p:xfrm>
          <a:off x="1117599" y="1758757"/>
          <a:ext cx="895350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16410485"/>
                    </a:ext>
                  </a:extLst>
                </a:gridCol>
                <a:gridCol w="8438833">
                  <a:extLst>
                    <a:ext uri="{9D8B030D-6E8A-4147-A177-3AD203B41FA5}">
                      <a16:colId xmlns:a16="http://schemas.microsoft.com/office/drawing/2014/main" val="389724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rosenbrock_problem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np.full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((20, 3000),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np.nan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2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rastrigin_problem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np.full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((20, 3000),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np.nan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1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griewank_problem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np.full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((20, 3000),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np.nan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9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shc_problem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np.full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((20, 200),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np.nan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range(20):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2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rosenbrock_problem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np.random.uniform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(low=-30, high=30, size = (3000))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rastrigin_problem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np.random.uniform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(low=-5.12, high=5.12, size = (3000))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griewank_problem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np.random.uniform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(low=-600, high=600, size = (3000))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3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shc_problem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= </a:t>
                      </a:r>
                      <a:r>
                        <a:rPr lang="en-US" altLang="ko-KR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np.random.uniform</a:t>
                      </a:r>
                      <a:r>
                        <a:rPr lang="en-US" altLang="ko-K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(low=-5, high=5, size = (200))</a:t>
                      </a:r>
                      <a:endParaRPr lang="ko-KR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644881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96DCA1-7C11-4979-A243-143E322E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3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1.1 </a:t>
            </a:r>
            <a:r>
              <a:rPr lang="en-US" altLang="ko-KR" dirty="0" err="1"/>
              <a:t>Rosenbrock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SUS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경우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 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0.7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보다 클 때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가 </a:t>
            </a:r>
            <a:r>
              <a:rPr lang="en-US" altLang="ko-KR" kern="0" dirty="0">
                <a:solidFill>
                  <a:srgbClr val="000000"/>
                </a:solidFill>
              </a:rPr>
              <a:t>2</a:t>
            </a:r>
            <a:r>
              <a:rPr lang="ko-KR" altLang="en-US" kern="0" dirty="0">
                <a:solidFill>
                  <a:srgbClr val="000000"/>
                </a:solidFill>
              </a:rPr>
              <a:t>이면 발산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1"/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SBX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Nonseparable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problem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에 제한된 성능 때문인지 결과가 안정적이지 않음 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1"/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Mutation 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작아질수록 전체적으로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수렴</a:t>
            </a:r>
            <a:endParaRPr lang="en-US" altLang="ko-KR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lvl="1"/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커질수록 안정적</a:t>
            </a:r>
            <a:endParaRPr lang="en-US" altLang="ko-KR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457200" lvl="1" indent="0">
              <a:buNone/>
            </a:pPr>
            <a:r>
              <a:rPr lang="ko-KR" altLang="en-US" kern="0" dirty="0">
                <a:solidFill>
                  <a:srgbClr val="000000"/>
                </a:solidFill>
              </a:rPr>
              <a:t>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360489"/>
              </p:ext>
            </p:extLst>
          </p:nvPr>
        </p:nvGraphicFramePr>
        <p:xfrm>
          <a:off x="1673486" y="3055557"/>
          <a:ext cx="5641715" cy="2731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Rosenbrock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SUS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83.825183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7.867058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6DD4AE-7A1F-4FC0-A0FE-889A07F4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1.1 </a:t>
            </a:r>
            <a:r>
              <a:rPr lang="en-US" altLang="ko-KR" dirty="0" err="1"/>
              <a:t>Rosenbrock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SUS</a:t>
            </a:r>
            <a:endParaRPr lang="ko-KR" altLang="en-US" dirty="0"/>
          </a:p>
        </p:txBody>
      </p:sp>
      <p:pic>
        <p:nvPicPr>
          <p:cNvPr id="8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AEB804EF-298C-B9BB-3BEF-A7ACA5E322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076" y="1723216"/>
            <a:ext cx="1287412" cy="2418024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C3F15FA4-71FD-C775-648D-5549DD0F5B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8" y="1723215"/>
            <a:ext cx="1105854" cy="241802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42" y="1432171"/>
            <a:ext cx="4071896" cy="24431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9" y="1432171"/>
            <a:ext cx="4071896" cy="2443138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74076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3.118304432826684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0.005659316824861809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C74A5-5E89-4B94-A734-722C7513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Experiment 1.1 Rosenbrock</a:t>
            </a:r>
            <a:endParaRPr lang="ko-KR" altLang="en-US" dirty="0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F373222-F10F-AA6D-8565-2DEF4039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통한 대략적인 비교</a:t>
            </a:r>
          </a:p>
        </p:txBody>
      </p:sp>
      <p:pic>
        <p:nvPicPr>
          <p:cNvPr id="15" name="내용 개체 틀 8">
            <a:extLst>
              <a:ext uri="{FF2B5EF4-FFF2-40B4-BE49-F238E27FC236}">
                <a16:creationId xmlns:a16="http://schemas.microsoft.com/office/drawing/2014/main" id="{8A603A73-EFF5-CEB1-0CC7-5DB96894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8" y="1794620"/>
            <a:ext cx="5663110" cy="33978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950D1-EB23-1FBB-80D5-FF4005C7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4621"/>
            <a:ext cx="5663109" cy="339786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559F1-B6EC-4ABB-A0DE-0B77F0E2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6C5E-15C2-022F-4524-D30C0AD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F7D36-6D0C-EEA8-647A-5AB33FFC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SUS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의 경우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 rate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ko-KR" altLang="en-US" kern="0" dirty="0">
                <a:solidFill>
                  <a:srgbClr val="000000"/>
                </a:solidFill>
              </a:rPr>
              <a:t>커지거나 너무 작아질 경우 </a:t>
            </a:r>
            <a:r>
              <a:rPr lang="en-US" altLang="ko-KR" kern="0" dirty="0">
                <a:solidFill>
                  <a:srgbClr val="000000"/>
                </a:solidFill>
              </a:rPr>
              <a:t>Optima</a:t>
            </a:r>
            <a:r>
              <a:rPr lang="ko-KR" altLang="en-US" kern="0" dirty="0">
                <a:solidFill>
                  <a:srgbClr val="000000"/>
                </a:solidFill>
              </a:rPr>
              <a:t>와 멀어짐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diversity</a:t>
            </a:r>
            <a:r>
              <a:rPr lang="ko-KR" altLang="en-US" kern="0" dirty="0">
                <a:solidFill>
                  <a:srgbClr val="000000"/>
                </a:solidFill>
              </a:rPr>
              <a:t>를 위해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2</a:t>
            </a:r>
            <a:r>
              <a:rPr lang="ko-KR" altLang="en-US" kern="0" dirty="0">
                <a:solidFill>
                  <a:srgbClr val="000000"/>
                </a:solidFill>
              </a:rPr>
              <a:t>와</a:t>
            </a:r>
            <a:r>
              <a:rPr lang="en-US" altLang="ko-KR" kern="0" dirty="0">
                <a:solidFill>
                  <a:srgbClr val="000000"/>
                </a:solidFill>
              </a:rPr>
              <a:t> 5</a:t>
            </a:r>
            <a:r>
              <a:rPr lang="ko-KR" altLang="en-US" kern="0" dirty="0">
                <a:solidFill>
                  <a:srgbClr val="000000"/>
                </a:solidFill>
              </a:rPr>
              <a:t>로 설정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1"/>
            <a:r>
              <a:rPr lang="en-US" altLang="ko-KR" kern="0" dirty="0">
                <a:solidFill>
                  <a:srgbClr val="000000"/>
                </a:solidFill>
              </a:rPr>
              <a:t>BTS</a:t>
            </a:r>
            <a:r>
              <a:rPr lang="ko-KR" altLang="en-US" kern="0" dirty="0">
                <a:solidFill>
                  <a:srgbClr val="000000"/>
                </a:solidFill>
              </a:rPr>
              <a:t>의 경우 </a:t>
            </a:r>
            <a:r>
              <a:rPr lang="en-US" altLang="ko-KR" kern="0" dirty="0" err="1">
                <a:solidFill>
                  <a:srgbClr val="000000"/>
                </a:solidFill>
              </a:rPr>
              <a:t>E</a:t>
            </a:r>
            <a:r>
              <a:rPr lang="en-US" altLang="ko-KR" sz="2000" kern="0" spc="0" dirty="0" err="1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xploiation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을 위해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Crossover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index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를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으로 설정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Mutation rate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 때와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0.005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 때 두드러지는 </a:t>
            </a:r>
            <a:r>
              <a:rPr lang="ko-KR" altLang="en-US" kern="0" dirty="0">
                <a:solidFill>
                  <a:srgbClr val="000000"/>
                </a:solidFill>
              </a:rPr>
              <a:t>차이 발생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3"/>
            <a:r>
              <a:rPr lang="en-US" altLang="ko-KR" kern="0" dirty="0">
                <a:solidFill>
                  <a:srgbClr val="000000"/>
                </a:solidFill>
              </a:rPr>
              <a:t>diversity</a:t>
            </a:r>
            <a:r>
              <a:rPr lang="ko-KR" altLang="en-US" kern="0" dirty="0">
                <a:solidFill>
                  <a:srgbClr val="000000"/>
                </a:solidFill>
              </a:rPr>
              <a:t>를 위해 </a:t>
            </a:r>
            <a:r>
              <a:rPr lang="en-US" altLang="ko-KR" kern="0" dirty="0">
                <a:solidFill>
                  <a:srgbClr val="000000"/>
                </a:solidFill>
              </a:rPr>
              <a:t>index</a:t>
            </a:r>
            <a:r>
              <a:rPr lang="ko-KR" altLang="en-US" kern="0" dirty="0">
                <a:solidFill>
                  <a:srgbClr val="000000"/>
                </a:solidFill>
              </a:rPr>
              <a:t>를 </a:t>
            </a:r>
            <a:r>
              <a:rPr lang="en-US" altLang="ko-KR" kern="0" dirty="0">
                <a:solidFill>
                  <a:srgbClr val="000000"/>
                </a:solidFill>
              </a:rPr>
              <a:t>10</a:t>
            </a:r>
            <a:r>
              <a:rPr lang="ko-KR" altLang="en-US" kern="0" dirty="0">
                <a:solidFill>
                  <a:srgbClr val="000000"/>
                </a:solidFill>
              </a:rPr>
              <a:t>으로 설정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9A757-BADB-ED85-11B7-C3621ADEB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376969"/>
              </p:ext>
            </p:extLst>
          </p:nvPr>
        </p:nvGraphicFramePr>
        <p:xfrm>
          <a:off x="1673486" y="3304944"/>
          <a:ext cx="5641715" cy="2731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1393">
                  <a:extLst>
                    <a:ext uri="{9D8B030D-6E8A-4147-A177-3AD203B41FA5}">
                      <a16:colId xmlns:a16="http://schemas.microsoft.com/office/drawing/2014/main" val="437234567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195787842"/>
                    </a:ext>
                  </a:extLst>
                </a:gridCol>
                <a:gridCol w="1710161">
                  <a:extLst>
                    <a:ext uri="{9D8B030D-6E8A-4147-A177-3AD203B41FA5}">
                      <a16:colId xmlns:a16="http://schemas.microsoft.com/office/drawing/2014/main" val="244716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Rastrigin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0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Algorithm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SUS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BTS</a:t>
                      </a:r>
                      <a:endParaRPr lang="ko-KR" altLang="en-US" sz="1800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3720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Crossover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0179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rate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0.001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0.005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903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Mutation index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46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  <a:cs typeface="+mn-cs"/>
                        </a:rPr>
                        <a:t>MBF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34. 560398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1.127e-10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14943344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AA4DCB-C8D8-4219-9D53-1BA7713C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6DFF-4B3C-D0F5-7397-CA6BF1C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1.2 </a:t>
            </a:r>
            <a:r>
              <a:rPr lang="en-US" altLang="ko-KR" dirty="0" err="1"/>
              <a:t>Rastrigin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9447-91BB-E0D2-4D9B-E9BCDA69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146A98-B4DD-78B4-8141-CCB3BB384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BTS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F4713-F86D-86F3-5418-4187AC91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9542" y="1432171"/>
            <a:ext cx="4071896" cy="24431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AFC3BA-8E9C-8AF8-CA51-4E79DDE8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9" y="1432171"/>
            <a:ext cx="4071896" cy="2443137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5914B878-0D4B-6A96-648F-8ED153DD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00720"/>
              </p:ext>
            </p:extLst>
          </p:nvPr>
        </p:nvGraphicFramePr>
        <p:xfrm>
          <a:off x="838199" y="4318521"/>
          <a:ext cx="543029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68">
                  <a:extLst>
                    <a:ext uri="{9D8B030D-6E8A-4147-A177-3AD203B41FA5}">
                      <a16:colId xmlns:a16="http://schemas.microsoft.com/office/drawing/2014/main" val="2352819099"/>
                    </a:ext>
                  </a:extLst>
                </a:gridCol>
                <a:gridCol w="3937725">
                  <a:extLst>
                    <a:ext uri="{9D8B030D-6E8A-4147-A177-3AD203B41FA5}">
                      <a16:colId xmlns:a16="http://schemas.microsoft.com/office/drawing/2014/main" val="41419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Paired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t-test</a:t>
                      </a:r>
                      <a:r>
                        <a:rPr lang="ko-KR" altLang="en-US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result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t-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statistic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973927049640.3083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8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-</a:t>
                      </a:r>
                      <a:r>
                        <a:rPr kumimoji="0" lang="ko-KR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value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4.197672638224951e-217</a:t>
                      </a:r>
                      <a:endParaRPr lang="ko-KR" altLang="en-US" dirty="0"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6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df</a:t>
                      </a:r>
                      <a:r>
                        <a:rPr lang="en-US" altLang="ko-KR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여기어때 잘난체" panose="020B0600000101010101" pitchFamily="50" charset="-127"/>
                          <a:ea typeface="여기어때 잘난체" panose="020B0600000101010101" pitchFamily="50" charset="-127"/>
                        </a:rPr>
                        <a:t> = 19, cl = 99%, t = |2.861|</a:t>
                      </a:r>
                      <a:endParaRPr lang="ko-KR" altLang="en-US" sz="1400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여기어때 잘난체" panose="020B0600000101010101" pitchFamily="50" charset="-127"/>
                        <a:ea typeface="여기어때 잘난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22705"/>
                  </a:ext>
                </a:extLst>
              </a:tr>
            </a:tbl>
          </a:graphicData>
        </a:graphic>
      </p:graphicFrame>
      <p:pic>
        <p:nvPicPr>
          <p:cNvPr id="22" name="내용 개체 틀 21" descr="테이블이(가) 표시된 사진&#10;&#10;자동 생성된 설명">
            <a:extLst>
              <a:ext uri="{FF2B5EF4-FFF2-40B4-BE49-F238E27FC236}">
                <a16:creationId xmlns:a16="http://schemas.microsoft.com/office/drawing/2014/main" id="{D349D976-FD32-4DAD-D09E-A4DFD6080B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46" y="1723214"/>
            <a:ext cx="1303917" cy="2418023"/>
          </a:xfrm>
        </p:spPr>
      </p:pic>
      <p:pic>
        <p:nvPicPr>
          <p:cNvPr id="26" name="내용 개체 틀 25" descr="테이블이(가) 표시된 사진&#10;&#10;자동 생성된 설명">
            <a:extLst>
              <a:ext uri="{FF2B5EF4-FFF2-40B4-BE49-F238E27FC236}">
                <a16:creationId xmlns:a16="http://schemas.microsoft.com/office/drawing/2014/main" id="{D9BD701D-E8EB-CEA8-AC0B-0698F5F4BD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0" y="1723214"/>
            <a:ext cx="1303917" cy="241802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5BBBA-9A8C-4998-ACEB-19C24C39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3834A-474A-4279-BFEF-D52BA689A9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6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1172</Words>
  <Application>Microsoft Office PowerPoint</Application>
  <PresentationFormat>와이드스크린</PresentationFormat>
  <Paragraphs>419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여기어때 잘난체</vt:lpstr>
      <vt:lpstr>Arial</vt:lpstr>
      <vt:lpstr>Office 테마</vt:lpstr>
      <vt:lpstr>Term Project Report</vt:lpstr>
      <vt:lpstr>Overview</vt:lpstr>
      <vt:lpstr>Overview</vt:lpstr>
      <vt:lpstr>Overview</vt:lpstr>
      <vt:lpstr>Experiment 1.1 Rosenbrock</vt:lpstr>
      <vt:lpstr>Experiment 1.1 Rosenbrock</vt:lpstr>
      <vt:lpstr>Experiment 1.1 Rosenbrock</vt:lpstr>
      <vt:lpstr>Experiment 1.2 Rastrigin</vt:lpstr>
      <vt:lpstr>Experiment 1.2 Rastrigin</vt:lpstr>
      <vt:lpstr>Experiment 1.2 Rastrigin</vt:lpstr>
      <vt:lpstr>Experiment 1.2 Rastrigin</vt:lpstr>
      <vt:lpstr>Experiment 1.3 Griewank</vt:lpstr>
      <vt:lpstr>Experiment 1.3 Griewank</vt:lpstr>
      <vt:lpstr>Experiment 1.3 Griewank</vt:lpstr>
      <vt:lpstr>Experiment 1.3 Griewank</vt:lpstr>
      <vt:lpstr>Experiment 1.4 Six-Hump Camel</vt:lpstr>
      <vt:lpstr>Experiment 1.4 Six-Hump Camel</vt:lpstr>
      <vt:lpstr>Experiment 1.4 Six-Hump Camel</vt:lpstr>
      <vt:lpstr>Experiment 1. Result</vt:lpstr>
      <vt:lpstr>Experiment 2.1 Rosenbrock</vt:lpstr>
      <vt:lpstr>Experiment 2.1 Rosenbrock</vt:lpstr>
      <vt:lpstr>Experiment 2.1 Rosenbrock</vt:lpstr>
      <vt:lpstr>Experiment 2.2 Rastrigin</vt:lpstr>
      <vt:lpstr>Experiment 2.2 Rastrigin</vt:lpstr>
      <vt:lpstr>Experiment 2.2 Rastrigin</vt:lpstr>
      <vt:lpstr>Experiment 2.2 Rastrigin</vt:lpstr>
      <vt:lpstr>Experiment 2.3 Griewank</vt:lpstr>
      <vt:lpstr>Experiment 2.3 Griewank</vt:lpstr>
      <vt:lpstr>Experiment 2.3 Griewank</vt:lpstr>
      <vt:lpstr>Experiment 2.3 Griewank</vt:lpstr>
      <vt:lpstr>Experiment 2.4 Six-Hump Camel</vt:lpstr>
      <vt:lpstr>Experiment 2.4 Six-Hump Camel</vt:lpstr>
      <vt:lpstr>Experiment 2.4 Six-Hump Camel</vt:lpstr>
      <vt:lpstr>Experiment 2.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Report</dc:title>
  <dc:creator>조우재</dc:creator>
  <cp:lastModifiedBy>조우재</cp:lastModifiedBy>
  <cp:revision>199</cp:revision>
  <cp:lastPrinted>2022-06-07T02:27:42Z</cp:lastPrinted>
  <dcterms:created xsi:type="dcterms:W3CDTF">2022-06-05T06:50:52Z</dcterms:created>
  <dcterms:modified xsi:type="dcterms:W3CDTF">2024-10-01T09:04:35Z</dcterms:modified>
</cp:coreProperties>
</file>