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extLs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29550"/>
    <p:restoredTop sz="99486"/>
  </p:normalViewPr>
  <p:slideViewPr>
    <p:cSldViewPr>
      <p:cViewPr varScale="1">
        <p:scale>
          <a:sx n="70" d="100"/>
          <a:sy n="70" d="100"/>
        </p:scale>
        <p:origin x="-1326" y="-96"/>
      </p:cViewPr>
      <p:guideLst>
        <p:guide orient="horz" pos="2154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E2B2BC9D-A816-4D0A-858B-1D023B3A8ACA}" type="datetimeFigureOut">
              <a:rPr lang="ko-KR" altLang="en-US"/>
              <a:pPr/>
              <a:t>2016-06-09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09F4262C-968C-4EE9-8164-CE16364706B3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24384" y="2708920"/>
            <a:ext cx="9070776" cy="578495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26253" y="3320416"/>
            <a:ext cx="9061358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" y="0"/>
            <a:ext cx="9144000" cy="6870192"/>
            <a:chOff x="1" y="0"/>
            <a:chExt cx="9144000" cy="6870192"/>
          </a:xfrm>
        </p:grpSpPr>
        <p:pic>
          <p:nvPicPr>
            <p:cNvPr id="1026" name="Picture 2" descr="C:\Users\msk\Desktop\1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" y="0"/>
              <a:ext cx="9144000" cy="1700808"/>
            </a:xfrm>
            <a:prstGeom prst="rect">
              <a:avLst/>
            </a:prstGeom>
            <a:noFill/>
          </p:spPr>
        </p:pic>
        <p:pic>
          <p:nvPicPr>
            <p:cNvPr id="5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6200000">
              <a:off x="7474722" y="5200913"/>
              <a:ext cx="1619672" cy="171888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32432"/>
            <a:ext cx="9144000" cy="6825568"/>
            <a:chOff x="0" y="32432"/>
            <a:chExt cx="9144000" cy="6825568"/>
          </a:xfrm>
        </p:grpSpPr>
        <p:pic>
          <p:nvPicPr>
            <p:cNvPr id="2050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40479" b="13209"/>
            <a:stretch>
              <a:fillRect/>
            </a:stretch>
          </p:blipFill>
          <p:spPr bwMode="auto">
            <a:xfrm>
              <a:off x="1" y="1556792"/>
              <a:ext cx="4995226" cy="5301208"/>
            </a:xfrm>
            <a:prstGeom prst="rect">
              <a:avLst/>
            </a:prstGeom>
            <a:noFill/>
          </p:spPr>
        </p:pic>
        <p:sp>
          <p:nvSpPr>
            <p:cNvPr id="3" name="TextBox 2"/>
            <p:cNvSpPr txBox="1"/>
            <p:nvPr userDrawn="1"/>
          </p:nvSpPr>
          <p:spPr>
            <a:xfrm>
              <a:off x="2908436" y="2293140"/>
              <a:ext cx="1410964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0070C0"/>
                  </a:solidFill>
                  <a:latin typeface="HY견고딕" pitchFamily="18" charset="-127"/>
                  <a:ea typeface="HY견고딕" pitchFamily="18" charset="-127"/>
                </a:rPr>
                <a:t>INDEX</a:t>
              </a:r>
              <a:endParaRPr lang="ko-KR" altLang="en-US" sz="280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6" name="직선 연결선 5"/>
            <p:cNvCxnSpPr/>
            <p:nvPr userDrawn="1"/>
          </p:nvCxnSpPr>
          <p:spPr>
            <a:xfrm>
              <a:off x="0" y="32432"/>
              <a:ext cx="9144000" cy="0"/>
            </a:xfrm>
            <a:prstGeom prst="line">
              <a:avLst/>
            </a:prstGeom>
            <a:ln w="127000">
              <a:solidFill>
                <a:srgbClr val="0070C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4788024" y="2276872"/>
            <a:ext cx="4355976" cy="4581128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AutoNum type="arabicPeriod"/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Content 1</a:t>
            </a:r>
          </a:p>
          <a:p>
            <a:pPr lvl="0"/>
            <a:r>
              <a:rPr lang="en-US" altLang="ko-KR" dirty="0" smtClean="0"/>
              <a:t> Content 2</a:t>
            </a:r>
          </a:p>
          <a:p>
            <a:pPr lvl="0"/>
            <a:r>
              <a:rPr lang="en-US" altLang="ko-KR" dirty="0" smtClean="0"/>
              <a:t> Content 3</a:t>
            </a:r>
          </a:p>
          <a:p>
            <a:pPr lvl="0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>
            <a:off x="179512" y="1232184"/>
            <a:ext cx="896448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 rot="16200000">
            <a:off x="7474722" y="5200913"/>
            <a:ext cx="1619672" cy="1718885"/>
          </a:xfrm>
          <a:prstGeom prst="rect">
            <a:avLst/>
          </a:prstGeom>
          <a:noFill/>
        </p:spPr>
      </p:pic>
      <p:sp>
        <p:nvSpPr>
          <p:cNvPr id="17" name="제목 4"/>
          <p:cNvSpPr>
            <a:spLocks noGrp="1"/>
          </p:cNvSpPr>
          <p:nvPr>
            <p:ph type="title" hasCustomPrompt="1"/>
          </p:nvPr>
        </p:nvSpPr>
        <p:spPr>
          <a:xfrm>
            <a:off x="1043608" y="1268760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간지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0" y="0"/>
            <a:ext cx="9144000" cy="878278"/>
            <a:chOff x="0" y="0"/>
            <a:chExt cx="9144000" cy="878278"/>
          </a:xfrm>
        </p:grpSpPr>
        <p:pic>
          <p:nvPicPr>
            <p:cNvPr id="11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0" y="0"/>
              <a:ext cx="827584" cy="878278"/>
            </a:xfrm>
            <a:prstGeom prst="rect">
              <a:avLst/>
            </a:prstGeom>
            <a:noFill/>
          </p:spPr>
        </p:pic>
        <p:cxnSp>
          <p:nvCxnSpPr>
            <p:cNvPr id="13" name="직선 연결선 12"/>
            <p:cNvCxnSpPr/>
            <p:nvPr userDrawn="1"/>
          </p:nvCxnSpPr>
          <p:spPr>
            <a:xfrm>
              <a:off x="0" y="872144"/>
              <a:ext cx="9144000" cy="0"/>
            </a:xfrm>
            <a:prstGeom prst="line">
              <a:avLst/>
            </a:prstGeom>
            <a:ln>
              <a:solidFill>
                <a:srgbClr val="95B3D7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4"/>
          <p:cNvSpPr>
            <a:spLocks noGrp="1"/>
          </p:cNvSpPr>
          <p:nvPr>
            <p:ph type="title"/>
          </p:nvPr>
        </p:nvSpPr>
        <p:spPr>
          <a:xfrm>
            <a:off x="971600" y="346646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 rot="5400000">
            <a:off x="121221" y="-145606"/>
            <a:ext cx="4355975" cy="4622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4067944" y="3068960"/>
            <a:ext cx="5076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THANK YOU</a:t>
            </a:r>
            <a:endParaRPr lang="ko-KR" altLang="en-US" sz="40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F524-1611-4733-AFC3-185BB074B275}" type="datetimeFigureOut">
              <a:rPr lang="ko-KR" altLang="en-US"/>
              <a:pPr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E47-44CF-4DFC-9196-53D95094927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C:\Users\&#51109;&#54840;\Desktop\120111615\BoardGame.avi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ko-KR" altLang="en-US"/>
              <a:t>스마트</a:t>
            </a:r>
            <a:r>
              <a:rPr lang="en-US" altLang="ko-KR"/>
              <a:t> </a:t>
            </a:r>
            <a:r>
              <a:rPr lang="ko-KR" altLang="en-US"/>
              <a:t>앱 프로그래밍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27584" y="5243774"/>
            <a:ext cx="3456384" cy="1136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학번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120111615 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조장호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/>
              <a:buChar char="•"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제출일자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2016.0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66"/>
              <a:t>5.</a:t>
            </a:r>
            <a:r>
              <a:rPr lang="ko-KR" altLang="en-US"/>
              <a:t> </a:t>
            </a:r>
            <a:r>
              <a:rPr lang="ko-KR" altLang="en-US" sz="2800"/>
              <a:t>클래스 구조</a:t>
            </a:r>
            <a:endParaRPr lang="ko-KR" altLang="en-US" sz="2566"/>
          </a:p>
        </p:txBody>
      </p:sp>
      <p:sp>
        <p:nvSpPr>
          <p:cNvPr id="4" name="직사각형 7"/>
          <p:cNvSpPr/>
          <p:nvPr/>
        </p:nvSpPr>
        <p:spPr>
          <a:xfrm>
            <a:off x="3815916" y="3176972"/>
            <a:ext cx="15840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MainActivity</a:t>
            </a:r>
          </a:p>
        </p:txBody>
      </p:sp>
      <p:sp>
        <p:nvSpPr>
          <p:cNvPr id="5" name="직사각형 8"/>
          <p:cNvSpPr/>
          <p:nvPr/>
        </p:nvSpPr>
        <p:spPr>
          <a:xfrm>
            <a:off x="395536" y="1656184"/>
            <a:ext cx="158400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CPlayerData</a:t>
            </a:r>
          </a:p>
        </p:txBody>
      </p:sp>
      <p:sp>
        <p:nvSpPr>
          <p:cNvPr id="6" name="직사각형 9"/>
          <p:cNvSpPr/>
          <p:nvPr/>
        </p:nvSpPr>
        <p:spPr>
          <a:xfrm>
            <a:off x="395536" y="278092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</a:t>
            </a:r>
          </a:p>
        </p:txBody>
      </p:sp>
      <p:sp>
        <p:nvSpPr>
          <p:cNvPr id="7" name="직사각형 10"/>
          <p:cNvSpPr/>
          <p:nvPr/>
        </p:nvSpPr>
        <p:spPr>
          <a:xfrm>
            <a:off x="395536" y="386104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CPlayerClient</a:t>
            </a:r>
          </a:p>
        </p:txBody>
      </p:sp>
      <p:sp>
        <p:nvSpPr>
          <p:cNvPr id="8" name="직사각형 11"/>
          <p:cNvSpPr/>
          <p:nvPr/>
        </p:nvSpPr>
        <p:spPr>
          <a:xfrm>
            <a:off x="3816600" y="1628799"/>
            <a:ext cx="158400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CDiceClient</a:t>
            </a:r>
          </a:p>
        </p:txBody>
      </p:sp>
      <p:sp>
        <p:nvSpPr>
          <p:cNvPr id="9" name="직사각형 12"/>
          <p:cNvSpPr/>
          <p:nvPr/>
        </p:nvSpPr>
        <p:spPr>
          <a:xfrm>
            <a:off x="3780000" y="4941168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CItemClient</a:t>
            </a:r>
          </a:p>
        </p:txBody>
      </p:sp>
      <p:sp>
        <p:nvSpPr>
          <p:cNvPr id="10" name="직사각형 13"/>
          <p:cNvSpPr/>
          <p:nvPr/>
        </p:nvSpPr>
        <p:spPr>
          <a:xfrm>
            <a:off x="5220072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CItemData</a:t>
            </a:r>
          </a:p>
        </p:txBody>
      </p:sp>
      <p:sp>
        <p:nvSpPr>
          <p:cNvPr id="11" name="직사각형 14"/>
          <p:cNvSpPr/>
          <p:nvPr/>
        </p:nvSpPr>
        <p:spPr>
          <a:xfrm>
            <a:off x="2483944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54000" tIns="36000" rIns="54000" bIns="36000" anchor="ctr"/>
          <a:lstStyle/>
          <a:p>
            <a:pPr algn="ctr"/>
            <a:r>
              <a:rPr lang="en-US" altLang="ko-KR" sz="1700"/>
              <a:t>CItemInfoData</a:t>
            </a:r>
          </a:p>
        </p:txBody>
      </p:sp>
      <p:sp>
        <p:nvSpPr>
          <p:cNvPr id="12" name="직사각형 15"/>
          <p:cNvSpPr/>
          <p:nvPr/>
        </p:nvSpPr>
        <p:spPr>
          <a:xfrm>
            <a:off x="6804248" y="3176972"/>
            <a:ext cx="15840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CMap</a:t>
            </a:r>
          </a:p>
        </p:txBody>
      </p:sp>
      <p:cxnSp>
        <p:nvCxnSpPr>
          <p:cNvPr id="13" name="직선 화살표 연결선 16"/>
          <p:cNvCxnSpPr>
            <a:stCxn id="5" idx="2"/>
            <a:endCxn id="6" idx="0"/>
          </p:cNvCxnSpPr>
          <p:nvPr/>
        </p:nvCxnSpPr>
        <p:spPr>
          <a:xfrm rot="16200000" flipH="1">
            <a:off x="877236" y="2470540"/>
            <a:ext cx="620688" cy="88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7"/>
          <p:cNvCxnSpPr>
            <a:stCxn id="6" idx="2"/>
            <a:endCxn id="7" idx="0"/>
          </p:cNvCxnSpPr>
          <p:nvPr/>
        </p:nvCxnSpPr>
        <p:spPr>
          <a:xfrm rot="16200000" flipH="1">
            <a:off x="899592" y="3573016"/>
            <a:ext cx="576064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8"/>
          <p:cNvCxnSpPr>
            <a:stCxn id="7" idx="3"/>
            <a:endCxn id="4" idx="1"/>
          </p:cNvCxnSpPr>
          <p:nvPr/>
        </p:nvCxnSpPr>
        <p:spPr>
          <a:xfrm flipV="1">
            <a:off x="1979712" y="3429000"/>
            <a:ext cx="1836204" cy="68407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9"/>
          <p:cNvCxnSpPr>
            <a:stCxn id="8" idx="2"/>
            <a:endCxn id="4" idx="0"/>
          </p:cNvCxnSpPr>
          <p:nvPr/>
        </p:nvCxnSpPr>
        <p:spPr>
          <a:xfrm rot="5400000">
            <a:off x="4086200" y="2654572"/>
            <a:ext cx="1044116" cy="684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20"/>
          <p:cNvCxnSpPr>
            <a:stCxn id="12" idx="1"/>
            <a:endCxn id="4" idx="3"/>
          </p:cNvCxnSpPr>
          <p:nvPr/>
        </p:nvCxnSpPr>
        <p:spPr>
          <a:xfrm rot="10800000">
            <a:off x="5399916" y="3429000"/>
            <a:ext cx="1404332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21"/>
          <p:cNvCxnSpPr>
            <a:stCxn id="4" idx="2"/>
            <a:endCxn id="9" idx="0"/>
          </p:cNvCxnSpPr>
          <p:nvPr/>
        </p:nvCxnSpPr>
        <p:spPr>
          <a:xfrm rot="5400000">
            <a:off x="3959888" y="4293140"/>
            <a:ext cx="1260140" cy="3591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22"/>
          <p:cNvCxnSpPr>
            <a:stCxn id="11" idx="0"/>
            <a:endCxn id="9" idx="2"/>
          </p:cNvCxnSpPr>
          <p:nvPr/>
        </p:nvCxnSpPr>
        <p:spPr>
          <a:xfrm flipV="1">
            <a:off x="3275944" y="5445224"/>
            <a:ext cx="1296056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23"/>
          <p:cNvCxnSpPr>
            <a:stCxn id="10" idx="0"/>
            <a:endCxn id="9" idx="2"/>
          </p:cNvCxnSpPr>
          <p:nvPr/>
        </p:nvCxnSpPr>
        <p:spPr>
          <a:xfrm rot="10800000">
            <a:off x="4572000" y="5445224"/>
            <a:ext cx="1440072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사각형 설명선 25"/>
          <p:cNvSpPr/>
          <p:nvPr/>
        </p:nvSpPr>
        <p:spPr>
          <a:xfrm>
            <a:off x="1907704" y="1412775"/>
            <a:ext cx="2088232" cy="1008112"/>
          </a:xfrm>
          <a:prstGeom prst="wedgeRoundRectCallout">
            <a:avLst>
              <a:gd name="adj1" fmla="val -45408"/>
              <a:gd name="adj2" fmla="val 7785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/>
              <a:t>플레이어의 </a:t>
            </a:r>
          </a:p>
          <a:p>
            <a:pPr algn="ctr"/>
            <a:r>
              <a:rPr lang="ko-KR" altLang="en-US"/>
              <a:t>구분</a:t>
            </a:r>
          </a:p>
        </p:txBody>
      </p:sp>
      <p:cxnSp>
        <p:nvCxnSpPr>
          <p:cNvPr id="22" name="직선 화살표 연결선 26"/>
          <p:cNvCxnSpPr/>
          <p:nvPr/>
        </p:nvCxnSpPr>
        <p:spPr>
          <a:xfrm rot="10800000">
            <a:off x="4067944" y="6057292"/>
            <a:ext cx="1152128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566"/>
              <a:t>4.</a:t>
            </a:r>
            <a:r>
              <a:rPr lang="ko-KR" altLang="en-US"/>
              <a:t> </a:t>
            </a:r>
            <a:r>
              <a:rPr lang="ko-KR" altLang="en-US" sz="2800"/>
              <a:t>클래스 구조</a:t>
            </a:r>
          </a:p>
        </p:txBody>
      </p:sp>
      <p:sp>
        <p:nvSpPr>
          <p:cNvPr id="4" name="직사각형 7"/>
          <p:cNvSpPr/>
          <p:nvPr/>
        </p:nvSpPr>
        <p:spPr>
          <a:xfrm>
            <a:off x="3815916" y="3176972"/>
            <a:ext cx="15840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MainActivity</a:t>
            </a:r>
          </a:p>
        </p:txBody>
      </p:sp>
      <p:sp>
        <p:nvSpPr>
          <p:cNvPr id="5" name="직사각형 8"/>
          <p:cNvSpPr/>
          <p:nvPr/>
        </p:nvSpPr>
        <p:spPr>
          <a:xfrm>
            <a:off x="395536" y="1656184"/>
            <a:ext cx="158400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CPlayerData</a:t>
            </a:r>
          </a:p>
        </p:txBody>
      </p:sp>
      <p:sp>
        <p:nvSpPr>
          <p:cNvPr id="6" name="직사각형 9"/>
          <p:cNvSpPr/>
          <p:nvPr/>
        </p:nvSpPr>
        <p:spPr>
          <a:xfrm>
            <a:off x="395536" y="278092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</a:t>
            </a:r>
          </a:p>
        </p:txBody>
      </p:sp>
      <p:sp>
        <p:nvSpPr>
          <p:cNvPr id="7" name="직사각형 10"/>
          <p:cNvSpPr/>
          <p:nvPr/>
        </p:nvSpPr>
        <p:spPr>
          <a:xfrm>
            <a:off x="395536" y="386104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CPlayerClient</a:t>
            </a:r>
          </a:p>
        </p:txBody>
      </p:sp>
      <p:sp>
        <p:nvSpPr>
          <p:cNvPr id="8" name="직사각형 11"/>
          <p:cNvSpPr/>
          <p:nvPr/>
        </p:nvSpPr>
        <p:spPr>
          <a:xfrm>
            <a:off x="3816600" y="1628799"/>
            <a:ext cx="158400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CDiceClient</a:t>
            </a:r>
          </a:p>
        </p:txBody>
      </p:sp>
      <p:sp>
        <p:nvSpPr>
          <p:cNvPr id="9" name="직사각형 12"/>
          <p:cNvSpPr/>
          <p:nvPr/>
        </p:nvSpPr>
        <p:spPr>
          <a:xfrm>
            <a:off x="3780000" y="4941168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CItemClient</a:t>
            </a:r>
          </a:p>
        </p:txBody>
      </p:sp>
      <p:sp>
        <p:nvSpPr>
          <p:cNvPr id="10" name="직사각형 13"/>
          <p:cNvSpPr/>
          <p:nvPr/>
        </p:nvSpPr>
        <p:spPr>
          <a:xfrm>
            <a:off x="5220072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CItemData</a:t>
            </a:r>
          </a:p>
        </p:txBody>
      </p:sp>
      <p:sp>
        <p:nvSpPr>
          <p:cNvPr id="11" name="직사각형 14"/>
          <p:cNvSpPr/>
          <p:nvPr/>
        </p:nvSpPr>
        <p:spPr>
          <a:xfrm>
            <a:off x="2483944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54000" tIns="36000" rIns="54000" bIns="36000" anchor="ctr"/>
          <a:lstStyle/>
          <a:p>
            <a:pPr algn="ctr"/>
            <a:r>
              <a:rPr lang="en-US" altLang="ko-KR" sz="1700"/>
              <a:t>CItemInfoData</a:t>
            </a:r>
          </a:p>
        </p:txBody>
      </p:sp>
      <p:sp>
        <p:nvSpPr>
          <p:cNvPr id="12" name="직사각형 15"/>
          <p:cNvSpPr/>
          <p:nvPr/>
        </p:nvSpPr>
        <p:spPr>
          <a:xfrm>
            <a:off x="6804248" y="3176972"/>
            <a:ext cx="15840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CMap</a:t>
            </a:r>
          </a:p>
        </p:txBody>
      </p:sp>
      <p:cxnSp>
        <p:nvCxnSpPr>
          <p:cNvPr id="13" name="직선 화살표 연결선 16"/>
          <p:cNvCxnSpPr>
            <a:stCxn id="5" idx="2"/>
            <a:endCxn id="6" idx="0"/>
          </p:cNvCxnSpPr>
          <p:nvPr/>
        </p:nvCxnSpPr>
        <p:spPr>
          <a:xfrm rot="16200000" flipH="1">
            <a:off x="877236" y="2470540"/>
            <a:ext cx="620688" cy="88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7"/>
          <p:cNvCxnSpPr>
            <a:stCxn id="6" idx="2"/>
            <a:endCxn id="7" idx="0"/>
          </p:cNvCxnSpPr>
          <p:nvPr/>
        </p:nvCxnSpPr>
        <p:spPr>
          <a:xfrm rot="16200000" flipH="1">
            <a:off x="899592" y="3573016"/>
            <a:ext cx="576064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8"/>
          <p:cNvCxnSpPr>
            <a:stCxn id="7" idx="3"/>
            <a:endCxn id="4" idx="1"/>
          </p:cNvCxnSpPr>
          <p:nvPr/>
        </p:nvCxnSpPr>
        <p:spPr>
          <a:xfrm flipV="1">
            <a:off x="1979712" y="3429000"/>
            <a:ext cx="1836204" cy="68407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9"/>
          <p:cNvCxnSpPr>
            <a:stCxn id="8" idx="2"/>
            <a:endCxn id="4" idx="0"/>
          </p:cNvCxnSpPr>
          <p:nvPr/>
        </p:nvCxnSpPr>
        <p:spPr>
          <a:xfrm rot="5400000">
            <a:off x="4086200" y="2654572"/>
            <a:ext cx="1044116" cy="684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20"/>
          <p:cNvCxnSpPr>
            <a:stCxn id="12" idx="1"/>
            <a:endCxn id="4" idx="3"/>
          </p:cNvCxnSpPr>
          <p:nvPr/>
        </p:nvCxnSpPr>
        <p:spPr>
          <a:xfrm rot="10800000">
            <a:off x="5399916" y="3429000"/>
            <a:ext cx="1404332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21"/>
          <p:cNvCxnSpPr>
            <a:stCxn id="4" idx="2"/>
            <a:endCxn id="9" idx="0"/>
          </p:cNvCxnSpPr>
          <p:nvPr/>
        </p:nvCxnSpPr>
        <p:spPr>
          <a:xfrm rot="5400000">
            <a:off x="3959888" y="4293140"/>
            <a:ext cx="1260140" cy="3591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22"/>
          <p:cNvCxnSpPr>
            <a:stCxn id="11" idx="0"/>
            <a:endCxn id="9" idx="2"/>
          </p:cNvCxnSpPr>
          <p:nvPr/>
        </p:nvCxnSpPr>
        <p:spPr>
          <a:xfrm flipV="1">
            <a:off x="3275944" y="5445224"/>
            <a:ext cx="1296056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23"/>
          <p:cNvCxnSpPr>
            <a:stCxn id="10" idx="0"/>
            <a:endCxn id="9" idx="2"/>
          </p:cNvCxnSpPr>
          <p:nvPr/>
        </p:nvCxnSpPr>
        <p:spPr>
          <a:xfrm rot="10800000">
            <a:off x="4572000" y="5445224"/>
            <a:ext cx="1440072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사각형 설명선 25"/>
          <p:cNvSpPr/>
          <p:nvPr/>
        </p:nvSpPr>
        <p:spPr>
          <a:xfrm>
            <a:off x="1907704" y="1412775"/>
            <a:ext cx="2088232" cy="1008112"/>
          </a:xfrm>
          <a:prstGeom prst="wedgeRoundRectCallout">
            <a:avLst>
              <a:gd name="adj1" fmla="val -45408"/>
              <a:gd name="adj2" fmla="val 7785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/>
              <a:t>플레이어의 </a:t>
            </a:r>
          </a:p>
          <a:p>
            <a:pPr algn="ctr"/>
            <a:r>
              <a:rPr lang="ko-KR" altLang="en-US"/>
              <a:t>구분</a:t>
            </a:r>
          </a:p>
        </p:txBody>
      </p:sp>
      <p:cxnSp>
        <p:nvCxnSpPr>
          <p:cNvPr id="22" name="직선 화살표 연결선 26"/>
          <p:cNvCxnSpPr/>
          <p:nvPr/>
        </p:nvCxnSpPr>
        <p:spPr>
          <a:xfrm rot="10800000">
            <a:off x="4067944" y="6057292"/>
            <a:ext cx="1152128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/>
          <p:nvPr/>
        </p:nvGraphicFramePr>
        <p:xfrm>
          <a:off x="3815842" y="101536"/>
          <a:ext cx="5328158" cy="9799320"/>
        </p:xfrm>
        <a:graphic>
          <a:graphicData uri="http://schemas.openxmlformats.org/drawingml/2006/table">
            <a:tbl>
              <a:tblPr firstRow="1" bandRow="1"/>
              <a:tblGrid>
                <a:gridCol w="5328158"/>
              </a:tblGrid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클래스 이름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CPlayer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속성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515237">
                <a:tc>
                  <a:txBody>
                    <a:bodyPr/>
                    <a:lstStyle/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>
                          <a:latin typeface="함초롬바탕"/>
                          <a:ea typeface="함초롬바탕"/>
                        </a:rPr>
                        <a:t> m_vitextHP : TextView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en-US">
                          <a:latin typeface="함초롬바탕"/>
                          <a:ea typeface="함초롬바탕"/>
                        </a:rPr>
                        <a:t>m_vitextHP_Max : TextView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>
                          <a:latin typeface="함초롬바탕"/>
                          <a:ea typeface="함초롬바탕"/>
                        </a:rPr>
                        <a:t> m_vitextDiceCount : TextView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>
                          <a:latin typeface="함초롬바탕"/>
                          <a:ea typeface="함초롬바탕"/>
                        </a:rPr>
                        <a:t> m_vitextMoney : TextView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>
                          <a:latin typeface="함초롬바탕"/>
                          <a:ea typeface="함초롬바탕"/>
                        </a:rPr>
                        <a:t> m_viimgToken : ImageView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>
                          <a:latin typeface="함초롬바탕"/>
                          <a:ea typeface="함초롬바탕"/>
                        </a:rPr>
                        <a:t> m_vitextName : TextView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>
                          <a:latin typeface="함초롬바탕"/>
                          <a:ea typeface="함초롬바탕"/>
                        </a:rPr>
                        <a:t> m_cData : CPlayerData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생성자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CPlayer(context : Context, strName : String, nIdHp, nIdHpMax,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          nIdDiceCount, nIdMoney, nToken : int, nName : int)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메소드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783717">
                <a:tc>
                  <a:txBody>
                    <a:bodyPr/>
                    <a:lstStyle/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Update() : void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GetHPMax() : int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SetHPMax(nHPMax : int) : void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GetIdx() : int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SetIdx(nIdx : int) : void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GetDiceCount() : int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SetDiceCount(nCount : int)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GetHP() : int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AddHP(nHP : int) : void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SetHP(nHP : int) : void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GetName() : String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SetName(strName : String) : void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GetMoney() : int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SetMoney(nMoney : int) : void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AddDiceCount(nVal : int) : void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AddMoney(nMoney : int) : void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AddMHP(nVal : int) : void 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66"/>
              <a:t>5.</a:t>
            </a:r>
            <a:r>
              <a:rPr lang="ko-KR" altLang="en-US"/>
              <a:t> </a:t>
            </a:r>
            <a:r>
              <a:rPr lang="ko-KR" altLang="en-US" sz="2800"/>
              <a:t>클래스 구조</a:t>
            </a:r>
            <a:endParaRPr lang="ko-KR" altLang="en-US" sz="2566"/>
          </a:p>
        </p:txBody>
      </p:sp>
      <p:sp>
        <p:nvSpPr>
          <p:cNvPr id="4" name="직사각형 7"/>
          <p:cNvSpPr/>
          <p:nvPr/>
        </p:nvSpPr>
        <p:spPr>
          <a:xfrm>
            <a:off x="3815916" y="3176972"/>
            <a:ext cx="15840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MainActivity</a:t>
            </a:r>
          </a:p>
        </p:txBody>
      </p:sp>
      <p:sp>
        <p:nvSpPr>
          <p:cNvPr id="5" name="직사각형 8"/>
          <p:cNvSpPr/>
          <p:nvPr/>
        </p:nvSpPr>
        <p:spPr>
          <a:xfrm>
            <a:off x="395536" y="1656184"/>
            <a:ext cx="158400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CPlayerData</a:t>
            </a:r>
          </a:p>
        </p:txBody>
      </p:sp>
      <p:sp>
        <p:nvSpPr>
          <p:cNvPr id="6" name="직사각형 9"/>
          <p:cNvSpPr/>
          <p:nvPr/>
        </p:nvSpPr>
        <p:spPr>
          <a:xfrm>
            <a:off x="395536" y="278092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</a:t>
            </a:r>
          </a:p>
        </p:txBody>
      </p:sp>
      <p:sp>
        <p:nvSpPr>
          <p:cNvPr id="7" name="직사각형 10"/>
          <p:cNvSpPr/>
          <p:nvPr/>
        </p:nvSpPr>
        <p:spPr>
          <a:xfrm>
            <a:off x="395536" y="386104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CPlayerClient</a:t>
            </a:r>
          </a:p>
        </p:txBody>
      </p:sp>
      <p:sp>
        <p:nvSpPr>
          <p:cNvPr id="8" name="직사각형 11"/>
          <p:cNvSpPr/>
          <p:nvPr/>
        </p:nvSpPr>
        <p:spPr>
          <a:xfrm>
            <a:off x="3816600" y="1628799"/>
            <a:ext cx="158400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CDiceClient</a:t>
            </a:r>
          </a:p>
        </p:txBody>
      </p:sp>
      <p:sp>
        <p:nvSpPr>
          <p:cNvPr id="9" name="직사각형 12"/>
          <p:cNvSpPr/>
          <p:nvPr/>
        </p:nvSpPr>
        <p:spPr>
          <a:xfrm>
            <a:off x="3780000" y="4941168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CItemClient</a:t>
            </a:r>
          </a:p>
        </p:txBody>
      </p:sp>
      <p:sp>
        <p:nvSpPr>
          <p:cNvPr id="10" name="직사각형 13"/>
          <p:cNvSpPr/>
          <p:nvPr/>
        </p:nvSpPr>
        <p:spPr>
          <a:xfrm>
            <a:off x="5220072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CItemData</a:t>
            </a:r>
          </a:p>
        </p:txBody>
      </p:sp>
      <p:sp>
        <p:nvSpPr>
          <p:cNvPr id="11" name="직사각형 14"/>
          <p:cNvSpPr/>
          <p:nvPr/>
        </p:nvSpPr>
        <p:spPr>
          <a:xfrm>
            <a:off x="2483944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54000" tIns="36000" rIns="54000" bIns="36000" anchor="ctr"/>
          <a:lstStyle/>
          <a:p>
            <a:pPr algn="ctr"/>
            <a:r>
              <a:rPr lang="en-US" altLang="ko-KR" sz="1700"/>
              <a:t>CItemInfoData</a:t>
            </a:r>
          </a:p>
        </p:txBody>
      </p:sp>
      <p:sp>
        <p:nvSpPr>
          <p:cNvPr id="12" name="직사각형 15"/>
          <p:cNvSpPr/>
          <p:nvPr/>
        </p:nvSpPr>
        <p:spPr>
          <a:xfrm>
            <a:off x="6804248" y="3176972"/>
            <a:ext cx="15840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CMap</a:t>
            </a:r>
          </a:p>
        </p:txBody>
      </p:sp>
      <p:cxnSp>
        <p:nvCxnSpPr>
          <p:cNvPr id="13" name="직선 화살표 연결선 16"/>
          <p:cNvCxnSpPr>
            <a:stCxn id="5" idx="2"/>
            <a:endCxn id="6" idx="0"/>
          </p:cNvCxnSpPr>
          <p:nvPr/>
        </p:nvCxnSpPr>
        <p:spPr>
          <a:xfrm rot="16200000" flipH="1">
            <a:off x="877236" y="2470540"/>
            <a:ext cx="620688" cy="88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7"/>
          <p:cNvCxnSpPr>
            <a:stCxn id="6" idx="2"/>
            <a:endCxn id="7" idx="0"/>
          </p:cNvCxnSpPr>
          <p:nvPr/>
        </p:nvCxnSpPr>
        <p:spPr>
          <a:xfrm rot="16200000" flipH="1">
            <a:off x="899592" y="3573016"/>
            <a:ext cx="576064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8"/>
          <p:cNvCxnSpPr>
            <a:stCxn id="7" idx="3"/>
            <a:endCxn id="4" idx="1"/>
          </p:cNvCxnSpPr>
          <p:nvPr/>
        </p:nvCxnSpPr>
        <p:spPr>
          <a:xfrm flipV="1">
            <a:off x="1979712" y="3429000"/>
            <a:ext cx="1836204" cy="68407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9"/>
          <p:cNvCxnSpPr>
            <a:stCxn id="8" idx="2"/>
            <a:endCxn id="4" idx="0"/>
          </p:cNvCxnSpPr>
          <p:nvPr/>
        </p:nvCxnSpPr>
        <p:spPr>
          <a:xfrm rot="5400000">
            <a:off x="4086200" y="2654572"/>
            <a:ext cx="1044116" cy="684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20"/>
          <p:cNvCxnSpPr>
            <a:stCxn id="12" idx="1"/>
            <a:endCxn id="4" idx="3"/>
          </p:cNvCxnSpPr>
          <p:nvPr/>
        </p:nvCxnSpPr>
        <p:spPr>
          <a:xfrm rot="10800000">
            <a:off x="5399916" y="3429000"/>
            <a:ext cx="1404332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21"/>
          <p:cNvCxnSpPr>
            <a:stCxn id="4" idx="2"/>
            <a:endCxn id="9" idx="0"/>
          </p:cNvCxnSpPr>
          <p:nvPr/>
        </p:nvCxnSpPr>
        <p:spPr>
          <a:xfrm rot="5400000">
            <a:off x="3959888" y="4293140"/>
            <a:ext cx="1260140" cy="3591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22"/>
          <p:cNvCxnSpPr>
            <a:stCxn id="11" idx="0"/>
            <a:endCxn id="9" idx="2"/>
          </p:cNvCxnSpPr>
          <p:nvPr/>
        </p:nvCxnSpPr>
        <p:spPr>
          <a:xfrm flipV="1">
            <a:off x="3275944" y="5445224"/>
            <a:ext cx="1296056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23"/>
          <p:cNvCxnSpPr>
            <a:stCxn id="10" idx="0"/>
            <a:endCxn id="9" idx="2"/>
          </p:cNvCxnSpPr>
          <p:nvPr/>
        </p:nvCxnSpPr>
        <p:spPr>
          <a:xfrm rot="10800000">
            <a:off x="4572000" y="5445224"/>
            <a:ext cx="1440072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사각형 설명선 25"/>
          <p:cNvSpPr/>
          <p:nvPr/>
        </p:nvSpPr>
        <p:spPr>
          <a:xfrm>
            <a:off x="251520" y="4653136"/>
            <a:ext cx="2088232" cy="1008112"/>
          </a:xfrm>
          <a:prstGeom prst="wedgeRoundRectCallout">
            <a:avLst>
              <a:gd name="adj1" fmla="val -19808"/>
              <a:gd name="adj2" fmla="val -7472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/>
              <a:t>플레이어 클래스 전체 관리</a:t>
            </a:r>
          </a:p>
        </p:txBody>
      </p:sp>
      <p:cxnSp>
        <p:nvCxnSpPr>
          <p:cNvPr id="22" name="직선 화살표 연결선 26"/>
          <p:cNvCxnSpPr/>
          <p:nvPr/>
        </p:nvCxnSpPr>
        <p:spPr>
          <a:xfrm rot="10800000">
            <a:off x="4067944" y="6057292"/>
            <a:ext cx="1152128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566"/>
              <a:t>4.</a:t>
            </a:r>
            <a:r>
              <a:rPr lang="ko-KR" altLang="en-US"/>
              <a:t> </a:t>
            </a:r>
            <a:r>
              <a:rPr lang="ko-KR" altLang="en-US" sz="2800"/>
              <a:t>클래스 구조</a:t>
            </a:r>
          </a:p>
        </p:txBody>
      </p:sp>
      <p:sp>
        <p:nvSpPr>
          <p:cNvPr id="4" name="직사각형 7"/>
          <p:cNvSpPr/>
          <p:nvPr/>
        </p:nvSpPr>
        <p:spPr>
          <a:xfrm>
            <a:off x="3815916" y="3176972"/>
            <a:ext cx="15840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MainActivity</a:t>
            </a:r>
          </a:p>
        </p:txBody>
      </p:sp>
      <p:sp>
        <p:nvSpPr>
          <p:cNvPr id="5" name="직사각형 8"/>
          <p:cNvSpPr/>
          <p:nvPr/>
        </p:nvSpPr>
        <p:spPr>
          <a:xfrm>
            <a:off x="395536" y="1656184"/>
            <a:ext cx="158400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CPlayerData</a:t>
            </a:r>
          </a:p>
        </p:txBody>
      </p:sp>
      <p:sp>
        <p:nvSpPr>
          <p:cNvPr id="6" name="직사각형 9"/>
          <p:cNvSpPr/>
          <p:nvPr/>
        </p:nvSpPr>
        <p:spPr>
          <a:xfrm>
            <a:off x="395536" y="278092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</a:t>
            </a:r>
          </a:p>
        </p:txBody>
      </p:sp>
      <p:sp>
        <p:nvSpPr>
          <p:cNvPr id="7" name="직사각형 10"/>
          <p:cNvSpPr/>
          <p:nvPr/>
        </p:nvSpPr>
        <p:spPr>
          <a:xfrm>
            <a:off x="395536" y="386104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CPlayerClient</a:t>
            </a:r>
          </a:p>
        </p:txBody>
      </p:sp>
      <p:sp>
        <p:nvSpPr>
          <p:cNvPr id="8" name="직사각형 11"/>
          <p:cNvSpPr/>
          <p:nvPr/>
        </p:nvSpPr>
        <p:spPr>
          <a:xfrm>
            <a:off x="3816600" y="1628799"/>
            <a:ext cx="158400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CDiceClient</a:t>
            </a:r>
          </a:p>
        </p:txBody>
      </p:sp>
      <p:sp>
        <p:nvSpPr>
          <p:cNvPr id="9" name="직사각형 12"/>
          <p:cNvSpPr/>
          <p:nvPr/>
        </p:nvSpPr>
        <p:spPr>
          <a:xfrm>
            <a:off x="3780000" y="4941168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CItemClient</a:t>
            </a:r>
          </a:p>
        </p:txBody>
      </p:sp>
      <p:sp>
        <p:nvSpPr>
          <p:cNvPr id="10" name="직사각형 13"/>
          <p:cNvSpPr/>
          <p:nvPr/>
        </p:nvSpPr>
        <p:spPr>
          <a:xfrm>
            <a:off x="5220072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CItemData</a:t>
            </a:r>
          </a:p>
        </p:txBody>
      </p:sp>
      <p:sp>
        <p:nvSpPr>
          <p:cNvPr id="11" name="직사각형 14"/>
          <p:cNvSpPr/>
          <p:nvPr/>
        </p:nvSpPr>
        <p:spPr>
          <a:xfrm>
            <a:off x="2483944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54000" tIns="36000" rIns="54000" bIns="36000" anchor="ctr"/>
          <a:lstStyle/>
          <a:p>
            <a:pPr algn="ctr"/>
            <a:r>
              <a:rPr lang="en-US" altLang="ko-KR" sz="1700"/>
              <a:t>CItemInfoData</a:t>
            </a:r>
          </a:p>
        </p:txBody>
      </p:sp>
      <p:sp>
        <p:nvSpPr>
          <p:cNvPr id="12" name="직사각형 15"/>
          <p:cNvSpPr/>
          <p:nvPr/>
        </p:nvSpPr>
        <p:spPr>
          <a:xfrm>
            <a:off x="6804248" y="3176972"/>
            <a:ext cx="15840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CMap</a:t>
            </a:r>
          </a:p>
        </p:txBody>
      </p:sp>
      <p:cxnSp>
        <p:nvCxnSpPr>
          <p:cNvPr id="13" name="직선 화살표 연결선 16"/>
          <p:cNvCxnSpPr>
            <a:stCxn id="5" idx="2"/>
            <a:endCxn id="6" idx="0"/>
          </p:cNvCxnSpPr>
          <p:nvPr/>
        </p:nvCxnSpPr>
        <p:spPr>
          <a:xfrm rot="16200000" flipH="1">
            <a:off x="877236" y="2470540"/>
            <a:ext cx="620688" cy="88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7"/>
          <p:cNvCxnSpPr>
            <a:stCxn id="6" idx="2"/>
            <a:endCxn id="7" idx="0"/>
          </p:cNvCxnSpPr>
          <p:nvPr/>
        </p:nvCxnSpPr>
        <p:spPr>
          <a:xfrm rot="16200000" flipH="1">
            <a:off x="899592" y="3573016"/>
            <a:ext cx="576064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8"/>
          <p:cNvCxnSpPr>
            <a:stCxn id="7" idx="3"/>
            <a:endCxn id="4" idx="1"/>
          </p:cNvCxnSpPr>
          <p:nvPr/>
        </p:nvCxnSpPr>
        <p:spPr>
          <a:xfrm flipV="1">
            <a:off x="1979712" y="3429000"/>
            <a:ext cx="1836204" cy="68407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9"/>
          <p:cNvCxnSpPr>
            <a:stCxn id="8" idx="2"/>
            <a:endCxn id="4" idx="0"/>
          </p:cNvCxnSpPr>
          <p:nvPr/>
        </p:nvCxnSpPr>
        <p:spPr>
          <a:xfrm rot="5400000">
            <a:off x="4086200" y="2654572"/>
            <a:ext cx="1044116" cy="684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20"/>
          <p:cNvCxnSpPr>
            <a:stCxn id="12" idx="1"/>
            <a:endCxn id="4" idx="3"/>
          </p:cNvCxnSpPr>
          <p:nvPr/>
        </p:nvCxnSpPr>
        <p:spPr>
          <a:xfrm rot="10800000">
            <a:off x="5399916" y="3429000"/>
            <a:ext cx="1404332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21"/>
          <p:cNvCxnSpPr>
            <a:stCxn id="4" idx="2"/>
            <a:endCxn id="9" idx="0"/>
          </p:cNvCxnSpPr>
          <p:nvPr/>
        </p:nvCxnSpPr>
        <p:spPr>
          <a:xfrm rot="5400000">
            <a:off x="3959888" y="4293140"/>
            <a:ext cx="1260140" cy="3591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22"/>
          <p:cNvCxnSpPr>
            <a:stCxn id="11" idx="0"/>
            <a:endCxn id="9" idx="2"/>
          </p:cNvCxnSpPr>
          <p:nvPr/>
        </p:nvCxnSpPr>
        <p:spPr>
          <a:xfrm flipV="1">
            <a:off x="3275944" y="5445224"/>
            <a:ext cx="1296056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23"/>
          <p:cNvCxnSpPr>
            <a:stCxn id="10" idx="0"/>
            <a:endCxn id="9" idx="2"/>
          </p:cNvCxnSpPr>
          <p:nvPr/>
        </p:nvCxnSpPr>
        <p:spPr>
          <a:xfrm rot="10800000">
            <a:off x="4572000" y="5445224"/>
            <a:ext cx="1440072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사각형 설명선 25"/>
          <p:cNvSpPr/>
          <p:nvPr/>
        </p:nvSpPr>
        <p:spPr>
          <a:xfrm>
            <a:off x="251520" y="4653136"/>
            <a:ext cx="2088232" cy="1008112"/>
          </a:xfrm>
          <a:prstGeom prst="wedgeRoundRectCallout">
            <a:avLst>
              <a:gd name="adj1" fmla="val -19808"/>
              <a:gd name="adj2" fmla="val -7472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/>
              <a:t>플레이어 클래스 전체 관리</a:t>
            </a:r>
          </a:p>
        </p:txBody>
      </p:sp>
      <p:cxnSp>
        <p:nvCxnSpPr>
          <p:cNvPr id="22" name="직선 화살표 연결선 26"/>
          <p:cNvCxnSpPr/>
          <p:nvPr/>
        </p:nvCxnSpPr>
        <p:spPr>
          <a:xfrm rot="10800000">
            <a:off x="4067944" y="6057292"/>
            <a:ext cx="1152128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/>
          <p:nvPr/>
        </p:nvGraphicFramePr>
        <p:xfrm>
          <a:off x="3815841" y="0"/>
          <a:ext cx="5328158" cy="6878675"/>
        </p:xfrm>
        <a:graphic>
          <a:graphicData uri="http://schemas.openxmlformats.org/drawingml/2006/table">
            <a:tbl>
              <a:tblPr firstRow="1" bandRow="1"/>
              <a:tblGrid>
                <a:gridCol w="5328158"/>
              </a:tblGrid>
              <a:tr h="280741">
                <a:tc>
                  <a:txBody>
                    <a:bodyPr/>
                    <a:lstStyle/>
                    <a:p>
                      <a:r>
                        <a:rPr lang="en-US" altLang="en-US" sz="1000">
                          <a:ea typeface="함초롬바탕"/>
                        </a:rPr>
                        <a:t>클래스 이름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80741">
                <a:tc>
                  <a:txBody>
                    <a:bodyPr/>
                    <a:lstStyle/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CPlayerClient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80741">
                <a:tc>
                  <a:txBody>
                    <a:bodyPr/>
                    <a:lstStyle/>
                    <a:p>
                      <a:r>
                        <a:rPr lang="en-US" altLang="en-US" sz="1000">
                          <a:ea typeface="함초롬바탕"/>
                        </a:rPr>
                        <a:t>속성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544518">
                <a:tc>
                  <a:txBody>
                    <a:bodyPr/>
                    <a:lstStyle/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+ TurnPlayer1 : static boolean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+ TurnPlayer2 : static boolean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m_cMainActivity : MainActivity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m_cPlayer1 : CPlayer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m_cPlayer2 : CPlayer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m_vitextTurn : TextView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m_bTurn : Boolean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m_bActive : boolean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m_Context : Context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80741">
                <a:tc>
                  <a:txBody>
                    <a:bodyPr/>
                    <a:lstStyle/>
                    <a:p>
                      <a:r>
                        <a:rPr lang="en-US" altLang="en-US" sz="1000">
                          <a:ea typeface="함초롬바탕"/>
                        </a:rPr>
                        <a:t>생성자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08573">
                <a:tc>
                  <a:txBody>
                    <a:bodyPr/>
                    <a:lstStyle/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+ CPlayerCoient(cMainActivity : MainActivity, context : Context, nIdTurn : int, player_1_name : String, player_2_name : String)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80741">
                <a:tc>
                  <a:txBody>
                    <a:bodyPr/>
                    <a:lstStyle/>
                    <a:p>
                      <a:r>
                        <a:rPr lang="en-US" altLang="en-US" sz="1000">
                          <a:ea typeface="함초롬바탕"/>
                        </a:rPr>
                        <a:t>메소드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312559">
                <a:tc>
                  <a:txBody>
                    <a:bodyPr/>
                    <a:lstStyle/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+ SetPlayerName(bPlayer : boolean, strName : String) : void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+ Roll(nVal : int) : void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+ DiceBuyResultOk() : void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+ Update() : void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+ AddHp(bPlayer : boolean, nVal : int) : void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+ AddMoney(bPlayer : boolean, nVal : int) : void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+ Death(bPlayer : boolean) : void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+ Goal(bPlayer : boolean) : void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+ Move(bPlayer : boolean, nIndex : int) : void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+ GetHP(bPlayer : boolean) : int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+ SetHP(bPlayer : boolean, nHp : int) : void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+ GetDiceCount(bPlayer : boolean) : int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+ SetDiceCount(bPlayer : boolean, nCount : int) : void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+ GetIdx(bPlayer : boolean) : int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+ GetPlayer1() : CPlayer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+ GetPlayer2() : CPlayer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+ GetTurn() : boolean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+ SetTurn(turn : boolean) : void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+ GetActive() : boolean</a:t>
                      </a:r>
                    </a:p>
                    <a:p>
                      <a:r>
                        <a:rPr lang="en-US" altLang="en-US" sz="1100">
                          <a:latin typeface="함초롬바탕"/>
                          <a:ea typeface="함초롬바탕"/>
                        </a:rPr>
                        <a:t> + SetActive(active : boolean) : void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66"/>
              <a:t>5.</a:t>
            </a:r>
            <a:r>
              <a:rPr lang="ko-KR" altLang="en-US"/>
              <a:t> </a:t>
            </a:r>
            <a:r>
              <a:rPr lang="ko-KR" altLang="en-US" sz="2800"/>
              <a:t>클래스 구조</a:t>
            </a:r>
            <a:endParaRPr lang="ko-KR" altLang="en-US" sz="2566"/>
          </a:p>
        </p:txBody>
      </p:sp>
      <p:sp>
        <p:nvSpPr>
          <p:cNvPr id="4" name="직사각형 7"/>
          <p:cNvSpPr/>
          <p:nvPr/>
        </p:nvSpPr>
        <p:spPr>
          <a:xfrm>
            <a:off x="3815916" y="3176972"/>
            <a:ext cx="15840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MainActivity</a:t>
            </a:r>
          </a:p>
        </p:txBody>
      </p:sp>
      <p:sp>
        <p:nvSpPr>
          <p:cNvPr id="5" name="직사각형 8"/>
          <p:cNvSpPr/>
          <p:nvPr/>
        </p:nvSpPr>
        <p:spPr>
          <a:xfrm>
            <a:off x="395536" y="1656184"/>
            <a:ext cx="158400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CPlayerData</a:t>
            </a:r>
          </a:p>
        </p:txBody>
      </p:sp>
      <p:sp>
        <p:nvSpPr>
          <p:cNvPr id="6" name="직사각형 9"/>
          <p:cNvSpPr/>
          <p:nvPr/>
        </p:nvSpPr>
        <p:spPr>
          <a:xfrm>
            <a:off x="395536" y="278092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</a:t>
            </a:r>
          </a:p>
        </p:txBody>
      </p:sp>
      <p:sp>
        <p:nvSpPr>
          <p:cNvPr id="7" name="직사각형 10"/>
          <p:cNvSpPr/>
          <p:nvPr/>
        </p:nvSpPr>
        <p:spPr>
          <a:xfrm>
            <a:off x="395536" y="386104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CPlayerClient</a:t>
            </a:r>
          </a:p>
        </p:txBody>
      </p:sp>
      <p:sp>
        <p:nvSpPr>
          <p:cNvPr id="8" name="직사각형 11"/>
          <p:cNvSpPr/>
          <p:nvPr/>
        </p:nvSpPr>
        <p:spPr>
          <a:xfrm>
            <a:off x="3816600" y="1628799"/>
            <a:ext cx="158400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CDiceClient</a:t>
            </a:r>
          </a:p>
        </p:txBody>
      </p:sp>
      <p:sp>
        <p:nvSpPr>
          <p:cNvPr id="9" name="직사각형 12"/>
          <p:cNvSpPr/>
          <p:nvPr/>
        </p:nvSpPr>
        <p:spPr>
          <a:xfrm>
            <a:off x="3780000" y="4941168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CItemClient</a:t>
            </a:r>
          </a:p>
        </p:txBody>
      </p:sp>
      <p:sp>
        <p:nvSpPr>
          <p:cNvPr id="10" name="직사각형 13"/>
          <p:cNvSpPr/>
          <p:nvPr/>
        </p:nvSpPr>
        <p:spPr>
          <a:xfrm>
            <a:off x="5220072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CItemData</a:t>
            </a:r>
          </a:p>
        </p:txBody>
      </p:sp>
      <p:sp>
        <p:nvSpPr>
          <p:cNvPr id="11" name="직사각형 14"/>
          <p:cNvSpPr/>
          <p:nvPr/>
        </p:nvSpPr>
        <p:spPr>
          <a:xfrm>
            <a:off x="2483944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54000" tIns="36000" rIns="54000" bIns="36000" anchor="ctr"/>
          <a:lstStyle/>
          <a:p>
            <a:pPr algn="ctr"/>
            <a:r>
              <a:rPr lang="en-US" altLang="ko-KR" sz="1700"/>
              <a:t>CItemInfoData</a:t>
            </a:r>
          </a:p>
        </p:txBody>
      </p:sp>
      <p:sp>
        <p:nvSpPr>
          <p:cNvPr id="12" name="직사각형 15"/>
          <p:cNvSpPr/>
          <p:nvPr/>
        </p:nvSpPr>
        <p:spPr>
          <a:xfrm>
            <a:off x="6804248" y="3176972"/>
            <a:ext cx="15840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CMap</a:t>
            </a:r>
          </a:p>
        </p:txBody>
      </p:sp>
      <p:cxnSp>
        <p:nvCxnSpPr>
          <p:cNvPr id="13" name="직선 화살표 연결선 16"/>
          <p:cNvCxnSpPr>
            <a:stCxn id="5" idx="2"/>
            <a:endCxn id="6" idx="0"/>
          </p:cNvCxnSpPr>
          <p:nvPr/>
        </p:nvCxnSpPr>
        <p:spPr>
          <a:xfrm rot="16200000" flipH="1">
            <a:off x="877236" y="2470540"/>
            <a:ext cx="620688" cy="88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7"/>
          <p:cNvCxnSpPr>
            <a:stCxn id="6" idx="2"/>
            <a:endCxn id="7" idx="0"/>
          </p:cNvCxnSpPr>
          <p:nvPr/>
        </p:nvCxnSpPr>
        <p:spPr>
          <a:xfrm rot="16200000" flipH="1">
            <a:off x="899592" y="3573016"/>
            <a:ext cx="576064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8"/>
          <p:cNvCxnSpPr>
            <a:stCxn id="7" idx="3"/>
            <a:endCxn id="4" idx="1"/>
          </p:cNvCxnSpPr>
          <p:nvPr/>
        </p:nvCxnSpPr>
        <p:spPr>
          <a:xfrm flipV="1">
            <a:off x="1979712" y="3429000"/>
            <a:ext cx="1836204" cy="68407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9"/>
          <p:cNvCxnSpPr>
            <a:stCxn id="8" idx="2"/>
            <a:endCxn id="4" idx="0"/>
          </p:cNvCxnSpPr>
          <p:nvPr/>
        </p:nvCxnSpPr>
        <p:spPr>
          <a:xfrm rot="5400000">
            <a:off x="4086200" y="2654572"/>
            <a:ext cx="1044116" cy="684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20"/>
          <p:cNvCxnSpPr>
            <a:stCxn id="12" idx="1"/>
            <a:endCxn id="4" idx="3"/>
          </p:cNvCxnSpPr>
          <p:nvPr/>
        </p:nvCxnSpPr>
        <p:spPr>
          <a:xfrm rot="10800000">
            <a:off x="5399916" y="3429000"/>
            <a:ext cx="1404332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21"/>
          <p:cNvCxnSpPr>
            <a:stCxn id="4" idx="2"/>
            <a:endCxn id="9" idx="0"/>
          </p:cNvCxnSpPr>
          <p:nvPr/>
        </p:nvCxnSpPr>
        <p:spPr>
          <a:xfrm rot="5400000">
            <a:off x="3959888" y="4293140"/>
            <a:ext cx="1260140" cy="3591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22"/>
          <p:cNvCxnSpPr>
            <a:stCxn id="11" idx="0"/>
            <a:endCxn id="9" idx="2"/>
          </p:cNvCxnSpPr>
          <p:nvPr/>
        </p:nvCxnSpPr>
        <p:spPr>
          <a:xfrm flipV="1">
            <a:off x="3275944" y="5445224"/>
            <a:ext cx="1296056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23"/>
          <p:cNvCxnSpPr>
            <a:stCxn id="10" idx="0"/>
            <a:endCxn id="9" idx="2"/>
          </p:cNvCxnSpPr>
          <p:nvPr/>
        </p:nvCxnSpPr>
        <p:spPr>
          <a:xfrm rot="10800000">
            <a:off x="4572000" y="5445224"/>
            <a:ext cx="1440072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사각형 설명선 25"/>
          <p:cNvSpPr/>
          <p:nvPr/>
        </p:nvSpPr>
        <p:spPr>
          <a:xfrm>
            <a:off x="251520" y="4653136"/>
            <a:ext cx="2088232" cy="1008112"/>
          </a:xfrm>
          <a:prstGeom prst="wedgeRoundRectCallout">
            <a:avLst>
              <a:gd name="adj1" fmla="val 55709"/>
              <a:gd name="adj2" fmla="val 9116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/>
              <a:t>아이템 리스트</a:t>
            </a:r>
          </a:p>
          <a:p>
            <a:pPr algn="ctr"/>
            <a:r>
              <a:rPr lang="ko-KR" altLang="en-US"/>
              <a:t>관리</a:t>
            </a:r>
          </a:p>
        </p:txBody>
      </p:sp>
      <p:cxnSp>
        <p:nvCxnSpPr>
          <p:cNvPr id="22" name="직선 화살표 연결선 26"/>
          <p:cNvCxnSpPr/>
          <p:nvPr/>
        </p:nvCxnSpPr>
        <p:spPr>
          <a:xfrm rot="10800000">
            <a:off x="4067944" y="6057292"/>
            <a:ext cx="1152128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566"/>
              <a:t>5.</a:t>
            </a:r>
            <a:r>
              <a:rPr lang="ko-KR" altLang="en-US"/>
              <a:t> </a:t>
            </a:r>
            <a:r>
              <a:rPr lang="ko-KR" altLang="en-US" sz="2800"/>
              <a:t>클래스 구조</a:t>
            </a:r>
          </a:p>
        </p:txBody>
      </p:sp>
      <p:sp>
        <p:nvSpPr>
          <p:cNvPr id="4" name="직사각형 7"/>
          <p:cNvSpPr/>
          <p:nvPr/>
        </p:nvSpPr>
        <p:spPr>
          <a:xfrm>
            <a:off x="3815916" y="3176972"/>
            <a:ext cx="15840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MainActivity</a:t>
            </a:r>
          </a:p>
        </p:txBody>
      </p:sp>
      <p:sp>
        <p:nvSpPr>
          <p:cNvPr id="5" name="직사각형 8"/>
          <p:cNvSpPr/>
          <p:nvPr/>
        </p:nvSpPr>
        <p:spPr>
          <a:xfrm>
            <a:off x="395536" y="1656184"/>
            <a:ext cx="158400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CPlayerData</a:t>
            </a:r>
          </a:p>
        </p:txBody>
      </p:sp>
      <p:sp>
        <p:nvSpPr>
          <p:cNvPr id="6" name="직사각형 9"/>
          <p:cNvSpPr/>
          <p:nvPr/>
        </p:nvSpPr>
        <p:spPr>
          <a:xfrm>
            <a:off x="395536" y="278092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</a:t>
            </a:r>
          </a:p>
        </p:txBody>
      </p:sp>
      <p:sp>
        <p:nvSpPr>
          <p:cNvPr id="7" name="직사각형 10"/>
          <p:cNvSpPr/>
          <p:nvPr/>
        </p:nvSpPr>
        <p:spPr>
          <a:xfrm>
            <a:off x="395536" y="386104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CPlayerClient</a:t>
            </a:r>
          </a:p>
        </p:txBody>
      </p:sp>
      <p:sp>
        <p:nvSpPr>
          <p:cNvPr id="8" name="직사각형 11"/>
          <p:cNvSpPr/>
          <p:nvPr/>
        </p:nvSpPr>
        <p:spPr>
          <a:xfrm>
            <a:off x="3816600" y="1628799"/>
            <a:ext cx="158400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CDiceClient</a:t>
            </a:r>
          </a:p>
        </p:txBody>
      </p:sp>
      <p:sp>
        <p:nvSpPr>
          <p:cNvPr id="9" name="직사각형 12"/>
          <p:cNvSpPr/>
          <p:nvPr/>
        </p:nvSpPr>
        <p:spPr>
          <a:xfrm>
            <a:off x="3780000" y="4941168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CItemClient</a:t>
            </a:r>
          </a:p>
        </p:txBody>
      </p:sp>
      <p:sp>
        <p:nvSpPr>
          <p:cNvPr id="10" name="직사각형 13"/>
          <p:cNvSpPr/>
          <p:nvPr/>
        </p:nvSpPr>
        <p:spPr>
          <a:xfrm>
            <a:off x="5220072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CItemData</a:t>
            </a:r>
          </a:p>
        </p:txBody>
      </p:sp>
      <p:sp>
        <p:nvSpPr>
          <p:cNvPr id="11" name="직사각형 14"/>
          <p:cNvSpPr/>
          <p:nvPr/>
        </p:nvSpPr>
        <p:spPr>
          <a:xfrm>
            <a:off x="2483944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54000" tIns="36000" rIns="54000" bIns="36000" anchor="ctr"/>
          <a:lstStyle/>
          <a:p>
            <a:pPr algn="ctr"/>
            <a:r>
              <a:rPr lang="en-US" altLang="ko-KR" sz="1700"/>
              <a:t>CItemInfoData</a:t>
            </a:r>
          </a:p>
        </p:txBody>
      </p:sp>
      <p:sp>
        <p:nvSpPr>
          <p:cNvPr id="12" name="직사각형 15"/>
          <p:cNvSpPr/>
          <p:nvPr/>
        </p:nvSpPr>
        <p:spPr>
          <a:xfrm>
            <a:off x="6804248" y="3176972"/>
            <a:ext cx="15840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CMap</a:t>
            </a:r>
          </a:p>
        </p:txBody>
      </p:sp>
      <p:cxnSp>
        <p:nvCxnSpPr>
          <p:cNvPr id="13" name="직선 화살표 연결선 16"/>
          <p:cNvCxnSpPr>
            <a:stCxn id="5" idx="2"/>
            <a:endCxn id="6" idx="0"/>
          </p:cNvCxnSpPr>
          <p:nvPr/>
        </p:nvCxnSpPr>
        <p:spPr>
          <a:xfrm rot="16200000" flipH="1">
            <a:off x="877236" y="2470540"/>
            <a:ext cx="620688" cy="88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7"/>
          <p:cNvCxnSpPr>
            <a:stCxn id="6" idx="2"/>
            <a:endCxn id="7" idx="0"/>
          </p:cNvCxnSpPr>
          <p:nvPr/>
        </p:nvCxnSpPr>
        <p:spPr>
          <a:xfrm rot="16200000" flipH="1">
            <a:off x="899592" y="3573016"/>
            <a:ext cx="576064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8"/>
          <p:cNvCxnSpPr>
            <a:stCxn id="7" idx="3"/>
            <a:endCxn id="4" idx="1"/>
          </p:cNvCxnSpPr>
          <p:nvPr/>
        </p:nvCxnSpPr>
        <p:spPr>
          <a:xfrm flipV="1">
            <a:off x="1979712" y="3429000"/>
            <a:ext cx="1836204" cy="68407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9"/>
          <p:cNvCxnSpPr>
            <a:stCxn id="8" idx="2"/>
            <a:endCxn id="4" idx="0"/>
          </p:cNvCxnSpPr>
          <p:nvPr/>
        </p:nvCxnSpPr>
        <p:spPr>
          <a:xfrm rot="5400000">
            <a:off x="4086200" y="2654572"/>
            <a:ext cx="1044116" cy="684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20"/>
          <p:cNvCxnSpPr>
            <a:stCxn id="12" idx="1"/>
            <a:endCxn id="4" idx="3"/>
          </p:cNvCxnSpPr>
          <p:nvPr/>
        </p:nvCxnSpPr>
        <p:spPr>
          <a:xfrm rot="10800000">
            <a:off x="5399916" y="3429000"/>
            <a:ext cx="1404332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21"/>
          <p:cNvCxnSpPr>
            <a:stCxn id="4" idx="2"/>
            <a:endCxn id="9" idx="0"/>
          </p:cNvCxnSpPr>
          <p:nvPr/>
        </p:nvCxnSpPr>
        <p:spPr>
          <a:xfrm rot="5400000">
            <a:off x="3959888" y="4293140"/>
            <a:ext cx="1260140" cy="3591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22"/>
          <p:cNvCxnSpPr>
            <a:stCxn id="11" idx="0"/>
            <a:endCxn id="9" idx="2"/>
          </p:cNvCxnSpPr>
          <p:nvPr/>
        </p:nvCxnSpPr>
        <p:spPr>
          <a:xfrm flipV="1">
            <a:off x="3275944" y="5445224"/>
            <a:ext cx="1296056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23"/>
          <p:cNvCxnSpPr>
            <a:stCxn id="10" idx="0"/>
            <a:endCxn id="9" idx="2"/>
          </p:cNvCxnSpPr>
          <p:nvPr/>
        </p:nvCxnSpPr>
        <p:spPr>
          <a:xfrm rot="10800000">
            <a:off x="4572000" y="5445224"/>
            <a:ext cx="1440072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사각형 설명선 25"/>
          <p:cNvSpPr/>
          <p:nvPr/>
        </p:nvSpPr>
        <p:spPr>
          <a:xfrm>
            <a:off x="251520" y="4653136"/>
            <a:ext cx="2088232" cy="1008112"/>
          </a:xfrm>
          <a:prstGeom prst="wedgeRoundRectCallout">
            <a:avLst>
              <a:gd name="adj1" fmla="val 55709"/>
              <a:gd name="adj2" fmla="val 9116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/>
              <a:t>아이템 리스트</a:t>
            </a:r>
          </a:p>
          <a:p>
            <a:pPr algn="ctr"/>
            <a:r>
              <a:rPr lang="ko-KR" altLang="en-US"/>
              <a:t>관리</a:t>
            </a:r>
          </a:p>
        </p:txBody>
      </p:sp>
      <p:cxnSp>
        <p:nvCxnSpPr>
          <p:cNvPr id="22" name="직선 화살표 연결선 26"/>
          <p:cNvCxnSpPr/>
          <p:nvPr/>
        </p:nvCxnSpPr>
        <p:spPr>
          <a:xfrm rot="10800000">
            <a:off x="4067944" y="6057292"/>
            <a:ext cx="1152128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/>
          <p:nvPr/>
        </p:nvGraphicFramePr>
        <p:xfrm>
          <a:off x="2988258" y="1639760"/>
          <a:ext cx="5328158" cy="4579620"/>
        </p:xfrm>
        <a:graphic>
          <a:graphicData uri="http://schemas.openxmlformats.org/drawingml/2006/table">
            <a:tbl>
              <a:tblPr firstRow="1" bandRow="1"/>
              <a:tblGrid>
                <a:gridCol w="5328158"/>
              </a:tblGrid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클래스 이름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CItemInfoData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속성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796417">
                <a:tc>
                  <a:txBody>
                    <a:bodyPr/>
                    <a:lstStyle/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>
                          <a:latin typeface="함초롬바탕"/>
                          <a:ea typeface="함초롬바탕"/>
                        </a:rPr>
                        <a:t> m_strName : String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>
                          <a:latin typeface="함초롬바탕"/>
                          <a:ea typeface="함초롬바탕"/>
                        </a:rPr>
                        <a:t> m_nPrice : int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>
                          <a:latin typeface="함초롬바탕"/>
                          <a:ea typeface="함초롬바탕"/>
                        </a:rPr>
                        <a:t> m_cList : CItemData[]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생성자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CItemInfoData(strName : String, nPrice : int)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메소드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16484">
                <a:tc>
                  <a:txBody>
                    <a:bodyPr/>
                    <a:lstStyle/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SetItemList(cList : CItemData[]) : void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GetItem(idx : int) : CItemData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GetSize() : int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GetName() : String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GetPrice() : int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66"/>
              <a:t>5.</a:t>
            </a:r>
            <a:r>
              <a:rPr lang="ko-KR" altLang="en-US"/>
              <a:t> </a:t>
            </a:r>
            <a:r>
              <a:rPr lang="ko-KR" altLang="en-US" sz="2800"/>
              <a:t>클래스 구조</a:t>
            </a:r>
            <a:endParaRPr lang="ko-KR" altLang="en-US" sz="2566"/>
          </a:p>
        </p:txBody>
      </p:sp>
      <p:sp>
        <p:nvSpPr>
          <p:cNvPr id="4" name="직사각형 7"/>
          <p:cNvSpPr/>
          <p:nvPr/>
        </p:nvSpPr>
        <p:spPr>
          <a:xfrm>
            <a:off x="3815916" y="3176972"/>
            <a:ext cx="15840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MainActivity</a:t>
            </a:r>
          </a:p>
        </p:txBody>
      </p:sp>
      <p:sp>
        <p:nvSpPr>
          <p:cNvPr id="5" name="직사각형 8"/>
          <p:cNvSpPr/>
          <p:nvPr/>
        </p:nvSpPr>
        <p:spPr>
          <a:xfrm>
            <a:off x="395536" y="1656184"/>
            <a:ext cx="158400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CPlayerData</a:t>
            </a:r>
          </a:p>
        </p:txBody>
      </p:sp>
      <p:sp>
        <p:nvSpPr>
          <p:cNvPr id="6" name="직사각형 9"/>
          <p:cNvSpPr/>
          <p:nvPr/>
        </p:nvSpPr>
        <p:spPr>
          <a:xfrm>
            <a:off x="395536" y="278092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</a:t>
            </a:r>
          </a:p>
        </p:txBody>
      </p:sp>
      <p:sp>
        <p:nvSpPr>
          <p:cNvPr id="7" name="직사각형 10"/>
          <p:cNvSpPr/>
          <p:nvPr/>
        </p:nvSpPr>
        <p:spPr>
          <a:xfrm>
            <a:off x="395536" y="386104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CPlayerClient</a:t>
            </a:r>
          </a:p>
        </p:txBody>
      </p:sp>
      <p:sp>
        <p:nvSpPr>
          <p:cNvPr id="8" name="직사각형 11"/>
          <p:cNvSpPr/>
          <p:nvPr/>
        </p:nvSpPr>
        <p:spPr>
          <a:xfrm>
            <a:off x="3816600" y="1628799"/>
            <a:ext cx="158400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CDiceClient</a:t>
            </a:r>
          </a:p>
        </p:txBody>
      </p:sp>
      <p:sp>
        <p:nvSpPr>
          <p:cNvPr id="9" name="직사각형 12"/>
          <p:cNvSpPr/>
          <p:nvPr/>
        </p:nvSpPr>
        <p:spPr>
          <a:xfrm>
            <a:off x="3780000" y="4941168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CItemClient</a:t>
            </a:r>
          </a:p>
        </p:txBody>
      </p:sp>
      <p:sp>
        <p:nvSpPr>
          <p:cNvPr id="10" name="직사각형 13"/>
          <p:cNvSpPr/>
          <p:nvPr/>
        </p:nvSpPr>
        <p:spPr>
          <a:xfrm>
            <a:off x="5220072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CItemData</a:t>
            </a:r>
          </a:p>
        </p:txBody>
      </p:sp>
      <p:sp>
        <p:nvSpPr>
          <p:cNvPr id="11" name="직사각형 14"/>
          <p:cNvSpPr/>
          <p:nvPr/>
        </p:nvSpPr>
        <p:spPr>
          <a:xfrm>
            <a:off x="2483944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54000" tIns="36000" rIns="54000" bIns="36000" anchor="ctr"/>
          <a:lstStyle/>
          <a:p>
            <a:pPr algn="ctr"/>
            <a:r>
              <a:rPr lang="en-US" altLang="ko-KR" sz="1700"/>
              <a:t>CItemInfoData</a:t>
            </a:r>
          </a:p>
        </p:txBody>
      </p:sp>
      <p:sp>
        <p:nvSpPr>
          <p:cNvPr id="12" name="직사각형 15"/>
          <p:cNvSpPr/>
          <p:nvPr/>
        </p:nvSpPr>
        <p:spPr>
          <a:xfrm>
            <a:off x="6804248" y="3176972"/>
            <a:ext cx="15840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CMap</a:t>
            </a:r>
          </a:p>
        </p:txBody>
      </p:sp>
      <p:cxnSp>
        <p:nvCxnSpPr>
          <p:cNvPr id="13" name="직선 화살표 연결선 16"/>
          <p:cNvCxnSpPr>
            <a:stCxn id="5" idx="2"/>
            <a:endCxn id="6" idx="0"/>
          </p:cNvCxnSpPr>
          <p:nvPr/>
        </p:nvCxnSpPr>
        <p:spPr>
          <a:xfrm rot="16200000" flipH="1">
            <a:off x="877236" y="2470540"/>
            <a:ext cx="620688" cy="88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7"/>
          <p:cNvCxnSpPr>
            <a:stCxn id="6" idx="2"/>
            <a:endCxn id="7" idx="0"/>
          </p:cNvCxnSpPr>
          <p:nvPr/>
        </p:nvCxnSpPr>
        <p:spPr>
          <a:xfrm rot="16200000" flipH="1">
            <a:off x="899592" y="3573016"/>
            <a:ext cx="576064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8"/>
          <p:cNvCxnSpPr>
            <a:stCxn id="7" idx="3"/>
            <a:endCxn id="4" idx="1"/>
          </p:cNvCxnSpPr>
          <p:nvPr/>
        </p:nvCxnSpPr>
        <p:spPr>
          <a:xfrm flipV="1">
            <a:off x="1979712" y="3429000"/>
            <a:ext cx="1836204" cy="68407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9"/>
          <p:cNvCxnSpPr>
            <a:stCxn id="8" idx="2"/>
            <a:endCxn id="4" idx="0"/>
          </p:cNvCxnSpPr>
          <p:nvPr/>
        </p:nvCxnSpPr>
        <p:spPr>
          <a:xfrm rot="5400000">
            <a:off x="4086200" y="2654572"/>
            <a:ext cx="1044116" cy="684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20"/>
          <p:cNvCxnSpPr>
            <a:stCxn id="12" idx="1"/>
            <a:endCxn id="4" idx="3"/>
          </p:cNvCxnSpPr>
          <p:nvPr/>
        </p:nvCxnSpPr>
        <p:spPr>
          <a:xfrm rot="10800000">
            <a:off x="5399916" y="3429000"/>
            <a:ext cx="1404332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21"/>
          <p:cNvCxnSpPr>
            <a:stCxn id="4" idx="2"/>
            <a:endCxn id="9" idx="0"/>
          </p:cNvCxnSpPr>
          <p:nvPr/>
        </p:nvCxnSpPr>
        <p:spPr>
          <a:xfrm rot="5400000">
            <a:off x="3959888" y="4293140"/>
            <a:ext cx="1260140" cy="3591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22"/>
          <p:cNvCxnSpPr>
            <a:stCxn id="11" idx="0"/>
            <a:endCxn id="9" idx="2"/>
          </p:cNvCxnSpPr>
          <p:nvPr/>
        </p:nvCxnSpPr>
        <p:spPr>
          <a:xfrm flipV="1">
            <a:off x="3275944" y="5445224"/>
            <a:ext cx="1296056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23"/>
          <p:cNvCxnSpPr>
            <a:stCxn id="10" idx="0"/>
            <a:endCxn id="9" idx="2"/>
          </p:cNvCxnSpPr>
          <p:nvPr/>
        </p:nvCxnSpPr>
        <p:spPr>
          <a:xfrm rot="10800000">
            <a:off x="4572000" y="5445224"/>
            <a:ext cx="1440072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사각형 설명선 25"/>
          <p:cNvSpPr/>
          <p:nvPr/>
        </p:nvSpPr>
        <p:spPr>
          <a:xfrm>
            <a:off x="6084168" y="4293096"/>
            <a:ext cx="2088232" cy="1008112"/>
          </a:xfrm>
          <a:prstGeom prst="wedgeRoundRectCallout">
            <a:avLst>
              <a:gd name="adj1" fmla="val -32356"/>
              <a:gd name="adj2" fmla="val 9628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/>
              <a:t>아이템 기본적인 정보</a:t>
            </a:r>
          </a:p>
        </p:txBody>
      </p:sp>
      <p:cxnSp>
        <p:nvCxnSpPr>
          <p:cNvPr id="22" name="직선 화살표 연결선 26"/>
          <p:cNvCxnSpPr/>
          <p:nvPr/>
        </p:nvCxnSpPr>
        <p:spPr>
          <a:xfrm rot="10800000">
            <a:off x="4067944" y="6057292"/>
            <a:ext cx="1152128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66"/>
              <a:t>5.</a:t>
            </a:r>
            <a:r>
              <a:rPr lang="ko-KR" altLang="en-US"/>
              <a:t> </a:t>
            </a:r>
            <a:r>
              <a:rPr lang="ko-KR" altLang="en-US" sz="2800"/>
              <a:t>클래스 구조</a:t>
            </a:r>
            <a:endParaRPr lang="ko-KR" altLang="en-US" sz="2566"/>
          </a:p>
        </p:txBody>
      </p:sp>
      <p:sp>
        <p:nvSpPr>
          <p:cNvPr id="4" name="직사각형 7"/>
          <p:cNvSpPr/>
          <p:nvPr/>
        </p:nvSpPr>
        <p:spPr>
          <a:xfrm>
            <a:off x="3815916" y="3176972"/>
            <a:ext cx="15840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MainActivity</a:t>
            </a:r>
          </a:p>
        </p:txBody>
      </p:sp>
      <p:sp>
        <p:nvSpPr>
          <p:cNvPr id="5" name="직사각형 8"/>
          <p:cNvSpPr/>
          <p:nvPr/>
        </p:nvSpPr>
        <p:spPr>
          <a:xfrm>
            <a:off x="395536" y="1656184"/>
            <a:ext cx="158400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CPlayerData</a:t>
            </a:r>
          </a:p>
        </p:txBody>
      </p:sp>
      <p:sp>
        <p:nvSpPr>
          <p:cNvPr id="6" name="직사각형 9"/>
          <p:cNvSpPr/>
          <p:nvPr/>
        </p:nvSpPr>
        <p:spPr>
          <a:xfrm>
            <a:off x="395536" y="278092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</a:t>
            </a:r>
          </a:p>
        </p:txBody>
      </p:sp>
      <p:sp>
        <p:nvSpPr>
          <p:cNvPr id="7" name="직사각형 10"/>
          <p:cNvSpPr/>
          <p:nvPr/>
        </p:nvSpPr>
        <p:spPr>
          <a:xfrm>
            <a:off x="395536" y="386104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CPlayerClient</a:t>
            </a:r>
          </a:p>
        </p:txBody>
      </p:sp>
      <p:sp>
        <p:nvSpPr>
          <p:cNvPr id="8" name="직사각형 11"/>
          <p:cNvSpPr/>
          <p:nvPr/>
        </p:nvSpPr>
        <p:spPr>
          <a:xfrm>
            <a:off x="3816600" y="1628799"/>
            <a:ext cx="158400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CDiceClient</a:t>
            </a:r>
          </a:p>
        </p:txBody>
      </p:sp>
      <p:sp>
        <p:nvSpPr>
          <p:cNvPr id="9" name="직사각형 12"/>
          <p:cNvSpPr/>
          <p:nvPr/>
        </p:nvSpPr>
        <p:spPr>
          <a:xfrm>
            <a:off x="3780000" y="4941168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CItemClient</a:t>
            </a:r>
          </a:p>
        </p:txBody>
      </p:sp>
      <p:sp>
        <p:nvSpPr>
          <p:cNvPr id="10" name="직사각형 13"/>
          <p:cNvSpPr/>
          <p:nvPr/>
        </p:nvSpPr>
        <p:spPr>
          <a:xfrm>
            <a:off x="5220072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CItemData</a:t>
            </a:r>
          </a:p>
        </p:txBody>
      </p:sp>
      <p:sp>
        <p:nvSpPr>
          <p:cNvPr id="11" name="직사각형 14"/>
          <p:cNvSpPr/>
          <p:nvPr/>
        </p:nvSpPr>
        <p:spPr>
          <a:xfrm>
            <a:off x="2483944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54000" tIns="36000" rIns="54000" bIns="36000" anchor="ctr"/>
          <a:lstStyle/>
          <a:p>
            <a:pPr algn="ctr"/>
            <a:r>
              <a:rPr lang="en-US" altLang="ko-KR" sz="1700"/>
              <a:t>CItemInfoData</a:t>
            </a:r>
          </a:p>
        </p:txBody>
      </p:sp>
      <p:sp>
        <p:nvSpPr>
          <p:cNvPr id="12" name="직사각형 15"/>
          <p:cNvSpPr/>
          <p:nvPr/>
        </p:nvSpPr>
        <p:spPr>
          <a:xfrm>
            <a:off x="6804248" y="3176972"/>
            <a:ext cx="15840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CMap</a:t>
            </a:r>
          </a:p>
        </p:txBody>
      </p:sp>
      <p:cxnSp>
        <p:nvCxnSpPr>
          <p:cNvPr id="13" name="직선 화살표 연결선 16"/>
          <p:cNvCxnSpPr>
            <a:stCxn id="5" idx="2"/>
            <a:endCxn id="6" idx="0"/>
          </p:cNvCxnSpPr>
          <p:nvPr/>
        </p:nvCxnSpPr>
        <p:spPr>
          <a:xfrm rot="16200000" flipH="1">
            <a:off x="877236" y="2470540"/>
            <a:ext cx="620688" cy="88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7"/>
          <p:cNvCxnSpPr>
            <a:stCxn id="6" idx="2"/>
            <a:endCxn id="7" idx="0"/>
          </p:cNvCxnSpPr>
          <p:nvPr/>
        </p:nvCxnSpPr>
        <p:spPr>
          <a:xfrm rot="16200000" flipH="1">
            <a:off x="899592" y="3573016"/>
            <a:ext cx="576064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8"/>
          <p:cNvCxnSpPr>
            <a:stCxn id="7" idx="3"/>
            <a:endCxn id="4" idx="1"/>
          </p:cNvCxnSpPr>
          <p:nvPr/>
        </p:nvCxnSpPr>
        <p:spPr>
          <a:xfrm flipV="1">
            <a:off x="1979712" y="3429000"/>
            <a:ext cx="1836204" cy="68407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9"/>
          <p:cNvCxnSpPr>
            <a:stCxn id="8" idx="2"/>
            <a:endCxn id="4" idx="0"/>
          </p:cNvCxnSpPr>
          <p:nvPr/>
        </p:nvCxnSpPr>
        <p:spPr>
          <a:xfrm rot="5400000">
            <a:off x="4086200" y="2654572"/>
            <a:ext cx="1044116" cy="684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20"/>
          <p:cNvCxnSpPr>
            <a:stCxn id="12" idx="1"/>
            <a:endCxn id="4" idx="3"/>
          </p:cNvCxnSpPr>
          <p:nvPr/>
        </p:nvCxnSpPr>
        <p:spPr>
          <a:xfrm rot="10800000">
            <a:off x="5399916" y="3429000"/>
            <a:ext cx="1404332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21"/>
          <p:cNvCxnSpPr>
            <a:stCxn id="4" idx="2"/>
            <a:endCxn id="9" idx="0"/>
          </p:cNvCxnSpPr>
          <p:nvPr/>
        </p:nvCxnSpPr>
        <p:spPr>
          <a:xfrm rot="5400000">
            <a:off x="3959888" y="4293140"/>
            <a:ext cx="1260140" cy="3591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22"/>
          <p:cNvCxnSpPr>
            <a:stCxn id="11" idx="0"/>
            <a:endCxn id="9" idx="2"/>
          </p:cNvCxnSpPr>
          <p:nvPr/>
        </p:nvCxnSpPr>
        <p:spPr>
          <a:xfrm flipV="1">
            <a:off x="3275944" y="5445224"/>
            <a:ext cx="1296056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23"/>
          <p:cNvCxnSpPr>
            <a:stCxn id="10" idx="0"/>
            <a:endCxn id="9" idx="2"/>
          </p:cNvCxnSpPr>
          <p:nvPr/>
        </p:nvCxnSpPr>
        <p:spPr>
          <a:xfrm rot="10800000">
            <a:off x="4572000" y="5445224"/>
            <a:ext cx="1440072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사각형 설명선 25"/>
          <p:cNvSpPr/>
          <p:nvPr/>
        </p:nvSpPr>
        <p:spPr>
          <a:xfrm>
            <a:off x="6084168" y="4293096"/>
            <a:ext cx="2088232" cy="1008112"/>
          </a:xfrm>
          <a:prstGeom prst="wedgeRoundRectCallout">
            <a:avLst>
              <a:gd name="adj1" fmla="val -32356"/>
              <a:gd name="adj2" fmla="val 9628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/>
              <a:t>아이템 기본적인 정보</a:t>
            </a:r>
          </a:p>
        </p:txBody>
      </p:sp>
      <p:cxnSp>
        <p:nvCxnSpPr>
          <p:cNvPr id="22" name="직선 화살표 연결선 26"/>
          <p:cNvCxnSpPr/>
          <p:nvPr/>
        </p:nvCxnSpPr>
        <p:spPr>
          <a:xfrm rot="10800000">
            <a:off x="4067944" y="6057292"/>
            <a:ext cx="1152128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/>
          <p:nvPr/>
        </p:nvGraphicFramePr>
        <p:xfrm>
          <a:off x="323528" y="1654175"/>
          <a:ext cx="5328158" cy="5132069"/>
        </p:xfrm>
        <a:graphic>
          <a:graphicData uri="http://schemas.openxmlformats.org/drawingml/2006/table">
            <a:tbl>
              <a:tblPr firstRow="1" bandRow="1"/>
              <a:tblGrid>
                <a:gridCol w="5328158"/>
              </a:tblGrid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클래스 이름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CItemData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속성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299591">
                <a:tc>
                  <a:txBody>
                    <a:bodyPr/>
                    <a:lstStyle/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>
                          <a:latin typeface="함초롬바탕"/>
                          <a:ea typeface="함초롬바탕"/>
                        </a:rPr>
                        <a:t> m_strType : String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>
                          <a:latin typeface="함초롬바탕"/>
                          <a:ea typeface="함초롬바탕"/>
                        </a:rPr>
                        <a:t> m_strTarget : String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>
                          <a:latin typeface="함초롬바탕"/>
                          <a:ea typeface="함초롬바탕"/>
                        </a:rPr>
                        <a:t> m_strName : String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>
                          <a:latin typeface="함초롬바탕"/>
                          <a:ea typeface="함초롬바탕"/>
                        </a:rPr>
                        <a:t> m_nVal : int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>
                          <a:latin typeface="함초롬바탕"/>
                          <a:ea typeface="함초롬바탕"/>
                        </a:rPr>
                        <a:t> m_nLevel : int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>
                          <a:latin typeface="함초롬바탕"/>
                          <a:ea typeface="함초롬바탕"/>
                        </a:rPr>
                        <a:t> m_nPrice : int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생성자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CITemData( _strName : String, _strType : String, 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_StrTarget : String, _nVal : int, _nLevel : int, _nPrice : int)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메소드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16484">
                <a:tc>
                  <a:txBody>
                    <a:bodyPr/>
                    <a:lstStyle/>
                    <a:p>
                      <a:r>
                        <a:rPr lang="en-US" altLang="en-US"/>
                        <a:t>  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66"/>
              <a:t>5.</a:t>
            </a:r>
            <a:r>
              <a:rPr lang="ko-KR" altLang="en-US"/>
              <a:t> </a:t>
            </a:r>
            <a:r>
              <a:rPr lang="ko-KR" altLang="en-US" sz="2800"/>
              <a:t>클래스 구조</a:t>
            </a:r>
            <a:endParaRPr lang="ko-KR" altLang="en-US" sz="2566"/>
          </a:p>
        </p:txBody>
      </p:sp>
      <p:sp>
        <p:nvSpPr>
          <p:cNvPr id="4" name="직사각형 7"/>
          <p:cNvSpPr/>
          <p:nvPr/>
        </p:nvSpPr>
        <p:spPr>
          <a:xfrm>
            <a:off x="3815916" y="3176972"/>
            <a:ext cx="15840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MainActivity</a:t>
            </a:r>
          </a:p>
        </p:txBody>
      </p:sp>
      <p:sp>
        <p:nvSpPr>
          <p:cNvPr id="5" name="직사각형 8"/>
          <p:cNvSpPr/>
          <p:nvPr/>
        </p:nvSpPr>
        <p:spPr>
          <a:xfrm>
            <a:off x="395536" y="1656184"/>
            <a:ext cx="158400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CPlayerData</a:t>
            </a:r>
          </a:p>
        </p:txBody>
      </p:sp>
      <p:sp>
        <p:nvSpPr>
          <p:cNvPr id="6" name="직사각형 9"/>
          <p:cNvSpPr/>
          <p:nvPr/>
        </p:nvSpPr>
        <p:spPr>
          <a:xfrm>
            <a:off x="395536" y="278092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</a:t>
            </a:r>
          </a:p>
        </p:txBody>
      </p:sp>
      <p:sp>
        <p:nvSpPr>
          <p:cNvPr id="7" name="직사각형 10"/>
          <p:cNvSpPr/>
          <p:nvPr/>
        </p:nvSpPr>
        <p:spPr>
          <a:xfrm>
            <a:off x="395536" y="386104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CPlayerClient</a:t>
            </a:r>
          </a:p>
        </p:txBody>
      </p:sp>
      <p:sp>
        <p:nvSpPr>
          <p:cNvPr id="8" name="직사각형 11"/>
          <p:cNvSpPr/>
          <p:nvPr/>
        </p:nvSpPr>
        <p:spPr>
          <a:xfrm>
            <a:off x="3816600" y="1628799"/>
            <a:ext cx="158400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CDiceClient</a:t>
            </a:r>
          </a:p>
        </p:txBody>
      </p:sp>
      <p:sp>
        <p:nvSpPr>
          <p:cNvPr id="9" name="직사각형 12"/>
          <p:cNvSpPr/>
          <p:nvPr/>
        </p:nvSpPr>
        <p:spPr>
          <a:xfrm>
            <a:off x="3780000" y="4941168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CItemClient</a:t>
            </a:r>
          </a:p>
        </p:txBody>
      </p:sp>
      <p:sp>
        <p:nvSpPr>
          <p:cNvPr id="10" name="직사각형 13"/>
          <p:cNvSpPr/>
          <p:nvPr/>
        </p:nvSpPr>
        <p:spPr>
          <a:xfrm>
            <a:off x="5220072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CItemData</a:t>
            </a:r>
          </a:p>
        </p:txBody>
      </p:sp>
      <p:sp>
        <p:nvSpPr>
          <p:cNvPr id="11" name="직사각형 14"/>
          <p:cNvSpPr/>
          <p:nvPr/>
        </p:nvSpPr>
        <p:spPr>
          <a:xfrm>
            <a:off x="2483944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54000" tIns="36000" rIns="54000" bIns="36000" anchor="ctr"/>
          <a:lstStyle/>
          <a:p>
            <a:pPr algn="ctr"/>
            <a:r>
              <a:rPr lang="en-US" altLang="ko-KR" sz="1700"/>
              <a:t>CItemInfoData</a:t>
            </a:r>
          </a:p>
        </p:txBody>
      </p:sp>
      <p:sp>
        <p:nvSpPr>
          <p:cNvPr id="12" name="직사각형 15"/>
          <p:cNvSpPr/>
          <p:nvPr/>
        </p:nvSpPr>
        <p:spPr>
          <a:xfrm>
            <a:off x="6804248" y="3176972"/>
            <a:ext cx="15840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CMap</a:t>
            </a:r>
          </a:p>
        </p:txBody>
      </p:sp>
      <p:cxnSp>
        <p:nvCxnSpPr>
          <p:cNvPr id="13" name="직선 화살표 연결선 16"/>
          <p:cNvCxnSpPr>
            <a:stCxn id="5" idx="2"/>
            <a:endCxn id="6" idx="0"/>
          </p:cNvCxnSpPr>
          <p:nvPr/>
        </p:nvCxnSpPr>
        <p:spPr>
          <a:xfrm rot="16200000" flipH="1">
            <a:off x="877236" y="2470540"/>
            <a:ext cx="620688" cy="88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7"/>
          <p:cNvCxnSpPr>
            <a:stCxn id="6" idx="2"/>
            <a:endCxn id="7" idx="0"/>
          </p:cNvCxnSpPr>
          <p:nvPr/>
        </p:nvCxnSpPr>
        <p:spPr>
          <a:xfrm rot="16200000" flipH="1">
            <a:off x="899592" y="3573016"/>
            <a:ext cx="576064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8"/>
          <p:cNvCxnSpPr>
            <a:stCxn id="7" idx="3"/>
            <a:endCxn id="4" idx="1"/>
          </p:cNvCxnSpPr>
          <p:nvPr/>
        </p:nvCxnSpPr>
        <p:spPr>
          <a:xfrm flipV="1">
            <a:off x="1979712" y="3429000"/>
            <a:ext cx="1836204" cy="68407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9"/>
          <p:cNvCxnSpPr>
            <a:stCxn id="8" idx="2"/>
            <a:endCxn id="4" idx="0"/>
          </p:cNvCxnSpPr>
          <p:nvPr/>
        </p:nvCxnSpPr>
        <p:spPr>
          <a:xfrm rot="5400000">
            <a:off x="4086200" y="2654572"/>
            <a:ext cx="1044116" cy="684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20"/>
          <p:cNvCxnSpPr>
            <a:stCxn id="12" idx="1"/>
            <a:endCxn id="4" idx="3"/>
          </p:cNvCxnSpPr>
          <p:nvPr/>
        </p:nvCxnSpPr>
        <p:spPr>
          <a:xfrm rot="10800000">
            <a:off x="5399916" y="3429000"/>
            <a:ext cx="1404332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21"/>
          <p:cNvCxnSpPr>
            <a:stCxn id="4" idx="2"/>
            <a:endCxn id="9" idx="0"/>
          </p:cNvCxnSpPr>
          <p:nvPr/>
        </p:nvCxnSpPr>
        <p:spPr>
          <a:xfrm rot="5400000">
            <a:off x="3959888" y="4293140"/>
            <a:ext cx="1260140" cy="3591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22"/>
          <p:cNvCxnSpPr>
            <a:stCxn id="11" idx="0"/>
            <a:endCxn id="9" idx="2"/>
          </p:cNvCxnSpPr>
          <p:nvPr/>
        </p:nvCxnSpPr>
        <p:spPr>
          <a:xfrm flipV="1">
            <a:off x="3275944" y="5445224"/>
            <a:ext cx="1296056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23"/>
          <p:cNvCxnSpPr>
            <a:stCxn id="10" idx="0"/>
            <a:endCxn id="9" idx="2"/>
          </p:cNvCxnSpPr>
          <p:nvPr/>
        </p:nvCxnSpPr>
        <p:spPr>
          <a:xfrm rot="10800000">
            <a:off x="4572000" y="5445224"/>
            <a:ext cx="1440072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사각형 설명선 25"/>
          <p:cNvSpPr/>
          <p:nvPr/>
        </p:nvSpPr>
        <p:spPr>
          <a:xfrm>
            <a:off x="251520" y="4653136"/>
            <a:ext cx="2088232" cy="1008112"/>
          </a:xfrm>
          <a:prstGeom prst="wedgeRoundRectCallout">
            <a:avLst>
              <a:gd name="adj1" fmla="val 116124"/>
              <a:gd name="adj2" fmla="val 207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/>
              <a:t>아이템 클래스</a:t>
            </a:r>
          </a:p>
          <a:p>
            <a:pPr algn="ctr"/>
            <a:r>
              <a:rPr lang="ko-KR" altLang="en-US"/>
              <a:t>전체 관리</a:t>
            </a:r>
          </a:p>
        </p:txBody>
      </p:sp>
      <p:cxnSp>
        <p:nvCxnSpPr>
          <p:cNvPr id="22" name="직선 화살표 연결선 26"/>
          <p:cNvCxnSpPr/>
          <p:nvPr/>
        </p:nvCxnSpPr>
        <p:spPr>
          <a:xfrm rot="10800000">
            <a:off x="4067944" y="6057292"/>
            <a:ext cx="1152128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566"/>
              <a:t>4.</a:t>
            </a:r>
            <a:r>
              <a:rPr lang="ko-KR" altLang="en-US"/>
              <a:t> </a:t>
            </a:r>
            <a:r>
              <a:rPr lang="ko-KR" altLang="en-US" sz="2800"/>
              <a:t>클래스 구조</a:t>
            </a:r>
          </a:p>
        </p:txBody>
      </p:sp>
      <p:sp>
        <p:nvSpPr>
          <p:cNvPr id="4" name="직사각형 7"/>
          <p:cNvSpPr/>
          <p:nvPr/>
        </p:nvSpPr>
        <p:spPr>
          <a:xfrm>
            <a:off x="3815916" y="3176972"/>
            <a:ext cx="15840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MainActivity</a:t>
            </a:r>
          </a:p>
        </p:txBody>
      </p:sp>
      <p:sp>
        <p:nvSpPr>
          <p:cNvPr id="5" name="직사각형 8"/>
          <p:cNvSpPr/>
          <p:nvPr/>
        </p:nvSpPr>
        <p:spPr>
          <a:xfrm>
            <a:off x="395536" y="1656184"/>
            <a:ext cx="158400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CPlayerData</a:t>
            </a:r>
          </a:p>
        </p:txBody>
      </p:sp>
      <p:sp>
        <p:nvSpPr>
          <p:cNvPr id="6" name="직사각형 9"/>
          <p:cNvSpPr/>
          <p:nvPr/>
        </p:nvSpPr>
        <p:spPr>
          <a:xfrm>
            <a:off x="395536" y="278092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</a:t>
            </a:r>
          </a:p>
        </p:txBody>
      </p:sp>
      <p:sp>
        <p:nvSpPr>
          <p:cNvPr id="7" name="직사각형 10"/>
          <p:cNvSpPr/>
          <p:nvPr/>
        </p:nvSpPr>
        <p:spPr>
          <a:xfrm>
            <a:off x="395536" y="386104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CPlayerClient</a:t>
            </a:r>
          </a:p>
        </p:txBody>
      </p:sp>
      <p:sp>
        <p:nvSpPr>
          <p:cNvPr id="8" name="직사각형 11"/>
          <p:cNvSpPr/>
          <p:nvPr/>
        </p:nvSpPr>
        <p:spPr>
          <a:xfrm>
            <a:off x="3816600" y="1628799"/>
            <a:ext cx="158400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CDiceClient</a:t>
            </a:r>
          </a:p>
        </p:txBody>
      </p:sp>
      <p:sp>
        <p:nvSpPr>
          <p:cNvPr id="9" name="직사각형 12"/>
          <p:cNvSpPr/>
          <p:nvPr/>
        </p:nvSpPr>
        <p:spPr>
          <a:xfrm>
            <a:off x="3780000" y="4941168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CItemClient</a:t>
            </a:r>
          </a:p>
        </p:txBody>
      </p:sp>
      <p:sp>
        <p:nvSpPr>
          <p:cNvPr id="10" name="직사각형 13"/>
          <p:cNvSpPr/>
          <p:nvPr/>
        </p:nvSpPr>
        <p:spPr>
          <a:xfrm>
            <a:off x="5220072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CItemData</a:t>
            </a:r>
          </a:p>
        </p:txBody>
      </p:sp>
      <p:sp>
        <p:nvSpPr>
          <p:cNvPr id="11" name="직사각형 14"/>
          <p:cNvSpPr/>
          <p:nvPr/>
        </p:nvSpPr>
        <p:spPr>
          <a:xfrm>
            <a:off x="2483944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54000" tIns="36000" rIns="54000" bIns="36000" anchor="ctr"/>
          <a:lstStyle/>
          <a:p>
            <a:pPr algn="ctr"/>
            <a:r>
              <a:rPr lang="en-US" altLang="ko-KR" sz="1700"/>
              <a:t>CItemInfoData</a:t>
            </a:r>
          </a:p>
        </p:txBody>
      </p:sp>
      <p:sp>
        <p:nvSpPr>
          <p:cNvPr id="12" name="직사각형 15"/>
          <p:cNvSpPr/>
          <p:nvPr/>
        </p:nvSpPr>
        <p:spPr>
          <a:xfrm>
            <a:off x="6804248" y="3176972"/>
            <a:ext cx="15840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CMap</a:t>
            </a:r>
          </a:p>
        </p:txBody>
      </p:sp>
      <p:cxnSp>
        <p:nvCxnSpPr>
          <p:cNvPr id="13" name="직선 화살표 연결선 16"/>
          <p:cNvCxnSpPr>
            <a:stCxn id="5" idx="2"/>
            <a:endCxn id="6" idx="0"/>
          </p:cNvCxnSpPr>
          <p:nvPr/>
        </p:nvCxnSpPr>
        <p:spPr>
          <a:xfrm rot="16200000" flipH="1">
            <a:off x="877236" y="2470540"/>
            <a:ext cx="620688" cy="88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7"/>
          <p:cNvCxnSpPr>
            <a:stCxn id="6" idx="2"/>
            <a:endCxn id="7" idx="0"/>
          </p:cNvCxnSpPr>
          <p:nvPr/>
        </p:nvCxnSpPr>
        <p:spPr>
          <a:xfrm rot="16200000" flipH="1">
            <a:off x="899592" y="3573016"/>
            <a:ext cx="576064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8"/>
          <p:cNvCxnSpPr>
            <a:stCxn id="7" idx="3"/>
            <a:endCxn id="4" idx="1"/>
          </p:cNvCxnSpPr>
          <p:nvPr/>
        </p:nvCxnSpPr>
        <p:spPr>
          <a:xfrm flipV="1">
            <a:off x="1979712" y="3429000"/>
            <a:ext cx="1836204" cy="68407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9"/>
          <p:cNvCxnSpPr>
            <a:stCxn id="8" idx="2"/>
            <a:endCxn id="4" idx="0"/>
          </p:cNvCxnSpPr>
          <p:nvPr/>
        </p:nvCxnSpPr>
        <p:spPr>
          <a:xfrm rot="5400000">
            <a:off x="4086200" y="2654572"/>
            <a:ext cx="1044116" cy="684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20"/>
          <p:cNvCxnSpPr>
            <a:stCxn id="12" idx="1"/>
            <a:endCxn id="4" idx="3"/>
          </p:cNvCxnSpPr>
          <p:nvPr/>
        </p:nvCxnSpPr>
        <p:spPr>
          <a:xfrm rot="10800000">
            <a:off x="5399916" y="3429000"/>
            <a:ext cx="1404332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21"/>
          <p:cNvCxnSpPr>
            <a:stCxn id="4" idx="2"/>
            <a:endCxn id="9" idx="0"/>
          </p:cNvCxnSpPr>
          <p:nvPr/>
        </p:nvCxnSpPr>
        <p:spPr>
          <a:xfrm rot="5400000">
            <a:off x="3959888" y="4293140"/>
            <a:ext cx="1260140" cy="3591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22"/>
          <p:cNvCxnSpPr>
            <a:stCxn id="11" idx="0"/>
            <a:endCxn id="9" idx="2"/>
          </p:cNvCxnSpPr>
          <p:nvPr/>
        </p:nvCxnSpPr>
        <p:spPr>
          <a:xfrm flipV="1">
            <a:off x="3275944" y="5445224"/>
            <a:ext cx="1296056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23"/>
          <p:cNvCxnSpPr>
            <a:stCxn id="10" idx="0"/>
            <a:endCxn id="9" idx="2"/>
          </p:cNvCxnSpPr>
          <p:nvPr/>
        </p:nvCxnSpPr>
        <p:spPr>
          <a:xfrm rot="10800000">
            <a:off x="4572000" y="5445224"/>
            <a:ext cx="1440072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사각형 설명선 25"/>
          <p:cNvSpPr/>
          <p:nvPr/>
        </p:nvSpPr>
        <p:spPr>
          <a:xfrm>
            <a:off x="251520" y="4653136"/>
            <a:ext cx="2088232" cy="1008112"/>
          </a:xfrm>
          <a:prstGeom prst="wedgeRoundRectCallout">
            <a:avLst>
              <a:gd name="adj1" fmla="val 116124"/>
              <a:gd name="adj2" fmla="val 207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/>
              <a:t>아이템 클래스</a:t>
            </a:r>
          </a:p>
          <a:p>
            <a:pPr algn="ctr"/>
            <a:r>
              <a:rPr lang="ko-KR" altLang="en-US"/>
              <a:t>전체 관리</a:t>
            </a:r>
          </a:p>
        </p:txBody>
      </p:sp>
      <p:cxnSp>
        <p:nvCxnSpPr>
          <p:cNvPr id="22" name="직선 화살표 연결선 26"/>
          <p:cNvCxnSpPr/>
          <p:nvPr/>
        </p:nvCxnSpPr>
        <p:spPr>
          <a:xfrm rot="10800000">
            <a:off x="4067944" y="6057292"/>
            <a:ext cx="1152128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/>
          <p:nvPr/>
        </p:nvGraphicFramePr>
        <p:xfrm>
          <a:off x="2771800" y="1237742"/>
          <a:ext cx="5328158" cy="5684520"/>
        </p:xfrm>
        <a:graphic>
          <a:graphicData uri="http://schemas.openxmlformats.org/drawingml/2006/table">
            <a:tbl>
              <a:tblPr firstRow="1" bandRow="1"/>
              <a:tblGrid>
                <a:gridCol w="5328158"/>
              </a:tblGrid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클래스 이름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CItemClient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속성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048003">
                <a:tc>
                  <a:txBody>
                    <a:bodyPr/>
                    <a:lstStyle/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m_cMainActivity : MainActivity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>
                          <a:latin typeface="함초롬바탕"/>
                          <a:ea typeface="함초롬바탕"/>
                        </a:rPr>
                        <a:t> m_cItemList : CItemInfoData[]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>
                          <a:latin typeface="함초롬바탕"/>
                          <a:ea typeface="함초롬바탕"/>
                        </a:rPr>
                        <a:t> m_strShopList : String[]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m_nShopItemSelect : int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생성자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CITemClient(mainActivity : MainActivity)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메소드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16484">
                <a:tc>
                  <a:txBody>
                    <a:bodyPr/>
                    <a:lstStyle/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GetShopList() : String[]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GetBuyMsg(idx : int) : String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Buy() : void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Type1(cItemData : CItemData) : void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Type2(cItemData : CItemData) : void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Type3(cItemData : CItemData) : void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Type4(cItemData : CItemData) : void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Type5(cItemData : CItemData) : void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220072" y="2276872"/>
            <a:ext cx="3923928" cy="4581128"/>
          </a:xfrm>
        </p:spPr>
        <p:txBody>
          <a:bodyPr>
            <a:normAutofit/>
          </a:bodyPr>
          <a:lstStyle/>
          <a:p>
            <a:pPr lvl="0"/>
            <a:r>
              <a:rPr lang="ko-KR" altLang="en-US" sz="2000"/>
              <a:t>앱 정보</a:t>
            </a:r>
          </a:p>
          <a:p>
            <a:pPr lvl="0"/>
            <a:r>
              <a:rPr lang="ko-KR" altLang="en-US" sz="2000"/>
              <a:t>차별점</a:t>
            </a:r>
          </a:p>
          <a:p>
            <a:pPr lvl="0"/>
            <a:r>
              <a:rPr lang="ko-KR" altLang="en-US" sz="2000"/>
              <a:t>그 외 기능</a:t>
            </a:r>
          </a:p>
          <a:p>
            <a:pPr lvl="0"/>
            <a:r>
              <a:rPr lang="en-US" altLang="ko-KR" sz="2000"/>
              <a:t>UML</a:t>
            </a:r>
          </a:p>
          <a:p>
            <a:pPr lvl="0"/>
            <a:r>
              <a:rPr lang="ko-KR" altLang="en-US" sz="2000"/>
              <a:t>클래스 구조</a:t>
            </a:r>
          </a:p>
          <a:p>
            <a:pPr lvl="0"/>
            <a:r>
              <a:rPr lang="ko-KR" altLang="en-US" sz="2000"/>
              <a:t>게임 영상</a:t>
            </a:r>
          </a:p>
          <a:p>
            <a:pPr lvl="0"/>
            <a:r>
              <a:rPr lang="ko-KR" altLang="en-US" sz="2000"/>
              <a:t>마무리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66"/>
              <a:t>5.</a:t>
            </a:r>
            <a:r>
              <a:rPr lang="ko-KR" altLang="en-US"/>
              <a:t> </a:t>
            </a:r>
            <a:r>
              <a:rPr lang="ko-KR" altLang="en-US" sz="2800"/>
              <a:t>클래스 구조</a:t>
            </a:r>
            <a:endParaRPr lang="ko-KR" altLang="en-US" sz="2566"/>
          </a:p>
        </p:txBody>
      </p:sp>
      <p:sp>
        <p:nvSpPr>
          <p:cNvPr id="4" name="직사각형 7"/>
          <p:cNvSpPr/>
          <p:nvPr/>
        </p:nvSpPr>
        <p:spPr>
          <a:xfrm>
            <a:off x="3815916" y="3176972"/>
            <a:ext cx="15840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MainActivity</a:t>
            </a:r>
          </a:p>
        </p:txBody>
      </p:sp>
      <p:sp>
        <p:nvSpPr>
          <p:cNvPr id="5" name="직사각형 8"/>
          <p:cNvSpPr/>
          <p:nvPr/>
        </p:nvSpPr>
        <p:spPr>
          <a:xfrm>
            <a:off x="395536" y="1656184"/>
            <a:ext cx="158400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CPlayerData</a:t>
            </a:r>
          </a:p>
        </p:txBody>
      </p:sp>
      <p:sp>
        <p:nvSpPr>
          <p:cNvPr id="6" name="직사각형 9"/>
          <p:cNvSpPr/>
          <p:nvPr/>
        </p:nvSpPr>
        <p:spPr>
          <a:xfrm>
            <a:off x="395536" y="278092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</a:t>
            </a:r>
          </a:p>
        </p:txBody>
      </p:sp>
      <p:sp>
        <p:nvSpPr>
          <p:cNvPr id="7" name="직사각형 10"/>
          <p:cNvSpPr/>
          <p:nvPr/>
        </p:nvSpPr>
        <p:spPr>
          <a:xfrm>
            <a:off x="395536" y="386104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CPlayerClient</a:t>
            </a:r>
          </a:p>
        </p:txBody>
      </p:sp>
      <p:sp>
        <p:nvSpPr>
          <p:cNvPr id="8" name="직사각형 11"/>
          <p:cNvSpPr/>
          <p:nvPr/>
        </p:nvSpPr>
        <p:spPr>
          <a:xfrm>
            <a:off x="3816600" y="1628799"/>
            <a:ext cx="158400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CDiceClient</a:t>
            </a:r>
          </a:p>
        </p:txBody>
      </p:sp>
      <p:sp>
        <p:nvSpPr>
          <p:cNvPr id="9" name="직사각형 12"/>
          <p:cNvSpPr/>
          <p:nvPr/>
        </p:nvSpPr>
        <p:spPr>
          <a:xfrm>
            <a:off x="3780000" y="4941168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CItemClient</a:t>
            </a:r>
          </a:p>
        </p:txBody>
      </p:sp>
      <p:sp>
        <p:nvSpPr>
          <p:cNvPr id="10" name="직사각형 13"/>
          <p:cNvSpPr/>
          <p:nvPr/>
        </p:nvSpPr>
        <p:spPr>
          <a:xfrm>
            <a:off x="5220072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CItemData</a:t>
            </a:r>
          </a:p>
        </p:txBody>
      </p:sp>
      <p:sp>
        <p:nvSpPr>
          <p:cNvPr id="11" name="직사각형 14"/>
          <p:cNvSpPr/>
          <p:nvPr/>
        </p:nvSpPr>
        <p:spPr>
          <a:xfrm>
            <a:off x="2483944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54000" tIns="36000" rIns="54000" bIns="36000" anchor="ctr"/>
          <a:lstStyle/>
          <a:p>
            <a:pPr algn="ctr"/>
            <a:r>
              <a:rPr lang="en-US" altLang="ko-KR" sz="1700"/>
              <a:t>CItemInfoData</a:t>
            </a:r>
          </a:p>
        </p:txBody>
      </p:sp>
      <p:sp>
        <p:nvSpPr>
          <p:cNvPr id="12" name="직사각형 15"/>
          <p:cNvSpPr/>
          <p:nvPr/>
        </p:nvSpPr>
        <p:spPr>
          <a:xfrm>
            <a:off x="6804248" y="3176972"/>
            <a:ext cx="15840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CMap</a:t>
            </a:r>
          </a:p>
        </p:txBody>
      </p:sp>
      <p:cxnSp>
        <p:nvCxnSpPr>
          <p:cNvPr id="13" name="직선 화살표 연결선 16"/>
          <p:cNvCxnSpPr>
            <a:stCxn id="5" idx="2"/>
            <a:endCxn id="6" idx="0"/>
          </p:cNvCxnSpPr>
          <p:nvPr/>
        </p:nvCxnSpPr>
        <p:spPr>
          <a:xfrm rot="16200000" flipH="1">
            <a:off x="877236" y="2470540"/>
            <a:ext cx="620688" cy="88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7"/>
          <p:cNvCxnSpPr>
            <a:stCxn id="6" idx="2"/>
            <a:endCxn id="7" idx="0"/>
          </p:cNvCxnSpPr>
          <p:nvPr/>
        </p:nvCxnSpPr>
        <p:spPr>
          <a:xfrm rot="16200000" flipH="1">
            <a:off x="899592" y="3573016"/>
            <a:ext cx="576064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8"/>
          <p:cNvCxnSpPr>
            <a:stCxn id="7" idx="3"/>
            <a:endCxn id="4" idx="1"/>
          </p:cNvCxnSpPr>
          <p:nvPr/>
        </p:nvCxnSpPr>
        <p:spPr>
          <a:xfrm flipV="1">
            <a:off x="1979712" y="3429000"/>
            <a:ext cx="1836204" cy="68407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9"/>
          <p:cNvCxnSpPr>
            <a:stCxn id="8" idx="2"/>
            <a:endCxn id="4" idx="0"/>
          </p:cNvCxnSpPr>
          <p:nvPr/>
        </p:nvCxnSpPr>
        <p:spPr>
          <a:xfrm rot="5400000">
            <a:off x="4086200" y="2654572"/>
            <a:ext cx="1044116" cy="684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20"/>
          <p:cNvCxnSpPr>
            <a:stCxn id="12" idx="1"/>
            <a:endCxn id="4" idx="3"/>
          </p:cNvCxnSpPr>
          <p:nvPr/>
        </p:nvCxnSpPr>
        <p:spPr>
          <a:xfrm rot="10800000">
            <a:off x="5399916" y="3429000"/>
            <a:ext cx="1404332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21"/>
          <p:cNvCxnSpPr>
            <a:stCxn id="4" idx="2"/>
            <a:endCxn id="9" idx="0"/>
          </p:cNvCxnSpPr>
          <p:nvPr/>
        </p:nvCxnSpPr>
        <p:spPr>
          <a:xfrm rot="5400000">
            <a:off x="3959888" y="4293140"/>
            <a:ext cx="1260140" cy="3591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22"/>
          <p:cNvCxnSpPr>
            <a:stCxn id="11" idx="0"/>
            <a:endCxn id="9" idx="2"/>
          </p:cNvCxnSpPr>
          <p:nvPr/>
        </p:nvCxnSpPr>
        <p:spPr>
          <a:xfrm flipV="1">
            <a:off x="3275944" y="5445224"/>
            <a:ext cx="1296056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23"/>
          <p:cNvCxnSpPr>
            <a:stCxn id="10" idx="0"/>
            <a:endCxn id="9" idx="2"/>
          </p:cNvCxnSpPr>
          <p:nvPr/>
        </p:nvCxnSpPr>
        <p:spPr>
          <a:xfrm rot="10800000">
            <a:off x="4572000" y="5445224"/>
            <a:ext cx="1440072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사각형 설명선 25"/>
          <p:cNvSpPr/>
          <p:nvPr/>
        </p:nvSpPr>
        <p:spPr>
          <a:xfrm>
            <a:off x="2195736" y="260648"/>
            <a:ext cx="2088232" cy="1008112"/>
          </a:xfrm>
          <a:prstGeom prst="wedgeRoundRectCallout">
            <a:avLst>
              <a:gd name="adj1" fmla="val 44952"/>
              <a:gd name="adj2" fmla="val 8143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/>
              <a:t>주사위 굴리는</a:t>
            </a:r>
          </a:p>
          <a:p>
            <a:pPr algn="ctr"/>
            <a:r>
              <a:rPr lang="ko-KR" altLang="en-US"/>
              <a:t>행위를 관리</a:t>
            </a:r>
          </a:p>
        </p:txBody>
      </p:sp>
      <p:cxnSp>
        <p:nvCxnSpPr>
          <p:cNvPr id="22" name="직선 화살표 연결선 26"/>
          <p:cNvCxnSpPr/>
          <p:nvPr/>
        </p:nvCxnSpPr>
        <p:spPr>
          <a:xfrm rot="10800000">
            <a:off x="4067944" y="6057292"/>
            <a:ext cx="1152128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66"/>
              <a:t>5.</a:t>
            </a:r>
            <a:r>
              <a:rPr lang="ko-KR" altLang="en-US"/>
              <a:t> </a:t>
            </a:r>
            <a:r>
              <a:rPr lang="ko-KR" altLang="en-US" sz="2800"/>
              <a:t>클래스 구조</a:t>
            </a:r>
            <a:endParaRPr lang="ko-KR" altLang="en-US" sz="2566"/>
          </a:p>
        </p:txBody>
      </p:sp>
      <p:sp>
        <p:nvSpPr>
          <p:cNvPr id="4" name="직사각형 7"/>
          <p:cNvSpPr/>
          <p:nvPr/>
        </p:nvSpPr>
        <p:spPr>
          <a:xfrm>
            <a:off x="3815916" y="3176972"/>
            <a:ext cx="15840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MainActivity</a:t>
            </a:r>
          </a:p>
        </p:txBody>
      </p:sp>
      <p:sp>
        <p:nvSpPr>
          <p:cNvPr id="5" name="직사각형 8"/>
          <p:cNvSpPr/>
          <p:nvPr/>
        </p:nvSpPr>
        <p:spPr>
          <a:xfrm>
            <a:off x="395536" y="1656184"/>
            <a:ext cx="158400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CPlayerData</a:t>
            </a:r>
          </a:p>
        </p:txBody>
      </p:sp>
      <p:sp>
        <p:nvSpPr>
          <p:cNvPr id="6" name="직사각형 9"/>
          <p:cNvSpPr/>
          <p:nvPr/>
        </p:nvSpPr>
        <p:spPr>
          <a:xfrm>
            <a:off x="395536" y="278092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</a:t>
            </a:r>
          </a:p>
        </p:txBody>
      </p:sp>
      <p:sp>
        <p:nvSpPr>
          <p:cNvPr id="7" name="직사각형 10"/>
          <p:cNvSpPr/>
          <p:nvPr/>
        </p:nvSpPr>
        <p:spPr>
          <a:xfrm>
            <a:off x="395536" y="386104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CPlayerClient</a:t>
            </a:r>
          </a:p>
        </p:txBody>
      </p:sp>
      <p:sp>
        <p:nvSpPr>
          <p:cNvPr id="8" name="직사각형 11"/>
          <p:cNvSpPr/>
          <p:nvPr/>
        </p:nvSpPr>
        <p:spPr>
          <a:xfrm>
            <a:off x="3816600" y="1628799"/>
            <a:ext cx="158400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CDiceClient</a:t>
            </a:r>
          </a:p>
        </p:txBody>
      </p:sp>
      <p:sp>
        <p:nvSpPr>
          <p:cNvPr id="9" name="직사각형 12"/>
          <p:cNvSpPr/>
          <p:nvPr/>
        </p:nvSpPr>
        <p:spPr>
          <a:xfrm>
            <a:off x="3780000" y="4941168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CItemClient</a:t>
            </a:r>
          </a:p>
        </p:txBody>
      </p:sp>
      <p:sp>
        <p:nvSpPr>
          <p:cNvPr id="10" name="직사각형 13"/>
          <p:cNvSpPr/>
          <p:nvPr/>
        </p:nvSpPr>
        <p:spPr>
          <a:xfrm>
            <a:off x="5220072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CItemData</a:t>
            </a:r>
          </a:p>
        </p:txBody>
      </p:sp>
      <p:sp>
        <p:nvSpPr>
          <p:cNvPr id="11" name="직사각형 14"/>
          <p:cNvSpPr/>
          <p:nvPr/>
        </p:nvSpPr>
        <p:spPr>
          <a:xfrm>
            <a:off x="2483944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54000" tIns="36000" rIns="54000" bIns="36000" anchor="ctr"/>
          <a:lstStyle/>
          <a:p>
            <a:pPr algn="ctr"/>
            <a:r>
              <a:rPr lang="en-US" altLang="ko-KR" sz="1700"/>
              <a:t>CItemInfoData</a:t>
            </a:r>
          </a:p>
        </p:txBody>
      </p:sp>
      <p:sp>
        <p:nvSpPr>
          <p:cNvPr id="12" name="직사각형 15"/>
          <p:cNvSpPr/>
          <p:nvPr/>
        </p:nvSpPr>
        <p:spPr>
          <a:xfrm>
            <a:off x="6804248" y="3176972"/>
            <a:ext cx="15840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CMap</a:t>
            </a:r>
          </a:p>
        </p:txBody>
      </p:sp>
      <p:cxnSp>
        <p:nvCxnSpPr>
          <p:cNvPr id="13" name="직선 화살표 연결선 16"/>
          <p:cNvCxnSpPr>
            <a:stCxn id="5" idx="2"/>
            <a:endCxn id="6" idx="0"/>
          </p:cNvCxnSpPr>
          <p:nvPr/>
        </p:nvCxnSpPr>
        <p:spPr>
          <a:xfrm rot="16200000" flipH="1">
            <a:off x="877236" y="2470540"/>
            <a:ext cx="620688" cy="88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7"/>
          <p:cNvCxnSpPr>
            <a:stCxn id="6" idx="2"/>
            <a:endCxn id="7" idx="0"/>
          </p:cNvCxnSpPr>
          <p:nvPr/>
        </p:nvCxnSpPr>
        <p:spPr>
          <a:xfrm rot="16200000" flipH="1">
            <a:off x="899592" y="3573016"/>
            <a:ext cx="576064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8"/>
          <p:cNvCxnSpPr>
            <a:stCxn id="7" idx="3"/>
            <a:endCxn id="4" idx="1"/>
          </p:cNvCxnSpPr>
          <p:nvPr/>
        </p:nvCxnSpPr>
        <p:spPr>
          <a:xfrm flipV="1">
            <a:off x="1979712" y="3429000"/>
            <a:ext cx="1836204" cy="68407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9"/>
          <p:cNvCxnSpPr>
            <a:stCxn id="8" idx="2"/>
            <a:endCxn id="4" idx="0"/>
          </p:cNvCxnSpPr>
          <p:nvPr/>
        </p:nvCxnSpPr>
        <p:spPr>
          <a:xfrm rot="5400000">
            <a:off x="4086200" y="2654572"/>
            <a:ext cx="1044116" cy="684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20"/>
          <p:cNvCxnSpPr>
            <a:stCxn id="12" idx="1"/>
            <a:endCxn id="4" idx="3"/>
          </p:cNvCxnSpPr>
          <p:nvPr/>
        </p:nvCxnSpPr>
        <p:spPr>
          <a:xfrm rot="10800000">
            <a:off x="5399916" y="3429000"/>
            <a:ext cx="1404332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21"/>
          <p:cNvCxnSpPr>
            <a:stCxn id="4" idx="2"/>
            <a:endCxn id="9" idx="0"/>
          </p:cNvCxnSpPr>
          <p:nvPr/>
        </p:nvCxnSpPr>
        <p:spPr>
          <a:xfrm rot="5400000">
            <a:off x="3959888" y="4293140"/>
            <a:ext cx="1260140" cy="3591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22"/>
          <p:cNvCxnSpPr>
            <a:stCxn id="11" idx="0"/>
            <a:endCxn id="9" idx="2"/>
          </p:cNvCxnSpPr>
          <p:nvPr/>
        </p:nvCxnSpPr>
        <p:spPr>
          <a:xfrm flipV="1">
            <a:off x="3275944" y="5445224"/>
            <a:ext cx="1296056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23"/>
          <p:cNvCxnSpPr>
            <a:stCxn id="10" idx="0"/>
            <a:endCxn id="9" idx="2"/>
          </p:cNvCxnSpPr>
          <p:nvPr/>
        </p:nvCxnSpPr>
        <p:spPr>
          <a:xfrm rot="10800000">
            <a:off x="4572000" y="5445224"/>
            <a:ext cx="1440072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사각형 설명선 25"/>
          <p:cNvSpPr/>
          <p:nvPr/>
        </p:nvSpPr>
        <p:spPr>
          <a:xfrm>
            <a:off x="2195736" y="260648"/>
            <a:ext cx="2088232" cy="1008112"/>
          </a:xfrm>
          <a:prstGeom prst="wedgeRoundRectCallout">
            <a:avLst>
              <a:gd name="adj1" fmla="val 44952"/>
              <a:gd name="adj2" fmla="val 8143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/>
              <a:t>주사위 굴리는</a:t>
            </a:r>
          </a:p>
          <a:p>
            <a:pPr algn="ctr"/>
            <a:r>
              <a:rPr lang="ko-KR" altLang="en-US"/>
              <a:t>행위를 관리</a:t>
            </a:r>
          </a:p>
        </p:txBody>
      </p:sp>
      <p:cxnSp>
        <p:nvCxnSpPr>
          <p:cNvPr id="22" name="직선 화살표 연결선 26"/>
          <p:cNvCxnSpPr/>
          <p:nvPr/>
        </p:nvCxnSpPr>
        <p:spPr>
          <a:xfrm rot="10800000">
            <a:off x="4067944" y="6057292"/>
            <a:ext cx="1152128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/>
          <p:nvPr/>
        </p:nvGraphicFramePr>
        <p:xfrm>
          <a:off x="3276289" y="1449704"/>
          <a:ext cx="5328158" cy="5408294"/>
        </p:xfrm>
        <a:graphic>
          <a:graphicData uri="http://schemas.openxmlformats.org/drawingml/2006/table">
            <a:tbl>
              <a:tblPr firstRow="1" bandRow="1"/>
              <a:tblGrid>
                <a:gridCol w="5328158"/>
              </a:tblGrid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클래스 이름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CDiceClient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속성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515237">
                <a:tc>
                  <a:txBody>
                    <a:bodyPr/>
                    <a:lstStyle/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>
                          <a:latin typeface="함초롬바탕"/>
                          <a:ea typeface="함초롬바탕"/>
                        </a:rPr>
                        <a:t> IdDice0 : static int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>
                          <a:latin typeface="함초롬바탕"/>
                          <a:ea typeface="함초롬바탕"/>
                        </a:rPr>
                        <a:t> IdDice1 : static int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>
                          <a:latin typeface="함초롬바탕"/>
                          <a:ea typeface="함초롬바탕"/>
                        </a:rPr>
                        <a:t> IdDice2 : static int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>
                          <a:latin typeface="함초롬바탕"/>
                          <a:ea typeface="함초롬바탕"/>
                        </a:rPr>
                        <a:t> IdDice3 : static int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>
                          <a:latin typeface="함초롬바탕"/>
                          <a:ea typeface="함초롬바탕"/>
                        </a:rPr>
                        <a:t> m_viimgDice : ImageView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>
                          <a:latin typeface="함초롬바탕"/>
                          <a:ea typeface="함초롬바탕"/>
                        </a:rPr>
                        <a:t> m_Context : Context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en-US">
                          <a:latin typeface="함초롬바탕"/>
                          <a:ea typeface="함초롬바탕"/>
                        </a:rPr>
                        <a:t> m_nVal : int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생성자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CDiceClient(context : Context, nIdDice : int)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메소드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783717">
                <a:tc>
                  <a:txBody>
                    <a:bodyPr/>
                    <a:lstStyle/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Roll() : void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BuyResultOk() : void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GetVal() : int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Setimg(nIdDice : int) : void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66"/>
              <a:t>5.</a:t>
            </a:r>
            <a:r>
              <a:rPr lang="ko-KR" altLang="en-US"/>
              <a:t> </a:t>
            </a:r>
            <a:r>
              <a:rPr lang="ko-KR" altLang="en-US" sz="2800"/>
              <a:t>클래스 구조</a:t>
            </a:r>
            <a:endParaRPr lang="ko-KR" altLang="en-US" sz="2566"/>
          </a:p>
        </p:txBody>
      </p:sp>
      <p:sp>
        <p:nvSpPr>
          <p:cNvPr id="4" name="직사각형 7"/>
          <p:cNvSpPr/>
          <p:nvPr/>
        </p:nvSpPr>
        <p:spPr>
          <a:xfrm>
            <a:off x="3815916" y="3176972"/>
            <a:ext cx="15840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MainActivity</a:t>
            </a:r>
          </a:p>
        </p:txBody>
      </p:sp>
      <p:sp>
        <p:nvSpPr>
          <p:cNvPr id="5" name="직사각형 8"/>
          <p:cNvSpPr/>
          <p:nvPr/>
        </p:nvSpPr>
        <p:spPr>
          <a:xfrm>
            <a:off x="395536" y="1656184"/>
            <a:ext cx="158400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CPlayerData</a:t>
            </a:r>
          </a:p>
        </p:txBody>
      </p:sp>
      <p:sp>
        <p:nvSpPr>
          <p:cNvPr id="6" name="직사각형 9"/>
          <p:cNvSpPr/>
          <p:nvPr/>
        </p:nvSpPr>
        <p:spPr>
          <a:xfrm>
            <a:off x="395536" y="278092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</a:t>
            </a:r>
          </a:p>
        </p:txBody>
      </p:sp>
      <p:sp>
        <p:nvSpPr>
          <p:cNvPr id="7" name="직사각형 10"/>
          <p:cNvSpPr/>
          <p:nvPr/>
        </p:nvSpPr>
        <p:spPr>
          <a:xfrm>
            <a:off x="395536" y="386104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CPlayerClient</a:t>
            </a:r>
          </a:p>
        </p:txBody>
      </p:sp>
      <p:sp>
        <p:nvSpPr>
          <p:cNvPr id="8" name="직사각형 11"/>
          <p:cNvSpPr/>
          <p:nvPr/>
        </p:nvSpPr>
        <p:spPr>
          <a:xfrm>
            <a:off x="3816600" y="1628799"/>
            <a:ext cx="158400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CDiceClient</a:t>
            </a:r>
          </a:p>
        </p:txBody>
      </p:sp>
      <p:sp>
        <p:nvSpPr>
          <p:cNvPr id="9" name="직사각형 12"/>
          <p:cNvSpPr/>
          <p:nvPr/>
        </p:nvSpPr>
        <p:spPr>
          <a:xfrm>
            <a:off x="3780000" y="4941168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CItemClient</a:t>
            </a:r>
          </a:p>
        </p:txBody>
      </p:sp>
      <p:sp>
        <p:nvSpPr>
          <p:cNvPr id="10" name="직사각형 13"/>
          <p:cNvSpPr/>
          <p:nvPr/>
        </p:nvSpPr>
        <p:spPr>
          <a:xfrm>
            <a:off x="5220072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CItemData</a:t>
            </a:r>
          </a:p>
        </p:txBody>
      </p:sp>
      <p:sp>
        <p:nvSpPr>
          <p:cNvPr id="11" name="직사각형 14"/>
          <p:cNvSpPr/>
          <p:nvPr/>
        </p:nvSpPr>
        <p:spPr>
          <a:xfrm>
            <a:off x="2483944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54000" tIns="36000" rIns="54000" bIns="36000" anchor="ctr"/>
          <a:lstStyle/>
          <a:p>
            <a:pPr algn="ctr"/>
            <a:r>
              <a:rPr lang="en-US" altLang="ko-KR" sz="1700"/>
              <a:t>CItemInfoData</a:t>
            </a:r>
          </a:p>
        </p:txBody>
      </p:sp>
      <p:sp>
        <p:nvSpPr>
          <p:cNvPr id="12" name="직사각형 15"/>
          <p:cNvSpPr/>
          <p:nvPr/>
        </p:nvSpPr>
        <p:spPr>
          <a:xfrm>
            <a:off x="6804248" y="3176972"/>
            <a:ext cx="15840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CMap</a:t>
            </a:r>
          </a:p>
        </p:txBody>
      </p:sp>
      <p:cxnSp>
        <p:nvCxnSpPr>
          <p:cNvPr id="13" name="직선 화살표 연결선 16"/>
          <p:cNvCxnSpPr>
            <a:stCxn id="5" idx="2"/>
            <a:endCxn id="6" idx="0"/>
          </p:cNvCxnSpPr>
          <p:nvPr/>
        </p:nvCxnSpPr>
        <p:spPr>
          <a:xfrm rot="16200000" flipH="1">
            <a:off x="877236" y="2470540"/>
            <a:ext cx="620688" cy="88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7"/>
          <p:cNvCxnSpPr>
            <a:stCxn id="6" idx="2"/>
            <a:endCxn id="7" idx="0"/>
          </p:cNvCxnSpPr>
          <p:nvPr/>
        </p:nvCxnSpPr>
        <p:spPr>
          <a:xfrm rot="16200000" flipH="1">
            <a:off x="899592" y="3573016"/>
            <a:ext cx="576064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8"/>
          <p:cNvCxnSpPr>
            <a:stCxn id="7" idx="3"/>
            <a:endCxn id="4" idx="1"/>
          </p:cNvCxnSpPr>
          <p:nvPr/>
        </p:nvCxnSpPr>
        <p:spPr>
          <a:xfrm flipV="1">
            <a:off x="1979712" y="3429000"/>
            <a:ext cx="1836204" cy="68407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9"/>
          <p:cNvCxnSpPr>
            <a:stCxn id="8" idx="2"/>
            <a:endCxn id="4" idx="0"/>
          </p:cNvCxnSpPr>
          <p:nvPr/>
        </p:nvCxnSpPr>
        <p:spPr>
          <a:xfrm rot="5400000">
            <a:off x="4086200" y="2654572"/>
            <a:ext cx="1044116" cy="684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20"/>
          <p:cNvCxnSpPr>
            <a:stCxn id="12" idx="1"/>
            <a:endCxn id="4" idx="3"/>
          </p:cNvCxnSpPr>
          <p:nvPr/>
        </p:nvCxnSpPr>
        <p:spPr>
          <a:xfrm rot="10800000">
            <a:off x="5399916" y="3429000"/>
            <a:ext cx="1404332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21"/>
          <p:cNvCxnSpPr>
            <a:stCxn id="4" idx="2"/>
            <a:endCxn id="9" idx="0"/>
          </p:cNvCxnSpPr>
          <p:nvPr/>
        </p:nvCxnSpPr>
        <p:spPr>
          <a:xfrm rot="5400000">
            <a:off x="3959888" y="4293140"/>
            <a:ext cx="1260140" cy="3591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22"/>
          <p:cNvCxnSpPr>
            <a:stCxn id="11" idx="0"/>
            <a:endCxn id="9" idx="2"/>
          </p:cNvCxnSpPr>
          <p:nvPr/>
        </p:nvCxnSpPr>
        <p:spPr>
          <a:xfrm flipV="1">
            <a:off x="3275944" y="5445224"/>
            <a:ext cx="1296056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23"/>
          <p:cNvCxnSpPr>
            <a:stCxn id="10" idx="0"/>
            <a:endCxn id="9" idx="2"/>
          </p:cNvCxnSpPr>
          <p:nvPr/>
        </p:nvCxnSpPr>
        <p:spPr>
          <a:xfrm rot="10800000">
            <a:off x="4572000" y="5445224"/>
            <a:ext cx="1440072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사각형 설명선 25"/>
          <p:cNvSpPr/>
          <p:nvPr/>
        </p:nvSpPr>
        <p:spPr>
          <a:xfrm>
            <a:off x="6228184" y="4149080"/>
            <a:ext cx="2088232" cy="1008112"/>
          </a:xfrm>
          <a:prstGeom prst="wedgeRoundRectCallout">
            <a:avLst>
              <a:gd name="adj1" fmla="val 20375"/>
              <a:gd name="adj2" fmla="val -9469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/>
              <a:t>맵 기본적인</a:t>
            </a:r>
          </a:p>
          <a:p>
            <a:pPr algn="ctr"/>
            <a:r>
              <a:rPr lang="ko-KR" altLang="en-US"/>
              <a:t>정보</a:t>
            </a:r>
          </a:p>
        </p:txBody>
      </p:sp>
      <p:cxnSp>
        <p:nvCxnSpPr>
          <p:cNvPr id="22" name="직선 화살표 연결선 26"/>
          <p:cNvCxnSpPr/>
          <p:nvPr/>
        </p:nvCxnSpPr>
        <p:spPr>
          <a:xfrm rot="10800000">
            <a:off x="4067944" y="6057292"/>
            <a:ext cx="1152128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66"/>
              <a:t>5.</a:t>
            </a:r>
            <a:r>
              <a:rPr lang="ko-KR" altLang="en-US"/>
              <a:t> </a:t>
            </a:r>
            <a:r>
              <a:rPr lang="ko-KR" altLang="en-US" sz="2800"/>
              <a:t>클래스 구조</a:t>
            </a:r>
            <a:endParaRPr lang="ko-KR" altLang="en-US" sz="2566"/>
          </a:p>
        </p:txBody>
      </p:sp>
      <p:sp>
        <p:nvSpPr>
          <p:cNvPr id="4" name="직사각형 7"/>
          <p:cNvSpPr/>
          <p:nvPr/>
        </p:nvSpPr>
        <p:spPr>
          <a:xfrm>
            <a:off x="3815916" y="3176972"/>
            <a:ext cx="15840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MainActivity</a:t>
            </a:r>
          </a:p>
        </p:txBody>
      </p:sp>
      <p:sp>
        <p:nvSpPr>
          <p:cNvPr id="5" name="직사각형 8"/>
          <p:cNvSpPr/>
          <p:nvPr/>
        </p:nvSpPr>
        <p:spPr>
          <a:xfrm>
            <a:off x="395536" y="1656184"/>
            <a:ext cx="158400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CPlayerData</a:t>
            </a:r>
          </a:p>
        </p:txBody>
      </p:sp>
      <p:sp>
        <p:nvSpPr>
          <p:cNvPr id="6" name="직사각형 9"/>
          <p:cNvSpPr/>
          <p:nvPr/>
        </p:nvSpPr>
        <p:spPr>
          <a:xfrm>
            <a:off x="395536" y="278092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</a:t>
            </a:r>
          </a:p>
        </p:txBody>
      </p:sp>
      <p:sp>
        <p:nvSpPr>
          <p:cNvPr id="7" name="직사각형 10"/>
          <p:cNvSpPr/>
          <p:nvPr/>
        </p:nvSpPr>
        <p:spPr>
          <a:xfrm>
            <a:off x="395536" y="386104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CPlayerClient</a:t>
            </a:r>
          </a:p>
        </p:txBody>
      </p:sp>
      <p:sp>
        <p:nvSpPr>
          <p:cNvPr id="8" name="직사각형 11"/>
          <p:cNvSpPr/>
          <p:nvPr/>
        </p:nvSpPr>
        <p:spPr>
          <a:xfrm>
            <a:off x="3816600" y="1628799"/>
            <a:ext cx="158400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CDiceClient</a:t>
            </a:r>
          </a:p>
        </p:txBody>
      </p:sp>
      <p:sp>
        <p:nvSpPr>
          <p:cNvPr id="9" name="직사각형 12"/>
          <p:cNvSpPr/>
          <p:nvPr/>
        </p:nvSpPr>
        <p:spPr>
          <a:xfrm>
            <a:off x="3780000" y="4941168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CItemClient</a:t>
            </a:r>
          </a:p>
        </p:txBody>
      </p:sp>
      <p:sp>
        <p:nvSpPr>
          <p:cNvPr id="10" name="직사각형 13"/>
          <p:cNvSpPr/>
          <p:nvPr/>
        </p:nvSpPr>
        <p:spPr>
          <a:xfrm>
            <a:off x="5220072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CItemData</a:t>
            </a:r>
          </a:p>
        </p:txBody>
      </p:sp>
      <p:sp>
        <p:nvSpPr>
          <p:cNvPr id="11" name="직사각형 14"/>
          <p:cNvSpPr/>
          <p:nvPr/>
        </p:nvSpPr>
        <p:spPr>
          <a:xfrm>
            <a:off x="2483944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54000" tIns="36000" rIns="54000" bIns="36000" anchor="ctr"/>
          <a:lstStyle/>
          <a:p>
            <a:pPr algn="ctr"/>
            <a:r>
              <a:rPr lang="en-US" altLang="ko-KR" sz="1700"/>
              <a:t>CItemInfoData</a:t>
            </a:r>
          </a:p>
        </p:txBody>
      </p:sp>
      <p:sp>
        <p:nvSpPr>
          <p:cNvPr id="12" name="직사각형 15"/>
          <p:cNvSpPr/>
          <p:nvPr/>
        </p:nvSpPr>
        <p:spPr>
          <a:xfrm>
            <a:off x="6804248" y="3176972"/>
            <a:ext cx="15840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CMap</a:t>
            </a:r>
          </a:p>
        </p:txBody>
      </p:sp>
      <p:cxnSp>
        <p:nvCxnSpPr>
          <p:cNvPr id="13" name="직선 화살표 연결선 16"/>
          <p:cNvCxnSpPr>
            <a:stCxn id="5" idx="2"/>
            <a:endCxn id="6" idx="0"/>
          </p:cNvCxnSpPr>
          <p:nvPr/>
        </p:nvCxnSpPr>
        <p:spPr>
          <a:xfrm rot="16200000" flipH="1">
            <a:off x="877236" y="2470540"/>
            <a:ext cx="620688" cy="88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7"/>
          <p:cNvCxnSpPr>
            <a:stCxn id="6" idx="2"/>
            <a:endCxn id="7" idx="0"/>
          </p:cNvCxnSpPr>
          <p:nvPr/>
        </p:nvCxnSpPr>
        <p:spPr>
          <a:xfrm rot="16200000" flipH="1">
            <a:off x="899592" y="3573016"/>
            <a:ext cx="576064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8"/>
          <p:cNvCxnSpPr>
            <a:stCxn id="7" idx="3"/>
            <a:endCxn id="4" idx="1"/>
          </p:cNvCxnSpPr>
          <p:nvPr/>
        </p:nvCxnSpPr>
        <p:spPr>
          <a:xfrm flipV="1">
            <a:off x="1979712" y="3429000"/>
            <a:ext cx="1836204" cy="68407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9"/>
          <p:cNvCxnSpPr>
            <a:stCxn id="8" idx="2"/>
            <a:endCxn id="4" idx="0"/>
          </p:cNvCxnSpPr>
          <p:nvPr/>
        </p:nvCxnSpPr>
        <p:spPr>
          <a:xfrm rot="5400000">
            <a:off x="4086200" y="2654572"/>
            <a:ext cx="1044116" cy="684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20"/>
          <p:cNvCxnSpPr>
            <a:stCxn id="12" idx="1"/>
            <a:endCxn id="4" idx="3"/>
          </p:cNvCxnSpPr>
          <p:nvPr/>
        </p:nvCxnSpPr>
        <p:spPr>
          <a:xfrm rot="10800000">
            <a:off x="5399916" y="3429000"/>
            <a:ext cx="1404332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21"/>
          <p:cNvCxnSpPr>
            <a:stCxn id="4" idx="2"/>
            <a:endCxn id="9" idx="0"/>
          </p:cNvCxnSpPr>
          <p:nvPr/>
        </p:nvCxnSpPr>
        <p:spPr>
          <a:xfrm rot="5400000">
            <a:off x="3959888" y="4293140"/>
            <a:ext cx="1260140" cy="3591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22"/>
          <p:cNvCxnSpPr>
            <a:stCxn id="11" idx="0"/>
            <a:endCxn id="9" idx="2"/>
          </p:cNvCxnSpPr>
          <p:nvPr/>
        </p:nvCxnSpPr>
        <p:spPr>
          <a:xfrm flipV="1">
            <a:off x="3275944" y="5445224"/>
            <a:ext cx="1296056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23"/>
          <p:cNvCxnSpPr>
            <a:stCxn id="10" idx="0"/>
            <a:endCxn id="9" idx="2"/>
          </p:cNvCxnSpPr>
          <p:nvPr/>
        </p:nvCxnSpPr>
        <p:spPr>
          <a:xfrm rot="10800000">
            <a:off x="4572000" y="5445224"/>
            <a:ext cx="1440072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사각형 설명선 25"/>
          <p:cNvSpPr/>
          <p:nvPr/>
        </p:nvSpPr>
        <p:spPr>
          <a:xfrm>
            <a:off x="6228184" y="4149080"/>
            <a:ext cx="2088232" cy="1008112"/>
          </a:xfrm>
          <a:prstGeom prst="wedgeRoundRectCallout">
            <a:avLst>
              <a:gd name="adj1" fmla="val 20375"/>
              <a:gd name="adj2" fmla="val -9469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/>
              <a:t>맵 기본적인</a:t>
            </a:r>
          </a:p>
          <a:p>
            <a:pPr algn="ctr"/>
            <a:r>
              <a:rPr lang="ko-KR" altLang="en-US"/>
              <a:t>정보</a:t>
            </a:r>
          </a:p>
        </p:txBody>
      </p:sp>
      <p:cxnSp>
        <p:nvCxnSpPr>
          <p:cNvPr id="22" name="직선 화살표 연결선 26"/>
          <p:cNvCxnSpPr/>
          <p:nvPr/>
        </p:nvCxnSpPr>
        <p:spPr>
          <a:xfrm rot="10800000">
            <a:off x="4067944" y="6057292"/>
            <a:ext cx="1152128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/>
          <p:nvPr/>
        </p:nvGraphicFramePr>
        <p:xfrm>
          <a:off x="2340186" y="2074291"/>
          <a:ext cx="3167918" cy="3217545"/>
        </p:xfrm>
        <a:graphic>
          <a:graphicData uri="http://schemas.openxmlformats.org/drawingml/2006/table">
            <a:tbl>
              <a:tblPr firstRow="1" bandRow="1"/>
              <a:tblGrid>
                <a:gridCol w="3167918"/>
              </a:tblGrid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클래스 이름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CMap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속성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616712">
                <a:tc>
                  <a:txBody>
                    <a:bodyPr/>
                    <a:lstStyle/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Size : static int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m_nList : int[]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생성자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/>
                        <a:t>  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96037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메소드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16484">
                <a:tc>
                  <a:txBody>
                    <a:bodyPr/>
                    <a:lstStyle/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Get(idx : int) : int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/>
              <a:t>6</a:t>
            </a:r>
            <a:r>
              <a:rPr lang="ko-KR" altLang="en-US" sz="2800"/>
              <a:t>. 게임 진행</a:t>
            </a:r>
          </a:p>
        </p:txBody>
      </p:sp>
      <p:pic>
        <p:nvPicPr>
          <p:cNvPr id="4" name="BoardGame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720080" y="2133600"/>
            <a:ext cx="6516216" cy="3692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Next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51920" y="2276872"/>
            <a:ext cx="5292080" cy="4581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altLang="ko-KR" sz="10000">
                <a:solidFill>
                  <a:schemeClr val="tx1"/>
                </a:solidFill>
              </a:rPr>
              <a:t>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531"/>
              <a:t>1. 앱정보</a:t>
            </a:r>
          </a:p>
        </p:txBody>
      </p:sp>
      <p:sp>
        <p:nvSpPr>
          <p:cNvPr id="4" name="직사각형 2"/>
          <p:cNvSpPr txBox="1"/>
          <p:nvPr/>
        </p:nvSpPr>
        <p:spPr>
          <a:xfrm>
            <a:off x="2879812" y="2060848"/>
            <a:ext cx="3384375" cy="775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500"/>
              <a:t>BoardGame</a:t>
            </a:r>
          </a:p>
        </p:txBody>
      </p:sp>
      <p:sp>
        <p:nvSpPr>
          <p:cNvPr id="5" name="직사각형 3"/>
          <p:cNvSpPr txBox="1"/>
          <p:nvPr/>
        </p:nvSpPr>
        <p:spPr>
          <a:xfrm>
            <a:off x="611560" y="3284984"/>
            <a:ext cx="6120680" cy="2520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6" name="직사각형 4"/>
          <p:cNvSpPr txBox="1"/>
          <p:nvPr/>
        </p:nvSpPr>
        <p:spPr>
          <a:xfrm>
            <a:off x="971600" y="3429000"/>
            <a:ext cx="5544616" cy="1760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/>
              <a:t>한 디바이스에서 진행</a:t>
            </a:r>
          </a:p>
          <a:p>
            <a:endParaRPr lang="ko-KR" altLang="en-US" sz="2200"/>
          </a:p>
          <a:p>
            <a:r>
              <a:rPr lang="ko-KR" altLang="en-US" sz="2200"/>
              <a:t>서로의 턴을 갖고 주사위와 아이템을 사용</a:t>
            </a:r>
          </a:p>
          <a:p>
            <a:endParaRPr lang="ko-KR" altLang="en-US" sz="2200"/>
          </a:p>
          <a:p>
            <a:r>
              <a:rPr lang="ko-KR" altLang="en-US" sz="2200"/>
              <a:t>상대 보다 먼저 </a:t>
            </a:r>
            <a:r>
              <a:rPr lang="en-US" altLang="ko-KR" sz="2200"/>
              <a:t>x</a:t>
            </a:r>
            <a:r>
              <a:rPr lang="ko-KR" altLang="en-US" sz="2200"/>
              <a:t>바퀴를 돌면 승리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49"/>
              <a:t>2. 차별점</a:t>
            </a:r>
          </a:p>
        </p:txBody>
      </p:sp>
      <p:sp>
        <p:nvSpPr>
          <p:cNvPr id="4" name="직사각형 3"/>
          <p:cNvSpPr txBox="1"/>
          <p:nvPr/>
        </p:nvSpPr>
        <p:spPr>
          <a:xfrm>
            <a:off x="611560" y="2168860"/>
            <a:ext cx="6120680" cy="2520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5" name="직사각형 3"/>
          <p:cNvSpPr txBox="1"/>
          <p:nvPr/>
        </p:nvSpPr>
        <p:spPr>
          <a:xfrm>
            <a:off x="611560" y="3284984"/>
            <a:ext cx="6120680" cy="2520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6" name="직사각형 3"/>
          <p:cNvSpPr txBox="1"/>
          <p:nvPr/>
        </p:nvSpPr>
        <p:spPr>
          <a:xfrm>
            <a:off x="763960" y="3437384"/>
            <a:ext cx="6120680" cy="2520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7" name="직사각형 3"/>
          <p:cNvSpPr txBox="1"/>
          <p:nvPr/>
        </p:nvSpPr>
        <p:spPr>
          <a:xfrm>
            <a:off x="899583" y="2168860"/>
            <a:ext cx="676876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 smtClean="0"/>
              <a:t>1) </a:t>
            </a:r>
            <a:r>
              <a:rPr lang="ko-KR" altLang="en-US" sz="2200" dirty="0" smtClean="0"/>
              <a:t>주사위는 </a:t>
            </a:r>
            <a:r>
              <a:rPr lang="ko-KR" altLang="en-US" sz="2200" dirty="0"/>
              <a:t>소모성으로 굴리면 사라지고, 모자라면 </a:t>
            </a:r>
            <a:r>
              <a:rPr lang="ko-KR" altLang="en-US" sz="2200" dirty="0" smtClean="0"/>
              <a:t>     </a:t>
            </a:r>
            <a:endParaRPr lang="en-US" altLang="ko-KR" sz="2200" dirty="0" smtClean="0"/>
          </a:p>
          <a:p>
            <a:r>
              <a:rPr lang="en-US" altLang="ko-KR" sz="2200" dirty="0" smtClean="0"/>
              <a:t> </a:t>
            </a:r>
            <a:r>
              <a:rPr lang="en-US" altLang="ko-KR" sz="2200" dirty="0" smtClean="0"/>
              <a:t>   </a:t>
            </a:r>
            <a:r>
              <a:rPr lang="ko-KR" altLang="en-US" sz="2200" dirty="0" smtClean="0"/>
              <a:t>구입해야 </a:t>
            </a:r>
            <a:r>
              <a:rPr lang="ko-KR" altLang="en-US" sz="2200" dirty="0"/>
              <a:t>한다. </a:t>
            </a:r>
          </a:p>
          <a:p>
            <a:pPr>
              <a:buAutoNum type="arabicParenR"/>
            </a:pPr>
            <a:endParaRPr lang="ko-KR" altLang="en-US" sz="2200" dirty="0"/>
          </a:p>
          <a:p>
            <a:r>
              <a:rPr lang="en-US" altLang="ko-KR" sz="2200" dirty="0" smtClean="0"/>
              <a:t>2) </a:t>
            </a:r>
            <a:r>
              <a:rPr lang="ko-KR" altLang="en-US" sz="2200" dirty="0" smtClean="0"/>
              <a:t>주사위의 </a:t>
            </a:r>
            <a:r>
              <a:rPr lang="ko-KR" altLang="en-US" sz="2200" dirty="0"/>
              <a:t>눈은 0 ~ 3까지 즉, 제자리 걸음을 할 </a:t>
            </a:r>
            <a:endParaRPr lang="en-US" altLang="ko-KR" sz="2200" dirty="0" smtClean="0"/>
          </a:p>
          <a:p>
            <a:r>
              <a:rPr lang="en-US" altLang="ko-KR" sz="2200" dirty="0" smtClean="0"/>
              <a:t> </a:t>
            </a:r>
            <a:r>
              <a:rPr lang="en-US" altLang="ko-KR" sz="2200" dirty="0" smtClean="0"/>
              <a:t>  </a:t>
            </a:r>
            <a:r>
              <a:rPr lang="ko-KR" altLang="en-US" sz="2200" dirty="0" smtClean="0"/>
              <a:t>수도 </a:t>
            </a:r>
            <a:r>
              <a:rPr lang="ko-KR" altLang="en-US" sz="2200" dirty="0"/>
              <a:t>있다.</a:t>
            </a:r>
          </a:p>
          <a:p>
            <a:pPr>
              <a:buAutoNum type="arabicParenR"/>
            </a:pPr>
            <a:endParaRPr lang="ko-KR" altLang="en-US" sz="2200" dirty="0"/>
          </a:p>
          <a:p>
            <a:r>
              <a:rPr lang="en-US" altLang="ko-KR" sz="2200" dirty="0" smtClean="0"/>
              <a:t>3) </a:t>
            </a:r>
            <a:r>
              <a:rPr lang="ko-KR" altLang="en-US" sz="2200" dirty="0" smtClean="0"/>
              <a:t>아이템은 </a:t>
            </a:r>
            <a:r>
              <a:rPr lang="ko-KR" altLang="en-US" sz="2200" dirty="0"/>
              <a:t>무조건 랜덤이며, 자신에게 해로운 </a:t>
            </a:r>
            <a:endParaRPr lang="en-US" altLang="ko-KR" sz="2200" dirty="0" smtClean="0"/>
          </a:p>
          <a:p>
            <a:r>
              <a:rPr lang="en-US" altLang="ko-KR" sz="2200" dirty="0" smtClean="0"/>
              <a:t>    </a:t>
            </a:r>
            <a:r>
              <a:rPr lang="ko-KR" altLang="en-US" sz="2200" dirty="0" smtClean="0"/>
              <a:t>아이템도 </a:t>
            </a:r>
            <a:r>
              <a:rPr lang="ko-KR" altLang="en-US" sz="2200" dirty="0"/>
              <a:t>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2566"/>
              <a:t>3.</a:t>
            </a:r>
            <a:r>
              <a:rPr lang="ko-KR" altLang="en-US"/>
              <a:t> </a:t>
            </a:r>
            <a:r>
              <a:rPr lang="ko-KR" altLang="en-US" sz="2800"/>
              <a:t>그 외 기능</a:t>
            </a:r>
          </a:p>
        </p:txBody>
      </p:sp>
      <p:sp>
        <p:nvSpPr>
          <p:cNvPr id="4" name="직사각형 3"/>
          <p:cNvSpPr txBox="1"/>
          <p:nvPr/>
        </p:nvSpPr>
        <p:spPr>
          <a:xfrm>
            <a:off x="611560" y="2168860"/>
            <a:ext cx="6120680" cy="2520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5" name="직사각형 3"/>
          <p:cNvSpPr txBox="1"/>
          <p:nvPr/>
        </p:nvSpPr>
        <p:spPr>
          <a:xfrm>
            <a:off x="611560" y="3284984"/>
            <a:ext cx="6120680" cy="2520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6" name="직사각형 3"/>
          <p:cNvSpPr txBox="1"/>
          <p:nvPr/>
        </p:nvSpPr>
        <p:spPr>
          <a:xfrm>
            <a:off x="763960" y="3437384"/>
            <a:ext cx="6120680" cy="2520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7" name="직사각형 3"/>
          <p:cNvSpPr txBox="1"/>
          <p:nvPr/>
        </p:nvSpPr>
        <p:spPr>
          <a:xfrm>
            <a:off x="899585" y="2168860"/>
            <a:ext cx="6768752" cy="2439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AutoNum type="arabicParenR"/>
            </a:pPr>
            <a:r>
              <a:rPr lang="ko-KR" altLang="en-US" sz="2200"/>
              <a:t> 플레이어 이름 입력받기</a:t>
            </a:r>
          </a:p>
          <a:p>
            <a:pPr>
              <a:buAutoNum type="arabicParenR"/>
            </a:pPr>
            <a:endParaRPr lang="ko-KR" altLang="en-US" sz="2200"/>
          </a:p>
          <a:p>
            <a:pPr>
              <a:buAutoNum type="arabicParenR"/>
            </a:pPr>
            <a:endParaRPr lang="ko-KR" altLang="en-US" sz="2200"/>
          </a:p>
          <a:p>
            <a:pPr>
              <a:buAutoNum type="arabicParenR"/>
            </a:pPr>
            <a:r>
              <a:rPr lang="ko-KR" altLang="en-US" sz="2200"/>
              <a:t> 토스트를 이용한 주사위 애니메이션</a:t>
            </a:r>
          </a:p>
          <a:p>
            <a:pPr>
              <a:buAutoNum type="arabicParenR"/>
            </a:pPr>
            <a:endParaRPr lang="ko-KR" altLang="en-US" sz="2200"/>
          </a:p>
          <a:p>
            <a:pPr>
              <a:buAutoNum type="arabicParenR"/>
            </a:pPr>
            <a:endParaRPr lang="ko-KR" altLang="en-US" sz="2200"/>
          </a:p>
          <a:p>
            <a:pPr>
              <a:buAutoNum type="arabicParenR"/>
            </a:pPr>
            <a:r>
              <a:rPr lang="ko-KR" altLang="en-US" sz="2200"/>
              <a:t> 말판의 숫자만큼 체력이 더해져서 쪼는 맛이 있음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566"/>
              <a:t>4</a:t>
            </a:r>
            <a:r>
              <a:rPr lang="ko-KR" altLang="en-US" sz="2566"/>
              <a:t>.</a:t>
            </a:r>
            <a:r>
              <a:rPr lang="ko-KR" altLang="en-US"/>
              <a:t> </a:t>
            </a:r>
            <a:r>
              <a:rPr lang="en-US" altLang="ko-KR" sz="2800"/>
              <a:t>UML</a:t>
            </a:r>
          </a:p>
        </p:txBody>
      </p:sp>
      <p:sp>
        <p:nvSpPr>
          <p:cNvPr id="4" name="직사각형 3"/>
          <p:cNvSpPr txBox="1"/>
          <p:nvPr/>
        </p:nvSpPr>
        <p:spPr>
          <a:xfrm>
            <a:off x="611560" y="2168860"/>
            <a:ext cx="6120680" cy="2520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5" name="직사각형 3"/>
          <p:cNvSpPr txBox="1"/>
          <p:nvPr/>
        </p:nvSpPr>
        <p:spPr>
          <a:xfrm>
            <a:off x="611560" y="3284984"/>
            <a:ext cx="6120680" cy="2520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6" name="직사각형 3"/>
          <p:cNvSpPr txBox="1"/>
          <p:nvPr/>
        </p:nvSpPr>
        <p:spPr>
          <a:xfrm>
            <a:off x="763960" y="3437384"/>
            <a:ext cx="6120680" cy="2520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7" name="직사각형 3"/>
          <p:cNvSpPr txBox="1"/>
          <p:nvPr/>
        </p:nvSpPr>
        <p:spPr>
          <a:xfrm>
            <a:off x="899580" y="2168860"/>
            <a:ext cx="6768752" cy="277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/>
              <a:t>UML</a:t>
            </a:r>
            <a:r>
              <a:rPr lang="ko-KR" altLang="en-US" sz="2200"/>
              <a:t>이란</a:t>
            </a:r>
          </a:p>
          <a:p>
            <a:r>
              <a:rPr lang="ko-KR" altLang="en-US" sz="2200"/>
              <a:t> - </a:t>
            </a:r>
            <a:r>
              <a:rPr lang="en-US" altLang="ko-KR" sz="2200"/>
              <a:t>Unified Modeling Language</a:t>
            </a:r>
            <a:r>
              <a:rPr lang="ko-KR" altLang="en-US" sz="2200"/>
              <a:t>의 약자</a:t>
            </a:r>
          </a:p>
          <a:p>
            <a:r>
              <a:rPr lang="ko-KR" altLang="en-US" sz="2200"/>
              <a:t> </a:t>
            </a:r>
          </a:p>
          <a:p>
            <a:r>
              <a:rPr lang="ko-KR" altLang="en-US" sz="2200"/>
              <a:t>- 소프트웨어 공학의 대가인 이바 야콥슨, 그래디 부치, 짐 럼바에 의해서 제시된 업계 표준 모델링 언어</a:t>
            </a:r>
          </a:p>
          <a:p>
            <a:endParaRPr lang="ko-KR" altLang="en-US" sz="2200"/>
          </a:p>
          <a:p>
            <a:r>
              <a:rPr lang="ko-KR" altLang="en-US" sz="2200"/>
              <a:t> - 프로그램 설계를 위한 컨설팅부터 설계, 검증, 개발까지의 전과정을 통합한 방식으로 표현가능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566"/>
              <a:t>5.</a:t>
            </a:r>
            <a:r>
              <a:rPr lang="ko-KR" altLang="en-US"/>
              <a:t> </a:t>
            </a:r>
            <a:r>
              <a:rPr lang="ko-KR" altLang="en-US" sz="2800"/>
              <a:t>클래스 구조</a:t>
            </a:r>
          </a:p>
        </p:txBody>
      </p:sp>
      <p:sp>
        <p:nvSpPr>
          <p:cNvPr id="4" name="직사각형 7"/>
          <p:cNvSpPr/>
          <p:nvPr/>
        </p:nvSpPr>
        <p:spPr>
          <a:xfrm>
            <a:off x="3815916" y="3176972"/>
            <a:ext cx="15840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MainActivity</a:t>
            </a:r>
          </a:p>
        </p:txBody>
      </p:sp>
      <p:sp>
        <p:nvSpPr>
          <p:cNvPr id="5" name="직사각형 8"/>
          <p:cNvSpPr/>
          <p:nvPr/>
        </p:nvSpPr>
        <p:spPr>
          <a:xfrm>
            <a:off x="395536" y="1656184"/>
            <a:ext cx="158400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CPlayerData</a:t>
            </a:r>
          </a:p>
        </p:txBody>
      </p:sp>
      <p:sp>
        <p:nvSpPr>
          <p:cNvPr id="6" name="직사각형 9"/>
          <p:cNvSpPr/>
          <p:nvPr/>
        </p:nvSpPr>
        <p:spPr>
          <a:xfrm>
            <a:off x="395536" y="278092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</a:t>
            </a:r>
          </a:p>
        </p:txBody>
      </p:sp>
      <p:sp>
        <p:nvSpPr>
          <p:cNvPr id="7" name="직사각형 10"/>
          <p:cNvSpPr/>
          <p:nvPr/>
        </p:nvSpPr>
        <p:spPr>
          <a:xfrm>
            <a:off x="395536" y="386104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CPlayerClient</a:t>
            </a:r>
          </a:p>
        </p:txBody>
      </p:sp>
      <p:sp>
        <p:nvSpPr>
          <p:cNvPr id="8" name="직사각형 11"/>
          <p:cNvSpPr/>
          <p:nvPr/>
        </p:nvSpPr>
        <p:spPr>
          <a:xfrm>
            <a:off x="3816600" y="1628799"/>
            <a:ext cx="158400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CDiceClient</a:t>
            </a:r>
          </a:p>
        </p:txBody>
      </p:sp>
      <p:sp>
        <p:nvSpPr>
          <p:cNvPr id="9" name="직사각형 12"/>
          <p:cNvSpPr/>
          <p:nvPr/>
        </p:nvSpPr>
        <p:spPr>
          <a:xfrm>
            <a:off x="3780000" y="4941168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CItemClient</a:t>
            </a:r>
          </a:p>
        </p:txBody>
      </p:sp>
      <p:sp>
        <p:nvSpPr>
          <p:cNvPr id="10" name="직사각형 13"/>
          <p:cNvSpPr/>
          <p:nvPr/>
        </p:nvSpPr>
        <p:spPr>
          <a:xfrm>
            <a:off x="5220072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CItemData</a:t>
            </a:r>
          </a:p>
        </p:txBody>
      </p:sp>
      <p:sp>
        <p:nvSpPr>
          <p:cNvPr id="11" name="직사각형 14"/>
          <p:cNvSpPr/>
          <p:nvPr/>
        </p:nvSpPr>
        <p:spPr>
          <a:xfrm>
            <a:off x="2483944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54000" tIns="36000" rIns="54000" bIns="36000" anchor="ctr"/>
          <a:lstStyle/>
          <a:p>
            <a:pPr algn="ctr"/>
            <a:r>
              <a:rPr lang="en-US" altLang="ko-KR" sz="1700"/>
              <a:t>CItemInfoData</a:t>
            </a:r>
          </a:p>
        </p:txBody>
      </p:sp>
      <p:sp>
        <p:nvSpPr>
          <p:cNvPr id="12" name="직사각형 15"/>
          <p:cNvSpPr/>
          <p:nvPr/>
        </p:nvSpPr>
        <p:spPr>
          <a:xfrm>
            <a:off x="6804248" y="3176972"/>
            <a:ext cx="15840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CMap</a:t>
            </a:r>
          </a:p>
        </p:txBody>
      </p:sp>
      <p:cxnSp>
        <p:nvCxnSpPr>
          <p:cNvPr id="13" name="직선 화살표 연결선 16"/>
          <p:cNvCxnSpPr>
            <a:stCxn id="5" idx="2"/>
            <a:endCxn id="6" idx="0"/>
          </p:cNvCxnSpPr>
          <p:nvPr/>
        </p:nvCxnSpPr>
        <p:spPr>
          <a:xfrm rot="16200000" flipH="1">
            <a:off x="877236" y="2470540"/>
            <a:ext cx="620688" cy="88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7"/>
          <p:cNvCxnSpPr>
            <a:stCxn id="6" idx="2"/>
            <a:endCxn id="7" idx="0"/>
          </p:cNvCxnSpPr>
          <p:nvPr/>
        </p:nvCxnSpPr>
        <p:spPr>
          <a:xfrm rot="16200000" flipH="1">
            <a:off x="899592" y="3573016"/>
            <a:ext cx="576064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8"/>
          <p:cNvCxnSpPr>
            <a:stCxn id="7" idx="3"/>
            <a:endCxn id="4" idx="1"/>
          </p:cNvCxnSpPr>
          <p:nvPr/>
        </p:nvCxnSpPr>
        <p:spPr>
          <a:xfrm flipV="1">
            <a:off x="1979712" y="3429000"/>
            <a:ext cx="1836204" cy="68407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9"/>
          <p:cNvCxnSpPr>
            <a:stCxn id="8" idx="2"/>
            <a:endCxn id="4" idx="0"/>
          </p:cNvCxnSpPr>
          <p:nvPr/>
        </p:nvCxnSpPr>
        <p:spPr>
          <a:xfrm rot="5400000">
            <a:off x="4086200" y="2654572"/>
            <a:ext cx="1044116" cy="684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20"/>
          <p:cNvCxnSpPr>
            <a:stCxn id="12" idx="1"/>
            <a:endCxn id="4" idx="3"/>
          </p:cNvCxnSpPr>
          <p:nvPr/>
        </p:nvCxnSpPr>
        <p:spPr>
          <a:xfrm rot="10800000">
            <a:off x="5399916" y="3429000"/>
            <a:ext cx="1404332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21"/>
          <p:cNvCxnSpPr>
            <a:stCxn id="4" idx="2"/>
            <a:endCxn id="9" idx="0"/>
          </p:cNvCxnSpPr>
          <p:nvPr/>
        </p:nvCxnSpPr>
        <p:spPr>
          <a:xfrm rot="5400000">
            <a:off x="3959888" y="4293140"/>
            <a:ext cx="1260140" cy="3591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22"/>
          <p:cNvCxnSpPr>
            <a:stCxn id="11" idx="0"/>
            <a:endCxn id="9" idx="2"/>
          </p:cNvCxnSpPr>
          <p:nvPr/>
        </p:nvCxnSpPr>
        <p:spPr>
          <a:xfrm flipV="1">
            <a:off x="3275944" y="5445224"/>
            <a:ext cx="1296056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23"/>
          <p:cNvCxnSpPr>
            <a:stCxn id="10" idx="0"/>
            <a:endCxn id="9" idx="2"/>
          </p:cNvCxnSpPr>
          <p:nvPr/>
        </p:nvCxnSpPr>
        <p:spPr>
          <a:xfrm rot="10800000">
            <a:off x="4572000" y="5445224"/>
            <a:ext cx="1440072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4"/>
          <p:cNvCxnSpPr>
            <a:stCxn id="10" idx="1"/>
            <a:endCxn id="11" idx="3"/>
          </p:cNvCxnSpPr>
          <p:nvPr/>
        </p:nvCxnSpPr>
        <p:spPr>
          <a:xfrm rot="10800000">
            <a:off x="4067944" y="6057292"/>
            <a:ext cx="1152128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66"/>
              <a:t>5.</a:t>
            </a:r>
            <a:r>
              <a:rPr lang="ko-KR" altLang="en-US"/>
              <a:t> </a:t>
            </a:r>
            <a:r>
              <a:rPr lang="ko-KR" altLang="en-US" sz="2800"/>
              <a:t>클래스 구조</a:t>
            </a:r>
            <a:endParaRPr lang="ko-KR" altLang="en-US" sz="2566"/>
          </a:p>
        </p:txBody>
      </p:sp>
      <p:sp>
        <p:nvSpPr>
          <p:cNvPr id="4" name="직사각형 7"/>
          <p:cNvSpPr/>
          <p:nvPr/>
        </p:nvSpPr>
        <p:spPr>
          <a:xfrm>
            <a:off x="3815916" y="3176972"/>
            <a:ext cx="15840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MainActivity</a:t>
            </a:r>
          </a:p>
        </p:txBody>
      </p:sp>
      <p:sp>
        <p:nvSpPr>
          <p:cNvPr id="5" name="직사각형 8"/>
          <p:cNvSpPr/>
          <p:nvPr/>
        </p:nvSpPr>
        <p:spPr>
          <a:xfrm>
            <a:off x="395536" y="1656184"/>
            <a:ext cx="158400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CPlayerData</a:t>
            </a:r>
          </a:p>
        </p:txBody>
      </p:sp>
      <p:sp>
        <p:nvSpPr>
          <p:cNvPr id="6" name="직사각형 9"/>
          <p:cNvSpPr/>
          <p:nvPr/>
        </p:nvSpPr>
        <p:spPr>
          <a:xfrm>
            <a:off x="395536" y="278092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</a:t>
            </a:r>
          </a:p>
        </p:txBody>
      </p:sp>
      <p:sp>
        <p:nvSpPr>
          <p:cNvPr id="7" name="직사각형 10"/>
          <p:cNvSpPr/>
          <p:nvPr/>
        </p:nvSpPr>
        <p:spPr>
          <a:xfrm>
            <a:off x="395536" y="386104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CPlayerClient</a:t>
            </a:r>
          </a:p>
        </p:txBody>
      </p:sp>
      <p:sp>
        <p:nvSpPr>
          <p:cNvPr id="8" name="직사각형 11"/>
          <p:cNvSpPr/>
          <p:nvPr/>
        </p:nvSpPr>
        <p:spPr>
          <a:xfrm>
            <a:off x="3816600" y="1628799"/>
            <a:ext cx="158400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CDiceClient</a:t>
            </a:r>
          </a:p>
        </p:txBody>
      </p:sp>
      <p:sp>
        <p:nvSpPr>
          <p:cNvPr id="9" name="직사각형 12"/>
          <p:cNvSpPr/>
          <p:nvPr/>
        </p:nvSpPr>
        <p:spPr>
          <a:xfrm>
            <a:off x="3780000" y="4941168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CItemClient</a:t>
            </a:r>
          </a:p>
        </p:txBody>
      </p:sp>
      <p:sp>
        <p:nvSpPr>
          <p:cNvPr id="10" name="직사각형 13"/>
          <p:cNvSpPr/>
          <p:nvPr/>
        </p:nvSpPr>
        <p:spPr>
          <a:xfrm>
            <a:off x="5220072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CItemData</a:t>
            </a:r>
          </a:p>
        </p:txBody>
      </p:sp>
      <p:sp>
        <p:nvSpPr>
          <p:cNvPr id="11" name="직사각형 14"/>
          <p:cNvSpPr/>
          <p:nvPr/>
        </p:nvSpPr>
        <p:spPr>
          <a:xfrm>
            <a:off x="2483944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54000" tIns="36000" rIns="54000" bIns="36000" anchor="ctr"/>
          <a:lstStyle/>
          <a:p>
            <a:pPr algn="ctr"/>
            <a:r>
              <a:rPr lang="en-US" altLang="ko-KR" sz="1700"/>
              <a:t>CItemInfoData</a:t>
            </a:r>
          </a:p>
        </p:txBody>
      </p:sp>
      <p:sp>
        <p:nvSpPr>
          <p:cNvPr id="12" name="직사각형 15"/>
          <p:cNvSpPr/>
          <p:nvPr/>
        </p:nvSpPr>
        <p:spPr>
          <a:xfrm>
            <a:off x="6804248" y="3176972"/>
            <a:ext cx="15840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CMap</a:t>
            </a:r>
          </a:p>
        </p:txBody>
      </p:sp>
      <p:cxnSp>
        <p:nvCxnSpPr>
          <p:cNvPr id="13" name="직선 화살표 연결선 16"/>
          <p:cNvCxnSpPr>
            <a:stCxn id="5" idx="2"/>
            <a:endCxn id="6" idx="0"/>
          </p:cNvCxnSpPr>
          <p:nvPr/>
        </p:nvCxnSpPr>
        <p:spPr>
          <a:xfrm rot="16200000" flipH="1">
            <a:off x="877236" y="2470540"/>
            <a:ext cx="620688" cy="88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7"/>
          <p:cNvCxnSpPr>
            <a:stCxn id="6" idx="2"/>
            <a:endCxn id="7" idx="0"/>
          </p:cNvCxnSpPr>
          <p:nvPr/>
        </p:nvCxnSpPr>
        <p:spPr>
          <a:xfrm rot="16200000" flipH="1">
            <a:off x="899592" y="3573016"/>
            <a:ext cx="576064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8"/>
          <p:cNvCxnSpPr>
            <a:stCxn id="7" idx="3"/>
            <a:endCxn id="4" idx="1"/>
          </p:cNvCxnSpPr>
          <p:nvPr/>
        </p:nvCxnSpPr>
        <p:spPr>
          <a:xfrm flipV="1">
            <a:off x="1979712" y="3429000"/>
            <a:ext cx="1836204" cy="68407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9"/>
          <p:cNvCxnSpPr>
            <a:stCxn id="8" idx="2"/>
            <a:endCxn id="4" idx="0"/>
          </p:cNvCxnSpPr>
          <p:nvPr/>
        </p:nvCxnSpPr>
        <p:spPr>
          <a:xfrm rot="5400000">
            <a:off x="4086200" y="2654572"/>
            <a:ext cx="1044116" cy="684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20"/>
          <p:cNvCxnSpPr>
            <a:stCxn id="12" idx="1"/>
            <a:endCxn id="4" idx="3"/>
          </p:cNvCxnSpPr>
          <p:nvPr/>
        </p:nvCxnSpPr>
        <p:spPr>
          <a:xfrm rot="10800000">
            <a:off x="5399916" y="3429000"/>
            <a:ext cx="1404332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21"/>
          <p:cNvCxnSpPr>
            <a:stCxn id="4" idx="2"/>
            <a:endCxn id="9" idx="0"/>
          </p:cNvCxnSpPr>
          <p:nvPr/>
        </p:nvCxnSpPr>
        <p:spPr>
          <a:xfrm rot="5400000">
            <a:off x="3959888" y="4293140"/>
            <a:ext cx="1260140" cy="3591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22"/>
          <p:cNvCxnSpPr>
            <a:stCxn id="11" idx="0"/>
            <a:endCxn id="9" idx="2"/>
          </p:cNvCxnSpPr>
          <p:nvPr/>
        </p:nvCxnSpPr>
        <p:spPr>
          <a:xfrm flipV="1">
            <a:off x="3275944" y="5445224"/>
            <a:ext cx="1296056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23"/>
          <p:cNvCxnSpPr>
            <a:stCxn id="10" idx="0"/>
            <a:endCxn id="9" idx="2"/>
          </p:cNvCxnSpPr>
          <p:nvPr/>
        </p:nvCxnSpPr>
        <p:spPr>
          <a:xfrm rot="10800000">
            <a:off x="4572000" y="5445224"/>
            <a:ext cx="1440072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사각형 설명선 25"/>
          <p:cNvSpPr/>
          <p:nvPr/>
        </p:nvSpPr>
        <p:spPr>
          <a:xfrm>
            <a:off x="1259632" y="404664"/>
            <a:ext cx="2088232" cy="1008112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/>
              <a:t>플레이어의 </a:t>
            </a:r>
          </a:p>
          <a:p>
            <a:pPr algn="ctr"/>
            <a:r>
              <a:rPr lang="ko-KR" altLang="en-US"/>
              <a:t>기본적인 정보</a:t>
            </a:r>
          </a:p>
        </p:txBody>
      </p:sp>
      <p:cxnSp>
        <p:nvCxnSpPr>
          <p:cNvPr id="22" name="직선 화살표 연결선 26"/>
          <p:cNvCxnSpPr/>
          <p:nvPr/>
        </p:nvCxnSpPr>
        <p:spPr>
          <a:xfrm rot="10800000">
            <a:off x="4067944" y="6057292"/>
            <a:ext cx="1152128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66"/>
              <a:t>5.</a:t>
            </a:r>
            <a:r>
              <a:rPr lang="ko-KR" altLang="en-US"/>
              <a:t> </a:t>
            </a:r>
            <a:r>
              <a:rPr lang="ko-KR" altLang="en-US" sz="2800"/>
              <a:t>클래스 구조</a:t>
            </a:r>
            <a:endParaRPr lang="ko-KR" altLang="en-US" sz="2566"/>
          </a:p>
        </p:txBody>
      </p:sp>
      <p:sp>
        <p:nvSpPr>
          <p:cNvPr id="4" name="직사각형 7"/>
          <p:cNvSpPr/>
          <p:nvPr/>
        </p:nvSpPr>
        <p:spPr>
          <a:xfrm>
            <a:off x="3815916" y="3176972"/>
            <a:ext cx="15840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MainActivity</a:t>
            </a:r>
          </a:p>
        </p:txBody>
      </p:sp>
      <p:sp>
        <p:nvSpPr>
          <p:cNvPr id="5" name="직사각형 8"/>
          <p:cNvSpPr/>
          <p:nvPr/>
        </p:nvSpPr>
        <p:spPr>
          <a:xfrm>
            <a:off x="395536" y="1656184"/>
            <a:ext cx="158400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CPlayerData</a:t>
            </a:r>
          </a:p>
        </p:txBody>
      </p:sp>
      <p:sp>
        <p:nvSpPr>
          <p:cNvPr id="6" name="직사각형 9"/>
          <p:cNvSpPr/>
          <p:nvPr/>
        </p:nvSpPr>
        <p:spPr>
          <a:xfrm>
            <a:off x="395536" y="278092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</a:t>
            </a:r>
          </a:p>
        </p:txBody>
      </p:sp>
      <p:sp>
        <p:nvSpPr>
          <p:cNvPr id="7" name="직사각형 10"/>
          <p:cNvSpPr/>
          <p:nvPr/>
        </p:nvSpPr>
        <p:spPr>
          <a:xfrm>
            <a:off x="395536" y="3861048"/>
            <a:ext cx="158417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CPlayerClient</a:t>
            </a:r>
          </a:p>
        </p:txBody>
      </p:sp>
      <p:sp>
        <p:nvSpPr>
          <p:cNvPr id="8" name="직사각형 11"/>
          <p:cNvSpPr/>
          <p:nvPr/>
        </p:nvSpPr>
        <p:spPr>
          <a:xfrm>
            <a:off x="3816600" y="1628799"/>
            <a:ext cx="158400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CDiceClient</a:t>
            </a:r>
          </a:p>
        </p:txBody>
      </p:sp>
      <p:sp>
        <p:nvSpPr>
          <p:cNvPr id="9" name="직사각형 12"/>
          <p:cNvSpPr/>
          <p:nvPr/>
        </p:nvSpPr>
        <p:spPr>
          <a:xfrm>
            <a:off x="3780000" y="4941168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CItemClient</a:t>
            </a:r>
          </a:p>
        </p:txBody>
      </p:sp>
      <p:sp>
        <p:nvSpPr>
          <p:cNvPr id="10" name="직사각형 13"/>
          <p:cNvSpPr/>
          <p:nvPr/>
        </p:nvSpPr>
        <p:spPr>
          <a:xfrm>
            <a:off x="5220072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CItemData</a:t>
            </a:r>
          </a:p>
        </p:txBody>
      </p:sp>
      <p:sp>
        <p:nvSpPr>
          <p:cNvPr id="11" name="직사각형 14"/>
          <p:cNvSpPr/>
          <p:nvPr/>
        </p:nvSpPr>
        <p:spPr>
          <a:xfrm>
            <a:off x="2483944" y="5805264"/>
            <a:ext cx="158400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54000" tIns="36000" rIns="54000" bIns="36000" anchor="ctr"/>
          <a:lstStyle/>
          <a:p>
            <a:pPr algn="ctr"/>
            <a:r>
              <a:rPr lang="en-US" altLang="ko-KR" sz="1700"/>
              <a:t>CItemInfoData</a:t>
            </a:r>
          </a:p>
        </p:txBody>
      </p:sp>
      <p:sp>
        <p:nvSpPr>
          <p:cNvPr id="12" name="직사각형 15"/>
          <p:cNvSpPr/>
          <p:nvPr/>
        </p:nvSpPr>
        <p:spPr>
          <a:xfrm>
            <a:off x="6804248" y="3176972"/>
            <a:ext cx="15840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/>
              <a:t>CMap</a:t>
            </a:r>
          </a:p>
        </p:txBody>
      </p:sp>
      <p:cxnSp>
        <p:nvCxnSpPr>
          <p:cNvPr id="13" name="직선 화살표 연결선 16"/>
          <p:cNvCxnSpPr>
            <a:stCxn id="5" idx="2"/>
            <a:endCxn id="6" idx="0"/>
          </p:cNvCxnSpPr>
          <p:nvPr/>
        </p:nvCxnSpPr>
        <p:spPr>
          <a:xfrm rot="16200000" flipH="1">
            <a:off x="877236" y="2470540"/>
            <a:ext cx="620688" cy="88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7"/>
          <p:cNvCxnSpPr>
            <a:stCxn id="6" idx="2"/>
            <a:endCxn id="7" idx="0"/>
          </p:cNvCxnSpPr>
          <p:nvPr/>
        </p:nvCxnSpPr>
        <p:spPr>
          <a:xfrm rot="16200000" flipH="1">
            <a:off x="899592" y="3573016"/>
            <a:ext cx="576064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8"/>
          <p:cNvCxnSpPr>
            <a:stCxn id="7" idx="3"/>
            <a:endCxn id="4" idx="1"/>
          </p:cNvCxnSpPr>
          <p:nvPr/>
        </p:nvCxnSpPr>
        <p:spPr>
          <a:xfrm flipV="1">
            <a:off x="1979712" y="3429000"/>
            <a:ext cx="1836204" cy="68407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9"/>
          <p:cNvCxnSpPr>
            <a:stCxn id="8" idx="2"/>
            <a:endCxn id="4" idx="0"/>
          </p:cNvCxnSpPr>
          <p:nvPr/>
        </p:nvCxnSpPr>
        <p:spPr>
          <a:xfrm rot="5400000">
            <a:off x="4086200" y="2654572"/>
            <a:ext cx="1044116" cy="684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20"/>
          <p:cNvCxnSpPr>
            <a:stCxn id="12" idx="1"/>
            <a:endCxn id="4" idx="3"/>
          </p:cNvCxnSpPr>
          <p:nvPr/>
        </p:nvCxnSpPr>
        <p:spPr>
          <a:xfrm rot="10800000">
            <a:off x="5399916" y="3429000"/>
            <a:ext cx="1404332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21"/>
          <p:cNvCxnSpPr>
            <a:stCxn id="4" idx="2"/>
            <a:endCxn id="9" idx="0"/>
          </p:cNvCxnSpPr>
          <p:nvPr/>
        </p:nvCxnSpPr>
        <p:spPr>
          <a:xfrm rot="5400000">
            <a:off x="3959888" y="4293140"/>
            <a:ext cx="1260140" cy="35916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22"/>
          <p:cNvCxnSpPr>
            <a:stCxn id="11" idx="0"/>
            <a:endCxn id="9" idx="2"/>
          </p:cNvCxnSpPr>
          <p:nvPr/>
        </p:nvCxnSpPr>
        <p:spPr>
          <a:xfrm flipV="1">
            <a:off x="3275944" y="5445224"/>
            <a:ext cx="1296056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23"/>
          <p:cNvCxnSpPr>
            <a:stCxn id="10" idx="0"/>
            <a:endCxn id="9" idx="2"/>
          </p:cNvCxnSpPr>
          <p:nvPr/>
        </p:nvCxnSpPr>
        <p:spPr>
          <a:xfrm rot="10800000">
            <a:off x="4572000" y="5445224"/>
            <a:ext cx="1440072" cy="36004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사각형 설명선 25"/>
          <p:cNvSpPr/>
          <p:nvPr/>
        </p:nvSpPr>
        <p:spPr>
          <a:xfrm>
            <a:off x="1259632" y="404664"/>
            <a:ext cx="2088232" cy="1008112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/>
              <a:t>플레이어의 </a:t>
            </a:r>
          </a:p>
          <a:p>
            <a:pPr algn="ctr"/>
            <a:r>
              <a:rPr lang="ko-KR" altLang="en-US"/>
              <a:t>기본적인 정보</a:t>
            </a:r>
          </a:p>
        </p:txBody>
      </p:sp>
      <p:cxnSp>
        <p:nvCxnSpPr>
          <p:cNvPr id="22" name="직선 화살표 연결선 26"/>
          <p:cNvCxnSpPr/>
          <p:nvPr/>
        </p:nvCxnSpPr>
        <p:spPr>
          <a:xfrm rot="10800000">
            <a:off x="4067944" y="6057292"/>
            <a:ext cx="1152128" cy="0"/>
          </a:xfrm>
          <a:prstGeom prst="straightConnector1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"/>
          <p:cNvGraphicFramePr/>
          <p:nvPr/>
        </p:nvGraphicFramePr>
        <p:xfrm>
          <a:off x="3744416" y="1264910"/>
          <a:ext cx="3059831" cy="4328179"/>
        </p:xfrm>
        <a:graphic>
          <a:graphicData uri="http://schemas.openxmlformats.org/drawingml/2006/table">
            <a:tbl>
              <a:tblPr firstRow="1" bandRow="1"/>
              <a:tblGrid>
                <a:gridCol w="3059831"/>
              </a:tblGrid>
              <a:tr h="358185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클래스 이름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8185">
                <a:tc>
                  <a:txBody>
                    <a:bodyPr/>
                    <a:lstStyle/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CPlayerData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8185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속성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572419">
                <a:tc>
                  <a:txBody>
                    <a:bodyPr/>
                    <a:lstStyle/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m_strName : String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m_nHP : int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m_nHP_Max : int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m_nDiceCount : int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m_nMoney : int</a:t>
                      </a:r>
                    </a:p>
                    <a:p>
                      <a:r>
                        <a:rPr lang="en-US" altLang="en-US">
                          <a:latin typeface="함초롬바탕"/>
                          <a:ea typeface="함초롬바탕"/>
                        </a:rPr>
                        <a:t> + m_nidx : int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8185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생성자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8185">
                <a:tc>
                  <a:txBody>
                    <a:bodyPr/>
                    <a:lstStyle/>
                    <a:p>
                      <a:r>
                        <a:rPr lang="en-US" altLang="en-US"/>
                        <a:t>  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8185">
                <a:tc>
                  <a:txBody>
                    <a:bodyPr/>
                    <a:lstStyle/>
                    <a:p>
                      <a:r>
                        <a:rPr lang="en-US" altLang="en-US">
                          <a:ea typeface="함초롬바탕"/>
                        </a:rPr>
                        <a:t>메소드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2924">
                <a:tc>
                  <a:txBody>
                    <a:bodyPr/>
                    <a:lstStyle/>
                    <a:p>
                      <a:r>
                        <a:rPr lang="en-US" altLang="en-US"/>
                        <a:t>  </a:t>
                      </a:r>
                    </a:p>
                  </a:txBody>
                  <a:tcPr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ancom Office">
  <a:themeElements>
    <a:clrScheme name="Hancom Offic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Hancom Office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Hancom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1261</Words>
  <Application>Hancom Office Hanshow 2010</Application>
  <PresentationFormat>화면 슬라이드 쇼(4:3)</PresentationFormat>
  <Paragraphs>393</Paragraphs>
  <Slides>25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스마트 앱 프로그래밍</vt:lpstr>
      <vt:lpstr>슬라이드 2</vt:lpstr>
      <vt:lpstr>1. 앱정보</vt:lpstr>
      <vt:lpstr>2. 차별점</vt:lpstr>
      <vt:lpstr>3. 그 외 기능</vt:lpstr>
      <vt:lpstr>4. UML</vt:lpstr>
      <vt:lpstr>5. 클래스 구조</vt:lpstr>
      <vt:lpstr>5. 클래스 구조</vt:lpstr>
      <vt:lpstr>5. 클래스 구조</vt:lpstr>
      <vt:lpstr>5. 클래스 구조</vt:lpstr>
      <vt:lpstr>4. 클래스 구조</vt:lpstr>
      <vt:lpstr>5. 클래스 구조</vt:lpstr>
      <vt:lpstr>4. 클래스 구조</vt:lpstr>
      <vt:lpstr>5. 클래스 구조</vt:lpstr>
      <vt:lpstr>5. 클래스 구조</vt:lpstr>
      <vt:lpstr>5. 클래스 구조</vt:lpstr>
      <vt:lpstr>5. 클래스 구조</vt:lpstr>
      <vt:lpstr>5. 클래스 구조</vt:lpstr>
      <vt:lpstr>4. 클래스 구조</vt:lpstr>
      <vt:lpstr>5. 클래스 구조</vt:lpstr>
      <vt:lpstr>5. 클래스 구조</vt:lpstr>
      <vt:lpstr>5. 클래스 구조</vt:lpstr>
      <vt:lpstr>5. 클래스 구조</vt:lpstr>
      <vt:lpstr>6. 게임 진행</vt:lpstr>
      <vt:lpstr>슬라이드 25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조장호</cp:lastModifiedBy>
  <cp:revision>159</cp:revision>
  <dcterms:created xsi:type="dcterms:W3CDTF">2012-05-30T12:36:11Z</dcterms:created>
  <dcterms:modified xsi:type="dcterms:W3CDTF">2016-06-09T03:42:04Z</dcterms:modified>
</cp:coreProperties>
</file>