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80" r:id="rId5"/>
    <p:sldId id="281" r:id="rId6"/>
    <p:sldId id="259" r:id="rId7"/>
    <p:sldId id="282" r:id="rId8"/>
    <p:sldId id="278" r:id="rId9"/>
    <p:sldId id="277"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7"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4030F4-98B9-48EB-9950-C6920CF9B7E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A0CFEC0-115F-4E66-A425-DD2DB45A7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67BA126-404D-4BB2-83B8-AD9BF99978ED}"/>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7D4D0E82-5CF6-4EFC-8349-91A790BF7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D0E813-54EF-4C17-8303-F4FBCAB82073}"/>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188524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7B4FDA-63AF-4CA7-BE5F-A33156937F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12B2F4-35D8-466C-9ED1-7A05D053A59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1EC8BF0-A25E-4220-831E-C5A1A8F78CB7}"/>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580E75F4-4F2B-4E88-8CAE-19F2C0BBC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CD42FA-55FF-4239-B400-ECF49E6FCA53}"/>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8203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84DCF66-4E9C-457C-9B92-2B609F6B8C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078A8F9-6D42-44E2-8329-462A2FEA45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CE1EBE-DEB7-4588-907E-1EB8ADCBE183}"/>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82012325-34C8-4215-AFA0-B26F8F597C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C1B6B4-D7B7-443B-9E09-567DE9030286}"/>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23501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8B166-5186-4ABE-A9E2-73E00BCB27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90A916-ADC4-4287-A393-A8C39463F5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DAD84A-A100-4BAB-8888-E0D836AAC804}"/>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CA8E2AC6-2EE3-48A5-B3F6-4D73C0AA88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4D8249-5738-402E-BCEE-11FA6614784B}"/>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302366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3609D-414A-4E9F-BF69-117320EF290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E7B9753-7BCE-4C51-87F1-AFA4E6FB8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BE0B4E-7E74-4FA0-9AE7-3C788F60BCFF}"/>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AC90420F-8A6C-4925-98B1-615CAC4D28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9D178-5CE4-4C4C-9823-037EFB68CB9D}"/>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343038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B27E3-F71D-47C0-A56B-127FC9E64F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295990-4650-420F-B39F-D4C9E04879E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E78B4BC-D811-4226-A953-D85E058D44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359408D-E439-4879-A078-1321D91D443E}"/>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6" name="Espace réservé du pied de page 5">
            <a:extLst>
              <a:ext uri="{FF2B5EF4-FFF2-40B4-BE49-F238E27FC236}">
                <a16:creationId xmlns:a16="http://schemas.microsoft.com/office/drawing/2014/main" id="{D8E2A36A-31D9-41B6-8F57-B31ED26052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9AAF14-4879-4D6B-89F8-ADB6C60F7439}"/>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378299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032F58-8BDD-41EC-A130-D35CD5C6F72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58ABBD0-2C15-476B-9142-490550074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63C5B7-F924-47FC-93FE-A63F35E9413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9F31D33-80F7-4FD1-9114-0CA61747F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BB8D5D-7E6D-47A6-97F2-14E6C69A6D1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4A609F1-68B3-44E3-91EF-B842962D86EE}"/>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8" name="Espace réservé du pied de page 7">
            <a:extLst>
              <a:ext uri="{FF2B5EF4-FFF2-40B4-BE49-F238E27FC236}">
                <a16:creationId xmlns:a16="http://schemas.microsoft.com/office/drawing/2014/main" id="{090F1F48-56DB-4262-9D53-C786FA6267B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9F1681C-B8B1-4F9C-941E-E9E8806EB7A1}"/>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69404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396239-5EDD-4BDD-80D9-63F6BC53C7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C6CF12C-3E44-4533-87FD-CDE911EC6A8C}"/>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4" name="Espace réservé du pied de page 3">
            <a:extLst>
              <a:ext uri="{FF2B5EF4-FFF2-40B4-BE49-F238E27FC236}">
                <a16:creationId xmlns:a16="http://schemas.microsoft.com/office/drawing/2014/main" id="{4992A808-534A-4FC2-A391-53CEBD11154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769CF0E-7745-4BAA-BC93-AEBCEBF0BFB5}"/>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70055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ABB713-C418-4665-98A0-24B3AC0EBBED}"/>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3" name="Espace réservé du pied de page 2">
            <a:extLst>
              <a:ext uri="{FF2B5EF4-FFF2-40B4-BE49-F238E27FC236}">
                <a16:creationId xmlns:a16="http://schemas.microsoft.com/office/drawing/2014/main" id="{A5351C0B-6C60-4F4B-811B-FF14136D571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C24DC10-C3EE-4CB7-B8EA-B5BFEA557D98}"/>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145868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0DBC1D-97EF-411B-9168-A2EBAB7658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FC51F3-7FA7-458D-B9A6-44ED82F9F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8C503C2-58F2-4E32-B3D6-38645E84E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391E0F3-97A9-45F4-90A6-D37726E9D26F}"/>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6" name="Espace réservé du pied de page 5">
            <a:extLst>
              <a:ext uri="{FF2B5EF4-FFF2-40B4-BE49-F238E27FC236}">
                <a16:creationId xmlns:a16="http://schemas.microsoft.com/office/drawing/2014/main" id="{EF1091AC-2B81-4B9A-991D-23950A582A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C0BC335-6850-44CC-9680-D125F3837EDB}"/>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134646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3A902-C396-457F-A336-296F89FBBB6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8B0D98F-0C8A-4E28-B186-C12F96314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F2BBEE-66D8-448A-BB73-3E8EF5264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C1158F-1D72-4DBD-83DB-71A5473C73FD}"/>
              </a:ext>
            </a:extLst>
          </p:cNvPr>
          <p:cNvSpPr>
            <a:spLocks noGrp="1"/>
          </p:cNvSpPr>
          <p:nvPr>
            <p:ph type="dt" sz="half" idx="10"/>
          </p:nvPr>
        </p:nvSpPr>
        <p:spPr/>
        <p:txBody>
          <a:bodyPr/>
          <a:lstStyle/>
          <a:p>
            <a:fld id="{A1EECC91-2654-414A-9975-61EE9F9E5AF9}" type="datetimeFigureOut">
              <a:rPr lang="fr-FR" smtClean="0"/>
              <a:t>05/10/2021</a:t>
            </a:fld>
            <a:endParaRPr lang="fr-FR"/>
          </a:p>
        </p:txBody>
      </p:sp>
      <p:sp>
        <p:nvSpPr>
          <p:cNvPr id="6" name="Espace réservé du pied de page 5">
            <a:extLst>
              <a:ext uri="{FF2B5EF4-FFF2-40B4-BE49-F238E27FC236}">
                <a16:creationId xmlns:a16="http://schemas.microsoft.com/office/drawing/2014/main" id="{CE8273FA-71F1-4354-9073-72ED5413D1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E1FB541-8C19-4CED-81B4-6B566659D3D5}"/>
              </a:ext>
            </a:extLst>
          </p:cNvPr>
          <p:cNvSpPr>
            <a:spLocks noGrp="1"/>
          </p:cNvSpPr>
          <p:nvPr>
            <p:ph type="sldNum" sz="quarter" idx="12"/>
          </p:nvPr>
        </p:nvSpPr>
        <p:spPr/>
        <p:txBody>
          <a:bodyPr/>
          <a:lstStyle/>
          <a:p>
            <a:fld id="{E406DB6C-C830-4C9E-B76A-28A1C76AB264}" type="slidenum">
              <a:rPr lang="fr-FR" smtClean="0"/>
              <a:t>‹N°›</a:t>
            </a:fld>
            <a:endParaRPr lang="fr-FR"/>
          </a:p>
        </p:txBody>
      </p:sp>
    </p:spTree>
    <p:extLst>
      <p:ext uri="{BB962C8B-B14F-4D97-AF65-F5344CB8AC3E}">
        <p14:creationId xmlns:p14="http://schemas.microsoft.com/office/powerpoint/2010/main" val="364911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2BE347D-297F-4ED0-8185-ACBCB95BD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6C62B06-D03C-43CF-BF43-7CAA92733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3798FC-7004-4750-9273-8CEB3C37D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ECC91-2654-414A-9975-61EE9F9E5AF9}" type="datetimeFigureOut">
              <a:rPr lang="fr-FR" smtClean="0"/>
              <a:t>05/10/2021</a:t>
            </a:fld>
            <a:endParaRPr lang="fr-FR"/>
          </a:p>
        </p:txBody>
      </p:sp>
      <p:sp>
        <p:nvSpPr>
          <p:cNvPr id="5" name="Espace réservé du pied de page 4">
            <a:extLst>
              <a:ext uri="{FF2B5EF4-FFF2-40B4-BE49-F238E27FC236}">
                <a16:creationId xmlns:a16="http://schemas.microsoft.com/office/drawing/2014/main" id="{D388D2EF-FE99-4E2A-AC87-DD32DB4AD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EAB4D3A-3DEA-4E68-836D-C35CEB7E6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6DB6C-C830-4C9E-B76A-28A1C76AB264}" type="slidenum">
              <a:rPr lang="fr-FR" smtClean="0"/>
              <a:t>‹N°›</a:t>
            </a:fld>
            <a:endParaRPr lang="fr-FR"/>
          </a:p>
        </p:txBody>
      </p:sp>
    </p:spTree>
    <p:extLst>
      <p:ext uri="{BB962C8B-B14F-4D97-AF65-F5344CB8AC3E}">
        <p14:creationId xmlns:p14="http://schemas.microsoft.com/office/powerpoint/2010/main" val="300915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xpressjs.com/fr/advanced/best-practice-security.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30E0E-A395-4F9E-82C9-092EB27F6BB2}"/>
              </a:ext>
            </a:extLst>
          </p:cNvPr>
          <p:cNvSpPr>
            <a:spLocks noGrp="1"/>
          </p:cNvSpPr>
          <p:nvPr>
            <p:ph type="ctrTitle"/>
          </p:nvPr>
        </p:nvSpPr>
        <p:spPr>
          <a:xfrm>
            <a:off x="1524000" y="2235200"/>
            <a:ext cx="9144000" cy="2387600"/>
          </a:xfrm>
        </p:spPr>
        <p:txBody>
          <a:bodyPr>
            <a:normAutofit fontScale="90000"/>
          </a:bodyPr>
          <a:lstStyle/>
          <a:p>
            <a:r>
              <a:rPr lang="fr-FR" dirty="0">
                <a:latin typeface="Berlin Sans FB Demi" panose="020E0802020502020306" pitchFamily="34" charset="0"/>
              </a:rPr>
              <a:t>Présentation Soutenance P6</a:t>
            </a:r>
            <a:br>
              <a:rPr lang="fr-FR" dirty="0">
                <a:latin typeface="Berlin Sans FB Demi" panose="020E0802020502020306" pitchFamily="34" charset="0"/>
              </a:rPr>
            </a:br>
            <a:br>
              <a:rPr lang="fr-FR" dirty="0">
                <a:latin typeface="Berlin Sans FB Demi" panose="020E0802020502020306" pitchFamily="34" charset="0"/>
              </a:rPr>
            </a:br>
            <a:r>
              <a:rPr lang="fr-FR" dirty="0">
                <a:latin typeface="Berlin Sans FB Demi" panose="020E0802020502020306" pitchFamily="34" charset="0"/>
              </a:rPr>
              <a:t>Construisez une API sécurisée  pour une application d’avis gastronomiques</a:t>
            </a:r>
          </a:p>
        </p:txBody>
      </p:sp>
      <p:sp>
        <p:nvSpPr>
          <p:cNvPr id="3" name="Sous-titre 2">
            <a:extLst>
              <a:ext uri="{FF2B5EF4-FFF2-40B4-BE49-F238E27FC236}">
                <a16:creationId xmlns:a16="http://schemas.microsoft.com/office/drawing/2014/main" id="{C8809534-9E89-4A2A-B488-323F2490203C}"/>
              </a:ext>
            </a:extLst>
          </p:cNvPr>
          <p:cNvSpPr>
            <a:spLocks noGrp="1"/>
          </p:cNvSpPr>
          <p:nvPr>
            <p:ph type="subTitle" idx="1"/>
          </p:nvPr>
        </p:nvSpPr>
        <p:spPr>
          <a:xfrm>
            <a:off x="1524000" y="5908675"/>
            <a:ext cx="9144000" cy="1655762"/>
          </a:xfrm>
        </p:spPr>
        <p:txBody>
          <a:bodyPr/>
          <a:lstStyle/>
          <a:p>
            <a:r>
              <a:rPr lang="fr-FR" dirty="0">
                <a:latin typeface="Berlin Sans FB Demi" panose="020E0802020502020306" pitchFamily="34" charset="0"/>
              </a:rPr>
              <a:t>Jonathan Palacios</a:t>
            </a:r>
          </a:p>
        </p:txBody>
      </p:sp>
    </p:spTree>
    <p:extLst>
      <p:ext uri="{BB962C8B-B14F-4D97-AF65-F5344CB8AC3E}">
        <p14:creationId xmlns:p14="http://schemas.microsoft.com/office/powerpoint/2010/main" val="134815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44660C0-9CA2-4309-B1B0-AEF58EAF0136}"/>
              </a:ext>
            </a:extLst>
          </p:cNvPr>
          <p:cNvSpPr>
            <a:spLocks noGrp="1"/>
          </p:cNvSpPr>
          <p:nvPr>
            <p:ph idx="1"/>
          </p:nvPr>
        </p:nvSpPr>
        <p:spPr>
          <a:xfrm>
            <a:off x="838200" y="2091954"/>
            <a:ext cx="10515600" cy="4351338"/>
          </a:xfrm>
        </p:spPr>
        <p:txBody>
          <a:bodyPr/>
          <a:lstStyle/>
          <a:p>
            <a:r>
              <a:rPr lang="fr-FR" dirty="0">
                <a:latin typeface="Berlin Sans FB Demi" panose="020E0802020502020306" pitchFamily="34" charset="0"/>
              </a:rPr>
              <a:t>Présentation des différentes technologies utilisées</a:t>
            </a:r>
          </a:p>
          <a:p>
            <a:r>
              <a:rPr lang="fr-FR" dirty="0">
                <a:latin typeface="Berlin Sans FB Demi" panose="020E0802020502020306" pitchFamily="34" charset="0"/>
              </a:rPr>
              <a:t>Présentation des différents package utilisés</a:t>
            </a:r>
          </a:p>
          <a:p>
            <a:r>
              <a:rPr lang="fr-FR" dirty="0">
                <a:latin typeface="Berlin Sans FB Demi" panose="020E0802020502020306" pitchFamily="34" charset="0"/>
              </a:rPr>
              <a:t>Présentation du code + de l’API</a:t>
            </a:r>
          </a:p>
          <a:p>
            <a:r>
              <a:rPr lang="fr-FR" dirty="0">
                <a:latin typeface="Berlin Sans FB Demi" panose="020E0802020502020306" pitchFamily="34" charset="0"/>
              </a:rPr>
              <a:t>Les principales difficultés rencontrées</a:t>
            </a: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p>
        </p:txBody>
      </p:sp>
      <p:sp>
        <p:nvSpPr>
          <p:cNvPr id="4" name="Titre 1">
            <a:extLst>
              <a:ext uri="{FF2B5EF4-FFF2-40B4-BE49-F238E27FC236}">
                <a16:creationId xmlns:a16="http://schemas.microsoft.com/office/drawing/2014/main" id="{ED2B28D6-8658-4014-A4D6-9097CAC10E8A}"/>
              </a:ext>
            </a:extLst>
          </p:cNvPr>
          <p:cNvSpPr txBox="1">
            <a:spLocks/>
          </p:cNvSpPr>
          <p:nvPr/>
        </p:nvSpPr>
        <p:spPr>
          <a:xfrm>
            <a:off x="453005" y="536895"/>
            <a:ext cx="10515600" cy="8763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Berlin Sans FB Demi" panose="020E0802020502020306" pitchFamily="34" charset="0"/>
              </a:rPr>
              <a:t>Sommaire :</a:t>
            </a:r>
          </a:p>
        </p:txBody>
      </p:sp>
    </p:spTree>
    <p:extLst>
      <p:ext uri="{BB962C8B-B14F-4D97-AF65-F5344CB8AC3E}">
        <p14:creationId xmlns:p14="http://schemas.microsoft.com/office/powerpoint/2010/main" val="402708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570A176-E9E0-41B8-A230-CBE8B57F47B1}"/>
              </a:ext>
            </a:extLst>
          </p:cNvPr>
          <p:cNvSpPr>
            <a:spLocks noGrp="1"/>
          </p:cNvSpPr>
          <p:nvPr>
            <p:ph type="title"/>
          </p:nvPr>
        </p:nvSpPr>
        <p:spPr>
          <a:xfrm>
            <a:off x="453005" y="536895"/>
            <a:ext cx="10515600" cy="876385"/>
          </a:xfrm>
        </p:spPr>
        <p:txBody>
          <a:bodyPr/>
          <a:lstStyle/>
          <a:p>
            <a:r>
              <a:rPr lang="fr-FR" dirty="0">
                <a:latin typeface="Berlin Sans FB Demi" panose="020E0802020502020306" pitchFamily="34" charset="0"/>
              </a:rPr>
              <a:t>Présentation des différentes technologies</a:t>
            </a:r>
          </a:p>
        </p:txBody>
      </p:sp>
      <p:sp>
        <p:nvSpPr>
          <p:cNvPr id="5" name="Espace réservé du contenu 2">
            <a:extLst>
              <a:ext uri="{FF2B5EF4-FFF2-40B4-BE49-F238E27FC236}">
                <a16:creationId xmlns:a16="http://schemas.microsoft.com/office/drawing/2014/main" id="{91EBE30A-6626-4D65-B937-61C9573455C4}"/>
              </a:ext>
            </a:extLst>
          </p:cNvPr>
          <p:cNvSpPr>
            <a:spLocks noGrp="1"/>
          </p:cNvSpPr>
          <p:nvPr>
            <p:ph idx="1"/>
          </p:nvPr>
        </p:nvSpPr>
        <p:spPr>
          <a:xfrm>
            <a:off x="255864" y="1702965"/>
            <a:ext cx="11680272" cy="5155035"/>
          </a:xfrm>
        </p:spPr>
        <p:txBody>
          <a:bodyPr/>
          <a:lstStyle/>
          <a:p>
            <a:r>
              <a:rPr lang="fr-FR" dirty="0">
                <a:latin typeface="Berlin Sans FB Demi" panose="020E0802020502020306" pitchFamily="34" charset="0"/>
              </a:rPr>
              <a:t>Express : est un Framework reposant sur Node qui facilite la création et la gestion des serveurs Node.</a:t>
            </a:r>
          </a:p>
          <a:p>
            <a:pPr marL="0" indent="0">
              <a:buNone/>
            </a:pPr>
            <a:endParaRPr lang="fr-FR" dirty="0">
              <a:latin typeface="Berlin Sans FB Demi" panose="020E0802020502020306" pitchFamily="34" charset="0"/>
            </a:endParaRPr>
          </a:p>
          <a:p>
            <a:pPr marL="0" indent="0">
              <a:buNone/>
            </a:pPr>
            <a:r>
              <a:rPr lang="fr-FR" dirty="0">
                <a:latin typeface="Berlin Sans FB Demi" panose="020E0802020502020306" pitchFamily="34" charset="0"/>
              </a:rPr>
              <a:t>Une application Express est fondamentalement une série de fonctions appelées « middleware ». Chaque élément de middleware reçoit les objets « </a:t>
            </a:r>
            <a:r>
              <a:rPr lang="fr-FR" dirty="0" err="1">
                <a:latin typeface="Berlin Sans FB Demi" panose="020E0802020502020306" pitchFamily="34" charset="0"/>
              </a:rPr>
              <a:t>request</a:t>
            </a:r>
            <a:r>
              <a:rPr lang="fr-FR" dirty="0">
                <a:latin typeface="Berlin Sans FB Demi" panose="020E0802020502020306" pitchFamily="34" charset="0"/>
              </a:rPr>
              <a:t> » et « </a:t>
            </a:r>
            <a:r>
              <a:rPr lang="fr-FR" dirty="0" err="1">
                <a:latin typeface="Berlin Sans FB Demi" panose="020E0802020502020306" pitchFamily="34" charset="0"/>
              </a:rPr>
              <a:t>response</a:t>
            </a:r>
            <a:r>
              <a:rPr lang="fr-FR" dirty="0">
                <a:latin typeface="Berlin Sans FB Demi" panose="020E0802020502020306" pitchFamily="34" charset="0"/>
              </a:rPr>
              <a:t> » peut les lire, les analyser et les manipuler.</a:t>
            </a:r>
            <a:br>
              <a:rPr lang="fr-FR" dirty="0">
                <a:latin typeface="Berlin Sans FB Demi" panose="020E0802020502020306" pitchFamily="34" charset="0"/>
              </a:rPr>
            </a:br>
            <a:r>
              <a:rPr lang="fr-FR" dirty="0">
                <a:latin typeface="Berlin Sans FB Demi" panose="020E0802020502020306" pitchFamily="34" charset="0"/>
              </a:rPr>
              <a:t>Le middleware Express reçoit également la méthode « </a:t>
            </a:r>
            <a:r>
              <a:rPr lang="fr-FR" dirty="0" err="1">
                <a:latin typeface="Berlin Sans FB Demi" panose="020E0802020502020306" pitchFamily="34" charset="0"/>
              </a:rPr>
              <a:t>next</a:t>
            </a:r>
            <a:r>
              <a:rPr lang="fr-FR" dirty="0">
                <a:latin typeface="Berlin Sans FB Demi" panose="020E0802020502020306" pitchFamily="34" charset="0"/>
              </a:rPr>
              <a:t> » qui permet à chaque middleware de passer l’</a:t>
            </a:r>
            <a:r>
              <a:rPr lang="fr-FR" dirty="0" err="1">
                <a:latin typeface="Berlin Sans FB Demi" panose="020E0802020502020306" pitchFamily="34" charset="0"/>
              </a:rPr>
              <a:t>éxécution</a:t>
            </a:r>
            <a:r>
              <a:rPr lang="fr-FR" dirty="0">
                <a:latin typeface="Berlin Sans FB Demi" panose="020E0802020502020306" pitchFamily="34" charset="0"/>
              </a:rPr>
              <a:t> au middleware suivant,</a:t>
            </a:r>
          </a:p>
          <a:p>
            <a:pPr marL="0" indent="0">
              <a:buNone/>
            </a:pPr>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p:txBody>
      </p:sp>
    </p:spTree>
    <p:extLst>
      <p:ext uri="{BB962C8B-B14F-4D97-AF65-F5344CB8AC3E}">
        <p14:creationId xmlns:p14="http://schemas.microsoft.com/office/powerpoint/2010/main" val="137616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570A176-E9E0-41B8-A230-CBE8B57F47B1}"/>
              </a:ext>
            </a:extLst>
          </p:cNvPr>
          <p:cNvSpPr>
            <a:spLocks noGrp="1"/>
          </p:cNvSpPr>
          <p:nvPr>
            <p:ph type="title"/>
          </p:nvPr>
        </p:nvSpPr>
        <p:spPr>
          <a:xfrm>
            <a:off x="453005" y="536895"/>
            <a:ext cx="10515600" cy="876385"/>
          </a:xfrm>
        </p:spPr>
        <p:txBody>
          <a:bodyPr/>
          <a:lstStyle/>
          <a:p>
            <a:r>
              <a:rPr lang="fr-FR" dirty="0">
                <a:latin typeface="Berlin Sans FB Demi" panose="020E0802020502020306" pitchFamily="34" charset="0"/>
              </a:rPr>
              <a:t>Présentation des différentes technologies</a:t>
            </a:r>
          </a:p>
        </p:txBody>
      </p:sp>
      <p:sp>
        <p:nvSpPr>
          <p:cNvPr id="5" name="Espace réservé du contenu 2">
            <a:extLst>
              <a:ext uri="{FF2B5EF4-FFF2-40B4-BE49-F238E27FC236}">
                <a16:creationId xmlns:a16="http://schemas.microsoft.com/office/drawing/2014/main" id="{91EBE30A-6626-4D65-B937-61C9573455C4}"/>
              </a:ext>
            </a:extLst>
          </p:cNvPr>
          <p:cNvSpPr>
            <a:spLocks noGrp="1"/>
          </p:cNvSpPr>
          <p:nvPr>
            <p:ph idx="1"/>
          </p:nvPr>
        </p:nvSpPr>
        <p:spPr>
          <a:xfrm>
            <a:off x="255864" y="1927554"/>
            <a:ext cx="11680272" cy="5155035"/>
          </a:xfrm>
        </p:spPr>
        <p:txBody>
          <a:bodyPr/>
          <a:lstStyle/>
          <a:p>
            <a:r>
              <a:rPr lang="fr-FR" dirty="0">
                <a:latin typeface="Berlin Sans FB Demi" panose="020E0802020502020306" pitchFamily="34" charset="0"/>
              </a:rPr>
              <a:t>Node : est le runtime ou environnement d’</a:t>
            </a:r>
            <a:r>
              <a:rPr lang="fr-FR" dirty="0" err="1">
                <a:latin typeface="Berlin Sans FB Demi" panose="020E0802020502020306" pitchFamily="34" charset="0"/>
              </a:rPr>
              <a:t>éxécution</a:t>
            </a:r>
            <a:r>
              <a:rPr lang="fr-FR" dirty="0">
                <a:latin typeface="Berlin Sans FB Demi" panose="020E0802020502020306" pitchFamily="34" charset="0"/>
              </a:rPr>
              <a:t> permettant d’écrire toute nos tâches côté serveur, en JavaScript, telles que la logiques métier, la persistance des données et la sécurité. Node ajoute également des fonctionnalités que le JavaScript du navigateur ne possède pas comme par exemple l’accès au système de fichier local.</a:t>
            </a:r>
          </a:p>
          <a:p>
            <a:r>
              <a:rPr lang="fr-FR" dirty="0" err="1">
                <a:latin typeface="Berlin Sans FB Demi" panose="020E0802020502020306" pitchFamily="34" charset="0"/>
              </a:rPr>
              <a:t>Mongoose</a:t>
            </a:r>
            <a:r>
              <a:rPr lang="fr-FR" dirty="0">
                <a:latin typeface="Berlin Sans FB Demi" panose="020E0802020502020306" pitchFamily="34" charset="0"/>
              </a:rPr>
              <a:t> : Outil nous mettant à disposition des fonctions complètes pour interagir avec notre base de données</a:t>
            </a:r>
          </a:p>
          <a:p>
            <a:r>
              <a:rPr lang="fr-FR" dirty="0">
                <a:latin typeface="Berlin Sans FB Demi" panose="020E0802020502020306" pitchFamily="34" charset="0"/>
              </a:rPr>
              <a:t>MongoDB Atlas : est un système de gestion de base de données orientés document</a:t>
            </a:r>
          </a:p>
          <a:p>
            <a:pPr marL="0" indent="0">
              <a:buNone/>
            </a:pPr>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p:txBody>
      </p:sp>
    </p:spTree>
    <p:extLst>
      <p:ext uri="{BB962C8B-B14F-4D97-AF65-F5344CB8AC3E}">
        <p14:creationId xmlns:p14="http://schemas.microsoft.com/office/powerpoint/2010/main" val="419679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C3F66-71DD-443E-8BA1-F258F8776024}"/>
              </a:ext>
            </a:extLst>
          </p:cNvPr>
          <p:cNvSpPr>
            <a:spLocks noGrp="1"/>
          </p:cNvSpPr>
          <p:nvPr>
            <p:ph type="title"/>
          </p:nvPr>
        </p:nvSpPr>
        <p:spPr>
          <a:xfrm>
            <a:off x="838200" y="5932"/>
            <a:ext cx="10515600" cy="1325563"/>
          </a:xfrm>
        </p:spPr>
        <p:txBody>
          <a:bodyPr/>
          <a:lstStyle/>
          <a:p>
            <a:r>
              <a:rPr lang="fr-FR" dirty="0">
                <a:latin typeface="Berlin Sans FB Demi" panose="020E0802020502020306" pitchFamily="34" charset="0"/>
              </a:rPr>
              <a:t>Présentation des différents package</a:t>
            </a:r>
          </a:p>
        </p:txBody>
      </p:sp>
      <p:sp>
        <p:nvSpPr>
          <p:cNvPr id="3" name="Espace réservé du contenu 2">
            <a:extLst>
              <a:ext uri="{FF2B5EF4-FFF2-40B4-BE49-F238E27FC236}">
                <a16:creationId xmlns:a16="http://schemas.microsoft.com/office/drawing/2014/main" id="{522D9404-4AA3-42E8-A53E-4FEF28466CB8}"/>
              </a:ext>
            </a:extLst>
          </p:cNvPr>
          <p:cNvSpPr>
            <a:spLocks noGrp="1"/>
          </p:cNvSpPr>
          <p:nvPr>
            <p:ph idx="1"/>
          </p:nvPr>
        </p:nvSpPr>
        <p:spPr>
          <a:xfrm>
            <a:off x="838200" y="1500272"/>
            <a:ext cx="10515600" cy="4998870"/>
          </a:xfrm>
        </p:spPr>
        <p:txBody>
          <a:bodyPr>
            <a:normAutofit fontScale="70000" lnSpcReduction="20000"/>
          </a:bodyPr>
          <a:lstStyle/>
          <a:p>
            <a:r>
              <a:rPr lang="fr-FR" dirty="0" err="1">
                <a:latin typeface="Berlin Sans FB Demi" panose="020E0802020502020306" pitchFamily="34" charset="0"/>
              </a:rPr>
              <a:t>Bcrypt</a:t>
            </a:r>
            <a:r>
              <a:rPr lang="fr-FR" dirty="0">
                <a:latin typeface="Berlin Sans FB Demi" panose="020E0802020502020306" pitchFamily="34" charset="0"/>
              </a:rPr>
              <a:t> : fonction de hachage. En plus de l’utilisation d’un sel pour se protéger des attaques par table arc-en-ciel, </a:t>
            </a:r>
            <a:r>
              <a:rPr lang="fr-FR" dirty="0" err="1">
                <a:latin typeface="Berlin Sans FB Demi" panose="020E0802020502020306" pitchFamily="34" charset="0"/>
              </a:rPr>
              <a:t>bcrypt</a:t>
            </a:r>
            <a:r>
              <a:rPr lang="fr-FR" dirty="0">
                <a:latin typeface="Berlin Sans FB Demi" panose="020E0802020502020306" pitchFamily="34" charset="0"/>
              </a:rPr>
              <a:t> est une fonction adaptative, cad que l’on peut augmenter le nombres d’itérations pour la rendre plus lente. Ainsi, elle continue à être </a:t>
            </a:r>
            <a:r>
              <a:rPr lang="fr-FR" dirty="0" err="1">
                <a:latin typeface="Berlin Sans FB Demi" panose="020E0802020502020306" pitchFamily="34" charset="0"/>
              </a:rPr>
              <a:t>résiistante</a:t>
            </a:r>
            <a:r>
              <a:rPr lang="fr-FR" dirty="0">
                <a:latin typeface="Berlin Sans FB Demi" panose="020E0802020502020306" pitchFamily="34" charset="0"/>
              </a:rPr>
              <a:t> aux attaques par force brute malgré l’augmentation de la puissance de calcul</a:t>
            </a:r>
          </a:p>
          <a:p>
            <a:endParaRPr lang="fr-FR" dirty="0">
              <a:latin typeface="Berlin Sans FB Demi" panose="020E0802020502020306" pitchFamily="34" charset="0"/>
            </a:endParaRPr>
          </a:p>
          <a:p>
            <a:r>
              <a:rPr lang="fr-FR" dirty="0">
                <a:latin typeface="Berlin Sans FB Demi" panose="020E0802020502020306" pitchFamily="34" charset="0"/>
              </a:rPr>
              <a:t>Body-</a:t>
            </a:r>
            <a:r>
              <a:rPr lang="fr-FR" dirty="0" err="1">
                <a:latin typeface="Berlin Sans FB Demi" panose="020E0802020502020306" pitchFamily="34" charset="0"/>
              </a:rPr>
              <a:t>parser</a:t>
            </a:r>
            <a:r>
              <a:rPr lang="fr-FR" dirty="0">
                <a:latin typeface="Berlin Sans FB Demi" panose="020E0802020502020306" pitchFamily="34" charset="0"/>
              </a:rPr>
              <a:t> : pour gérer la demande HTTP POST dans Express.js . Il extrait la totalité du corps d’un flux de demandes entrantes et l’expose en « </a:t>
            </a:r>
            <a:r>
              <a:rPr lang="fr-FR" dirty="0" err="1">
                <a:latin typeface="Berlin Sans FB Demi" panose="020E0802020502020306" pitchFamily="34" charset="0"/>
              </a:rPr>
              <a:t>req.body</a:t>
            </a:r>
            <a:r>
              <a:rPr lang="fr-FR" dirty="0">
                <a:latin typeface="Berlin Sans FB Demi" panose="020E0802020502020306" pitchFamily="34" charset="0"/>
              </a:rPr>
              <a:t> ». Ce module analyse donc les données codées JSON, tampon, chaîne et URL soumises à l’aide de la demande HTTP POST</a:t>
            </a:r>
          </a:p>
          <a:p>
            <a:endParaRPr lang="fr-FR" dirty="0">
              <a:latin typeface="Berlin Sans FB Demi" panose="020E0802020502020306" pitchFamily="34" charset="0"/>
            </a:endParaRPr>
          </a:p>
          <a:p>
            <a:r>
              <a:rPr lang="fr-FR" dirty="0">
                <a:latin typeface="Berlin Sans FB Demi" panose="020E0802020502020306" pitchFamily="34" charset="0"/>
              </a:rPr>
              <a:t>Cookie-session : middleware de session simple basé sur des cookies. Une session utilisateur peut être stockées de 2 manières principales avec des cookies : sur le serveur ou sur le client. Ce module stocke les données de session sur le client.</a:t>
            </a:r>
          </a:p>
          <a:p>
            <a:endParaRPr lang="fr-FR" dirty="0">
              <a:latin typeface="Berlin Sans FB Demi" panose="020E0802020502020306" pitchFamily="34" charset="0"/>
            </a:endParaRPr>
          </a:p>
          <a:p>
            <a:r>
              <a:rPr lang="fr-FR" dirty="0" err="1">
                <a:latin typeface="Berlin Sans FB Demi" panose="020E0802020502020306" pitchFamily="34" charset="0"/>
              </a:rPr>
              <a:t>Dotenv</a:t>
            </a:r>
            <a:r>
              <a:rPr lang="fr-FR" dirty="0">
                <a:latin typeface="Berlin Sans FB Demi" panose="020E0802020502020306" pitchFamily="34" charset="0"/>
              </a:rPr>
              <a:t> : module sans dépendance qui charge les variables d’environnement d’un fichier .env. Le stockage de la configuration dans l’environnement est séparé du code.</a:t>
            </a:r>
          </a:p>
        </p:txBody>
      </p:sp>
    </p:spTree>
    <p:extLst>
      <p:ext uri="{BB962C8B-B14F-4D97-AF65-F5344CB8AC3E}">
        <p14:creationId xmlns:p14="http://schemas.microsoft.com/office/powerpoint/2010/main" val="25793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C3F66-71DD-443E-8BA1-F258F8776024}"/>
              </a:ext>
            </a:extLst>
          </p:cNvPr>
          <p:cNvSpPr>
            <a:spLocks noGrp="1"/>
          </p:cNvSpPr>
          <p:nvPr>
            <p:ph type="title"/>
          </p:nvPr>
        </p:nvSpPr>
        <p:spPr/>
        <p:txBody>
          <a:bodyPr/>
          <a:lstStyle/>
          <a:p>
            <a:r>
              <a:rPr lang="fr-FR" dirty="0">
                <a:latin typeface="Berlin Sans FB Demi" panose="020E0802020502020306" pitchFamily="34" charset="0"/>
              </a:rPr>
              <a:t>Présentation des différents package</a:t>
            </a:r>
          </a:p>
        </p:txBody>
      </p:sp>
      <p:sp>
        <p:nvSpPr>
          <p:cNvPr id="3" name="Espace réservé du contenu 2">
            <a:extLst>
              <a:ext uri="{FF2B5EF4-FFF2-40B4-BE49-F238E27FC236}">
                <a16:creationId xmlns:a16="http://schemas.microsoft.com/office/drawing/2014/main" id="{522D9404-4AA3-42E8-A53E-4FEF28466CB8}"/>
              </a:ext>
            </a:extLst>
          </p:cNvPr>
          <p:cNvSpPr>
            <a:spLocks noGrp="1"/>
          </p:cNvSpPr>
          <p:nvPr>
            <p:ph idx="1"/>
          </p:nvPr>
        </p:nvSpPr>
        <p:spPr>
          <a:xfrm>
            <a:off x="838200" y="1690688"/>
            <a:ext cx="10515600" cy="4351338"/>
          </a:xfrm>
        </p:spPr>
        <p:txBody>
          <a:bodyPr>
            <a:normAutofit fontScale="70000" lnSpcReduction="20000"/>
          </a:bodyPr>
          <a:lstStyle/>
          <a:p>
            <a:r>
              <a:rPr lang="fr-FR" dirty="0" err="1">
                <a:latin typeface="Berlin Sans FB Demi" panose="020E0802020502020306" pitchFamily="34" charset="0"/>
              </a:rPr>
              <a:t>Helmet</a:t>
            </a:r>
            <a:r>
              <a:rPr lang="fr-FR" dirty="0">
                <a:latin typeface="Berlin Sans FB Demi" panose="020E0802020502020306" pitchFamily="34" charset="0"/>
              </a:rPr>
              <a:t> : nous aide à protéger notre application de certaines vulnérabilités bien connues du web en configurant de manière appropriée des en-têtes HTTP. Collection de 9 fonctions middleware plus petite qui </a:t>
            </a:r>
            <a:r>
              <a:rPr lang="fr-FR" dirty="0" err="1">
                <a:latin typeface="Berlin Sans FB Demi" panose="020E0802020502020306" pitchFamily="34" charset="0"/>
              </a:rPr>
              <a:t>definissent</a:t>
            </a:r>
            <a:r>
              <a:rPr lang="fr-FR" dirty="0">
                <a:latin typeface="Berlin Sans FB Demi" panose="020E0802020502020306" pitchFamily="34" charset="0"/>
              </a:rPr>
              <a:t> des en-têtes HTTP liés à la sécurité.</a:t>
            </a:r>
            <a:br>
              <a:rPr lang="fr-FR" dirty="0">
                <a:latin typeface="Berlin Sans FB Demi" panose="020E0802020502020306" pitchFamily="34" charset="0"/>
              </a:rPr>
            </a:br>
            <a:r>
              <a:rPr lang="fr-FR" dirty="0">
                <a:latin typeface="Berlin Sans FB Demi" panose="020E0802020502020306" pitchFamily="34" charset="0"/>
                <a:hlinkClick r:id="rId2"/>
              </a:rPr>
              <a:t>https://expressjs.com/fr/advanced/best-practice-security.html</a:t>
            </a:r>
            <a:endParaRPr lang="fr-FR" dirty="0">
              <a:latin typeface="Berlin Sans FB Demi" panose="020E0802020502020306" pitchFamily="34" charset="0"/>
            </a:endParaRPr>
          </a:p>
          <a:p>
            <a:endParaRPr lang="fr-FR" dirty="0">
              <a:latin typeface="Berlin Sans FB Demi" panose="020E0802020502020306" pitchFamily="34" charset="0"/>
            </a:endParaRPr>
          </a:p>
          <a:p>
            <a:r>
              <a:rPr lang="fr-FR" dirty="0" err="1">
                <a:latin typeface="Berlin Sans FB Demi" panose="020E0802020502020306" pitchFamily="34" charset="0"/>
              </a:rPr>
              <a:t>Jsonwebtoken</a:t>
            </a:r>
            <a:r>
              <a:rPr lang="fr-FR" dirty="0">
                <a:latin typeface="Berlin Sans FB Demi" panose="020E0802020502020306" pitchFamily="34" charset="0"/>
              </a:rPr>
              <a:t> : nous permet l’implémentation des jetons Web</a:t>
            </a:r>
          </a:p>
          <a:p>
            <a:endParaRPr lang="fr-FR" dirty="0">
              <a:latin typeface="Berlin Sans FB Demi" panose="020E0802020502020306" pitchFamily="34" charset="0"/>
            </a:endParaRPr>
          </a:p>
          <a:p>
            <a:r>
              <a:rPr lang="fr-FR" dirty="0">
                <a:latin typeface="Berlin Sans FB Demi" panose="020E0802020502020306" pitchFamily="34" charset="0"/>
              </a:rPr>
              <a:t>Cookie-session : middleware de session simple basé sur des cookies. Une session utilisateur peut être stockées de 2 manières principales avec des cookies : sur le serveur ou sur le client. Ce module stocke les données de session sur le client.</a:t>
            </a:r>
          </a:p>
          <a:p>
            <a:endParaRPr lang="fr-FR" dirty="0">
              <a:latin typeface="Berlin Sans FB Demi" panose="020E0802020502020306" pitchFamily="34" charset="0"/>
            </a:endParaRPr>
          </a:p>
          <a:p>
            <a:r>
              <a:rPr lang="fr-FR" dirty="0" err="1">
                <a:latin typeface="Berlin Sans FB Demi" panose="020E0802020502020306" pitchFamily="34" charset="0"/>
              </a:rPr>
              <a:t>Mongoose</a:t>
            </a:r>
            <a:r>
              <a:rPr lang="fr-FR" dirty="0">
                <a:latin typeface="Berlin Sans FB Demi" panose="020E0802020502020306" pitchFamily="34" charset="0"/>
              </a:rPr>
              <a:t> unique </a:t>
            </a:r>
            <a:r>
              <a:rPr lang="fr-FR" dirty="0" err="1">
                <a:latin typeface="Berlin Sans FB Demi" panose="020E0802020502020306" pitchFamily="34" charset="0"/>
              </a:rPr>
              <a:t>validator</a:t>
            </a:r>
            <a:r>
              <a:rPr lang="fr-FR" dirty="0">
                <a:latin typeface="Berlin Sans FB Demi" panose="020E0802020502020306" pitchFamily="34" charset="0"/>
              </a:rPr>
              <a:t> : plugin qui ajoute une validation de pré enregistrement pour les champs uniques dans un schéma </a:t>
            </a:r>
            <a:r>
              <a:rPr lang="fr-FR" dirty="0" err="1">
                <a:latin typeface="Berlin Sans FB Demi" panose="020E0802020502020306" pitchFamily="34" charset="0"/>
              </a:rPr>
              <a:t>Mongoose</a:t>
            </a:r>
            <a:r>
              <a:rPr lang="fr-FR" dirty="0">
                <a:latin typeface="Berlin Sans FB Demi" panose="020E0802020502020306" pitchFamily="34" charset="0"/>
              </a:rPr>
              <a:t>. Il rend la gestion des erreurs beaucoup plus facile car nous obtenons une erreur de validation </a:t>
            </a:r>
            <a:r>
              <a:rPr lang="fr-FR" dirty="0" err="1">
                <a:latin typeface="Berlin Sans FB Demi" panose="020E0802020502020306" pitchFamily="34" charset="0"/>
              </a:rPr>
              <a:t>mongoose</a:t>
            </a:r>
            <a:r>
              <a:rPr lang="fr-FR" dirty="0">
                <a:latin typeface="Berlin Sans FB Demi" panose="020E0802020502020306" pitchFamily="34" charset="0"/>
              </a:rPr>
              <a:t> lors d’une tentative de viol d’une contrainte unique plutôt qu’une erreur de MongoDB</a:t>
            </a:r>
          </a:p>
          <a:p>
            <a:endParaRPr lang="fr-FR" dirty="0">
              <a:latin typeface="Berlin Sans FB Demi" panose="020E0802020502020306" pitchFamily="34" charset="0"/>
            </a:endParaRPr>
          </a:p>
          <a:p>
            <a:endParaRPr lang="fr-FR" dirty="0">
              <a:latin typeface="Berlin Sans FB Demi" panose="020E0802020502020306" pitchFamily="34" charset="0"/>
            </a:endParaRPr>
          </a:p>
        </p:txBody>
      </p:sp>
    </p:spTree>
    <p:extLst>
      <p:ext uri="{BB962C8B-B14F-4D97-AF65-F5344CB8AC3E}">
        <p14:creationId xmlns:p14="http://schemas.microsoft.com/office/powerpoint/2010/main" val="38642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C3F66-71DD-443E-8BA1-F258F8776024}"/>
              </a:ext>
            </a:extLst>
          </p:cNvPr>
          <p:cNvSpPr>
            <a:spLocks noGrp="1"/>
          </p:cNvSpPr>
          <p:nvPr>
            <p:ph type="title"/>
          </p:nvPr>
        </p:nvSpPr>
        <p:spPr/>
        <p:txBody>
          <a:bodyPr/>
          <a:lstStyle/>
          <a:p>
            <a:r>
              <a:rPr lang="fr-FR" dirty="0">
                <a:latin typeface="Berlin Sans FB Demi" panose="020E0802020502020306" pitchFamily="34" charset="0"/>
              </a:rPr>
              <a:t>Présentation des différents package</a:t>
            </a:r>
          </a:p>
        </p:txBody>
      </p:sp>
      <p:sp>
        <p:nvSpPr>
          <p:cNvPr id="3" name="Espace réservé du contenu 2">
            <a:extLst>
              <a:ext uri="{FF2B5EF4-FFF2-40B4-BE49-F238E27FC236}">
                <a16:creationId xmlns:a16="http://schemas.microsoft.com/office/drawing/2014/main" id="{522D9404-4AA3-42E8-A53E-4FEF28466CB8}"/>
              </a:ext>
            </a:extLst>
          </p:cNvPr>
          <p:cNvSpPr>
            <a:spLocks noGrp="1"/>
          </p:cNvSpPr>
          <p:nvPr>
            <p:ph idx="1"/>
          </p:nvPr>
        </p:nvSpPr>
        <p:spPr>
          <a:xfrm>
            <a:off x="838200" y="1690688"/>
            <a:ext cx="10515600" cy="4351338"/>
          </a:xfrm>
        </p:spPr>
        <p:txBody>
          <a:bodyPr>
            <a:normAutofit/>
          </a:bodyPr>
          <a:lstStyle/>
          <a:p>
            <a:r>
              <a:rPr lang="fr-FR" dirty="0" err="1">
                <a:latin typeface="Berlin Sans FB Demi" panose="020E0802020502020306" pitchFamily="34" charset="0"/>
              </a:rPr>
              <a:t>Multer</a:t>
            </a:r>
            <a:r>
              <a:rPr lang="fr-FR" dirty="0">
                <a:latin typeface="Berlin Sans FB Demi" panose="020E0802020502020306" pitchFamily="34" charset="0"/>
              </a:rPr>
              <a:t> : Middleware </a:t>
            </a:r>
            <a:r>
              <a:rPr lang="fr-FR" dirty="0" err="1">
                <a:latin typeface="Berlin Sans FB Demi" panose="020E0802020502020306" pitchFamily="34" charset="0"/>
              </a:rPr>
              <a:t>node</a:t>
            </a:r>
            <a:r>
              <a:rPr lang="fr-FR" dirty="0">
                <a:latin typeface="Berlin Sans FB Demi" panose="020E0802020502020306" pitchFamily="34" charset="0"/>
              </a:rPr>
              <a:t> pour la gestion des données </a:t>
            </a:r>
            <a:r>
              <a:rPr lang="fr-FR" dirty="0" err="1">
                <a:latin typeface="Berlin Sans FB Demi" panose="020E0802020502020306" pitchFamily="34" charset="0"/>
              </a:rPr>
              <a:t>multipart</a:t>
            </a:r>
            <a:r>
              <a:rPr lang="fr-FR" dirty="0">
                <a:latin typeface="Berlin Sans FB Demi" panose="020E0802020502020306" pitchFamily="34" charset="0"/>
              </a:rPr>
              <a:t>/</a:t>
            </a:r>
            <a:r>
              <a:rPr lang="fr-FR" dirty="0" err="1">
                <a:latin typeface="Berlin Sans FB Demi" panose="020E0802020502020306" pitchFamily="34" charset="0"/>
              </a:rPr>
              <a:t>form</a:t>
            </a:r>
            <a:r>
              <a:rPr lang="fr-FR" dirty="0">
                <a:latin typeface="Berlin Sans FB Demi" panose="020E0802020502020306" pitchFamily="34" charset="0"/>
              </a:rPr>
              <a:t>-data qui est principalement utilisé pour le téléchargement de fichiers.</a:t>
            </a:r>
          </a:p>
          <a:p>
            <a:pPr marL="0" indent="0">
              <a:buNone/>
            </a:pPr>
            <a:endParaRPr lang="fr-FR" dirty="0">
              <a:latin typeface="Berlin Sans FB Demi" panose="020E0802020502020306" pitchFamily="34" charset="0"/>
            </a:endParaRPr>
          </a:p>
          <a:p>
            <a:r>
              <a:rPr lang="fr-FR" dirty="0">
                <a:latin typeface="Berlin Sans FB Demi" panose="020E0802020502020306" pitchFamily="34" charset="0"/>
              </a:rPr>
              <a:t>Save : simple action de persistance basée sur CRUD pour stocker des objets dans n’importe quel base de données. Dans notre cas MongoDB</a:t>
            </a: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p:txBody>
      </p:sp>
    </p:spTree>
    <p:extLst>
      <p:ext uri="{BB962C8B-B14F-4D97-AF65-F5344CB8AC3E}">
        <p14:creationId xmlns:p14="http://schemas.microsoft.com/office/powerpoint/2010/main" val="425361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FE5C52-2D41-4246-9B53-E2CAEE08C9F8}"/>
              </a:ext>
            </a:extLst>
          </p:cNvPr>
          <p:cNvSpPr>
            <a:spLocks noGrp="1"/>
          </p:cNvSpPr>
          <p:nvPr>
            <p:ph type="title"/>
          </p:nvPr>
        </p:nvSpPr>
        <p:spPr>
          <a:xfrm>
            <a:off x="838200" y="2398111"/>
            <a:ext cx="10515600" cy="1325563"/>
          </a:xfrm>
        </p:spPr>
        <p:txBody>
          <a:bodyPr/>
          <a:lstStyle/>
          <a:p>
            <a:pPr algn="ctr"/>
            <a:r>
              <a:rPr lang="fr-FR" dirty="0">
                <a:latin typeface="Berlin Sans FB Demi" panose="020E0802020502020306" pitchFamily="34" charset="0"/>
              </a:rPr>
              <a:t>Présentation du code + de l’API</a:t>
            </a:r>
          </a:p>
        </p:txBody>
      </p:sp>
      <p:sp>
        <p:nvSpPr>
          <p:cNvPr id="3" name="Espace réservé du contenu 2">
            <a:extLst>
              <a:ext uri="{FF2B5EF4-FFF2-40B4-BE49-F238E27FC236}">
                <a16:creationId xmlns:a16="http://schemas.microsoft.com/office/drawing/2014/main" id="{044660C0-9CA2-4309-B1B0-AEF58EAF0136}"/>
              </a:ext>
            </a:extLst>
          </p:cNvPr>
          <p:cNvSpPr>
            <a:spLocks noGrp="1"/>
          </p:cNvSpPr>
          <p:nvPr>
            <p:ph idx="1"/>
          </p:nvPr>
        </p:nvSpPr>
        <p:spPr/>
        <p:txBody>
          <a:bodyPr/>
          <a:lstStyle/>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pPr marL="0" indent="0" algn="ctr">
              <a:buNone/>
            </a:pPr>
            <a:endParaRPr lang="fr-FR" dirty="0"/>
          </a:p>
        </p:txBody>
      </p:sp>
    </p:spTree>
    <p:extLst>
      <p:ext uri="{BB962C8B-B14F-4D97-AF65-F5344CB8AC3E}">
        <p14:creationId xmlns:p14="http://schemas.microsoft.com/office/powerpoint/2010/main" val="150345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77B1E-C9E9-45CF-89AA-0AD7F8879A9F}"/>
              </a:ext>
            </a:extLst>
          </p:cNvPr>
          <p:cNvSpPr>
            <a:spLocks noGrp="1"/>
          </p:cNvSpPr>
          <p:nvPr>
            <p:ph type="title"/>
          </p:nvPr>
        </p:nvSpPr>
        <p:spPr/>
        <p:txBody>
          <a:bodyPr/>
          <a:lstStyle/>
          <a:p>
            <a:r>
              <a:rPr lang="fr-FR" dirty="0">
                <a:latin typeface="Berlin Sans FB Demi" panose="020E0802020502020306" pitchFamily="34" charset="0"/>
              </a:rPr>
              <a:t>Principales difficultés rencontrées</a:t>
            </a:r>
            <a:endParaRPr lang="fr-FR" dirty="0"/>
          </a:p>
        </p:txBody>
      </p:sp>
      <p:sp>
        <p:nvSpPr>
          <p:cNvPr id="3" name="Espace réservé du contenu 2">
            <a:extLst>
              <a:ext uri="{FF2B5EF4-FFF2-40B4-BE49-F238E27FC236}">
                <a16:creationId xmlns:a16="http://schemas.microsoft.com/office/drawing/2014/main" id="{A9D9F47F-17E5-4F5D-BA9D-5E2BB43CF6BD}"/>
              </a:ext>
            </a:extLst>
          </p:cNvPr>
          <p:cNvSpPr>
            <a:spLocks noGrp="1"/>
          </p:cNvSpPr>
          <p:nvPr>
            <p:ph idx="1"/>
          </p:nvPr>
        </p:nvSpPr>
        <p:spPr/>
        <p:txBody>
          <a:bodyPr>
            <a:normAutofit/>
          </a:bodyPr>
          <a:lstStyle/>
          <a:p>
            <a:pPr marL="0" indent="0">
              <a:buNone/>
            </a:pPr>
            <a:endParaRPr lang="fr-FR" dirty="0">
              <a:latin typeface="Berlin Sans FB Demi" panose="020E0802020502020306" pitchFamily="34" charset="0"/>
            </a:endParaRPr>
          </a:p>
          <a:p>
            <a:r>
              <a:rPr lang="fr-FR" dirty="0">
                <a:latin typeface="Berlin Sans FB Demi" panose="020E0802020502020306" pitchFamily="34" charset="0"/>
              </a:rPr>
              <a:t>Imaginer la structure du code </a:t>
            </a:r>
          </a:p>
          <a:p>
            <a:pPr marL="0" indent="0">
              <a:buNone/>
            </a:pPr>
            <a:endParaRPr lang="fr-FR" dirty="0">
              <a:latin typeface="Berlin Sans FB Demi" panose="020E0802020502020306" pitchFamily="34" charset="0"/>
            </a:endParaRPr>
          </a:p>
          <a:p>
            <a:pPr marL="0" indent="0">
              <a:buNone/>
            </a:pPr>
            <a:endParaRPr lang="fr-FR" dirty="0">
              <a:latin typeface="Berlin Sans FB Demi" panose="020E0802020502020306" pitchFamily="34" charset="0"/>
            </a:endParaRPr>
          </a:p>
          <a:p>
            <a:r>
              <a:rPr lang="fr-FR" dirty="0">
                <a:latin typeface="Berlin Sans FB Demi" panose="020E0802020502020306" pitchFamily="34" charset="0"/>
              </a:rPr>
              <a:t>Implanter les concepts de sécurité</a:t>
            </a: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latin typeface="Berlin Sans FB Demi" panose="020E0802020502020306" pitchFamily="34" charset="0"/>
            </a:endParaRPr>
          </a:p>
          <a:p>
            <a:endParaRPr lang="fr-FR" dirty="0"/>
          </a:p>
        </p:txBody>
      </p:sp>
    </p:spTree>
    <p:extLst>
      <p:ext uri="{BB962C8B-B14F-4D97-AF65-F5344CB8AC3E}">
        <p14:creationId xmlns:p14="http://schemas.microsoft.com/office/powerpoint/2010/main" val="2218130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632</Words>
  <Application>Microsoft Office PowerPoint</Application>
  <PresentationFormat>Grand écran</PresentationFormat>
  <Paragraphs>55</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Berlin Sans FB Demi</vt:lpstr>
      <vt:lpstr>Calibri</vt:lpstr>
      <vt:lpstr>Calibri Light</vt:lpstr>
      <vt:lpstr>Thème Office</vt:lpstr>
      <vt:lpstr>Présentation Soutenance P6  Construisez une API sécurisée  pour une application d’avis gastronomiques</vt:lpstr>
      <vt:lpstr>Présentation PowerPoint</vt:lpstr>
      <vt:lpstr>Présentation des différentes technologies</vt:lpstr>
      <vt:lpstr>Présentation des différentes technologies</vt:lpstr>
      <vt:lpstr>Présentation des différents package</vt:lpstr>
      <vt:lpstr>Présentation des différents package</vt:lpstr>
      <vt:lpstr>Présentation des différents package</vt:lpstr>
      <vt:lpstr>Présentation du code + de l’API</vt:lpstr>
      <vt:lpstr>Principales difficultés rencontrées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Soutenance P2 Réservia</dc:title>
  <dc:creator>Jonathan Palacios</dc:creator>
  <cp:lastModifiedBy>Jonathan Palacios</cp:lastModifiedBy>
  <cp:revision>43</cp:revision>
  <dcterms:created xsi:type="dcterms:W3CDTF">2021-06-08T12:58:31Z</dcterms:created>
  <dcterms:modified xsi:type="dcterms:W3CDTF">2021-10-05T11:38:02Z</dcterms:modified>
</cp:coreProperties>
</file>