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1"/>
  </p:notesMasterIdLst>
  <p:handoutMasterIdLst>
    <p:handoutMasterId r:id="rId22"/>
  </p:handoutMasterIdLst>
  <p:sldIdLst>
    <p:sldId id="257" r:id="rId2"/>
    <p:sldId id="266" r:id="rId3"/>
    <p:sldId id="258" r:id="rId4"/>
    <p:sldId id="259" r:id="rId5"/>
    <p:sldId id="260" r:id="rId6"/>
    <p:sldId id="261" r:id="rId7"/>
    <p:sldId id="262" r:id="rId8"/>
    <p:sldId id="263" r:id="rId9"/>
    <p:sldId id="264" r:id="rId10"/>
    <p:sldId id="265" r:id="rId11"/>
    <p:sldId id="267" r:id="rId12"/>
    <p:sldId id="271" r:id="rId13"/>
    <p:sldId id="268" r:id="rId14"/>
    <p:sldId id="269" r:id="rId15"/>
    <p:sldId id="270" r:id="rId16"/>
    <p:sldId id="272" r:id="rId17"/>
    <p:sldId id="273" r:id="rId18"/>
    <p:sldId id="274" r:id="rId19"/>
    <p:sldId id="275"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108"/>
      </p:cViewPr>
      <p:guideLst>
        <p:guide orient="horz" pos="2160"/>
        <p:guide pos="3840"/>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06.05.2020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06.05.2020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06.05.2020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06.05.2020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06.05.2020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06.05.2020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06.05.2020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06.05.2020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06.05.2020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06.05.2020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06.05.2020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06.05.2020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06.05.2020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06.05.2020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edienkompass.de/was-ist-influencer-marketing/" TargetMode="External"/><Relationship Id="rId3" Type="http://schemas.openxmlformats.org/officeDocument/2006/relationships/hyperlink" Target="https://www.washingtonpost.com/apps/g/page/business/how-targeted-advertising-works/412/" TargetMode="External"/><Relationship Id="rId7" Type="http://schemas.openxmlformats.org/officeDocument/2006/relationships/hyperlink" Target="http://www.falkrichter.de/psychologie/werbewirkungsmodelle.htm" TargetMode="External"/><Relationship Id="rId2" Type="http://schemas.openxmlformats.org/officeDocument/2006/relationships/hyperlink" Target="https://www.owep.de/artikel/40-macht-und-einfluss-medien-in-deutschland" TargetMode="External"/><Relationship Id="rId1" Type="http://schemas.openxmlformats.org/officeDocument/2006/relationships/slideLayout" Target="../slideLayouts/slideLayout2.xml"/><Relationship Id="rId6" Type="http://schemas.openxmlformats.org/officeDocument/2006/relationships/hyperlink" Target="https://rechtstipp24.de/2017/12/31/handy-hoert-mit-massgeschneiderte-werbung-dank-staendiger-ueberwachung-der-umgebung/" TargetMode="External"/><Relationship Id="rId5" Type="http://schemas.openxmlformats.org/officeDocument/2006/relationships/hyperlink" Target="https://www.psychologytoday.com/us/blog/ulterior-motives/201008/what-does-advertising-do" TargetMode="External"/><Relationship Id="rId4" Type="http://schemas.openxmlformats.org/officeDocument/2006/relationships/hyperlink" Target="https://www.com-magazin.de/praxis/internet/so-funktionieren-cookies-7425.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ransparency.de/fileadmin/Redaktion/Publikationen/2014/Lobbying_in_Deutschland_TransparencyDeutschland_2014.pdf" TargetMode="External"/><Relationship Id="rId2" Type="http://schemas.openxmlformats.org/officeDocument/2006/relationships/hyperlink" Target="https://www.lobbycontrol.de/2017/10/lobbyismus-in-deutschland-und-europa-die-machtfrage/" TargetMode="External"/><Relationship Id="rId1" Type="http://schemas.openxmlformats.org/officeDocument/2006/relationships/slideLayout" Target="../slideLayouts/slideLayout2.xml"/><Relationship Id="rId6" Type="http://schemas.openxmlformats.org/officeDocument/2006/relationships/hyperlink" Target="https://www.br.de/puls/themen/welt/pro-contra-lobbyismus-100.html" TargetMode="External"/><Relationship Id="rId5" Type="http://schemas.openxmlformats.org/officeDocument/2006/relationships/hyperlink" Target="http://www.nelson.com/common/polisci/introlobby.html" TargetMode="External"/><Relationship Id="rId4" Type="http://schemas.openxmlformats.org/officeDocument/2006/relationships/hyperlink" Target="https://www.thinkhubbell.com/the-difference-between-public-affairs-and-lobby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khn.org/news/a-frenzy-of-lobbying-on-21st-century-cures/" TargetMode="External"/><Relationship Id="rId2" Type="http://schemas.openxmlformats.org/officeDocument/2006/relationships/hyperlink" Target="https://www.google.com/search?q=dieter+hildebrandt&amp;client=firefox-b-d&amp;source=lnms&amp;tbm=isch&amp;sa=X&amp;ved=2ahUKEwj21rrD7Z7pAhWOjqQKHb4_DZoQ_AUoAnoECBgQBA&amp;biw=1366&amp;bih=654#imgrc=6dIF5VrdFyCgy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3" y="639097"/>
            <a:ext cx="6790393" cy="3748317"/>
          </a:xfrm>
        </p:spPr>
        <p:txBody>
          <a:bodyPr rtlCol="0">
            <a:normAutofit/>
          </a:bodyPr>
          <a:lstStyle/>
          <a:p>
            <a:pPr rtl="0"/>
            <a:r>
              <a:rPr lang="de-DE" sz="7200" dirty="0"/>
              <a:t>Einfluss von Unternehmen</a:t>
            </a:r>
            <a:endParaRPr lang="de" sz="7200" dirty="0"/>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5118216"/>
            <a:ext cx="6269347" cy="1021498"/>
          </a:xfrm>
        </p:spPr>
        <p:txBody>
          <a:bodyPr rtlCol="0">
            <a:normAutofit/>
          </a:bodyPr>
          <a:lstStyle/>
          <a:p>
            <a:pPr rtl="0"/>
            <a:r>
              <a:rPr lang="de" dirty="0">
                <a:solidFill>
                  <a:schemeClr val="tx1">
                    <a:lumMod val="85000"/>
                    <a:lumOff val="15000"/>
                  </a:schemeClr>
                </a:solidFill>
              </a:rPr>
              <a:t>Joshua Bernhart &amp; TOM Fimpel</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ED9F3-5A4F-4BA9-8F2C-B764FBAB74B4}"/>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3CBFBF2D-35BC-4EE9-A8B6-1687123E75FE}"/>
              </a:ext>
            </a:extLst>
          </p:cNvPr>
          <p:cNvSpPr>
            <a:spLocks noGrp="1"/>
          </p:cNvSpPr>
          <p:nvPr>
            <p:ph idx="1"/>
          </p:nvPr>
        </p:nvSpPr>
        <p:spPr>
          <a:xfrm>
            <a:off x="1097280" y="1904301"/>
            <a:ext cx="10058400" cy="3964791"/>
          </a:xfrm>
        </p:spPr>
        <p:txBody>
          <a:bodyPr>
            <a:normAutofit fontScale="25000" lnSpcReduction="20000"/>
          </a:bodyPr>
          <a:lstStyle/>
          <a:p>
            <a:pPr marL="742950" indent="-742950">
              <a:lnSpc>
                <a:spcPct val="120000"/>
              </a:lnSpc>
              <a:spcBef>
                <a:spcPts val="600"/>
              </a:spcBef>
              <a:buFont typeface="+mj-lt"/>
              <a:buAutoNum type="arabicPeriod"/>
            </a:pPr>
            <a:r>
              <a:rPr lang="en-US" sz="3200" dirty="0"/>
              <a:t>The use of the media: (Stand  30.04.2020)</a:t>
            </a:r>
            <a:endParaRPr lang="de-DE" sz="3200" dirty="0"/>
          </a:p>
          <a:p>
            <a:pPr marL="742950" indent="-742950">
              <a:lnSpc>
                <a:spcPct val="120000"/>
              </a:lnSpc>
              <a:spcBef>
                <a:spcPts val="600"/>
              </a:spcBef>
              <a:buFont typeface="+mj-lt"/>
              <a:buAutoNum type="arabicPeriod"/>
            </a:pPr>
            <a:r>
              <a:rPr lang="en-US" sz="3200" u="sng" dirty="0">
                <a:hlinkClick r:id="rId2"/>
              </a:rPr>
              <a:t>https://www.owep.de/artikel/40-macht-und-einfluss-medien-in-deutschland</a:t>
            </a:r>
            <a:endParaRPr lang="de-DE" sz="3200" dirty="0"/>
          </a:p>
          <a:p>
            <a:pPr marL="742950" indent="-742950">
              <a:lnSpc>
                <a:spcPct val="120000"/>
              </a:lnSpc>
              <a:spcBef>
                <a:spcPts val="600"/>
              </a:spcBef>
              <a:buFont typeface="+mj-lt"/>
              <a:buAutoNum type="arabicPeriod"/>
            </a:pPr>
            <a:r>
              <a:rPr lang="en-US" sz="3200" dirty="0"/>
              <a:t>Target advertising:  (Stand 25.04.2020)</a:t>
            </a:r>
            <a:endParaRPr lang="de-DE" sz="3200" dirty="0"/>
          </a:p>
          <a:p>
            <a:pPr marL="742950" indent="-742950">
              <a:lnSpc>
                <a:spcPct val="120000"/>
              </a:lnSpc>
              <a:spcBef>
                <a:spcPts val="600"/>
              </a:spcBef>
              <a:buFont typeface="+mj-lt"/>
              <a:buAutoNum type="arabicPeriod"/>
            </a:pPr>
            <a:r>
              <a:rPr lang="en-US" sz="3200" u="sng" dirty="0">
                <a:hlinkClick r:id="rId3"/>
              </a:rPr>
              <a:t>https://www.washingtonpost.com/apps/g/page/business/how-targeted-advertising-works/412/</a:t>
            </a:r>
            <a:endParaRPr lang="de-DE" sz="3200" dirty="0"/>
          </a:p>
          <a:p>
            <a:pPr marL="742950" indent="-742950">
              <a:lnSpc>
                <a:spcPct val="120000"/>
              </a:lnSpc>
              <a:spcBef>
                <a:spcPts val="600"/>
              </a:spcBef>
              <a:buFont typeface="+mj-lt"/>
              <a:buAutoNum type="arabicPeriod"/>
            </a:pPr>
            <a:r>
              <a:rPr lang="en-US" sz="3200" dirty="0"/>
              <a:t>Cookies: (Stand 29.04.2020)</a:t>
            </a:r>
            <a:endParaRPr lang="de-DE" sz="3200" dirty="0"/>
          </a:p>
          <a:p>
            <a:pPr marL="742950" indent="-742950">
              <a:lnSpc>
                <a:spcPct val="120000"/>
              </a:lnSpc>
              <a:spcBef>
                <a:spcPts val="600"/>
              </a:spcBef>
              <a:buFont typeface="+mj-lt"/>
              <a:buAutoNum type="arabicPeriod"/>
            </a:pPr>
            <a:r>
              <a:rPr lang="en-US" sz="3200" u="sng" dirty="0">
                <a:hlinkClick r:id="rId4"/>
              </a:rPr>
              <a:t>https://www.com-magazin.de/praxis/internet/so-funktionieren-cookies-7425.html</a:t>
            </a:r>
            <a:endParaRPr lang="de-DE" sz="3200" dirty="0"/>
          </a:p>
          <a:p>
            <a:pPr marL="742950" indent="-742950">
              <a:lnSpc>
                <a:spcPct val="120000"/>
              </a:lnSpc>
              <a:spcBef>
                <a:spcPts val="600"/>
              </a:spcBef>
              <a:buFont typeface="+mj-lt"/>
              <a:buAutoNum type="arabicPeriod"/>
            </a:pPr>
            <a:r>
              <a:rPr lang="en-US" sz="3200" dirty="0"/>
              <a:t>What advertisements are doing with us?</a:t>
            </a:r>
            <a:endParaRPr lang="de-DE" sz="3200" dirty="0"/>
          </a:p>
          <a:p>
            <a:pPr marL="742950" indent="-742950">
              <a:lnSpc>
                <a:spcPct val="120000"/>
              </a:lnSpc>
              <a:spcBef>
                <a:spcPts val="600"/>
              </a:spcBef>
              <a:buFont typeface="+mj-lt"/>
              <a:buAutoNum type="arabicPeriod"/>
            </a:pPr>
            <a:r>
              <a:rPr lang="en-US" sz="3200" u="sng" dirty="0">
                <a:hlinkClick r:id="rId5"/>
              </a:rPr>
              <a:t>https://www.psychologytoday.com/us/blog/ulterior-motives/201008/what-does-advertising-do</a:t>
            </a:r>
            <a:endParaRPr lang="de-DE" sz="3200" dirty="0"/>
          </a:p>
          <a:p>
            <a:pPr marL="742950" indent="-742950">
              <a:lnSpc>
                <a:spcPct val="120000"/>
              </a:lnSpc>
              <a:spcBef>
                <a:spcPts val="600"/>
              </a:spcBef>
              <a:buFont typeface="+mj-lt"/>
              <a:buAutoNum type="arabicPeriod"/>
            </a:pPr>
            <a:r>
              <a:rPr lang="en-US" sz="3200" dirty="0"/>
              <a:t>Do they listen to our phones?  (Stand 25.04.2020)</a:t>
            </a:r>
            <a:endParaRPr lang="de-DE" sz="3200" dirty="0"/>
          </a:p>
          <a:p>
            <a:pPr marL="742950" indent="-742950">
              <a:lnSpc>
                <a:spcPct val="120000"/>
              </a:lnSpc>
              <a:spcBef>
                <a:spcPts val="600"/>
              </a:spcBef>
              <a:buFont typeface="+mj-lt"/>
              <a:buAutoNum type="arabicPeriod"/>
            </a:pPr>
            <a:r>
              <a:rPr lang="en-US" sz="3200" u="sng" dirty="0">
                <a:hlinkClick r:id="rId6"/>
              </a:rPr>
              <a:t>https://rechtstipp24.de/2017/12/31/handy-hoert-mit-massgeschneiderte-werbung-dank-staendiger-ueberwachung-der-umgebung/</a:t>
            </a:r>
            <a:endParaRPr lang="de-DE" sz="3200" dirty="0"/>
          </a:p>
          <a:p>
            <a:pPr marL="742950" indent="-742950">
              <a:lnSpc>
                <a:spcPct val="120000"/>
              </a:lnSpc>
              <a:spcBef>
                <a:spcPts val="600"/>
              </a:spcBef>
              <a:buFont typeface="+mj-lt"/>
              <a:buAutoNum type="arabicPeriod"/>
            </a:pPr>
            <a:r>
              <a:rPr lang="en-US" sz="3200" dirty="0"/>
              <a:t>Why are advertisements effective? (Stand 29.04.2020)</a:t>
            </a:r>
            <a:endParaRPr lang="de-DE" sz="3200" dirty="0"/>
          </a:p>
          <a:p>
            <a:pPr marL="742950" indent="-742950">
              <a:lnSpc>
                <a:spcPct val="120000"/>
              </a:lnSpc>
              <a:spcBef>
                <a:spcPts val="600"/>
              </a:spcBef>
              <a:buFont typeface="+mj-lt"/>
              <a:buAutoNum type="arabicPeriod"/>
            </a:pPr>
            <a:r>
              <a:rPr lang="en-US" sz="3200" u="sng" dirty="0">
                <a:hlinkClick r:id="rId7"/>
              </a:rPr>
              <a:t>http://www.falkrichter.de/psychologie/werbewirkungsmodelle.htm</a:t>
            </a:r>
            <a:endParaRPr lang="de-DE" sz="3200" dirty="0"/>
          </a:p>
          <a:p>
            <a:pPr marL="742950" indent="-742950">
              <a:lnSpc>
                <a:spcPct val="120000"/>
              </a:lnSpc>
              <a:spcBef>
                <a:spcPts val="600"/>
              </a:spcBef>
              <a:buFont typeface="+mj-lt"/>
              <a:buAutoNum type="arabicPeriod"/>
            </a:pPr>
            <a:r>
              <a:rPr lang="en-US" sz="3200" dirty="0"/>
              <a:t>Influencer: (Stand  30.04.2020)</a:t>
            </a:r>
            <a:endParaRPr lang="de-DE" sz="3200" dirty="0"/>
          </a:p>
          <a:p>
            <a:pPr marL="742950" indent="-742950">
              <a:lnSpc>
                <a:spcPct val="120000"/>
              </a:lnSpc>
              <a:spcBef>
                <a:spcPts val="600"/>
              </a:spcBef>
              <a:buFont typeface="+mj-lt"/>
              <a:buAutoNum type="arabicPeriod"/>
            </a:pPr>
            <a:r>
              <a:rPr lang="en-US" sz="3200" u="sng" dirty="0">
                <a:hlinkClick r:id="rId8"/>
              </a:rPr>
              <a:t>https://medienkompass.de/was-ist-influencer-marketing/</a:t>
            </a:r>
            <a:endParaRPr lang="en-US" sz="3200" u="sng" dirty="0"/>
          </a:p>
          <a:p>
            <a:pPr marL="742950" indent="-742950">
              <a:lnSpc>
                <a:spcPct val="120000"/>
              </a:lnSpc>
              <a:spcBef>
                <a:spcPts val="600"/>
              </a:spcBef>
              <a:buFont typeface="+mj-lt"/>
              <a:buAutoNum type="arabicPeriod"/>
            </a:pPr>
            <a:r>
              <a:rPr lang="en-US" sz="3200" u="sng" dirty="0" err="1"/>
              <a:t>Bilder</a:t>
            </a:r>
            <a:r>
              <a:rPr lang="en-US" sz="3200" u="sng" dirty="0"/>
              <a:t> :</a:t>
            </a:r>
          </a:p>
          <a:p>
            <a:pPr marL="742950" indent="-742950">
              <a:lnSpc>
                <a:spcPct val="120000"/>
              </a:lnSpc>
              <a:spcBef>
                <a:spcPts val="600"/>
              </a:spcBef>
              <a:buFont typeface="+mj-lt"/>
              <a:buAutoNum type="arabicPeriod"/>
            </a:pPr>
            <a:r>
              <a:rPr lang="en-US" sz="3200" u="sng" dirty="0">
                <a:hlinkClick r:id="rId3"/>
              </a:rPr>
              <a:t>https://www.washingtonpost.com/apps/g/page/business/how-targeted-advertising-works/412/</a:t>
            </a:r>
            <a:endParaRPr lang="en-US" sz="3200" u="sng" dirty="0"/>
          </a:p>
          <a:p>
            <a:pPr marL="742950" indent="-742950">
              <a:lnSpc>
                <a:spcPct val="120000"/>
              </a:lnSpc>
              <a:spcBef>
                <a:spcPts val="600"/>
              </a:spcBef>
              <a:buFont typeface="+mj-lt"/>
              <a:buAutoNum type="arabicPeriod"/>
            </a:pPr>
            <a:r>
              <a:rPr lang="de-DE" sz="3200" dirty="0"/>
              <a:t>https://www.bing.com/images/search?view=detailV2&amp;id=DA85B541EBBAA1532E31166F9DBEB032DCBC595C&amp;thid=OIP.xIT1MUF-3FhPyGpZnDfBtwHaEK&amp;mediaurl=https%3A%2F%2Fs3-eu-west-2.amazonaws.com%2Fmetro-news-s3-prod%2Fwp-content%2Fuploads%2F2018%2F09%2FHeader_1963465_16.9-1024x576.jpg&amp;exph=576&amp;expw=1024&amp;q=landfill+sit&amp;selectedindex=9&amp;ajaxhist=0&amp;vt=0&amp;eim=0,1,3,4,6,8,10</a:t>
            </a:r>
          </a:p>
          <a:p>
            <a:pPr marL="742950" indent="-742950">
              <a:lnSpc>
                <a:spcPct val="120000"/>
              </a:lnSpc>
              <a:spcBef>
                <a:spcPts val="600"/>
              </a:spcBef>
              <a:buFont typeface="+mj-lt"/>
              <a:buAutoNum type="arabicPeriod"/>
            </a:pPr>
            <a:endParaRPr lang="de-DE" sz="3200" dirty="0"/>
          </a:p>
          <a:p>
            <a:pPr marL="742950" indent="-742950">
              <a:lnSpc>
                <a:spcPct val="120000"/>
              </a:lnSpc>
              <a:spcBef>
                <a:spcPts val="600"/>
              </a:spcBef>
              <a:buFont typeface="+mj-lt"/>
              <a:buAutoNum type="arabicPeriod"/>
            </a:pPr>
            <a:endParaRPr lang="de-DE" sz="3200" dirty="0"/>
          </a:p>
          <a:p>
            <a:pPr marL="742950" indent="-742950">
              <a:lnSpc>
                <a:spcPct val="120000"/>
              </a:lnSpc>
              <a:spcBef>
                <a:spcPts val="600"/>
              </a:spcBef>
              <a:buFont typeface="+mj-lt"/>
              <a:buAutoNum type="arabicPeriod"/>
            </a:pPr>
            <a:endParaRPr lang="de-DE" sz="3200" dirty="0"/>
          </a:p>
          <a:p>
            <a:pPr marL="742950" indent="-742950">
              <a:lnSpc>
                <a:spcPct val="120000"/>
              </a:lnSpc>
              <a:spcBef>
                <a:spcPts val="600"/>
              </a:spcBef>
              <a:buFont typeface="+mj-lt"/>
              <a:buAutoNum type="arabicPeriod"/>
            </a:pPr>
            <a:endParaRPr lang="de-DE" sz="3200" dirty="0"/>
          </a:p>
          <a:p>
            <a:pPr marL="0" indent="0">
              <a:lnSpc>
                <a:spcPct val="120000"/>
              </a:lnSpc>
              <a:buNone/>
            </a:pPr>
            <a:r>
              <a:rPr lang="en-US" sz="3200" dirty="0"/>
              <a:t> </a:t>
            </a:r>
            <a:endParaRPr lang="de-DE" sz="3200" dirty="0"/>
          </a:p>
          <a:p>
            <a:pPr marL="457200" indent="-457200">
              <a:buFont typeface="+mj-lt"/>
              <a:buAutoNum type="arabicPeriod"/>
            </a:pPr>
            <a:endParaRPr lang="de-DE" sz="2000" dirty="0"/>
          </a:p>
          <a:p>
            <a:pPr marL="457200" indent="-457200">
              <a:buFont typeface="+mj-lt"/>
              <a:buAutoNum type="arabicPeriod"/>
            </a:pPr>
            <a:endParaRPr lang="de-DE" dirty="0"/>
          </a:p>
        </p:txBody>
      </p:sp>
      <p:sp>
        <p:nvSpPr>
          <p:cNvPr id="4" name="Datumsplatzhalter 3">
            <a:extLst>
              <a:ext uri="{FF2B5EF4-FFF2-40B4-BE49-F238E27FC236}">
                <a16:creationId xmlns:a16="http://schemas.microsoft.com/office/drawing/2014/main" id="{87D44ECB-886E-4D0F-856A-2FC52F0DC9A2}"/>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218851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Influence</a:t>
            </a:r>
            <a:r>
              <a:rPr lang="de-DE" dirty="0"/>
              <a:t> on </a:t>
            </a:r>
            <a:r>
              <a:rPr lang="de-DE" dirty="0" err="1"/>
              <a:t>politics</a:t>
            </a:r>
            <a:br>
              <a:rPr lang="de-DE" dirty="0"/>
            </a:br>
            <a:r>
              <a:rPr lang="de-DE" sz="1200" dirty="0"/>
              <a:t>(Joshua Bernhart)</a:t>
            </a:r>
          </a:p>
        </p:txBody>
      </p:sp>
      <p:sp>
        <p:nvSpPr>
          <p:cNvPr id="3" name="Inhaltsplatzhalter 2"/>
          <p:cNvSpPr>
            <a:spLocks noGrp="1"/>
          </p:cNvSpPr>
          <p:nvPr>
            <p:ph idx="1"/>
          </p:nvPr>
        </p:nvSpPr>
        <p:spPr>
          <a:xfrm>
            <a:off x="1097280" y="2659187"/>
            <a:ext cx="10058400" cy="1690076"/>
          </a:xfrm>
        </p:spPr>
        <p:txBody>
          <a:bodyPr/>
          <a:lstStyle/>
          <a:p>
            <a:pPr marL="514350" indent="-514350">
              <a:buFont typeface="+mj-lt"/>
              <a:buAutoNum type="arabicPeriod"/>
            </a:pPr>
            <a:r>
              <a:rPr lang="de-DE" sz="2800" dirty="0"/>
              <a:t>„Politik ist nur der Spielraum, den die Wirtschaft ihm lässt.“ </a:t>
            </a:r>
          </a:p>
          <a:p>
            <a:pPr marL="457200" indent="-457200">
              <a:buFont typeface="+mj-lt"/>
              <a:buAutoNum type="arabicPeriod"/>
            </a:pPr>
            <a:endParaRPr lang="de-DE" dirty="0"/>
          </a:p>
          <a:p>
            <a:pPr marL="1928600" lvl="8" indent="-457200">
              <a:buFont typeface="+mj-lt"/>
              <a:buAutoNum type="arabicPeriod"/>
            </a:pPr>
            <a:r>
              <a:rPr lang="de-DE" sz="2000" dirty="0"/>
              <a:t>                                                                                    ~Dieter Hildebrandt</a:t>
            </a:r>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3546227"/>
            <a:ext cx="4158536" cy="235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feld 5"/>
          <p:cNvSpPr txBox="1"/>
          <p:nvPr/>
        </p:nvSpPr>
        <p:spPr>
          <a:xfrm>
            <a:off x="3513579" y="6028565"/>
            <a:ext cx="64811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100" dirty="0">
                <a:solidFill>
                  <a:schemeClr val="tx1">
                    <a:lumMod val="85000"/>
                    <a:lumOff val="15000"/>
                  </a:schemeClr>
                </a:solidFill>
              </a:rPr>
              <a:t>Grafik 1</a:t>
            </a:r>
          </a:p>
        </p:txBody>
      </p:sp>
    </p:spTree>
    <p:extLst>
      <p:ext uri="{BB962C8B-B14F-4D97-AF65-F5344CB8AC3E}">
        <p14:creationId xmlns:p14="http://schemas.microsoft.com/office/powerpoint/2010/main" val="24639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Lobbying</a:t>
            </a:r>
            <a:br>
              <a:rPr lang="de-DE" dirty="0"/>
            </a:br>
            <a:endParaRPr lang="de-DE" dirty="0"/>
          </a:p>
        </p:txBody>
      </p:sp>
      <p:sp>
        <p:nvSpPr>
          <p:cNvPr id="3" name="Inhaltsplatzhalter 2"/>
          <p:cNvSpPr>
            <a:spLocks noGrp="1"/>
          </p:cNvSpPr>
          <p:nvPr>
            <p:ph idx="1"/>
          </p:nvPr>
        </p:nvSpPr>
        <p:spPr/>
        <p:txBody>
          <a:bodyPr anchor="ctr"/>
          <a:lstStyle/>
          <a:p>
            <a:pPr marL="658368" lvl="1" indent="-457200">
              <a:buFont typeface="+mj-lt"/>
              <a:buAutoNum type="arabicPeriod"/>
            </a:pPr>
            <a:r>
              <a:rPr lang="de-DE" sz="2000" dirty="0">
                <a:solidFill>
                  <a:prstClr val="black"/>
                </a:solidFill>
              </a:rPr>
              <a:t>Lobbying </a:t>
            </a:r>
            <a:r>
              <a:rPr lang="de-DE" sz="2000" dirty="0" err="1">
                <a:solidFill>
                  <a:prstClr val="black"/>
                </a:solidFill>
              </a:rPr>
              <a:t>stands</a:t>
            </a:r>
            <a:r>
              <a:rPr lang="de-DE" sz="2000" dirty="0">
                <a:solidFill>
                  <a:prstClr val="black"/>
                </a:solidFill>
              </a:rPr>
              <a:t> </a:t>
            </a:r>
            <a:r>
              <a:rPr lang="de-DE" sz="2000" dirty="0" err="1">
                <a:solidFill>
                  <a:prstClr val="black"/>
                </a:solidFill>
              </a:rPr>
              <a:t>for</a:t>
            </a:r>
            <a:r>
              <a:rPr lang="de-DE" sz="2000" dirty="0">
                <a:solidFill>
                  <a:prstClr val="black"/>
                </a:solidFill>
              </a:rPr>
              <a:t> </a:t>
            </a:r>
            <a:r>
              <a:rPr lang="de-DE" sz="2000" dirty="0" err="1">
                <a:solidFill>
                  <a:prstClr val="black"/>
                </a:solidFill>
              </a:rPr>
              <a:t>any</a:t>
            </a:r>
            <a:r>
              <a:rPr lang="de-DE" sz="2000" dirty="0">
                <a:solidFill>
                  <a:prstClr val="black"/>
                </a:solidFill>
              </a:rPr>
              <a:t> </a:t>
            </a:r>
            <a:r>
              <a:rPr lang="de-DE" sz="2000" dirty="0" err="1">
                <a:solidFill>
                  <a:prstClr val="black"/>
                </a:solidFill>
              </a:rPr>
              <a:t>attempts</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influence</a:t>
            </a:r>
            <a:r>
              <a:rPr lang="de-DE" sz="2000" dirty="0">
                <a:solidFill>
                  <a:prstClr val="black"/>
                </a:solidFill>
              </a:rPr>
              <a:t> </a:t>
            </a:r>
            <a:r>
              <a:rPr lang="de-DE" sz="2000" dirty="0" err="1">
                <a:solidFill>
                  <a:prstClr val="black"/>
                </a:solidFill>
              </a:rPr>
              <a:t>the</a:t>
            </a:r>
            <a:r>
              <a:rPr lang="de-DE" sz="2000" dirty="0">
                <a:solidFill>
                  <a:prstClr val="black"/>
                </a:solidFill>
              </a:rPr>
              <a:t> </a:t>
            </a:r>
            <a:r>
              <a:rPr lang="de-DE" sz="2000" dirty="0" err="1">
                <a:solidFill>
                  <a:prstClr val="black"/>
                </a:solidFill>
              </a:rPr>
              <a:t>legislators</a:t>
            </a:r>
            <a:r>
              <a:rPr lang="de-DE" sz="2000" dirty="0">
                <a:solidFill>
                  <a:prstClr val="black"/>
                </a:solidFill>
              </a:rPr>
              <a:t> </a:t>
            </a:r>
            <a:r>
              <a:rPr lang="de-DE" sz="2000" dirty="0" err="1">
                <a:solidFill>
                  <a:prstClr val="black"/>
                </a:solidFill>
              </a:rPr>
              <a:t>or</a:t>
            </a:r>
            <a:r>
              <a:rPr lang="de-DE" sz="2000" dirty="0">
                <a:solidFill>
                  <a:prstClr val="black"/>
                </a:solidFill>
              </a:rPr>
              <a:t> </a:t>
            </a:r>
            <a:r>
              <a:rPr lang="de-DE" sz="2000" dirty="0" err="1">
                <a:solidFill>
                  <a:prstClr val="black"/>
                </a:solidFill>
              </a:rPr>
              <a:t>the</a:t>
            </a:r>
            <a:r>
              <a:rPr lang="de-DE" sz="2000" dirty="0">
                <a:solidFill>
                  <a:prstClr val="black"/>
                </a:solidFill>
              </a:rPr>
              <a:t> </a:t>
            </a:r>
            <a:r>
              <a:rPr lang="de-DE" sz="2000" dirty="0" err="1">
                <a:solidFill>
                  <a:prstClr val="black"/>
                </a:solidFill>
              </a:rPr>
              <a:t>government</a:t>
            </a:r>
            <a:r>
              <a:rPr lang="de-DE" sz="2000" dirty="0">
                <a:solidFill>
                  <a:prstClr val="black"/>
                </a:solidFill>
              </a:rPr>
              <a:t> </a:t>
            </a:r>
            <a:r>
              <a:rPr lang="de-DE" sz="2000" dirty="0" err="1">
                <a:solidFill>
                  <a:prstClr val="black"/>
                </a:solidFill>
              </a:rPr>
              <a:t>by</a:t>
            </a:r>
            <a:r>
              <a:rPr lang="de-DE" sz="2000" dirty="0">
                <a:solidFill>
                  <a:prstClr val="black"/>
                </a:solidFill>
              </a:rPr>
              <a:t> </a:t>
            </a:r>
            <a:r>
              <a:rPr lang="de-DE" sz="2000" dirty="0" err="1">
                <a:solidFill>
                  <a:prstClr val="black"/>
                </a:solidFill>
              </a:rPr>
              <a:t>individuals</a:t>
            </a:r>
            <a:r>
              <a:rPr lang="de-DE" sz="2000" dirty="0">
                <a:solidFill>
                  <a:prstClr val="black"/>
                </a:solidFill>
              </a:rPr>
              <a:t> </a:t>
            </a:r>
            <a:r>
              <a:rPr lang="de-DE" sz="2000" dirty="0" err="1">
                <a:solidFill>
                  <a:prstClr val="black"/>
                </a:solidFill>
              </a:rPr>
              <a:t>or</a:t>
            </a:r>
            <a:r>
              <a:rPr lang="de-DE" sz="2000" dirty="0">
                <a:solidFill>
                  <a:prstClr val="black"/>
                </a:solidFill>
              </a:rPr>
              <a:t> private </a:t>
            </a:r>
            <a:r>
              <a:rPr lang="de-DE" sz="2000" dirty="0" err="1">
                <a:solidFill>
                  <a:prstClr val="black"/>
                </a:solidFill>
              </a:rPr>
              <a:t>interest</a:t>
            </a:r>
            <a:r>
              <a:rPr lang="de-DE" sz="2000" dirty="0">
                <a:solidFill>
                  <a:prstClr val="black"/>
                </a:solidFill>
              </a:rPr>
              <a:t> </a:t>
            </a:r>
            <a:r>
              <a:rPr lang="de-DE" sz="2000" dirty="0" err="1">
                <a:solidFill>
                  <a:prstClr val="black"/>
                </a:solidFill>
              </a:rPr>
              <a:t>groups</a:t>
            </a:r>
            <a:r>
              <a:rPr lang="de-DE" sz="2000" dirty="0">
                <a:solidFill>
                  <a:prstClr val="black"/>
                </a:solidFill>
              </a:rPr>
              <a:t> such </a:t>
            </a:r>
            <a:r>
              <a:rPr lang="de-DE" sz="2000" dirty="0" err="1">
                <a:solidFill>
                  <a:prstClr val="black"/>
                </a:solidFill>
              </a:rPr>
              <a:t>as</a:t>
            </a:r>
            <a:r>
              <a:rPr lang="de-DE" sz="2000" dirty="0">
                <a:solidFill>
                  <a:prstClr val="black"/>
                </a:solidFill>
              </a:rPr>
              <a:t> </a:t>
            </a:r>
            <a:r>
              <a:rPr lang="de-DE" sz="2000" dirty="0" err="1">
                <a:solidFill>
                  <a:prstClr val="black"/>
                </a:solidFill>
              </a:rPr>
              <a:t>big</a:t>
            </a:r>
            <a:r>
              <a:rPr lang="de-DE" sz="2000" dirty="0">
                <a:solidFill>
                  <a:prstClr val="black"/>
                </a:solidFill>
              </a:rPr>
              <a:t> </a:t>
            </a:r>
            <a:r>
              <a:rPr lang="de-DE" sz="2000" dirty="0" err="1">
                <a:solidFill>
                  <a:prstClr val="black"/>
                </a:solidFill>
              </a:rPr>
              <a:t>companys</a:t>
            </a:r>
            <a:r>
              <a:rPr lang="de-DE" sz="2000" dirty="0">
                <a:solidFill>
                  <a:prstClr val="black"/>
                </a:solidFill>
              </a:rPr>
              <a:t>. </a:t>
            </a:r>
          </a:p>
          <a:p>
            <a:pPr marL="658368" lvl="1" indent="-457200">
              <a:buFont typeface="+mj-lt"/>
              <a:buAutoNum type="arabicPeriod"/>
            </a:pPr>
            <a:r>
              <a:rPr lang="de-DE" sz="2000" dirty="0">
                <a:solidFill>
                  <a:prstClr val="black"/>
                </a:solidFill>
              </a:rPr>
              <a:t>The </a:t>
            </a:r>
            <a:r>
              <a:rPr lang="de-DE" sz="2000" dirty="0" err="1">
                <a:solidFill>
                  <a:prstClr val="black"/>
                </a:solidFill>
              </a:rPr>
              <a:t>term</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lobbying</a:t>
            </a:r>
            <a:r>
              <a:rPr lang="de-DE" sz="2000" dirty="0">
                <a:solidFill>
                  <a:prstClr val="black"/>
                </a:solidFill>
              </a:rPr>
              <a:t> </a:t>
            </a:r>
            <a:r>
              <a:rPr lang="de-DE" sz="2000" dirty="0" err="1">
                <a:solidFill>
                  <a:prstClr val="black"/>
                </a:solidFill>
              </a:rPr>
              <a:t>references</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the</a:t>
            </a:r>
            <a:r>
              <a:rPr lang="de-DE" sz="2000" dirty="0">
                <a:solidFill>
                  <a:prstClr val="black"/>
                </a:solidFill>
              </a:rPr>
              <a:t> </a:t>
            </a:r>
            <a:r>
              <a:rPr lang="de-DE" sz="2000" dirty="0" err="1">
                <a:solidFill>
                  <a:prstClr val="black"/>
                </a:solidFill>
              </a:rPr>
              <a:t>represantatives</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the</a:t>
            </a:r>
            <a:r>
              <a:rPr lang="de-DE" sz="2000" dirty="0">
                <a:solidFill>
                  <a:prstClr val="black"/>
                </a:solidFill>
              </a:rPr>
              <a:t> just </a:t>
            </a:r>
            <a:r>
              <a:rPr lang="de-DE" sz="2000" dirty="0" err="1">
                <a:solidFill>
                  <a:prstClr val="black"/>
                </a:solidFill>
              </a:rPr>
              <a:t>mentioned</a:t>
            </a:r>
            <a:r>
              <a:rPr lang="de-DE" sz="2000" dirty="0">
                <a:solidFill>
                  <a:prstClr val="black"/>
                </a:solidFill>
              </a:rPr>
              <a:t> </a:t>
            </a:r>
            <a:r>
              <a:rPr lang="de-DE" sz="2000" dirty="0" err="1">
                <a:solidFill>
                  <a:prstClr val="black"/>
                </a:solidFill>
              </a:rPr>
              <a:t>interest</a:t>
            </a:r>
            <a:r>
              <a:rPr lang="de-DE" sz="2000" dirty="0">
                <a:solidFill>
                  <a:prstClr val="black"/>
                </a:solidFill>
              </a:rPr>
              <a:t> </a:t>
            </a:r>
            <a:r>
              <a:rPr lang="de-DE" sz="2000" dirty="0" err="1">
                <a:solidFill>
                  <a:prstClr val="black"/>
                </a:solidFill>
              </a:rPr>
              <a:t>groups</a:t>
            </a:r>
            <a:r>
              <a:rPr lang="de-DE" sz="2000" dirty="0">
                <a:solidFill>
                  <a:prstClr val="black"/>
                </a:solidFill>
              </a:rPr>
              <a:t> </a:t>
            </a:r>
            <a:r>
              <a:rPr lang="de-DE" sz="2000" dirty="0" err="1">
                <a:solidFill>
                  <a:prstClr val="black"/>
                </a:solidFill>
              </a:rPr>
              <a:t>generally</a:t>
            </a:r>
            <a:r>
              <a:rPr lang="de-DE" sz="2000" dirty="0">
                <a:solidFill>
                  <a:prstClr val="black"/>
                </a:solidFill>
              </a:rPr>
              <a:t> </a:t>
            </a:r>
            <a:r>
              <a:rPr lang="de-DE" sz="2000" dirty="0" err="1">
                <a:solidFill>
                  <a:prstClr val="black"/>
                </a:solidFill>
              </a:rPr>
              <a:t>waiting</a:t>
            </a:r>
            <a:r>
              <a:rPr lang="de-DE" sz="2000" dirty="0">
                <a:solidFill>
                  <a:prstClr val="black"/>
                </a:solidFill>
              </a:rPr>
              <a:t> in </a:t>
            </a:r>
            <a:r>
              <a:rPr lang="de-DE" sz="2000" dirty="0" err="1">
                <a:solidFill>
                  <a:prstClr val="black"/>
                </a:solidFill>
              </a:rPr>
              <a:t>the</a:t>
            </a:r>
            <a:r>
              <a:rPr lang="de-DE" sz="2000" dirty="0">
                <a:solidFill>
                  <a:prstClr val="black"/>
                </a:solidFill>
              </a:rPr>
              <a:t> </a:t>
            </a:r>
            <a:r>
              <a:rPr lang="de-DE" sz="2000" dirty="0" err="1">
                <a:solidFill>
                  <a:prstClr val="black"/>
                </a:solidFill>
              </a:rPr>
              <a:t>lobby</a:t>
            </a:r>
            <a:r>
              <a:rPr lang="de-DE" sz="2000" dirty="0">
                <a:solidFill>
                  <a:prstClr val="black"/>
                </a:solidFill>
              </a:rPr>
              <a:t> outside </a:t>
            </a:r>
            <a:r>
              <a:rPr lang="de-DE" sz="2000" dirty="0" err="1">
                <a:solidFill>
                  <a:prstClr val="black"/>
                </a:solidFill>
              </a:rPr>
              <a:t>of</a:t>
            </a:r>
            <a:r>
              <a:rPr lang="de-DE" sz="2000" dirty="0">
                <a:solidFill>
                  <a:prstClr val="black"/>
                </a:solidFill>
              </a:rPr>
              <a:t> </a:t>
            </a:r>
            <a:r>
              <a:rPr lang="de-DE" sz="2000" dirty="0" err="1">
                <a:solidFill>
                  <a:prstClr val="black"/>
                </a:solidFill>
              </a:rPr>
              <a:t>the</a:t>
            </a:r>
            <a:r>
              <a:rPr lang="de-DE" sz="2000" dirty="0">
                <a:solidFill>
                  <a:prstClr val="black"/>
                </a:solidFill>
              </a:rPr>
              <a:t> legislative </a:t>
            </a:r>
            <a:r>
              <a:rPr lang="de-DE" sz="2000" dirty="0" err="1">
                <a:solidFill>
                  <a:prstClr val="black"/>
                </a:solidFill>
              </a:rPr>
              <a:t>chamber</a:t>
            </a:r>
            <a:r>
              <a:rPr lang="de-DE" sz="2000" dirty="0">
                <a:solidFill>
                  <a:prstClr val="black"/>
                </a:solidFill>
              </a:rPr>
              <a:t>. </a:t>
            </a:r>
          </a:p>
          <a:p>
            <a:pPr marL="658368" lvl="1" indent="-457200">
              <a:buFont typeface="+mj-lt"/>
              <a:buAutoNum type="arabicPeriod"/>
            </a:pPr>
            <a:r>
              <a:rPr lang="de-DE" sz="2000" dirty="0" err="1">
                <a:solidFill>
                  <a:prstClr val="black"/>
                </a:solidFill>
              </a:rPr>
              <a:t>Besides</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influencing</a:t>
            </a:r>
            <a:r>
              <a:rPr lang="de-DE" sz="2000" dirty="0">
                <a:solidFill>
                  <a:prstClr val="black"/>
                </a:solidFill>
              </a:rPr>
              <a:t> </a:t>
            </a:r>
            <a:r>
              <a:rPr lang="de-DE" sz="2000" dirty="0" err="1">
                <a:solidFill>
                  <a:prstClr val="black"/>
                </a:solidFill>
              </a:rPr>
              <a:t>politicians</a:t>
            </a:r>
            <a:r>
              <a:rPr lang="de-DE" sz="2000" dirty="0">
                <a:solidFill>
                  <a:prstClr val="black"/>
                </a:solidFill>
              </a:rPr>
              <a:t> </a:t>
            </a:r>
            <a:r>
              <a:rPr lang="de-DE" sz="2000" dirty="0" err="1">
                <a:solidFill>
                  <a:prstClr val="black"/>
                </a:solidFill>
              </a:rPr>
              <a:t>lobbying</a:t>
            </a:r>
            <a:r>
              <a:rPr lang="de-DE" sz="2000" dirty="0">
                <a:solidFill>
                  <a:prstClr val="black"/>
                </a:solidFill>
              </a:rPr>
              <a:t> </a:t>
            </a:r>
            <a:r>
              <a:rPr lang="de-DE" sz="2000" dirty="0" err="1">
                <a:solidFill>
                  <a:prstClr val="black"/>
                </a:solidFill>
              </a:rPr>
              <a:t>has</a:t>
            </a:r>
            <a:r>
              <a:rPr lang="de-DE" sz="2000" dirty="0">
                <a:solidFill>
                  <a:prstClr val="black"/>
                </a:solidFill>
              </a:rPr>
              <a:t> a </a:t>
            </a:r>
            <a:r>
              <a:rPr lang="de-DE" sz="2000" dirty="0" err="1">
                <a:solidFill>
                  <a:prstClr val="black"/>
                </a:solidFill>
              </a:rPr>
              <a:t>few</a:t>
            </a:r>
            <a:r>
              <a:rPr lang="de-DE" sz="2000" dirty="0">
                <a:solidFill>
                  <a:prstClr val="black"/>
                </a:solidFill>
              </a:rPr>
              <a:t> </a:t>
            </a:r>
            <a:r>
              <a:rPr lang="de-DE" sz="2000" dirty="0" err="1">
                <a:solidFill>
                  <a:prstClr val="black"/>
                </a:solidFill>
              </a:rPr>
              <a:t>more</a:t>
            </a:r>
            <a:r>
              <a:rPr lang="de-DE" sz="2000" dirty="0">
                <a:solidFill>
                  <a:prstClr val="black"/>
                </a:solidFill>
              </a:rPr>
              <a:t> </a:t>
            </a:r>
            <a:r>
              <a:rPr lang="de-DE" sz="2000" dirty="0" err="1">
                <a:solidFill>
                  <a:prstClr val="black"/>
                </a:solidFill>
              </a:rPr>
              <a:t>effects</a:t>
            </a:r>
            <a:r>
              <a:rPr lang="de-DE" sz="2000" dirty="0">
                <a:solidFill>
                  <a:prstClr val="black"/>
                </a:solidFill>
              </a:rPr>
              <a:t>. </a:t>
            </a:r>
            <a:r>
              <a:rPr lang="de-DE" sz="2000" dirty="0" err="1">
                <a:solidFill>
                  <a:prstClr val="black"/>
                </a:solidFill>
              </a:rPr>
              <a:t>One</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them</a:t>
            </a:r>
            <a:r>
              <a:rPr lang="de-DE" sz="2000" dirty="0">
                <a:solidFill>
                  <a:prstClr val="black"/>
                </a:solidFill>
              </a:rPr>
              <a:t> </a:t>
            </a:r>
            <a:r>
              <a:rPr lang="de-DE" sz="2000" dirty="0" err="1">
                <a:solidFill>
                  <a:prstClr val="black"/>
                </a:solidFill>
              </a:rPr>
              <a:t>is</a:t>
            </a:r>
            <a:r>
              <a:rPr lang="de-DE" sz="2000" dirty="0">
                <a:solidFill>
                  <a:prstClr val="black"/>
                </a:solidFill>
              </a:rPr>
              <a:t> </a:t>
            </a:r>
            <a:r>
              <a:rPr lang="de-DE" sz="2000" dirty="0" err="1">
                <a:solidFill>
                  <a:prstClr val="black"/>
                </a:solidFill>
              </a:rPr>
              <a:t>that</a:t>
            </a:r>
            <a:r>
              <a:rPr lang="de-DE" sz="2000" dirty="0">
                <a:solidFill>
                  <a:prstClr val="black"/>
                </a:solidFill>
              </a:rPr>
              <a:t> </a:t>
            </a:r>
            <a:r>
              <a:rPr lang="de-DE" sz="2000" dirty="0" err="1">
                <a:solidFill>
                  <a:prstClr val="black"/>
                </a:solidFill>
              </a:rPr>
              <a:t>lobbyists</a:t>
            </a:r>
            <a:r>
              <a:rPr lang="de-DE" sz="2000" dirty="0">
                <a:solidFill>
                  <a:prstClr val="black"/>
                </a:solidFill>
              </a:rPr>
              <a:t> </a:t>
            </a:r>
            <a:r>
              <a:rPr lang="de-DE" sz="2000" dirty="0" err="1">
                <a:solidFill>
                  <a:prstClr val="black"/>
                </a:solidFill>
              </a:rPr>
              <a:t>inform</a:t>
            </a:r>
            <a:r>
              <a:rPr lang="de-DE" sz="2000" dirty="0">
                <a:solidFill>
                  <a:prstClr val="black"/>
                </a:solidFill>
              </a:rPr>
              <a:t> </a:t>
            </a:r>
            <a:r>
              <a:rPr lang="de-DE" sz="2000" dirty="0" err="1">
                <a:solidFill>
                  <a:prstClr val="black"/>
                </a:solidFill>
              </a:rPr>
              <a:t>and</a:t>
            </a:r>
            <a:r>
              <a:rPr lang="de-DE" sz="2000" dirty="0">
                <a:solidFill>
                  <a:prstClr val="black"/>
                </a:solidFill>
              </a:rPr>
              <a:t> </a:t>
            </a:r>
            <a:r>
              <a:rPr lang="de-DE" sz="2000" dirty="0" err="1">
                <a:solidFill>
                  <a:prstClr val="black"/>
                </a:solidFill>
              </a:rPr>
              <a:t>brief</a:t>
            </a:r>
            <a:r>
              <a:rPr lang="de-DE" sz="2000" dirty="0">
                <a:solidFill>
                  <a:prstClr val="black"/>
                </a:solidFill>
              </a:rPr>
              <a:t> </a:t>
            </a:r>
            <a:r>
              <a:rPr lang="de-DE" sz="2000" dirty="0" err="1">
                <a:solidFill>
                  <a:prstClr val="black"/>
                </a:solidFill>
              </a:rPr>
              <a:t>politicians</a:t>
            </a:r>
            <a:r>
              <a:rPr lang="de-DE" sz="2000" dirty="0">
                <a:solidFill>
                  <a:prstClr val="black"/>
                </a:solidFill>
              </a:rPr>
              <a:t> </a:t>
            </a:r>
            <a:r>
              <a:rPr lang="de-DE" sz="2000" dirty="0" err="1">
                <a:solidFill>
                  <a:prstClr val="black"/>
                </a:solidFill>
              </a:rPr>
              <a:t>about</a:t>
            </a:r>
            <a:r>
              <a:rPr lang="de-DE" sz="2000" dirty="0">
                <a:solidFill>
                  <a:prstClr val="black"/>
                </a:solidFill>
              </a:rPr>
              <a:t> </a:t>
            </a:r>
            <a:r>
              <a:rPr lang="de-DE" sz="2000" dirty="0" err="1">
                <a:solidFill>
                  <a:prstClr val="black"/>
                </a:solidFill>
              </a:rPr>
              <a:t>their</a:t>
            </a:r>
            <a:r>
              <a:rPr lang="de-DE" sz="2000" dirty="0">
                <a:solidFill>
                  <a:prstClr val="black"/>
                </a:solidFill>
              </a:rPr>
              <a:t> </a:t>
            </a:r>
            <a:r>
              <a:rPr lang="de-DE" sz="2000" dirty="0" err="1">
                <a:solidFill>
                  <a:prstClr val="black"/>
                </a:solidFill>
              </a:rPr>
              <a:t>issues</a:t>
            </a:r>
            <a:r>
              <a:rPr lang="de-DE" sz="2000" dirty="0">
                <a:solidFill>
                  <a:prstClr val="black"/>
                </a:solidFill>
              </a:rPr>
              <a:t> </a:t>
            </a:r>
            <a:r>
              <a:rPr lang="de-DE" sz="2000" dirty="0" err="1">
                <a:solidFill>
                  <a:prstClr val="black"/>
                </a:solidFill>
              </a:rPr>
              <a:t>which</a:t>
            </a:r>
            <a:r>
              <a:rPr lang="de-DE" sz="2000" dirty="0">
                <a:solidFill>
                  <a:prstClr val="black"/>
                </a:solidFill>
              </a:rPr>
              <a:t> </a:t>
            </a:r>
            <a:r>
              <a:rPr lang="de-DE" sz="2000" dirty="0" err="1">
                <a:solidFill>
                  <a:prstClr val="black"/>
                </a:solidFill>
              </a:rPr>
              <a:t>allows</a:t>
            </a:r>
            <a:r>
              <a:rPr lang="de-DE" sz="2000" dirty="0">
                <a:solidFill>
                  <a:prstClr val="black"/>
                </a:solidFill>
              </a:rPr>
              <a:t> </a:t>
            </a:r>
            <a:r>
              <a:rPr lang="de-DE" sz="2000" dirty="0" err="1">
                <a:solidFill>
                  <a:prstClr val="black"/>
                </a:solidFill>
              </a:rPr>
              <a:t>them</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well</a:t>
            </a:r>
            <a:r>
              <a:rPr lang="de-DE" sz="2000" dirty="0">
                <a:solidFill>
                  <a:prstClr val="black"/>
                </a:solidFill>
              </a:rPr>
              <a:t> </a:t>
            </a:r>
            <a:r>
              <a:rPr lang="de-DE" sz="2000" dirty="0" err="1">
                <a:solidFill>
                  <a:prstClr val="black"/>
                </a:solidFill>
              </a:rPr>
              <a:t>prepared</a:t>
            </a:r>
            <a:r>
              <a:rPr lang="de-DE" sz="2000" dirty="0">
                <a:solidFill>
                  <a:prstClr val="black"/>
                </a:solidFill>
              </a:rPr>
              <a:t> in </a:t>
            </a:r>
            <a:r>
              <a:rPr lang="de-DE" sz="2000" dirty="0" err="1">
                <a:solidFill>
                  <a:prstClr val="black"/>
                </a:solidFill>
              </a:rPr>
              <a:t>meetings</a:t>
            </a:r>
            <a:r>
              <a:rPr lang="de-DE" sz="2000" dirty="0">
                <a:solidFill>
                  <a:prstClr val="black"/>
                </a:solidFill>
              </a:rPr>
              <a:t> </a:t>
            </a:r>
            <a:r>
              <a:rPr lang="de-DE" sz="2000" dirty="0" err="1">
                <a:solidFill>
                  <a:prstClr val="black"/>
                </a:solidFill>
              </a:rPr>
              <a:t>without</a:t>
            </a:r>
            <a:r>
              <a:rPr lang="de-DE" sz="2000" dirty="0">
                <a:solidFill>
                  <a:prstClr val="black"/>
                </a:solidFill>
              </a:rPr>
              <a:t> </a:t>
            </a:r>
            <a:r>
              <a:rPr lang="de-DE" sz="2000" dirty="0" err="1">
                <a:solidFill>
                  <a:prstClr val="black"/>
                </a:solidFill>
              </a:rPr>
              <a:t>wasting</a:t>
            </a:r>
            <a:r>
              <a:rPr lang="de-DE" sz="2000" dirty="0">
                <a:solidFill>
                  <a:prstClr val="black"/>
                </a:solidFill>
              </a:rPr>
              <a:t> time on </a:t>
            </a:r>
            <a:r>
              <a:rPr lang="de-DE" sz="2000" dirty="0" err="1">
                <a:solidFill>
                  <a:prstClr val="black"/>
                </a:solidFill>
              </a:rPr>
              <a:t>acribic</a:t>
            </a:r>
            <a:r>
              <a:rPr lang="de-DE" sz="2000" dirty="0">
                <a:solidFill>
                  <a:prstClr val="black"/>
                </a:solidFill>
              </a:rPr>
              <a:t> </a:t>
            </a:r>
            <a:r>
              <a:rPr lang="de-DE" sz="2000" dirty="0" err="1">
                <a:solidFill>
                  <a:prstClr val="black"/>
                </a:solidFill>
              </a:rPr>
              <a:t>research</a:t>
            </a:r>
            <a:r>
              <a:rPr lang="de-DE" sz="2000" dirty="0">
                <a:solidFill>
                  <a:prstClr val="black"/>
                </a:solidFill>
              </a:rPr>
              <a:t>. </a:t>
            </a:r>
          </a:p>
          <a:p>
            <a:pPr marL="658368" lvl="1" indent="-457200">
              <a:buFont typeface="+mj-lt"/>
              <a:buAutoNum type="arabicPeriod"/>
            </a:pPr>
            <a:r>
              <a:rPr lang="de-DE" sz="2000" dirty="0" err="1">
                <a:solidFill>
                  <a:prstClr val="black"/>
                </a:solidFill>
              </a:rPr>
              <a:t>Therefor</a:t>
            </a:r>
            <a:r>
              <a:rPr lang="de-DE" sz="2000" dirty="0">
                <a:solidFill>
                  <a:prstClr val="black"/>
                </a:solidFill>
              </a:rPr>
              <a:t> in </a:t>
            </a:r>
            <a:r>
              <a:rPr lang="de-DE" sz="2000" dirty="0" err="1">
                <a:solidFill>
                  <a:prstClr val="black"/>
                </a:solidFill>
              </a:rPr>
              <a:t>theory</a:t>
            </a:r>
            <a:r>
              <a:rPr lang="de-DE" sz="2000" dirty="0">
                <a:solidFill>
                  <a:prstClr val="black"/>
                </a:solidFill>
              </a:rPr>
              <a:t> </a:t>
            </a:r>
            <a:r>
              <a:rPr lang="de-DE" sz="2000" dirty="0" err="1">
                <a:solidFill>
                  <a:prstClr val="black"/>
                </a:solidFill>
              </a:rPr>
              <a:t>politicians</a:t>
            </a:r>
            <a:r>
              <a:rPr lang="de-DE" sz="2000" dirty="0">
                <a:solidFill>
                  <a:prstClr val="black"/>
                </a:solidFill>
              </a:rPr>
              <a:t> </a:t>
            </a:r>
            <a:r>
              <a:rPr lang="de-DE" sz="2000" dirty="0" err="1">
                <a:solidFill>
                  <a:prstClr val="black"/>
                </a:solidFill>
              </a:rPr>
              <a:t>can</a:t>
            </a:r>
            <a:r>
              <a:rPr lang="de-DE" sz="2000" dirty="0">
                <a:solidFill>
                  <a:prstClr val="black"/>
                </a:solidFill>
              </a:rPr>
              <a:t> </a:t>
            </a:r>
            <a:r>
              <a:rPr lang="de-DE" sz="2000" dirty="0" err="1">
                <a:solidFill>
                  <a:prstClr val="black"/>
                </a:solidFill>
              </a:rPr>
              <a:t>work</a:t>
            </a:r>
            <a:r>
              <a:rPr lang="de-DE" sz="2000" dirty="0">
                <a:solidFill>
                  <a:prstClr val="black"/>
                </a:solidFill>
              </a:rPr>
              <a:t> </a:t>
            </a:r>
            <a:r>
              <a:rPr lang="de-DE" sz="2000" dirty="0" err="1">
                <a:solidFill>
                  <a:prstClr val="black"/>
                </a:solidFill>
              </a:rPr>
              <a:t>more</a:t>
            </a:r>
            <a:r>
              <a:rPr lang="de-DE" sz="2000" dirty="0">
                <a:solidFill>
                  <a:prstClr val="black"/>
                </a:solidFill>
              </a:rPr>
              <a:t> </a:t>
            </a:r>
            <a:r>
              <a:rPr lang="de-DE" sz="2000" dirty="0" err="1">
                <a:solidFill>
                  <a:prstClr val="black"/>
                </a:solidFill>
              </a:rPr>
              <a:t>effectivly</a:t>
            </a:r>
            <a:r>
              <a:rPr lang="de-DE" sz="2000" dirty="0">
                <a:solidFill>
                  <a:prstClr val="black"/>
                </a:solidFill>
              </a:rPr>
              <a:t>.</a:t>
            </a:r>
          </a:p>
          <a:p>
            <a:pPr marL="658368" lvl="1" indent="-457200">
              <a:buFont typeface="+mj-lt"/>
              <a:buAutoNum type="arabicPeriod"/>
            </a:pPr>
            <a:endParaRPr lang="de-DE" sz="2000" dirty="0"/>
          </a:p>
          <a:p>
            <a:pPr marL="457200" indent="-457200">
              <a:buFont typeface="+mj-lt"/>
              <a:buAutoNum type="arabicPeriod"/>
            </a:pPr>
            <a:endParaRPr lang="de-DE"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183202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Lobbying</a:t>
            </a:r>
            <a:br>
              <a:rPr lang="de-DE" dirty="0"/>
            </a:br>
            <a:endParaRPr lang="de-DE" dirty="0"/>
          </a:p>
        </p:txBody>
      </p:sp>
      <p:sp>
        <p:nvSpPr>
          <p:cNvPr id="3" name="Inhaltsplatzhalter 2"/>
          <p:cNvSpPr>
            <a:spLocks noGrp="1"/>
          </p:cNvSpPr>
          <p:nvPr>
            <p:ph idx="1"/>
          </p:nvPr>
        </p:nvSpPr>
        <p:spPr/>
        <p:txBody>
          <a:bodyPr anchor="ctr">
            <a:normAutofit/>
          </a:bodyPr>
          <a:lstStyle/>
          <a:p>
            <a:pPr marL="658368" lvl="1" indent="-457200">
              <a:buFont typeface="+mj-lt"/>
              <a:buAutoNum type="arabicPeriod"/>
            </a:pPr>
            <a:r>
              <a:rPr lang="de-DE" sz="2000" dirty="0"/>
              <a:t>Even </a:t>
            </a:r>
            <a:r>
              <a:rPr lang="de-DE" sz="2000" dirty="0" err="1"/>
              <a:t>though</a:t>
            </a:r>
            <a:r>
              <a:rPr lang="de-DE" sz="2000" dirty="0"/>
              <a:t> </a:t>
            </a:r>
            <a:r>
              <a:rPr lang="de-DE" sz="2000" dirty="0" err="1"/>
              <a:t>mostly</a:t>
            </a:r>
            <a:r>
              <a:rPr lang="de-DE" sz="2000" dirty="0"/>
              <a:t> </a:t>
            </a:r>
            <a:r>
              <a:rPr lang="de-DE" sz="2000" dirty="0" err="1"/>
              <a:t>disliked</a:t>
            </a:r>
            <a:r>
              <a:rPr lang="de-DE" sz="2000" dirty="0"/>
              <a:t> </a:t>
            </a:r>
            <a:r>
              <a:rPr lang="de-DE" sz="2000" dirty="0" err="1"/>
              <a:t>and</a:t>
            </a:r>
            <a:r>
              <a:rPr lang="de-DE" sz="2000" dirty="0"/>
              <a:t> </a:t>
            </a:r>
            <a:r>
              <a:rPr lang="de-DE" sz="2000" dirty="0" err="1"/>
              <a:t>unaccepted</a:t>
            </a:r>
            <a:r>
              <a:rPr lang="de-DE" sz="2000" dirty="0"/>
              <a:t> </a:t>
            </a:r>
            <a:r>
              <a:rPr lang="de-DE" sz="2000" dirty="0" err="1"/>
              <a:t>by</a:t>
            </a:r>
            <a:r>
              <a:rPr lang="de-DE" sz="2000" dirty="0"/>
              <a:t> </a:t>
            </a:r>
            <a:r>
              <a:rPr lang="de-DE" sz="2000" dirty="0" err="1"/>
              <a:t>society</a:t>
            </a:r>
            <a:r>
              <a:rPr lang="de-DE" sz="2000" dirty="0"/>
              <a:t>, </a:t>
            </a:r>
            <a:r>
              <a:rPr lang="de-DE" sz="2000" dirty="0" err="1"/>
              <a:t>germany</a:t>
            </a:r>
            <a:r>
              <a:rPr lang="de-DE" sz="2000" dirty="0"/>
              <a:t> </a:t>
            </a:r>
            <a:r>
              <a:rPr lang="de-DE" sz="2000" dirty="0" err="1"/>
              <a:t>has</a:t>
            </a:r>
            <a:r>
              <a:rPr lang="de-DE" sz="2000" dirty="0"/>
              <a:t> </a:t>
            </a:r>
            <a:r>
              <a:rPr lang="de-DE" sz="2000" dirty="0" err="1"/>
              <a:t>huge</a:t>
            </a:r>
            <a:r>
              <a:rPr lang="de-DE" sz="2000" dirty="0"/>
              <a:t> </a:t>
            </a:r>
            <a:r>
              <a:rPr lang="de-DE" sz="2000" dirty="0" err="1"/>
              <a:t>amounts</a:t>
            </a:r>
            <a:r>
              <a:rPr lang="de-DE" sz="2000" dirty="0"/>
              <a:t> </a:t>
            </a:r>
            <a:r>
              <a:rPr lang="de-DE" sz="2000" dirty="0" err="1"/>
              <a:t>of</a:t>
            </a:r>
            <a:r>
              <a:rPr lang="de-DE" sz="2000" dirty="0"/>
              <a:t> </a:t>
            </a:r>
            <a:r>
              <a:rPr lang="de-DE" sz="2000" dirty="0" err="1"/>
              <a:t>lobbyists</a:t>
            </a:r>
            <a:r>
              <a:rPr lang="de-DE" sz="2000" dirty="0"/>
              <a:t>.</a:t>
            </a:r>
          </a:p>
          <a:p>
            <a:pPr marL="658368" lvl="1" indent="-457200">
              <a:buFont typeface="+mj-lt"/>
              <a:buAutoNum type="arabicPeriod"/>
            </a:pPr>
            <a:r>
              <a:rPr lang="de-DE" sz="2000" dirty="0"/>
              <a:t>In Berlin </a:t>
            </a:r>
            <a:r>
              <a:rPr lang="de-DE" sz="2000" dirty="0" err="1"/>
              <a:t>alone</a:t>
            </a:r>
            <a:r>
              <a:rPr lang="de-DE" sz="2000" dirty="0"/>
              <a:t> </a:t>
            </a:r>
            <a:r>
              <a:rPr lang="de-DE" sz="2000" dirty="0" err="1"/>
              <a:t>there</a:t>
            </a:r>
            <a:r>
              <a:rPr lang="de-DE" sz="2000" dirty="0"/>
              <a:t> </a:t>
            </a:r>
            <a:r>
              <a:rPr lang="de-DE" sz="2000" dirty="0" err="1"/>
              <a:t>are</a:t>
            </a:r>
            <a:r>
              <a:rPr lang="de-DE" sz="2000" dirty="0"/>
              <a:t> a </a:t>
            </a:r>
            <a:r>
              <a:rPr lang="de-DE" sz="2000" dirty="0" err="1"/>
              <a:t>little</a:t>
            </a:r>
            <a:r>
              <a:rPr lang="de-DE" sz="2000" dirty="0"/>
              <a:t> </a:t>
            </a:r>
            <a:r>
              <a:rPr lang="de-DE" sz="2000" dirty="0" err="1"/>
              <a:t>over</a:t>
            </a:r>
            <a:r>
              <a:rPr lang="de-DE" sz="2000" dirty="0"/>
              <a:t> 6000 </a:t>
            </a:r>
            <a:r>
              <a:rPr lang="de-DE" sz="2000" dirty="0" err="1"/>
              <a:t>lobbyists</a:t>
            </a:r>
            <a:r>
              <a:rPr lang="de-DE" sz="2000" dirty="0"/>
              <a:t> </a:t>
            </a:r>
            <a:r>
              <a:rPr lang="de-DE" sz="2000" dirty="0" err="1"/>
              <a:t>according</a:t>
            </a:r>
            <a:r>
              <a:rPr lang="de-DE" sz="2000" dirty="0"/>
              <a:t> </a:t>
            </a:r>
            <a:r>
              <a:rPr lang="de-DE" sz="2000" dirty="0" err="1"/>
              <a:t>to</a:t>
            </a:r>
            <a:r>
              <a:rPr lang="de-DE" sz="2000" dirty="0"/>
              <a:t> </a:t>
            </a:r>
            <a:r>
              <a:rPr lang="de-DE" sz="2000" dirty="0" err="1"/>
              <a:t>Lobbycontrol</a:t>
            </a:r>
            <a:r>
              <a:rPr lang="de-DE" sz="2000" dirty="0"/>
              <a:t>. </a:t>
            </a:r>
          </a:p>
          <a:p>
            <a:pPr marL="658368" lvl="1" indent="-457200">
              <a:buFont typeface="+mj-lt"/>
              <a:buAutoNum type="arabicPeriod"/>
            </a:pPr>
            <a:r>
              <a:rPr lang="de-DE" sz="2000" dirty="0" err="1"/>
              <a:t>Concerns</a:t>
            </a:r>
            <a:r>
              <a:rPr lang="de-DE" sz="2000" dirty="0"/>
              <a:t> </a:t>
            </a:r>
            <a:r>
              <a:rPr lang="de-DE" sz="2000" dirty="0" err="1"/>
              <a:t>anually</a:t>
            </a:r>
            <a:r>
              <a:rPr lang="de-DE" sz="2000" dirty="0"/>
              <a:t> </a:t>
            </a:r>
            <a:r>
              <a:rPr lang="de-DE" sz="2000" dirty="0" err="1"/>
              <a:t>pay</a:t>
            </a:r>
            <a:r>
              <a:rPr lang="de-DE" sz="2000" dirty="0"/>
              <a:t> </a:t>
            </a:r>
            <a:r>
              <a:rPr lang="de-DE" sz="2000" dirty="0" err="1"/>
              <a:t>millions</a:t>
            </a:r>
            <a:r>
              <a:rPr lang="de-DE" sz="2000" dirty="0"/>
              <a:t> </a:t>
            </a:r>
            <a:r>
              <a:rPr lang="de-DE" sz="2000" dirty="0" err="1"/>
              <a:t>of</a:t>
            </a:r>
            <a:r>
              <a:rPr lang="de-DE" sz="2000" dirty="0"/>
              <a:t> </a:t>
            </a:r>
            <a:r>
              <a:rPr lang="de-DE" sz="2000" dirty="0" err="1"/>
              <a:t>euros</a:t>
            </a:r>
            <a:r>
              <a:rPr lang="de-DE" sz="2000" dirty="0"/>
              <a:t> </a:t>
            </a:r>
            <a:r>
              <a:rPr lang="de-DE" sz="2000" dirty="0" err="1"/>
              <a:t>for</a:t>
            </a:r>
            <a:r>
              <a:rPr lang="de-DE" sz="2000" dirty="0"/>
              <a:t> </a:t>
            </a:r>
            <a:r>
              <a:rPr lang="de-DE" sz="2000" dirty="0" err="1"/>
              <a:t>it</a:t>
            </a:r>
            <a:endParaRPr lang="de-DE" sz="2000" dirty="0"/>
          </a:p>
          <a:p>
            <a:pPr marL="658368" lvl="1" indent="-457200">
              <a:buFont typeface="+mj-lt"/>
              <a:buAutoNum type="arabicPeriod"/>
            </a:pPr>
            <a:endParaRPr lang="de-DE" sz="2000"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292656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How</a:t>
            </a:r>
            <a:r>
              <a:rPr lang="de-DE" dirty="0"/>
              <a:t> </a:t>
            </a:r>
            <a:r>
              <a:rPr lang="de-DE" dirty="0" err="1"/>
              <a:t>does</a:t>
            </a:r>
            <a:r>
              <a:rPr lang="de-DE" dirty="0"/>
              <a:t> </a:t>
            </a:r>
            <a:r>
              <a:rPr lang="de-DE" dirty="0" err="1"/>
              <a:t>lobbying</a:t>
            </a:r>
            <a:r>
              <a:rPr lang="de-DE" dirty="0"/>
              <a:t> </a:t>
            </a:r>
            <a:r>
              <a:rPr lang="de-DE" dirty="0" err="1"/>
              <a:t>work</a:t>
            </a:r>
            <a:r>
              <a:rPr lang="de-DE" dirty="0"/>
              <a:t>?</a:t>
            </a:r>
          </a:p>
        </p:txBody>
      </p:sp>
      <p:sp>
        <p:nvSpPr>
          <p:cNvPr id="3" name="Inhaltsplatzhalter 2"/>
          <p:cNvSpPr>
            <a:spLocks noGrp="1"/>
          </p:cNvSpPr>
          <p:nvPr>
            <p:ph idx="1"/>
          </p:nvPr>
        </p:nvSpPr>
        <p:spPr/>
        <p:txBody>
          <a:bodyPr anchor="ctr">
            <a:normAutofit/>
          </a:bodyPr>
          <a:lstStyle/>
          <a:p>
            <a:pPr marL="457200" indent="-457200">
              <a:buFont typeface="+mj-lt"/>
              <a:buAutoNum type="arabicPeriod"/>
            </a:pPr>
            <a:r>
              <a:rPr lang="de-DE" sz="2000" dirty="0" err="1"/>
              <a:t>Usually</a:t>
            </a:r>
            <a:r>
              <a:rPr lang="de-DE" sz="2000" dirty="0"/>
              <a:t> </a:t>
            </a:r>
            <a:r>
              <a:rPr lang="de-DE" sz="2000" dirty="0" err="1"/>
              <a:t>lobbying</a:t>
            </a:r>
            <a:r>
              <a:rPr lang="de-DE" sz="2000" dirty="0"/>
              <a:t> </a:t>
            </a:r>
            <a:r>
              <a:rPr lang="de-DE" sz="2000" dirty="0" err="1"/>
              <a:t>works</a:t>
            </a:r>
            <a:r>
              <a:rPr lang="de-DE" sz="2000" dirty="0"/>
              <a:t> </a:t>
            </a:r>
            <a:r>
              <a:rPr lang="de-DE" sz="2000" dirty="0" err="1"/>
              <a:t>much</a:t>
            </a:r>
            <a:r>
              <a:rPr lang="de-DE" sz="2000" dirty="0"/>
              <a:t> </a:t>
            </a:r>
            <a:r>
              <a:rPr lang="de-DE" sz="2000" dirty="0" err="1"/>
              <a:t>more</a:t>
            </a:r>
            <a:r>
              <a:rPr lang="de-DE" sz="2000" dirty="0"/>
              <a:t> subtile </a:t>
            </a:r>
            <a:r>
              <a:rPr lang="de-DE" sz="2000" dirty="0" err="1"/>
              <a:t>then</a:t>
            </a:r>
            <a:r>
              <a:rPr lang="de-DE" sz="2000" dirty="0"/>
              <a:t> </a:t>
            </a:r>
            <a:r>
              <a:rPr lang="de-DE" sz="2000" dirty="0" err="1"/>
              <a:t>we</a:t>
            </a:r>
            <a:r>
              <a:rPr lang="de-DE" sz="2000" dirty="0"/>
              <a:t> </a:t>
            </a:r>
            <a:r>
              <a:rPr lang="de-DE" sz="2000" dirty="0" err="1"/>
              <a:t>see</a:t>
            </a:r>
            <a:r>
              <a:rPr lang="de-DE" sz="2000" dirty="0"/>
              <a:t> </a:t>
            </a:r>
            <a:r>
              <a:rPr lang="de-DE" sz="2000" dirty="0" err="1"/>
              <a:t>it</a:t>
            </a:r>
            <a:r>
              <a:rPr lang="de-DE" sz="2000" dirty="0"/>
              <a:t> in </a:t>
            </a:r>
            <a:r>
              <a:rPr lang="de-DE" sz="2000" dirty="0" err="1"/>
              <a:t>films</a:t>
            </a:r>
            <a:r>
              <a:rPr lang="de-DE" sz="2000" dirty="0"/>
              <a:t> </a:t>
            </a:r>
            <a:r>
              <a:rPr lang="de-DE" sz="2000" dirty="0" err="1"/>
              <a:t>and</a:t>
            </a:r>
            <a:r>
              <a:rPr lang="de-DE" sz="2000" dirty="0"/>
              <a:t> TV.</a:t>
            </a:r>
          </a:p>
          <a:p>
            <a:pPr marL="457200" indent="-457200">
              <a:buFont typeface="+mj-lt"/>
              <a:buAutoNum type="arabicPeriod"/>
            </a:pPr>
            <a:r>
              <a:rPr lang="de-DE" sz="2000" dirty="0" err="1"/>
              <a:t>It’s</a:t>
            </a:r>
            <a:r>
              <a:rPr lang="de-DE" sz="2000" dirty="0"/>
              <a:t> not </a:t>
            </a:r>
            <a:r>
              <a:rPr lang="de-DE" sz="2000" dirty="0" err="1"/>
              <a:t>about</a:t>
            </a:r>
            <a:r>
              <a:rPr lang="de-DE" sz="2000" dirty="0"/>
              <a:t> </a:t>
            </a:r>
            <a:r>
              <a:rPr lang="de-DE" sz="2000" dirty="0" err="1"/>
              <a:t>buying</a:t>
            </a:r>
            <a:r>
              <a:rPr lang="de-DE" sz="2000" dirty="0"/>
              <a:t> </a:t>
            </a:r>
            <a:r>
              <a:rPr lang="de-DE" sz="2000" dirty="0" err="1"/>
              <a:t>votes</a:t>
            </a:r>
            <a:r>
              <a:rPr lang="de-DE" sz="2000" dirty="0"/>
              <a:t> </a:t>
            </a:r>
            <a:r>
              <a:rPr lang="de-DE" sz="2000" dirty="0" err="1"/>
              <a:t>and</a:t>
            </a:r>
            <a:r>
              <a:rPr lang="de-DE" sz="2000" dirty="0"/>
              <a:t> </a:t>
            </a:r>
            <a:r>
              <a:rPr lang="de-DE" sz="2000" dirty="0" err="1"/>
              <a:t>politicians</a:t>
            </a:r>
            <a:r>
              <a:rPr lang="de-DE" sz="2000" dirty="0"/>
              <a:t> </a:t>
            </a:r>
            <a:r>
              <a:rPr lang="de-DE" sz="2000" dirty="0" err="1"/>
              <a:t>with</a:t>
            </a:r>
            <a:r>
              <a:rPr lang="de-DE" sz="2000" dirty="0"/>
              <a:t> a </a:t>
            </a:r>
            <a:r>
              <a:rPr lang="de-DE" sz="2000" dirty="0" err="1"/>
              <a:t>stack</a:t>
            </a:r>
            <a:r>
              <a:rPr lang="de-DE" sz="2000" dirty="0"/>
              <a:t> </a:t>
            </a:r>
            <a:r>
              <a:rPr lang="de-DE" sz="2000" dirty="0" err="1"/>
              <a:t>of</a:t>
            </a:r>
            <a:r>
              <a:rPr lang="de-DE" sz="2000" dirty="0"/>
              <a:t> </a:t>
            </a:r>
            <a:r>
              <a:rPr lang="de-DE" sz="2000" dirty="0" err="1"/>
              <a:t>money</a:t>
            </a:r>
            <a:r>
              <a:rPr lang="de-DE" sz="2000" dirty="0"/>
              <a:t> </a:t>
            </a:r>
          </a:p>
          <a:p>
            <a:pPr marL="457200" indent="-457200">
              <a:buFont typeface="+mj-lt"/>
              <a:buAutoNum type="arabicPeriod"/>
            </a:pPr>
            <a:r>
              <a:rPr lang="de-DE" sz="2000" u="sng" dirty="0" err="1"/>
              <a:t>It´s</a:t>
            </a:r>
            <a:r>
              <a:rPr lang="de-DE" sz="2000" u="sng" dirty="0"/>
              <a:t> </a:t>
            </a:r>
            <a:r>
              <a:rPr lang="de-DE" sz="2000" u="sng" dirty="0" err="1"/>
              <a:t>more</a:t>
            </a:r>
            <a:r>
              <a:rPr lang="de-DE" sz="2000" u="sng" dirty="0"/>
              <a:t> like:</a:t>
            </a:r>
          </a:p>
          <a:p>
            <a:pPr marL="457200" indent="-457200">
              <a:buFont typeface="+mj-lt"/>
              <a:buAutoNum type="arabicPeriod"/>
            </a:pPr>
            <a:r>
              <a:rPr lang="de-DE" sz="2000" dirty="0" err="1"/>
              <a:t>sponsoring</a:t>
            </a:r>
            <a:r>
              <a:rPr lang="de-DE" sz="2000" dirty="0"/>
              <a:t> </a:t>
            </a:r>
            <a:r>
              <a:rPr lang="de-DE" sz="2000" dirty="0" err="1"/>
              <a:t>election</a:t>
            </a:r>
            <a:r>
              <a:rPr lang="de-DE" sz="2000" dirty="0"/>
              <a:t> </a:t>
            </a:r>
            <a:r>
              <a:rPr lang="de-DE" sz="2000" dirty="0" err="1"/>
              <a:t>campains</a:t>
            </a:r>
            <a:endParaRPr lang="de-DE" sz="2000" dirty="0"/>
          </a:p>
          <a:p>
            <a:pPr marL="457200" indent="-457200">
              <a:buFont typeface="+mj-lt"/>
              <a:buAutoNum type="arabicPeriod"/>
            </a:pPr>
            <a:r>
              <a:rPr lang="de-DE" sz="2000" dirty="0" err="1"/>
              <a:t>giving</a:t>
            </a:r>
            <a:r>
              <a:rPr lang="de-DE" sz="2000" dirty="0"/>
              <a:t> </a:t>
            </a:r>
            <a:r>
              <a:rPr lang="de-DE" sz="2000" dirty="0" err="1"/>
              <a:t>the</a:t>
            </a:r>
            <a:r>
              <a:rPr lang="de-DE" sz="2000" dirty="0"/>
              <a:t> </a:t>
            </a:r>
            <a:r>
              <a:rPr lang="de-DE" sz="2000" dirty="0" err="1"/>
              <a:t>politicians</a:t>
            </a:r>
            <a:r>
              <a:rPr lang="de-DE" sz="2000" dirty="0"/>
              <a:t> </a:t>
            </a:r>
            <a:r>
              <a:rPr lang="de-DE" sz="2000" dirty="0" err="1"/>
              <a:t>food</a:t>
            </a:r>
            <a:r>
              <a:rPr lang="de-DE" sz="2000" dirty="0"/>
              <a:t> </a:t>
            </a:r>
            <a:r>
              <a:rPr lang="de-DE" sz="2000" dirty="0" err="1"/>
              <a:t>for</a:t>
            </a:r>
            <a:r>
              <a:rPr lang="de-DE" sz="2000" dirty="0"/>
              <a:t> </a:t>
            </a:r>
            <a:r>
              <a:rPr lang="de-DE" sz="2000" dirty="0" err="1"/>
              <a:t>thougt</a:t>
            </a:r>
            <a:r>
              <a:rPr lang="de-DE" sz="2000" dirty="0"/>
              <a:t> in </a:t>
            </a:r>
            <a:r>
              <a:rPr lang="de-DE" sz="2000" dirty="0" err="1"/>
              <a:t>the</a:t>
            </a:r>
            <a:r>
              <a:rPr lang="de-DE" sz="2000" dirty="0"/>
              <a:t> </a:t>
            </a:r>
            <a:r>
              <a:rPr lang="de-DE" sz="2000" dirty="0" err="1"/>
              <a:t>wished</a:t>
            </a:r>
            <a:r>
              <a:rPr lang="de-DE" sz="2000" dirty="0"/>
              <a:t> </a:t>
            </a:r>
            <a:r>
              <a:rPr lang="de-DE" sz="2000" dirty="0" err="1"/>
              <a:t>direction</a:t>
            </a:r>
            <a:endParaRPr lang="de-DE" sz="2000" dirty="0"/>
          </a:p>
          <a:p>
            <a:pPr marL="457200" indent="-457200">
              <a:buFont typeface="+mj-lt"/>
              <a:buAutoNum type="arabicPeriod"/>
            </a:pPr>
            <a:endParaRPr lang="de-DE" sz="2000"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585" y="3511077"/>
            <a:ext cx="3702294" cy="2466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feld 5"/>
          <p:cNvSpPr txBox="1"/>
          <p:nvPr/>
        </p:nvSpPr>
        <p:spPr>
          <a:xfrm>
            <a:off x="9545675" y="6028565"/>
            <a:ext cx="64811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100" dirty="0">
                <a:solidFill>
                  <a:schemeClr val="tx1">
                    <a:lumMod val="85000"/>
                    <a:lumOff val="15000"/>
                  </a:schemeClr>
                </a:solidFill>
              </a:rPr>
              <a:t>Grafik 2</a:t>
            </a:r>
          </a:p>
        </p:txBody>
      </p:sp>
    </p:spTree>
    <p:extLst>
      <p:ext uri="{BB962C8B-B14F-4D97-AF65-F5344CB8AC3E}">
        <p14:creationId xmlns:p14="http://schemas.microsoft.com/office/powerpoint/2010/main" val="90126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u="sng" dirty="0" err="1"/>
              <a:t>For</a:t>
            </a:r>
            <a:r>
              <a:rPr lang="de-DE" u="sng" dirty="0"/>
              <a:t> </a:t>
            </a:r>
            <a:r>
              <a:rPr lang="de-DE" u="sng" dirty="0" err="1"/>
              <a:t>example</a:t>
            </a:r>
            <a:r>
              <a:rPr lang="de-DE" u="sng" dirty="0"/>
              <a:t>: </a:t>
            </a:r>
            <a:br>
              <a:rPr lang="de-DE" dirty="0"/>
            </a:br>
            <a:endParaRPr lang="de-DE" dirty="0"/>
          </a:p>
        </p:txBody>
      </p:sp>
      <p:sp>
        <p:nvSpPr>
          <p:cNvPr id="3" name="Inhaltsplatzhalter 2"/>
          <p:cNvSpPr>
            <a:spLocks noGrp="1"/>
          </p:cNvSpPr>
          <p:nvPr>
            <p:ph idx="1"/>
          </p:nvPr>
        </p:nvSpPr>
        <p:spPr/>
        <p:txBody>
          <a:bodyPr>
            <a:normAutofit/>
          </a:bodyPr>
          <a:lstStyle/>
          <a:p>
            <a:pPr marL="457200" indent="-457200">
              <a:buFont typeface="+mj-lt"/>
              <a:buAutoNum type="arabicPeriod"/>
            </a:pPr>
            <a:r>
              <a:rPr lang="de-DE" sz="2000" dirty="0"/>
              <a:t>1)</a:t>
            </a:r>
            <a:r>
              <a:rPr lang="de-DE" sz="2000" dirty="0" err="1"/>
              <a:t>There</a:t>
            </a:r>
            <a:r>
              <a:rPr lang="de-DE" sz="2000" dirty="0"/>
              <a:t> </a:t>
            </a:r>
            <a:r>
              <a:rPr lang="de-DE" sz="2000" dirty="0" err="1"/>
              <a:t>is</a:t>
            </a:r>
            <a:r>
              <a:rPr lang="de-DE" sz="2000" dirty="0"/>
              <a:t> a </a:t>
            </a:r>
            <a:r>
              <a:rPr lang="de-DE" sz="2000" dirty="0" err="1"/>
              <a:t>new</a:t>
            </a:r>
            <a:r>
              <a:rPr lang="de-DE" sz="2000" dirty="0"/>
              <a:t> </a:t>
            </a:r>
            <a:r>
              <a:rPr lang="de-DE" sz="2000" dirty="0" err="1"/>
              <a:t>law</a:t>
            </a:r>
            <a:r>
              <a:rPr lang="de-DE" sz="2000" dirty="0"/>
              <a:t> </a:t>
            </a:r>
            <a:r>
              <a:rPr lang="de-DE" sz="2000" dirty="0" err="1"/>
              <a:t>to</a:t>
            </a:r>
            <a:r>
              <a:rPr lang="de-DE" sz="2000" dirty="0"/>
              <a:t> </a:t>
            </a:r>
            <a:r>
              <a:rPr lang="de-DE" sz="2000" dirty="0" err="1"/>
              <a:t>vote</a:t>
            </a:r>
            <a:r>
              <a:rPr lang="de-DE" sz="2000" dirty="0"/>
              <a:t> </a:t>
            </a:r>
            <a:r>
              <a:rPr lang="de-DE" sz="2000" dirty="0" err="1"/>
              <a:t>for</a:t>
            </a:r>
            <a:r>
              <a:rPr lang="de-DE" sz="2000" dirty="0"/>
              <a:t> in </a:t>
            </a:r>
            <a:r>
              <a:rPr lang="de-DE" sz="2000" dirty="0" err="1"/>
              <a:t>the</a:t>
            </a:r>
            <a:r>
              <a:rPr lang="de-DE" sz="2000" dirty="0"/>
              <a:t> Bundestag </a:t>
            </a:r>
            <a:r>
              <a:rPr lang="de-DE" sz="2000" dirty="0" err="1"/>
              <a:t>about</a:t>
            </a:r>
            <a:r>
              <a:rPr lang="de-DE" sz="2000" dirty="0"/>
              <a:t> </a:t>
            </a:r>
            <a:r>
              <a:rPr lang="de-DE" sz="2000" dirty="0" err="1"/>
              <a:t>restricting</a:t>
            </a:r>
            <a:r>
              <a:rPr lang="de-DE" sz="2000" dirty="0"/>
              <a:t> </a:t>
            </a:r>
            <a:r>
              <a:rPr lang="de-DE" sz="2000" dirty="0" err="1"/>
              <a:t>the</a:t>
            </a:r>
            <a:r>
              <a:rPr lang="de-DE" sz="2000" dirty="0"/>
              <a:t> </a:t>
            </a:r>
            <a:r>
              <a:rPr lang="de-DE" sz="2000" dirty="0" err="1"/>
              <a:t>use</a:t>
            </a:r>
            <a:r>
              <a:rPr lang="de-DE" sz="2000" dirty="0"/>
              <a:t> </a:t>
            </a:r>
            <a:r>
              <a:rPr lang="de-DE" sz="2000" dirty="0" err="1"/>
              <a:t>of</a:t>
            </a:r>
            <a:r>
              <a:rPr lang="de-DE" sz="2000" dirty="0"/>
              <a:t> a </a:t>
            </a:r>
            <a:r>
              <a:rPr lang="de-DE" sz="2000" dirty="0" err="1"/>
              <a:t>certain</a:t>
            </a:r>
            <a:r>
              <a:rPr lang="de-DE" sz="2000" dirty="0"/>
              <a:t>  </a:t>
            </a:r>
            <a:r>
              <a:rPr lang="de-DE" sz="2000" dirty="0" err="1"/>
              <a:t>chemical</a:t>
            </a:r>
            <a:r>
              <a:rPr lang="de-DE" sz="2000" dirty="0"/>
              <a:t> </a:t>
            </a:r>
            <a:r>
              <a:rPr lang="de-DE" sz="2000" dirty="0" err="1"/>
              <a:t>fertiliser</a:t>
            </a:r>
            <a:r>
              <a:rPr lang="de-DE" sz="2000" dirty="0"/>
              <a:t> </a:t>
            </a:r>
            <a:r>
              <a:rPr lang="de-DE" sz="2000" dirty="0" err="1"/>
              <a:t>that</a:t>
            </a:r>
            <a:r>
              <a:rPr lang="de-DE" sz="2000" dirty="0"/>
              <a:t> </a:t>
            </a:r>
            <a:r>
              <a:rPr lang="de-DE" sz="2000" dirty="0" err="1"/>
              <a:t>is</a:t>
            </a:r>
            <a:r>
              <a:rPr lang="de-DE" sz="2000" dirty="0"/>
              <a:t> </a:t>
            </a:r>
            <a:r>
              <a:rPr lang="de-DE" sz="2000" dirty="0" err="1"/>
              <a:t>known</a:t>
            </a:r>
            <a:r>
              <a:rPr lang="de-DE" sz="2000" dirty="0"/>
              <a:t> </a:t>
            </a:r>
            <a:r>
              <a:rPr lang="de-DE" sz="2000" dirty="0" err="1"/>
              <a:t>for</a:t>
            </a:r>
            <a:r>
              <a:rPr lang="de-DE" sz="2000" dirty="0"/>
              <a:t> </a:t>
            </a:r>
            <a:r>
              <a:rPr lang="de-DE" sz="2000" dirty="0" err="1"/>
              <a:t>making</a:t>
            </a:r>
            <a:r>
              <a:rPr lang="de-DE" sz="2000" dirty="0"/>
              <a:t> </a:t>
            </a:r>
            <a:r>
              <a:rPr lang="de-DE" sz="2000" dirty="0" err="1"/>
              <a:t>people</a:t>
            </a:r>
            <a:r>
              <a:rPr lang="de-DE" sz="2000" dirty="0"/>
              <a:t> sick. </a:t>
            </a:r>
          </a:p>
          <a:p>
            <a:pPr marL="457200" indent="-457200">
              <a:buFont typeface="+mj-lt"/>
              <a:buAutoNum type="arabicPeriod"/>
            </a:pPr>
            <a:r>
              <a:rPr lang="de-DE" sz="2000" dirty="0"/>
              <a:t>2)The </a:t>
            </a:r>
            <a:r>
              <a:rPr lang="de-DE" sz="2000" dirty="0" err="1"/>
              <a:t>agrar</a:t>
            </a:r>
            <a:r>
              <a:rPr lang="de-DE" sz="2000" dirty="0"/>
              <a:t> </a:t>
            </a:r>
            <a:r>
              <a:rPr lang="de-DE" sz="2000" dirty="0" err="1"/>
              <a:t>lobby</a:t>
            </a:r>
            <a:r>
              <a:rPr lang="de-DE" sz="2000" dirty="0"/>
              <a:t> </a:t>
            </a:r>
            <a:r>
              <a:rPr lang="de-DE" sz="2000" dirty="0" err="1"/>
              <a:t>gets</a:t>
            </a:r>
            <a:r>
              <a:rPr lang="de-DE" sz="2000" dirty="0"/>
              <a:t> </a:t>
            </a:r>
            <a:r>
              <a:rPr lang="de-DE" sz="2000" dirty="0" err="1"/>
              <a:t>active</a:t>
            </a:r>
            <a:r>
              <a:rPr lang="de-DE" sz="2000" dirty="0"/>
              <a:t> </a:t>
            </a:r>
            <a:r>
              <a:rPr lang="de-DE" sz="2000" dirty="0" err="1"/>
              <a:t>because</a:t>
            </a:r>
            <a:r>
              <a:rPr lang="de-DE" sz="2000" dirty="0"/>
              <a:t> </a:t>
            </a:r>
            <a:r>
              <a:rPr lang="de-DE" sz="2000" dirty="0" err="1"/>
              <a:t>the</a:t>
            </a:r>
            <a:r>
              <a:rPr lang="de-DE" sz="2000" dirty="0"/>
              <a:t> </a:t>
            </a:r>
            <a:r>
              <a:rPr lang="de-DE" sz="2000" dirty="0" err="1"/>
              <a:t>law</a:t>
            </a:r>
            <a:r>
              <a:rPr lang="de-DE" sz="2000" dirty="0"/>
              <a:t> </a:t>
            </a:r>
            <a:r>
              <a:rPr lang="de-DE" sz="2000" dirty="0" err="1"/>
              <a:t>would</a:t>
            </a:r>
            <a:r>
              <a:rPr lang="de-DE" sz="2000" dirty="0"/>
              <a:t> </a:t>
            </a:r>
            <a:r>
              <a:rPr lang="de-DE" sz="2000" dirty="0" err="1"/>
              <a:t>make</a:t>
            </a:r>
            <a:r>
              <a:rPr lang="de-DE" sz="2000" dirty="0"/>
              <a:t> </a:t>
            </a:r>
            <a:r>
              <a:rPr lang="de-DE" sz="2000" dirty="0" err="1"/>
              <a:t>it</a:t>
            </a:r>
            <a:r>
              <a:rPr lang="de-DE" sz="2000" dirty="0"/>
              <a:t> </a:t>
            </a:r>
            <a:r>
              <a:rPr lang="de-DE" sz="2000" dirty="0" err="1"/>
              <a:t>more</a:t>
            </a:r>
            <a:r>
              <a:rPr lang="de-DE" sz="2000" dirty="0"/>
              <a:t> expensive </a:t>
            </a:r>
            <a:r>
              <a:rPr lang="de-DE" sz="2000" dirty="0" err="1"/>
              <a:t>for</a:t>
            </a:r>
            <a:r>
              <a:rPr lang="de-DE" sz="2000" dirty="0"/>
              <a:t> </a:t>
            </a:r>
            <a:r>
              <a:rPr lang="de-DE" sz="2000" dirty="0" err="1"/>
              <a:t>theire</a:t>
            </a:r>
            <a:r>
              <a:rPr lang="de-DE" sz="2000" dirty="0"/>
              <a:t> </a:t>
            </a:r>
            <a:r>
              <a:rPr lang="de-DE" sz="2000" dirty="0" err="1"/>
              <a:t>farmers</a:t>
            </a:r>
            <a:r>
              <a:rPr lang="de-DE" sz="2000" dirty="0"/>
              <a:t> </a:t>
            </a:r>
            <a:r>
              <a:rPr lang="de-DE" sz="2000" dirty="0" err="1"/>
              <a:t>to</a:t>
            </a:r>
            <a:r>
              <a:rPr lang="de-DE" sz="2000" dirty="0"/>
              <a:t> </a:t>
            </a:r>
            <a:r>
              <a:rPr lang="de-DE" sz="2000" dirty="0" err="1"/>
              <a:t>produce</a:t>
            </a:r>
            <a:r>
              <a:rPr lang="de-DE" sz="2000" dirty="0"/>
              <a:t> </a:t>
            </a:r>
            <a:r>
              <a:rPr lang="de-DE" sz="2000" dirty="0" err="1"/>
              <a:t>food</a:t>
            </a:r>
            <a:r>
              <a:rPr lang="de-DE" sz="2000" dirty="0"/>
              <a:t>. </a:t>
            </a:r>
          </a:p>
          <a:p>
            <a:pPr marL="457200" indent="-457200">
              <a:buFont typeface="+mj-lt"/>
              <a:buAutoNum type="arabicPeriod"/>
            </a:pPr>
            <a:r>
              <a:rPr lang="de-DE" sz="2000" dirty="0"/>
              <a:t>&gt; </a:t>
            </a:r>
            <a:r>
              <a:rPr lang="de-DE" sz="2000" dirty="0" err="1"/>
              <a:t>idealy</a:t>
            </a:r>
            <a:r>
              <a:rPr lang="de-DE" sz="2000" dirty="0"/>
              <a:t> </a:t>
            </a:r>
            <a:r>
              <a:rPr lang="de-DE" sz="2000" dirty="0" err="1"/>
              <a:t>they</a:t>
            </a:r>
            <a:r>
              <a:rPr lang="de-DE" sz="2000" dirty="0"/>
              <a:t> </a:t>
            </a:r>
            <a:r>
              <a:rPr lang="de-DE" sz="2000" dirty="0" err="1"/>
              <a:t>already</a:t>
            </a:r>
            <a:r>
              <a:rPr lang="de-DE" sz="2000" dirty="0"/>
              <a:t> </a:t>
            </a:r>
            <a:r>
              <a:rPr lang="de-DE" sz="2000" dirty="0" err="1"/>
              <a:t>have</a:t>
            </a:r>
            <a:r>
              <a:rPr lang="de-DE" sz="2000" dirty="0"/>
              <a:t> </a:t>
            </a:r>
            <a:r>
              <a:rPr lang="de-DE" sz="2000" dirty="0" err="1"/>
              <a:t>someone</a:t>
            </a:r>
            <a:r>
              <a:rPr lang="de-DE" sz="2000" dirty="0"/>
              <a:t> </a:t>
            </a:r>
            <a:r>
              <a:rPr lang="de-DE" sz="2000" dirty="0" err="1"/>
              <a:t>from</a:t>
            </a:r>
            <a:r>
              <a:rPr lang="de-DE" sz="2000" dirty="0"/>
              <a:t> </a:t>
            </a:r>
            <a:r>
              <a:rPr lang="de-DE" sz="2000" dirty="0" err="1"/>
              <a:t>there</a:t>
            </a:r>
            <a:r>
              <a:rPr lang="de-DE" sz="2000" dirty="0"/>
              <a:t> </a:t>
            </a:r>
            <a:r>
              <a:rPr lang="de-DE" sz="2000" dirty="0" err="1"/>
              <a:t>own</a:t>
            </a:r>
            <a:r>
              <a:rPr lang="de-DE" sz="2000" dirty="0"/>
              <a:t> </a:t>
            </a:r>
            <a:r>
              <a:rPr lang="de-DE" sz="2000" dirty="0" err="1"/>
              <a:t>ranks</a:t>
            </a:r>
            <a:r>
              <a:rPr lang="de-DE" sz="2000" dirty="0"/>
              <a:t> in </a:t>
            </a:r>
            <a:r>
              <a:rPr lang="de-DE" sz="2000" dirty="0" err="1"/>
              <a:t>the</a:t>
            </a:r>
            <a:r>
              <a:rPr lang="de-DE" sz="2000" dirty="0"/>
              <a:t> </a:t>
            </a:r>
            <a:r>
              <a:rPr lang="de-DE" sz="2000" dirty="0" err="1"/>
              <a:t>agrar</a:t>
            </a:r>
            <a:r>
              <a:rPr lang="de-DE" sz="2000" dirty="0"/>
              <a:t> </a:t>
            </a:r>
            <a:r>
              <a:rPr lang="de-DE" sz="2000" dirty="0" err="1"/>
              <a:t>resort</a:t>
            </a:r>
            <a:r>
              <a:rPr lang="de-DE" sz="2000" dirty="0"/>
              <a:t>  ( </a:t>
            </a:r>
            <a:r>
              <a:rPr lang="de-DE" sz="2000" dirty="0" err="1"/>
              <a:t>for</a:t>
            </a:r>
            <a:r>
              <a:rPr lang="de-DE" sz="2000" dirty="0"/>
              <a:t> </a:t>
            </a:r>
            <a:r>
              <a:rPr lang="de-DE" sz="2000" dirty="0" err="1"/>
              <a:t>example</a:t>
            </a:r>
            <a:r>
              <a:rPr lang="de-DE" sz="2000" dirty="0"/>
              <a:t> </a:t>
            </a:r>
            <a:r>
              <a:rPr lang="de-DE" sz="2000" dirty="0" err="1"/>
              <a:t>the</a:t>
            </a:r>
            <a:r>
              <a:rPr lang="de-DE" sz="2000" dirty="0"/>
              <a:t> </a:t>
            </a:r>
            <a:r>
              <a:rPr lang="de-DE" sz="2000" dirty="0" err="1"/>
              <a:t>agrar</a:t>
            </a:r>
            <a:r>
              <a:rPr lang="de-DE" sz="2000" dirty="0"/>
              <a:t> </a:t>
            </a:r>
            <a:r>
              <a:rPr lang="de-DE" sz="2000" dirty="0" err="1"/>
              <a:t>minister</a:t>
            </a:r>
            <a:r>
              <a:rPr lang="de-DE" sz="2000" dirty="0"/>
              <a:t>)</a:t>
            </a:r>
          </a:p>
          <a:p>
            <a:pPr marL="457200" indent="-457200">
              <a:buFont typeface="+mj-lt"/>
              <a:buAutoNum type="arabicPeriod"/>
            </a:pPr>
            <a:r>
              <a:rPr lang="de-DE" sz="2000" dirty="0"/>
              <a:t>&gt; </a:t>
            </a:r>
            <a:r>
              <a:rPr lang="de-DE" sz="2000" dirty="0" err="1"/>
              <a:t>they</a:t>
            </a:r>
            <a:r>
              <a:rPr lang="de-DE" sz="2000" dirty="0"/>
              <a:t> </a:t>
            </a:r>
            <a:r>
              <a:rPr lang="de-DE" sz="2000" dirty="0" err="1"/>
              <a:t>pay</a:t>
            </a:r>
            <a:r>
              <a:rPr lang="de-DE" sz="2000" dirty="0"/>
              <a:t> </a:t>
            </a:r>
            <a:r>
              <a:rPr lang="de-DE" sz="2000" dirty="0" err="1"/>
              <a:t>money</a:t>
            </a:r>
            <a:r>
              <a:rPr lang="de-DE" sz="2000" dirty="0"/>
              <a:t> </a:t>
            </a:r>
            <a:r>
              <a:rPr lang="de-DE" sz="2000" dirty="0" err="1"/>
              <a:t>to</a:t>
            </a:r>
            <a:r>
              <a:rPr lang="de-DE" sz="2000" dirty="0"/>
              <a:t> </a:t>
            </a:r>
            <a:r>
              <a:rPr lang="de-DE" sz="2000" dirty="0" err="1"/>
              <a:t>foundations</a:t>
            </a:r>
            <a:r>
              <a:rPr lang="de-DE" sz="2000" dirty="0"/>
              <a:t> </a:t>
            </a:r>
            <a:r>
              <a:rPr lang="de-DE" sz="2000" dirty="0" err="1"/>
              <a:t>and</a:t>
            </a:r>
            <a:r>
              <a:rPr lang="de-DE" sz="2000" dirty="0"/>
              <a:t> </a:t>
            </a:r>
            <a:r>
              <a:rPr lang="de-DE" sz="2000" dirty="0" err="1"/>
              <a:t>universitys</a:t>
            </a:r>
            <a:r>
              <a:rPr lang="de-DE" sz="2000" dirty="0"/>
              <a:t> </a:t>
            </a:r>
            <a:r>
              <a:rPr lang="de-DE" sz="2000" dirty="0" err="1"/>
              <a:t>to</a:t>
            </a:r>
            <a:r>
              <a:rPr lang="de-DE" sz="2000" dirty="0"/>
              <a:t> </a:t>
            </a:r>
            <a:r>
              <a:rPr lang="de-DE" sz="2000" dirty="0" err="1"/>
              <a:t>get</a:t>
            </a:r>
            <a:r>
              <a:rPr lang="de-DE" sz="2000" dirty="0"/>
              <a:t> </a:t>
            </a:r>
            <a:r>
              <a:rPr lang="de-DE" sz="2000" dirty="0" err="1"/>
              <a:t>some</a:t>
            </a:r>
            <a:r>
              <a:rPr lang="de-DE" sz="2000" dirty="0"/>
              <a:t> </a:t>
            </a:r>
            <a:r>
              <a:rPr lang="de-DE" sz="2000" dirty="0" err="1"/>
              <a:t>glossed</a:t>
            </a:r>
            <a:r>
              <a:rPr lang="de-DE" sz="2000" dirty="0"/>
              <a:t> </a:t>
            </a:r>
            <a:r>
              <a:rPr lang="de-DE" sz="2000" dirty="0" err="1"/>
              <a:t>over</a:t>
            </a:r>
            <a:r>
              <a:rPr lang="de-DE" sz="2000" dirty="0"/>
              <a:t> </a:t>
            </a:r>
            <a:r>
              <a:rPr lang="de-DE" sz="2000" dirty="0" err="1"/>
              <a:t>reports</a:t>
            </a:r>
            <a:r>
              <a:rPr lang="de-DE" sz="2000" dirty="0"/>
              <a:t> </a:t>
            </a:r>
            <a:r>
              <a:rPr lang="de-DE" sz="2000" dirty="0" err="1"/>
              <a:t>about</a:t>
            </a:r>
            <a:r>
              <a:rPr lang="de-DE" sz="2000" dirty="0"/>
              <a:t> </a:t>
            </a:r>
            <a:r>
              <a:rPr lang="de-DE" sz="2000" dirty="0" err="1"/>
              <a:t>the</a:t>
            </a:r>
            <a:r>
              <a:rPr lang="de-DE" sz="2000" dirty="0"/>
              <a:t> </a:t>
            </a:r>
            <a:r>
              <a:rPr lang="de-DE" sz="2000" dirty="0" err="1"/>
              <a:t>chemicals</a:t>
            </a:r>
            <a:r>
              <a:rPr lang="de-DE" sz="2000" dirty="0"/>
              <a:t> </a:t>
            </a:r>
            <a:r>
              <a:rPr lang="de-DE" sz="2000" dirty="0" err="1"/>
              <a:t>they</a:t>
            </a:r>
            <a:r>
              <a:rPr lang="de-DE" sz="2000" dirty="0"/>
              <a:t> </a:t>
            </a:r>
            <a:r>
              <a:rPr lang="de-DE" sz="2000" dirty="0" err="1"/>
              <a:t>use</a:t>
            </a:r>
            <a:endParaRPr lang="de-DE" sz="2000" dirty="0"/>
          </a:p>
          <a:p>
            <a:endParaRPr lang="de-DE"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92295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chor="ctr"/>
          <a:lstStyle/>
          <a:p>
            <a:pPr marL="457200" lvl="0" indent="-457200">
              <a:buFont typeface="+mj-lt"/>
              <a:buAutoNum type="arabicPeriod"/>
            </a:pPr>
            <a:r>
              <a:rPr lang="de-DE" sz="2000" dirty="0">
                <a:solidFill>
                  <a:prstClr val="black"/>
                </a:solidFill>
              </a:rPr>
              <a:t>&gt; </a:t>
            </a:r>
            <a:r>
              <a:rPr lang="de-DE" sz="2000" dirty="0" err="1">
                <a:solidFill>
                  <a:prstClr val="black"/>
                </a:solidFill>
              </a:rPr>
              <a:t>the</a:t>
            </a:r>
            <a:r>
              <a:rPr lang="de-DE" sz="2000" dirty="0">
                <a:solidFill>
                  <a:prstClr val="black"/>
                </a:solidFill>
              </a:rPr>
              <a:t> </a:t>
            </a:r>
            <a:r>
              <a:rPr lang="de-DE" sz="2000" dirty="0" err="1">
                <a:solidFill>
                  <a:prstClr val="black"/>
                </a:solidFill>
              </a:rPr>
              <a:t>reports</a:t>
            </a:r>
            <a:r>
              <a:rPr lang="de-DE" sz="2000" dirty="0">
                <a:solidFill>
                  <a:prstClr val="black"/>
                </a:solidFill>
              </a:rPr>
              <a:t> </a:t>
            </a:r>
            <a:r>
              <a:rPr lang="de-DE" sz="2000" dirty="0" err="1">
                <a:solidFill>
                  <a:prstClr val="black"/>
                </a:solidFill>
              </a:rPr>
              <a:t>they</a:t>
            </a:r>
            <a:r>
              <a:rPr lang="de-DE" sz="2000" dirty="0">
                <a:solidFill>
                  <a:prstClr val="black"/>
                </a:solidFill>
              </a:rPr>
              <a:t> </a:t>
            </a:r>
            <a:r>
              <a:rPr lang="de-DE" sz="2000" dirty="0" err="1">
                <a:solidFill>
                  <a:prstClr val="black"/>
                </a:solidFill>
              </a:rPr>
              <a:t>now</a:t>
            </a:r>
            <a:r>
              <a:rPr lang="de-DE" sz="2000" dirty="0">
                <a:solidFill>
                  <a:prstClr val="black"/>
                </a:solidFill>
              </a:rPr>
              <a:t> </a:t>
            </a:r>
            <a:r>
              <a:rPr lang="de-DE" sz="2000" dirty="0" err="1">
                <a:solidFill>
                  <a:prstClr val="black"/>
                </a:solidFill>
              </a:rPr>
              <a:t>have</a:t>
            </a:r>
            <a:r>
              <a:rPr lang="de-DE" sz="2000" dirty="0">
                <a:solidFill>
                  <a:prstClr val="black"/>
                </a:solidFill>
              </a:rPr>
              <a:t> </a:t>
            </a:r>
            <a:r>
              <a:rPr lang="de-DE" sz="2000" dirty="0" err="1">
                <a:solidFill>
                  <a:prstClr val="black"/>
                </a:solidFill>
              </a:rPr>
              <a:t>are</a:t>
            </a:r>
            <a:r>
              <a:rPr lang="de-DE" sz="2000" dirty="0">
                <a:solidFill>
                  <a:prstClr val="black"/>
                </a:solidFill>
              </a:rPr>
              <a:t> </a:t>
            </a:r>
            <a:r>
              <a:rPr lang="de-DE" sz="2000" dirty="0" err="1">
                <a:solidFill>
                  <a:prstClr val="black"/>
                </a:solidFill>
              </a:rPr>
              <a:t>used</a:t>
            </a:r>
            <a:r>
              <a:rPr lang="de-DE" sz="2000" dirty="0">
                <a:solidFill>
                  <a:prstClr val="black"/>
                </a:solidFill>
              </a:rPr>
              <a:t> in a </a:t>
            </a:r>
            <a:r>
              <a:rPr lang="de-DE" sz="2000" dirty="0" err="1">
                <a:solidFill>
                  <a:prstClr val="black"/>
                </a:solidFill>
              </a:rPr>
              <a:t>combination</a:t>
            </a:r>
            <a:r>
              <a:rPr lang="de-DE" sz="2000" dirty="0">
                <a:solidFill>
                  <a:prstClr val="black"/>
                </a:solidFill>
              </a:rPr>
              <a:t> </a:t>
            </a:r>
            <a:r>
              <a:rPr lang="de-DE" sz="2000" dirty="0" err="1">
                <a:solidFill>
                  <a:prstClr val="black"/>
                </a:solidFill>
              </a:rPr>
              <a:t>with</a:t>
            </a:r>
            <a:r>
              <a:rPr lang="de-DE" sz="2000" dirty="0">
                <a:solidFill>
                  <a:prstClr val="black"/>
                </a:solidFill>
              </a:rPr>
              <a:t> </a:t>
            </a:r>
            <a:r>
              <a:rPr lang="de-DE" sz="2000" dirty="0" err="1">
                <a:solidFill>
                  <a:prstClr val="black"/>
                </a:solidFill>
              </a:rPr>
              <a:t>grants</a:t>
            </a:r>
            <a:r>
              <a:rPr lang="de-DE" sz="2000" dirty="0">
                <a:solidFill>
                  <a:prstClr val="black"/>
                </a:solidFill>
              </a:rPr>
              <a:t> </a:t>
            </a:r>
            <a:r>
              <a:rPr lang="de-DE" sz="2000" dirty="0" err="1">
                <a:solidFill>
                  <a:prstClr val="black"/>
                </a:solidFill>
              </a:rPr>
              <a:t>and</a:t>
            </a:r>
            <a:r>
              <a:rPr lang="de-DE" sz="2000" dirty="0">
                <a:solidFill>
                  <a:prstClr val="black"/>
                </a:solidFill>
              </a:rPr>
              <a:t> </a:t>
            </a:r>
            <a:r>
              <a:rPr lang="de-DE" sz="2000" dirty="0" err="1">
                <a:solidFill>
                  <a:prstClr val="black"/>
                </a:solidFill>
              </a:rPr>
              <a:t>bad</a:t>
            </a:r>
            <a:r>
              <a:rPr lang="de-DE" sz="2000" dirty="0">
                <a:solidFill>
                  <a:prstClr val="black"/>
                </a:solidFill>
              </a:rPr>
              <a:t> </a:t>
            </a:r>
            <a:r>
              <a:rPr lang="de-DE" sz="2000" dirty="0" err="1">
                <a:solidFill>
                  <a:prstClr val="black"/>
                </a:solidFill>
              </a:rPr>
              <a:t>news</a:t>
            </a:r>
            <a:r>
              <a:rPr lang="de-DE" sz="2000" dirty="0">
                <a:solidFill>
                  <a:prstClr val="black"/>
                </a:solidFill>
              </a:rPr>
              <a:t> </a:t>
            </a:r>
            <a:r>
              <a:rPr lang="de-DE" sz="2000" dirty="0" err="1">
                <a:solidFill>
                  <a:prstClr val="black"/>
                </a:solidFill>
              </a:rPr>
              <a:t>about</a:t>
            </a:r>
            <a:r>
              <a:rPr lang="de-DE" sz="2000" dirty="0">
                <a:solidFill>
                  <a:prstClr val="black"/>
                </a:solidFill>
              </a:rPr>
              <a:t> </a:t>
            </a:r>
            <a:r>
              <a:rPr lang="de-DE" sz="2000" dirty="0" err="1">
                <a:solidFill>
                  <a:prstClr val="black"/>
                </a:solidFill>
              </a:rPr>
              <a:t>food</a:t>
            </a:r>
            <a:r>
              <a:rPr lang="de-DE" sz="2000" dirty="0">
                <a:solidFill>
                  <a:prstClr val="black"/>
                </a:solidFill>
              </a:rPr>
              <a:t> </a:t>
            </a:r>
            <a:r>
              <a:rPr lang="de-DE" sz="2000" dirty="0" err="1">
                <a:solidFill>
                  <a:prstClr val="black"/>
                </a:solidFill>
              </a:rPr>
              <a:t>geting</a:t>
            </a:r>
            <a:r>
              <a:rPr lang="de-DE" sz="2000" dirty="0">
                <a:solidFill>
                  <a:prstClr val="black"/>
                </a:solidFill>
              </a:rPr>
              <a:t> </a:t>
            </a:r>
            <a:r>
              <a:rPr lang="de-DE" sz="2000" dirty="0" err="1">
                <a:solidFill>
                  <a:prstClr val="black"/>
                </a:solidFill>
              </a:rPr>
              <a:t>far</a:t>
            </a:r>
            <a:r>
              <a:rPr lang="de-DE" sz="2000" dirty="0">
                <a:solidFill>
                  <a:prstClr val="black"/>
                </a:solidFill>
              </a:rPr>
              <a:t> </a:t>
            </a:r>
            <a:r>
              <a:rPr lang="de-DE" sz="2000" dirty="0" err="1">
                <a:solidFill>
                  <a:prstClr val="black"/>
                </a:solidFill>
              </a:rPr>
              <a:t>more</a:t>
            </a:r>
            <a:r>
              <a:rPr lang="de-DE" sz="2000" dirty="0">
                <a:solidFill>
                  <a:prstClr val="black"/>
                </a:solidFill>
              </a:rPr>
              <a:t> </a:t>
            </a:r>
            <a:r>
              <a:rPr lang="de-DE" sz="2000" dirty="0" err="1">
                <a:solidFill>
                  <a:prstClr val="black"/>
                </a:solidFill>
              </a:rPr>
              <a:t>exoensive</a:t>
            </a:r>
            <a:r>
              <a:rPr lang="de-DE" sz="2000" dirty="0">
                <a:solidFill>
                  <a:prstClr val="black"/>
                </a:solidFill>
              </a:rPr>
              <a:t> in </a:t>
            </a:r>
            <a:r>
              <a:rPr lang="de-DE" sz="2000" dirty="0" err="1">
                <a:solidFill>
                  <a:prstClr val="black"/>
                </a:solidFill>
              </a:rPr>
              <a:t>the</a:t>
            </a:r>
            <a:r>
              <a:rPr lang="de-DE" sz="2000" dirty="0">
                <a:solidFill>
                  <a:prstClr val="black"/>
                </a:solidFill>
              </a:rPr>
              <a:t> </a:t>
            </a:r>
            <a:r>
              <a:rPr lang="de-DE" sz="2000" dirty="0" err="1">
                <a:solidFill>
                  <a:prstClr val="black"/>
                </a:solidFill>
              </a:rPr>
              <a:t>futer</a:t>
            </a:r>
            <a:r>
              <a:rPr lang="de-DE" sz="2000" dirty="0">
                <a:solidFill>
                  <a:prstClr val="black"/>
                </a:solidFill>
              </a:rPr>
              <a:t> </a:t>
            </a:r>
            <a:r>
              <a:rPr lang="de-DE" sz="2000" dirty="0" err="1">
                <a:solidFill>
                  <a:prstClr val="black"/>
                </a:solidFill>
              </a:rPr>
              <a:t>if</a:t>
            </a:r>
            <a:r>
              <a:rPr lang="de-DE" sz="2000" dirty="0">
                <a:solidFill>
                  <a:prstClr val="black"/>
                </a:solidFill>
              </a:rPr>
              <a:t> </a:t>
            </a:r>
            <a:r>
              <a:rPr lang="de-DE" sz="2000" dirty="0" err="1">
                <a:solidFill>
                  <a:prstClr val="black"/>
                </a:solidFill>
              </a:rPr>
              <a:t>the</a:t>
            </a:r>
            <a:r>
              <a:rPr lang="de-DE" sz="2000" dirty="0">
                <a:solidFill>
                  <a:prstClr val="black"/>
                </a:solidFill>
              </a:rPr>
              <a:t> </a:t>
            </a:r>
            <a:r>
              <a:rPr lang="de-DE" sz="2000" dirty="0" err="1">
                <a:solidFill>
                  <a:prstClr val="black"/>
                </a:solidFill>
              </a:rPr>
              <a:t>law</a:t>
            </a:r>
            <a:r>
              <a:rPr lang="de-DE" sz="2000" dirty="0">
                <a:solidFill>
                  <a:prstClr val="black"/>
                </a:solidFill>
              </a:rPr>
              <a:t> </a:t>
            </a:r>
            <a:r>
              <a:rPr lang="de-DE" sz="2000" dirty="0" err="1">
                <a:solidFill>
                  <a:prstClr val="black"/>
                </a:solidFill>
              </a:rPr>
              <a:t>passes</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convince</a:t>
            </a:r>
            <a:r>
              <a:rPr lang="de-DE" sz="2000" dirty="0">
                <a:solidFill>
                  <a:prstClr val="black"/>
                </a:solidFill>
              </a:rPr>
              <a:t> </a:t>
            </a:r>
            <a:r>
              <a:rPr lang="de-DE" sz="2000" dirty="0" err="1">
                <a:solidFill>
                  <a:prstClr val="black"/>
                </a:solidFill>
              </a:rPr>
              <a:t>members</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parlament</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vote</a:t>
            </a:r>
            <a:r>
              <a:rPr lang="de-DE" sz="2000" dirty="0">
                <a:solidFill>
                  <a:prstClr val="black"/>
                </a:solidFill>
              </a:rPr>
              <a:t> </a:t>
            </a:r>
            <a:r>
              <a:rPr lang="de-DE" sz="2000" dirty="0" err="1">
                <a:solidFill>
                  <a:prstClr val="black"/>
                </a:solidFill>
              </a:rPr>
              <a:t>against</a:t>
            </a:r>
            <a:r>
              <a:rPr lang="de-DE" sz="2000" dirty="0">
                <a:solidFill>
                  <a:prstClr val="black"/>
                </a:solidFill>
              </a:rPr>
              <a:t> </a:t>
            </a:r>
            <a:r>
              <a:rPr lang="de-DE" sz="2000" dirty="0" err="1">
                <a:solidFill>
                  <a:prstClr val="black"/>
                </a:solidFill>
              </a:rPr>
              <a:t>the</a:t>
            </a:r>
            <a:r>
              <a:rPr lang="de-DE" sz="2000" dirty="0">
                <a:solidFill>
                  <a:prstClr val="black"/>
                </a:solidFill>
              </a:rPr>
              <a:t> </a:t>
            </a:r>
            <a:r>
              <a:rPr lang="de-DE" sz="2000" dirty="0" err="1">
                <a:solidFill>
                  <a:prstClr val="black"/>
                </a:solidFill>
              </a:rPr>
              <a:t>law</a:t>
            </a:r>
            <a:endParaRPr lang="de-DE" sz="2000" dirty="0">
              <a:solidFill>
                <a:prstClr val="black"/>
              </a:solidFill>
            </a:endParaRPr>
          </a:p>
          <a:p>
            <a:pPr marL="457200" lvl="0" indent="-457200">
              <a:buFont typeface="+mj-lt"/>
              <a:buAutoNum type="arabicPeriod"/>
            </a:pPr>
            <a:r>
              <a:rPr lang="de-DE" sz="2000" dirty="0">
                <a:solidFill>
                  <a:prstClr val="black"/>
                </a:solidFill>
              </a:rPr>
              <a:t>&gt; </a:t>
            </a:r>
            <a:r>
              <a:rPr lang="de-DE" sz="2000" dirty="0" err="1">
                <a:solidFill>
                  <a:prstClr val="black"/>
                </a:solidFill>
              </a:rPr>
              <a:t>if</a:t>
            </a:r>
            <a:r>
              <a:rPr lang="de-DE" sz="2000" dirty="0">
                <a:solidFill>
                  <a:prstClr val="black"/>
                </a:solidFill>
              </a:rPr>
              <a:t> all </a:t>
            </a:r>
            <a:r>
              <a:rPr lang="de-DE" sz="2000" dirty="0" err="1">
                <a:solidFill>
                  <a:prstClr val="black"/>
                </a:solidFill>
              </a:rPr>
              <a:t>that</a:t>
            </a:r>
            <a:r>
              <a:rPr lang="de-DE" sz="2000" dirty="0">
                <a:solidFill>
                  <a:prstClr val="black"/>
                </a:solidFill>
              </a:rPr>
              <a:t> </a:t>
            </a:r>
            <a:r>
              <a:rPr lang="de-DE" sz="2000" dirty="0" err="1">
                <a:solidFill>
                  <a:prstClr val="black"/>
                </a:solidFill>
              </a:rPr>
              <a:t>ain’t</a:t>
            </a:r>
            <a:r>
              <a:rPr lang="de-DE" sz="2000" dirty="0">
                <a:solidFill>
                  <a:prstClr val="black"/>
                </a:solidFill>
              </a:rPr>
              <a:t> </a:t>
            </a:r>
            <a:r>
              <a:rPr lang="de-DE" sz="2000" dirty="0" err="1">
                <a:solidFill>
                  <a:prstClr val="black"/>
                </a:solidFill>
              </a:rPr>
              <a:t>enough</a:t>
            </a:r>
            <a:r>
              <a:rPr lang="de-DE" sz="2000" dirty="0">
                <a:solidFill>
                  <a:prstClr val="black"/>
                </a:solidFill>
              </a:rPr>
              <a:t> </a:t>
            </a:r>
            <a:r>
              <a:rPr lang="de-DE" sz="2000" dirty="0" err="1">
                <a:solidFill>
                  <a:prstClr val="black"/>
                </a:solidFill>
              </a:rPr>
              <a:t>they</a:t>
            </a:r>
            <a:r>
              <a:rPr lang="de-DE" sz="2000" dirty="0">
                <a:solidFill>
                  <a:prstClr val="black"/>
                </a:solidFill>
              </a:rPr>
              <a:t> will </a:t>
            </a:r>
            <a:r>
              <a:rPr lang="de-DE" sz="2000" dirty="0" err="1">
                <a:solidFill>
                  <a:prstClr val="black"/>
                </a:solidFill>
              </a:rPr>
              <a:t>organize</a:t>
            </a:r>
            <a:r>
              <a:rPr lang="de-DE" sz="2000" dirty="0">
                <a:solidFill>
                  <a:prstClr val="black"/>
                </a:solidFill>
              </a:rPr>
              <a:t> </a:t>
            </a:r>
            <a:r>
              <a:rPr lang="de-DE" sz="2000" dirty="0" err="1">
                <a:solidFill>
                  <a:prstClr val="black"/>
                </a:solidFill>
              </a:rPr>
              <a:t>protests</a:t>
            </a:r>
            <a:r>
              <a:rPr lang="de-DE" sz="2000" dirty="0">
                <a:solidFill>
                  <a:prstClr val="black"/>
                </a:solidFill>
              </a:rPr>
              <a:t> </a:t>
            </a:r>
            <a:r>
              <a:rPr lang="de-DE" sz="2000" dirty="0" err="1">
                <a:solidFill>
                  <a:prstClr val="black"/>
                </a:solidFill>
              </a:rPr>
              <a:t>where</a:t>
            </a:r>
            <a:r>
              <a:rPr lang="de-DE" sz="2000" dirty="0">
                <a:solidFill>
                  <a:prstClr val="black"/>
                </a:solidFill>
              </a:rPr>
              <a:t> </a:t>
            </a:r>
            <a:r>
              <a:rPr lang="de-DE" sz="2000" dirty="0" err="1">
                <a:solidFill>
                  <a:prstClr val="black"/>
                </a:solidFill>
              </a:rPr>
              <a:t>thousends</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farmers</a:t>
            </a:r>
            <a:r>
              <a:rPr lang="de-DE" sz="2000" dirty="0">
                <a:solidFill>
                  <a:prstClr val="black"/>
                </a:solidFill>
              </a:rPr>
              <a:t> </a:t>
            </a:r>
            <a:r>
              <a:rPr lang="de-DE" sz="2000" dirty="0" err="1">
                <a:solidFill>
                  <a:prstClr val="black"/>
                </a:solidFill>
              </a:rPr>
              <a:t>take</a:t>
            </a:r>
            <a:r>
              <a:rPr lang="de-DE" sz="2000" dirty="0">
                <a:solidFill>
                  <a:prstClr val="black"/>
                </a:solidFill>
              </a:rPr>
              <a:t> </a:t>
            </a:r>
            <a:r>
              <a:rPr lang="de-DE" sz="2000" dirty="0" err="1">
                <a:solidFill>
                  <a:prstClr val="black"/>
                </a:solidFill>
              </a:rPr>
              <a:t>their</a:t>
            </a:r>
            <a:r>
              <a:rPr lang="de-DE" sz="2000" dirty="0">
                <a:solidFill>
                  <a:prstClr val="black"/>
                </a:solidFill>
              </a:rPr>
              <a:t> </a:t>
            </a:r>
            <a:r>
              <a:rPr lang="de-DE" sz="2000" dirty="0" err="1">
                <a:solidFill>
                  <a:prstClr val="black"/>
                </a:solidFill>
              </a:rPr>
              <a:t>biggest</a:t>
            </a:r>
            <a:r>
              <a:rPr lang="de-DE" sz="2000" dirty="0">
                <a:solidFill>
                  <a:prstClr val="black"/>
                </a:solidFill>
              </a:rPr>
              <a:t> </a:t>
            </a:r>
            <a:r>
              <a:rPr lang="de-DE" sz="2000" dirty="0" err="1">
                <a:solidFill>
                  <a:prstClr val="black"/>
                </a:solidFill>
              </a:rPr>
              <a:t>traktor</a:t>
            </a:r>
            <a:r>
              <a:rPr lang="de-DE" sz="2000" dirty="0">
                <a:solidFill>
                  <a:prstClr val="black"/>
                </a:solidFill>
              </a:rPr>
              <a:t> </a:t>
            </a:r>
            <a:r>
              <a:rPr lang="de-DE" sz="2000" dirty="0" err="1">
                <a:solidFill>
                  <a:prstClr val="black"/>
                </a:solidFill>
              </a:rPr>
              <a:t>to</a:t>
            </a:r>
            <a:r>
              <a:rPr lang="de-DE" sz="2000" dirty="0">
                <a:solidFill>
                  <a:prstClr val="black"/>
                </a:solidFill>
              </a:rPr>
              <a:t> Berlin </a:t>
            </a:r>
            <a:r>
              <a:rPr lang="de-DE" sz="2000" dirty="0" err="1">
                <a:solidFill>
                  <a:prstClr val="black"/>
                </a:solidFill>
              </a:rPr>
              <a:t>which</a:t>
            </a:r>
            <a:r>
              <a:rPr lang="de-DE" sz="2000" dirty="0">
                <a:solidFill>
                  <a:prstClr val="black"/>
                </a:solidFill>
              </a:rPr>
              <a:t> </a:t>
            </a:r>
            <a:r>
              <a:rPr lang="de-DE" sz="2000" dirty="0" err="1">
                <a:solidFill>
                  <a:prstClr val="black"/>
                </a:solidFill>
              </a:rPr>
              <a:t>usually</a:t>
            </a:r>
            <a:r>
              <a:rPr lang="de-DE" sz="2000" dirty="0">
                <a:solidFill>
                  <a:prstClr val="black"/>
                </a:solidFill>
              </a:rPr>
              <a:t> </a:t>
            </a:r>
            <a:r>
              <a:rPr lang="de-DE" sz="2000" dirty="0" err="1">
                <a:solidFill>
                  <a:prstClr val="black"/>
                </a:solidFill>
              </a:rPr>
              <a:t>blocks</a:t>
            </a:r>
            <a:r>
              <a:rPr lang="de-DE" sz="2000" dirty="0">
                <a:solidFill>
                  <a:prstClr val="black"/>
                </a:solidFill>
              </a:rPr>
              <a:t> a </a:t>
            </a:r>
            <a:r>
              <a:rPr lang="de-DE" sz="2000" dirty="0" err="1">
                <a:solidFill>
                  <a:prstClr val="black"/>
                </a:solidFill>
              </a:rPr>
              <a:t>lot</a:t>
            </a:r>
            <a:r>
              <a:rPr lang="de-DE" sz="2000" dirty="0">
                <a:solidFill>
                  <a:prstClr val="black"/>
                </a:solidFill>
              </a:rPr>
              <a:t> </a:t>
            </a:r>
            <a:r>
              <a:rPr lang="de-DE" sz="2000" dirty="0" err="1">
                <a:solidFill>
                  <a:prstClr val="black"/>
                </a:solidFill>
              </a:rPr>
              <a:t>of</a:t>
            </a:r>
            <a:r>
              <a:rPr lang="de-DE" sz="2000" dirty="0">
                <a:solidFill>
                  <a:prstClr val="black"/>
                </a:solidFill>
              </a:rPr>
              <a:t> </a:t>
            </a:r>
            <a:r>
              <a:rPr lang="de-DE" sz="2000" dirty="0" err="1">
                <a:solidFill>
                  <a:prstClr val="black"/>
                </a:solidFill>
              </a:rPr>
              <a:t>traffik</a:t>
            </a:r>
            <a:r>
              <a:rPr lang="de-DE" sz="2000" dirty="0">
                <a:solidFill>
                  <a:prstClr val="black"/>
                </a:solidFill>
              </a:rPr>
              <a:t> </a:t>
            </a:r>
            <a:r>
              <a:rPr lang="de-DE" sz="2000" dirty="0" err="1">
                <a:solidFill>
                  <a:prstClr val="black"/>
                </a:solidFill>
              </a:rPr>
              <a:t>and</a:t>
            </a:r>
            <a:r>
              <a:rPr lang="de-DE" sz="2000" dirty="0">
                <a:solidFill>
                  <a:prstClr val="black"/>
                </a:solidFill>
              </a:rPr>
              <a:t> </a:t>
            </a:r>
            <a:r>
              <a:rPr lang="de-DE" sz="2000" dirty="0" err="1">
                <a:solidFill>
                  <a:prstClr val="black"/>
                </a:solidFill>
              </a:rPr>
              <a:t>generates</a:t>
            </a:r>
            <a:r>
              <a:rPr lang="de-DE" sz="2000" dirty="0">
                <a:solidFill>
                  <a:prstClr val="black"/>
                </a:solidFill>
              </a:rPr>
              <a:t> </a:t>
            </a:r>
            <a:r>
              <a:rPr lang="de-DE" sz="2000" dirty="0" err="1">
                <a:solidFill>
                  <a:prstClr val="black"/>
                </a:solidFill>
              </a:rPr>
              <a:t>publicity</a:t>
            </a:r>
            <a:r>
              <a:rPr lang="de-DE" sz="2000" dirty="0">
                <a:solidFill>
                  <a:prstClr val="black"/>
                </a:solidFill>
              </a:rPr>
              <a:t> </a:t>
            </a:r>
            <a:r>
              <a:rPr lang="de-DE" sz="2000" dirty="0" err="1">
                <a:solidFill>
                  <a:prstClr val="black"/>
                </a:solidFill>
              </a:rPr>
              <a:t>for</a:t>
            </a:r>
            <a:r>
              <a:rPr lang="de-DE" sz="2000" dirty="0">
                <a:solidFill>
                  <a:prstClr val="black"/>
                </a:solidFill>
              </a:rPr>
              <a:t> </a:t>
            </a:r>
            <a:r>
              <a:rPr lang="de-DE" sz="2000" dirty="0" err="1">
                <a:solidFill>
                  <a:prstClr val="black"/>
                </a:solidFill>
              </a:rPr>
              <a:t>there</a:t>
            </a:r>
            <a:r>
              <a:rPr lang="de-DE" sz="2000" dirty="0">
                <a:solidFill>
                  <a:prstClr val="black"/>
                </a:solidFill>
              </a:rPr>
              <a:t> </a:t>
            </a:r>
            <a:r>
              <a:rPr lang="de-DE" sz="2000" dirty="0" err="1">
                <a:solidFill>
                  <a:prstClr val="black"/>
                </a:solidFill>
              </a:rPr>
              <a:t>issue</a:t>
            </a:r>
            <a:r>
              <a:rPr lang="de-DE" sz="2000" dirty="0">
                <a:solidFill>
                  <a:prstClr val="black"/>
                </a:solidFill>
              </a:rPr>
              <a:t> </a:t>
            </a:r>
          </a:p>
          <a:p>
            <a:pPr marL="457200" lvl="0" indent="-457200">
              <a:buFont typeface="+mj-lt"/>
              <a:buAutoNum type="arabicPeriod"/>
            </a:pPr>
            <a:r>
              <a:rPr lang="de-DE" sz="2000" dirty="0">
                <a:solidFill>
                  <a:prstClr val="black"/>
                </a:solidFill>
              </a:rPr>
              <a:t>3) </a:t>
            </a:r>
            <a:r>
              <a:rPr lang="de-DE" sz="2000" dirty="0" err="1">
                <a:solidFill>
                  <a:prstClr val="black"/>
                </a:solidFill>
              </a:rPr>
              <a:t>the</a:t>
            </a:r>
            <a:r>
              <a:rPr lang="de-DE" sz="2000" dirty="0">
                <a:solidFill>
                  <a:prstClr val="black"/>
                </a:solidFill>
              </a:rPr>
              <a:t> </a:t>
            </a:r>
            <a:r>
              <a:rPr lang="de-DE" sz="2000" dirty="0" err="1">
                <a:solidFill>
                  <a:prstClr val="black"/>
                </a:solidFill>
              </a:rPr>
              <a:t>law</a:t>
            </a:r>
            <a:r>
              <a:rPr lang="de-DE" sz="2000" dirty="0">
                <a:solidFill>
                  <a:prstClr val="black"/>
                </a:solidFill>
              </a:rPr>
              <a:t> </a:t>
            </a:r>
            <a:r>
              <a:rPr lang="de-DE" sz="2000" dirty="0" err="1">
                <a:solidFill>
                  <a:prstClr val="black"/>
                </a:solidFill>
              </a:rPr>
              <a:t>gets</a:t>
            </a:r>
            <a:r>
              <a:rPr lang="de-DE" sz="2000" dirty="0">
                <a:solidFill>
                  <a:prstClr val="black"/>
                </a:solidFill>
              </a:rPr>
              <a:t> </a:t>
            </a:r>
            <a:r>
              <a:rPr lang="de-DE" sz="2000" dirty="0" err="1">
                <a:solidFill>
                  <a:prstClr val="black"/>
                </a:solidFill>
              </a:rPr>
              <a:t>changed</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please</a:t>
            </a:r>
            <a:r>
              <a:rPr lang="de-DE" sz="2000" dirty="0">
                <a:solidFill>
                  <a:prstClr val="black"/>
                </a:solidFill>
              </a:rPr>
              <a:t> </a:t>
            </a:r>
            <a:r>
              <a:rPr lang="de-DE" sz="2000" dirty="0" err="1">
                <a:solidFill>
                  <a:prstClr val="black"/>
                </a:solidFill>
              </a:rPr>
              <a:t>the</a:t>
            </a:r>
            <a:r>
              <a:rPr lang="de-DE" sz="2000" dirty="0">
                <a:solidFill>
                  <a:prstClr val="black"/>
                </a:solidFill>
              </a:rPr>
              <a:t> </a:t>
            </a:r>
            <a:r>
              <a:rPr lang="de-DE" sz="2000" dirty="0" err="1">
                <a:solidFill>
                  <a:prstClr val="black"/>
                </a:solidFill>
              </a:rPr>
              <a:t>farmers</a:t>
            </a:r>
            <a:r>
              <a:rPr lang="de-DE" sz="2000" dirty="0">
                <a:solidFill>
                  <a:prstClr val="black"/>
                </a:solidFill>
              </a:rPr>
              <a:t> </a:t>
            </a:r>
            <a:r>
              <a:rPr lang="de-DE" sz="2000" dirty="0" err="1">
                <a:solidFill>
                  <a:prstClr val="black"/>
                </a:solidFill>
              </a:rPr>
              <a:t>and</a:t>
            </a:r>
            <a:r>
              <a:rPr lang="de-DE" sz="2000" dirty="0">
                <a:solidFill>
                  <a:prstClr val="black"/>
                </a:solidFill>
              </a:rPr>
              <a:t> </a:t>
            </a:r>
            <a:r>
              <a:rPr lang="de-DE" sz="2000" dirty="0" err="1">
                <a:solidFill>
                  <a:prstClr val="black"/>
                </a:solidFill>
              </a:rPr>
              <a:t>their</a:t>
            </a:r>
            <a:r>
              <a:rPr lang="de-DE" sz="2000" dirty="0">
                <a:solidFill>
                  <a:prstClr val="black"/>
                </a:solidFill>
              </a:rPr>
              <a:t> </a:t>
            </a:r>
            <a:r>
              <a:rPr lang="de-DE" sz="2000" dirty="0" err="1">
                <a:solidFill>
                  <a:prstClr val="black"/>
                </a:solidFill>
              </a:rPr>
              <a:t>needs</a:t>
            </a:r>
            <a:endParaRPr lang="de-DE" sz="2000" dirty="0">
              <a:solidFill>
                <a:prstClr val="black"/>
              </a:solidFill>
            </a:endParaRPr>
          </a:p>
          <a:p>
            <a:pPr marL="457200" indent="-457200">
              <a:buFont typeface="+mj-lt"/>
              <a:buAutoNum type="arabicPeriod"/>
            </a:pPr>
            <a:endParaRPr lang="de-DE" dirty="0"/>
          </a:p>
          <a:p>
            <a:endParaRPr lang="de-DE"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40073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Pro´s</a:t>
            </a:r>
            <a:r>
              <a:rPr lang="de-DE" dirty="0"/>
              <a:t> </a:t>
            </a:r>
            <a:r>
              <a:rPr lang="de-DE" dirty="0" err="1"/>
              <a:t>and</a:t>
            </a:r>
            <a:r>
              <a:rPr lang="de-DE" dirty="0"/>
              <a:t> </a:t>
            </a:r>
            <a:r>
              <a:rPr lang="de-DE" dirty="0" err="1"/>
              <a:t>Con´s</a:t>
            </a:r>
            <a:endParaRPr lang="de-DE" dirty="0"/>
          </a:p>
        </p:txBody>
      </p:sp>
      <p:sp>
        <p:nvSpPr>
          <p:cNvPr id="3" name="Inhaltsplatzhalter 2"/>
          <p:cNvSpPr>
            <a:spLocks noGrp="1"/>
          </p:cNvSpPr>
          <p:nvPr>
            <p:ph idx="1"/>
          </p:nvPr>
        </p:nvSpPr>
        <p:spPr>
          <a:xfrm>
            <a:off x="980049" y="1629508"/>
            <a:ext cx="10058400" cy="2797646"/>
          </a:xfrm>
        </p:spPr>
        <p:txBody>
          <a:bodyPr anchor="ctr">
            <a:normAutofit/>
          </a:bodyPr>
          <a:lstStyle/>
          <a:p>
            <a:pPr marL="457200" indent="-457200" fontAlgn="base">
              <a:lnSpc>
                <a:spcPct val="100000"/>
              </a:lnSpc>
              <a:spcBef>
                <a:spcPct val="0"/>
              </a:spcBef>
              <a:spcAft>
                <a:spcPct val="0"/>
              </a:spcAft>
              <a:buClrTx/>
              <a:buSzTx/>
              <a:buFont typeface="+mj-lt"/>
              <a:buAutoNum type="arabicPeriod"/>
            </a:pPr>
            <a:r>
              <a:rPr lang="de-DE" altLang="de-DE" sz="2000" dirty="0">
                <a:solidFill>
                  <a:schemeClr val="tx1"/>
                </a:solidFill>
                <a:latin typeface="Calibri" pitchFamily="34" charset="0"/>
                <a:ea typeface="Calibri" pitchFamily="34" charset="0"/>
                <a:cs typeface="Times New Roman" pitchFamily="18" charset="0"/>
              </a:rPr>
              <a:t>So </a:t>
            </a:r>
            <a:r>
              <a:rPr lang="de-DE" altLang="de-DE" sz="2000" dirty="0" err="1">
                <a:solidFill>
                  <a:schemeClr val="tx1"/>
                </a:solidFill>
                <a:latin typeface="Calibri" pitchFamily="34" charset="0"/>
                <a:ea typeface="Calibri" pitchFamily="34" charset="0"/>
                <a:cs typeface="Times New Roman" pitchFamily="18" charset="0"/>
              </a:rPr>
              <a:t>as</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you</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see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lobbying</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is</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indeed</a:t>
            </a:r>
            <a:r>
              <a:rPr lang="de-DE" altLang="de-DE" sz="2000" dirty="0">
                <a:solidFill>
                  <a:schemeClr val="tx1"/>
                </a:solidFill>
                <a:latin typeface="Calibri" pitchFamily="34" charset="0"/>
                <a:ea typeface="Calibri" pitchFamily="34" charset="0"/>
                <a:cs typeface="Times New Roman" pitchFamily="18" charset="0"/>
              </a:rPr>
              <a:t> a </a:t>
            </a:r>
            <a:r>
              <a:rPr lang="de-DE" altLang="de-DE" sz="2000" dirty="0" err="1">
                <a:solidFill>
                  <a:schemeClr val="tx1"/>
                </a:solidFill>
                <a:latin typeface="Calibri" pitchFamily="34" charset="0"/>
                <a:ea typeface="Calibri" pitchFamily="34" charset="0"/>
                <a:cs typeface="Times New Roman" pitchFamily="18" charset="0"/>
              </a:rPr>
              <a:t>mighty</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weapon</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when</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fighting</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for</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your</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political</a:t>
            </a:r>
            <a:r>
              <a:rPr lang="de-DE" altLang="de-DE" sz="2000" dirty="0">
                <a:solidFill>
                  <a:schemeClr val="tx1"/>
                </a:solidFill>
                <a:latin typeface="Calibri" pitchFamily="34" charset="0"/>
                <a:ea typeface="Calibri" pitchFamily="34" charset="0"/>
                <a:cs typeface="Times New Roman" pitchFamily="18" charset="0"/>
              </a:rPr>
              <a:t> will. </a:t>
            </a:r>
            <a:r>
              <a:rPr lang="de-DE" altLang="de-DE" sz="2000" dirty="0" err="1">
                <a:solidFill>
                  <a:schemeClr val="tx1"/>
                </a:solidFill>
                <a:latin typeface="Calibri" pitchFamily="34" charset="0"/>
                <a:ea typeface="Calibri" pitchFamily="34" charset="0"/>
                <a:cs typeface="Times New Roman" pitchFamily="18" charset="0"/>
              </a:rPr>
              <a:t>Here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are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some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of</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the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reasons</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one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can</a:t>
            </a:r>
            <a:r>
              <a:rPr lang="de-DE" altLang="de-DE" sz="2000" dirty="0">
                <a:solidFill>
                  <a:schemeClr val="tx1"/>
                </a:solidFill>
                <a:latin typeface="Calibri" pitchFamily="34" charset="0"/>
                <a:ea typeface="Calibri" pitchFamily="34" charset="0"/>
                <a:cs typeface="Times New Roman" pitchFamily="18" charset="0"/>
              </a:rPr>
              <a:t> like </a:t>
            </a:r>
            <a:r>
              <a:rPr lang="de-DE" altLang="de-DE" sz="2000" dirty="0" err="1">
                <a:solidFill>
                  <a:schemeClr val="tx1"/>
                </a:solidFill>
                <a:latin typeface="Calibri" pitchFamily="34" charset="0"/>
                <a:ea typeface="Calibri" pitchFamily="34" charset="0"/>
                <a:cs typeface="Times New Roman" pitchFamily="18" charset="0"/>
              </a:rPr>
              <a:t>or</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dislike</a:t>
            </a:r>
            <a:r>
              <a:rPr lang="de-DE" altLang="de-DE" sz="2000" dirty="0">
                <a:solidFill>
                  <a:schemeClr val="tx1"/>
                </a:solidFill>
                <a:latin typeface="Calibri" pitchFamily="34" charset="0"/>
                <a:ea typeface="Calibri" pitchFamily="34" charset="0"/>
                <a:cs typeface="Times New Roman" pitchFamily="18" charset="0"/>
              </a:rPr>
              <a:t> </a:t>
            </a:r>
            <a:r>
              <a:rPr lang="de-DE" altLang="de-DE" sz="2000" dirty="0" err="1">
                <a:solidFill>
                  <a:schemeClr val="tx1"/>
                </a:solidFill>
                <a:latin typeface="Calibri" pitchFamily="34" charset="0"/>
                <a:ea typeface="Calibri" pitchFamily="34" charset="0"/>
                <a:cs typeface="Times New Roman" pitchFamily="18" charset="0"/>
              </a:rPr>
              <a:t>lobbying</a:t>
            </a:r>
            <a:r>
              <a:rPr lang="de-DE" altLang="de-DE" sz="2000" dirty="0">
                <a:solidFill>
                  <a:schemeClr val="tx1"/>
                </a:solidFill>
                <a:latin typeface="Calibri" pitchFamily="34" charset="0"/>
                <a:ea typeface="Calibri" pitchFamily="34" charset="0"/>
                <a:cs typeface="Times New Roman" pitchFamily="18" charset="0"/>
              </a:rPr>
              <a:t>:</a:t>
            </a:r>
            <a:endParaRPr lang="de-DE" altLang="de-DE" sz="2000" dirty="0">
              <a:solidFill>
                <a:schemeClr val="tx1"/>
              </a:solidFill>
              <a:latin typeface="Arial" pitchFamily="34" charset="0"/>
              <a:cs typeface="Arial" pitchFamily="34" charset="0"/>
            </a:endParaRPr>
          </a:p>
          <a:p>
            <a:pPr marL="457200" indent="-457200" eaLnBrk="0" fontAlgn="base" hangingPunct="0">
              <a:lnSpc>
                <a:spcPct val="100000"/>
              </a:lnSpc>
              <a:spcBef>
                <a:spcPct val="0"/>
              </a:spcBef>
              <a:spcAft>
                <a:spcPct val="0"/>
              </a:spcAft>
              <a:buClrTx/>
              <a:buSzTx/>
              <a:buFont typeface="+mj-lt"/>
              <a:buAutoNum type="arabicPeriod"/>
            </a:pPr>
            <a:endParaRPr lang="de-DE" altLang="de-DE" sz="2000" dirty="0">
              <a:solidFill>
                <a:schemeClr val="tx1"/>
              </a:solidFill>
              <a:latin typeface="Arial" pitchFamily="34" charset="0"/>
              <a:cs typeface="Arial" pitchFamily="34" charset="0"/>
            </a:endParaRPr>
          </a:p>
          <a:p>
            <a:pPr>
              <a:buFont typeface="Wingdings" panose="05000000000000000000" pitchFamily="2" charset="2"/>
              <a:buChar char="v"/>
            </a:pPr>
            <a:endParaRPr lang="de-DE" sz="2000"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115487833"/>
              </p:ext>
            </p:extLst>
          </p:nvPr>
        </p:nvGraphicFramePr>
        <p:xfrm>
          <a:off x="2028093" y="3024556"/>
          <a:ext cx="7526214" cy="3059723"/>
        </p:xfrm>
        <a:graphic>
          <a:graphicData uri="http://schemas.openxmlformats.org/drawingml/2006/table">
            <a:tbl>
              <a:tblPr firstRow="1" firstCol="1" bandRow="1">
                <a:tableStyleId>{5C22544A-7EE6-4342-B048-85BDC9FD1C3A}</a:tableStyleId>
              </a:tblPr>
              <a:tblGrid>
                <a:gridCol w="3763107">
                  <a:extLst>
                    <a:ext uri="{9D8B030D-6E8A-4147-A177-3AD203B41FA5}">
                      <a16:colId xmlns:a16="http://schemas.microsoft.com/office/drawing/2014/main" val="20000"/>
                    </a:ext>
                  </a:extLst>
                </a:gridCol>
                <a:gridCol w="3763107">
                  <a:extLst>
                    <a:ext uri="{9D8B030D-6E8A-4147-A177-3AD203B41FA5}">
                      <a16:colId xmlns:a16="http://schemas.microsoft.com/office/drawing/2014/main" val="20001"/>
                    </a:ext>
                  </a:extLst>
                </a:gridCol>
              </a:tblGrid>
              <a:tr h="429469">
                <a:tc>
                  <a:txBody>
                    <a:bodyPr/>
                    <a:lstStyle/>
                    <a:p>
                      <a:pPr>
                        <a:lnSpc>
                          <a:spcPct val="115000"/>
                        </a:lnSpc>
                        <a:spcAft>
                          <a:spcPts val="0"/>
                        </a:spcAft>
                      </a:pPr>
                      <a:r>
                        <a:rPr lang="de-DE" sz="1200" dirty="0">
                          <a:effectLst/>
                        </a:rPr>
                        <a:t>Pro </a:t>
                      </a:r>
                      <a:r>
                        <a:rPr lang="de-DE" sz="1200" dirty="0" err="1">
                          <a:effectLst/>
                        </a:rPr>
                        <a:t>lobbying</a:t>
                      </a:r>
                      <a:r>
                        <a:rPr lang="de-DE" sz="1200" dirty="0">
                          <a:effectLst/>
                        </a:rPr>
                        <a:t>:</a:t>
                      </a:r>
                      <a:endParaRPr lang="de-DE" sz="1100" dirty="0">
                        <a:effectLst/>
                        <a:latin typeface="Calibri"/>
                        <a:ea typeface="Calibri"/>
                        <a:cs typeface="Times New Roman"/>
                      </a:endParaRPr>
                    </a:p>
                  </a:txBody>
                  <a:tcPr marL="68580" marR="68580" marT="0" marB="0"/>
                </a:tc>
                <a:tc>
                  <a:txBody>
                    <a:bodyPr/>
                    <a:lstStyle/>
                    <a:p>
                      <a:pPr>
                        <a:lnSpc>
                          <a:spcPct val="115000"/>
                        </a:lnSpc>
                        <a:spcAft>
                          <a:spcPts val="0"/>
                        </a:spcAft>
                      </a:pPr>
                      <a:r>
                        <a:rPr lang="de-DE" sz="1200" dirty="0">
                          <a:effectLst/>
                        </a:rPr>
                        <a:t>Contra </a:t>
                      </a:r>
                      <a:r>
                        <a:rPr lang="de-DE" sz="1200" dirty="0" err="1">
                          <a:effectLst/>
                        </a:rPr>
                        <a:t>lobbying</a:t>
                      </a:r>
                      <a:r>
                        <a:rPr lang="de-DE" sz="1200" dirty="0">
                          <a:effectLst/>
                        </a:rPr>
                        <a:t>:</a:t>
                      </a:r>
                      <a:endParaRPr lang="de-DE"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29469">
                <a:tc>
                  <a:txBody>
                    <a:bodyPr/>
                    <a:lstStyle/>
                    <a:p>
                      <a:pPr>
                        <a:lnSpc>
                          <a:spcPct val="115000"/>
                        </a:lnSpc>
                        <a:spcAft>
                          <a:spcPts val="0"/>
                        </a:spcAft>
                      </a:pPr>
                      <a:r>
                        <a:rPr lang="de-DE" sz="1200">
                          <a:effectLst/>
                        </a:rPr>
                        <a:t>Part of democracy</a:t>
                      </a:r>
                      <a:endParaRPr lang="de-DE" sz="1100">
                        <a:effectLst/>
                        <a:latin typeface="Calibri"/>
                        <a:ea typeface="Calibri"/>
                        <a:cs typeface="Times New Roman"/>
                      </a:endParaRPr>
                    </a:p>
                  </a:txBody>
                  <a:tcPr marL="68580" marR="68580" marT="0" marB="0"/>
                </a:tc>
                <a:tc>
                  <a:txBody>
                    <a:bodyPr/>
                    <a:lstStyle/>
                    <a:p>
                      <a:pPr>
                        <a:lnSpc>
                          <a:spcPct val="115000"/>
                        </a:lnSpc>
                        <a:spcAft>
                          <a:spcPts val="0"/>
                        </a:spcAft>
                      </a:pPr>
                      <a:r>
                        <a:rPr lang="de-DE" sz="1200" dirty="0">
                          <a:effectLst/>
                        </a:rPr>
                        <a:t>Money </a:t>
                      </a:r>
                      <a:r>
                        <a:rPr lang="de-DE" sz="1200" dirty="0" err="1">
                          <a:effectLst/>
                        </a:rPr>
                        <a:t>decides</a:t>
                      </a:r>
                      <a:r>
                        <a:rPr lang="de-DE" sz="1200" dirty="0">
                          <a:effectLst/>
                        </a:rPr>
                        <a:t> </a:t>
                      </a:r>
                      <a:r>
                        <a:rPr lang="de-DE" sz="1200" dirty="0" err="1">
                          <a:effectLst/>
                        </a:rPr>
                        <a:t>how</a:t>
                      </a:r>
                      <a:r>
                        <a:rPr lang="de-DE" sz="1200" dirty="0">
                          <a:effectLst/>
                        </a:rPr>
                        <a:t> </a:t>
                      </a:r>
                      <a:r>
                        <a:rPr lang="de-DE" sz="1200" dirty="0" err="1">
                          <a:effectLst/>
                        </a:rPr>
                        <a:t>important</a:t>
                      </a:r>
                      <a:r>
                        <a:rPr lang="de-DE" sz="1200" dirty="0">
                          <a:effectLst/>
                        </a:rPr>
                        <a:t> </a:t>
                      </a:r>
                      <a:r>
                        <a:rPr lang="de-DE" sz="1200" dirty="0" err="1">
                          <a:effectLst/>
                        </a:rPr>
                        <a:t>your</a:t>
                      </a:r>
                      <a:r>
                        <a:rPr lang="de-DE" sz="1200" dirty="0">
                          <a:effectLst/>
                        </a:rPr>
                        <a:t> </a:t>
                      </a:r>
                      <a:r>
                        <a:rPr lang="de-DE" sz="1200" dirty="0" err="1">
                          <a:effectLst/>
                        </a:rPr>
                        <a:t>vote</a:t>
                      </a:r>
                      <a:r>
                        <a:rPr lang="de-DE" sz="1200" dirty="0">
                          <a:effectLst/>
                        </a:rPr>
                        <a:t> </a:t>
                      </a:r>
                      <a:r>
                        <a:rPr lang="de-DE" sz="1200" dirty="0" err="1">
                          <a:effectLst/>
                        </a:rPr>
                        <a:t>is</a:t>
                      </a:r>
                      <a:endParaRPr lang="de-DE"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29469">
                <a:tc>
                  <a:txBody>
                    <a:bodyPr/>
                    <a:lstStyle/>
                    <a:p>
                      <a:pPr>
                        <a:lnSpc>
                          <a:spcPct val="115000"/>
                        </a:lnSpc>
                        <a:spcAft>
                          <a:spcPts val="0"/>
                        </a:spcAft>
                      </a:pPr>
                      <a:r>
                        <a:rPr lang="de-DE" sz="1200">
                          <a:effectLst/>
                        </a:rPr>
                        <a:t>Helps politicians at being more efficient</a:t>
                      </a:r>
                      <a:endParaRPr lang="de-DE" sz="1100">
                        <a:effectLst/>
                        <a:latin typeface="Calibri"/>
                        <a:ea typeface="Calibri"/>
                        <a:cs typeface="Times New Roman"/>
                      </a:endParaRPr>
                    </a:p>
                  </a:txBody>
                  <a:tcPr marL="68580" marR="68580" marT="0" marB="0"/>
                </a:tc>
                <a:tc>
                  <a:txBody>
                    <a:bodyPr/>
                    <a:lstStyle/>
                    <a:p>
                      <a:pPr>
                        <a:lnSpc>
                          <a:spcPct val="115000"/>
                        </a:lnSpc>
                        <a:spcAft>
                          <a:spcPts val="0"/>
                        </a:spcAft>
                      </a:pPr>
                      <a:r>
                        <a:rPr lang="de-DE" sz="1200">
                          <a:effectLst/>
                        </a:rPr>
                        <a:t>Provocates political apathy</a:t>
                      </a:r>
                      <a:endParaRPr lang="de-DE"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885658">
                <a:tc>
                  <a:txBody>
                    <a:bodyPr/>
                    <a:lstStyle/>
                    <a:p>
                      <a:pPr>
                        <a:lnSpc>
                          <a:spcPct val="115000"/>
                        </a:lnSpc>
                        <a:spcAft>
                          <a:spcPts val="0"/>
                        </a:spcAft>
                      </a:pPr>
                      <a:r>
                        <a:rPr lang="de-DE" sz="1200">
                          <a:effectLst/>
                        </a:rPr>
                        <a:t>Protects the requirements for a working economy</a:t>
                      </a:r>
                      <a:endParaRPr lang="de-DE" sz="1100">
                        <a:effectLst/>
                        <a:latin typeface="Calibri"/>
                        <a:ea typeface="Calibri"/>
                        <a:cs typeface="Times New Roman"/>
                      </a:endParaRPr>
                    </a:p>
                  </a:txBody>
                  <a:tcPr marL="68580" marR="68580" marT="0" marB="0"/>
                </a:tc>
                <a:tc>
                  <a:txBody>
                    <a:bodyPr/>
                    <a:lstStyle/>
                    <a:p>
                      <a:pPr>
                        <a:lnSpc>
                          <a:spcPct val="115000"/>
                        </a:lnSpc>
                        <a:spcAft>
                          <a:spcPts val="0"/>
                        </a:spcAft>
                      </a:pPr>
                      <a:r>
                        <a:rPr lang="de-DE" sz="1200">
                          <a:effectLst/>
                        </a:rPr>
                        <a:t>Undermines democratic processes</a:t>
                      </a:r>
                      <a:endParaRPr lang="de-DE"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885658">
                <a:tc>
                  <a:txBody>
                    <a:bodyPr/>
                    <a:lstStyle/>
                    <a:p>
                      <a:pPr>
                        <a:lnSpc>
                          <a:spcPct val="115000"/>
                        </a:lnSpc>
                        <a:spcAft>
                          <a:spcPts val="0"/>
                        </a:spcAft>
                      </a:pPr>
                      <a:r>
                        <a:rPr lang="de-DE" sz="1200" dirty="0">
                          <a:effectLst/>
                        </a:rPr>
                        <a:t>Legal </a:t>
                      </a:r>
                      <a:r>
                        <a:rPr lang="de-DE" sz="1200" dirty="0" err="1">
                          <a:effectLst/>
                        </a:rPr>
                        <a:t>and</a:t>
                      </a:r>
                      <a:r>
                        <a:rPr lang="de-DE" sz="1200" dirty="0">
                          <a:effectLst/>
                        </a:rPr>
                        <a:t> </a:t>
                      </a:r>
                      <a:r>
                        <a:rPr lang="de-DE" sz="1200" dirty="0" err="1">
                          <a:effectLst/>
                        </a:rPr>
                        <a:t>very</a:t>
                      </a:r>
                      <a:r>
                        <a:rPr lang="de-DE" sz="1200" dirty="0">
                          <a:effectLst/>
                        </a:rPr>
                        <a:t> professionell</a:t>
                      </a:r>
                      <a:endParaRPr lang="de-DE" sz="1100" dirty="0">
                        <a:effectLst/>
                        <a:latin typeface="Calibri"/>
                        <a:ea typeface="Calibri"/>
                        <a:cs typeface="Times New Roman"/>
                      </a:endParaRPr>
                    </a:p>
                  </a:txBody>
                  <a:tcPr marL="68580" marR="68580" marT="0" marB="0"/>
                </a:tc>
                <a:tc>
                  <a:txBody>
                    <a:bodyPr/>
                    <a:lstStyle/>
                    <a:p>
                      <a:pPr>
                        <a:lnSpc>
                          <a:spcPct val="115000"/>
                        </a:lnSpc>
                        <a:spcAft>
                          <a:spcPts val="0"/>
                        </a:spcAft>
                      </a:pPr>
                      <a:r>
                        <a:rPr lang="de-DE" sz="1200" dirty="0">
                          <a:effectLst/>
                        </a:rPr>
                        <a:t>The </a:t>
                      </a:r>
                      <a:r>
                        <a:rPr lang="de-DE" sz="1200" dirty="0" err="1">
                          <a:effectLst/>
                        </a:rPr>
                        <a:t>lower</a:t>
                      </a:r>
                      <a:r>
                        <a:rPr lang="de-DE" sz="1200" dirty="0">
                          <a:effectLst/>
                        </a:rPr>
                        <a:t> </a:t>
                      </a:r>
                      <a:r>
                        <a:rPr lang="de-DE" sz="1200" dirty="0" err="1">
                          <a:effectLst/>
                        </a:rPr>
                        <a:t>your</a:t>
                      </a:r>
                      <a:r>
                        <a:rPr lang="de-DE" sz="1200" dirty="0">
                          <a:effectLst/>
                        </a:rPr>
                        <a:t> </a:t>
                      </a:r>
                      <a:r>
                        <a:rPr lang="de-DE" sz="1200" dirty="0" err="1">
                          <a:effectLst/>
                        </a:rPr>
                        <a:t>income</a:t>
                      </a:r>
                      <a:r>
                        <a:rPr lang="de-DE" sz="1200" dirty="0">
                          <a:effectLst/>
                        </a:rPr>
                        <a:t> </a:t>
                      </a:r>
                      <a:r>
                        <a:rPr lang="de-DE" sz="1200" dirty="0" err="1">
                          <a:effectLst/>
                        </a:rPr>
                        <a:t>the</a:t>
                      </a:r>
                      <a:r>
                        <a:rPr lang="de-DE" sz="1200" dirty="0">
                          <a:effectLst/>
                        </a:rPr>
                        <a:t> </a:t>
                      </a:r>
                      <a:r>
                        <a:rPr lang="de-DE" sz="1200" dirty="0" err="1">
                          <a:effectLst/>
                        </a:rPr>
                        <a:t>less</a:t>
                      </a:r>
                      <a:r>
                        <a:rPr lang="de-DE" sz="1200" dirty="0">
                          <a:effectLst/>
                        </a:rPr>
                        <a:t> will </a:t>
                      </a:r>
                      <a:r>
                        <a:rPr lang="de-DE" sz="1200" dirty="0" err="1">
                          <a:effectLst/>
                        </a:rPr>
                        <a:t>you</a:t>
                      </a:r>
                      <a:r>
                        <a:rPr lang="de-DE" sz="1200" dirty="0">
                          <a:effectLst/>
                        </a:rPr>
                        <a:t> </a:t>
                      </a:r>
                      <a:r>
                        <a:rPr lang="de-DE" sz="1200" dirty="0" err="1">
                          <a:effectLst/>
                        </a:rPr>
                        <a:t>be</a:t>
                      </a:r>
                      <a:r>
                        <a:rPr lang="de-DE" sz="1200" dirty="0">
                          <a:effectLst/>
                        </a:rPr>
                        <a:t> </a:t>
                      </a:r>
                      <a:r>
                        <a:rPr lang="de-DE" sz="1200" dirty="0" err="1">
                          <a:effectLst/>
                        </a:rPr>
                        <a:t>heared</a:t>
                      </a:r>
                      <a:endParaRPr lang="de-DE"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032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normAutofit/>
          </a:bodyPr>
          <a:lstStyle/>
          <a:p>
            <a:pPr marL="228600" indent="-228600">
              <a:buFont typeface="+mj-lt"/>
              <a:buAutoNum type="arabicPeriod"/>
            </a:pPr>
            <a:r>
              <a:rPr lang="de-DE" sz="1100" dirty="0"/>
              <a:t>Lobbyisten in DE (Stand 05.03.2020):</a:t>
            </a:r>
          </a:p>
          <a:p>
            <a:pPr marL="228600" lvl="0" indent="-228600">
              <a:buFont typeface="+mj-lt"/>
              <a:buAutoNum type="arabicPeriod"/>
            </a:pPr>
            <a:r>
              <a:rPr lang="de-DE" sz="1100" u="sng" dirty="0">
                <a:hlinkClick r:id="rId2"/>
              </a:rPr>
              <a:t>https://www.lobbycontrol.de/2017/10/lobbyismus-in-deutschland-und-europa-die-machtfrage/</a:t>
            </a:r>
            <a:endParaRPr lang="de-DE" sz="1100" dirty="0"/>
          </a:p>
          <a:p>
            <a:pPr marL="228600" indent="-228600">
              <a:buFont typeface="+mj-lt"/>
              <a:buAutoNum type="arabicPeriod"/>
            </a:pPr>
            <a:r>
              <a:rPr lang="de-DE" sz="1100" dirty="0">
                <a:hlinkClick r:id="rId3"/>
              </a:rPr>
              <a:t>https://www.transparency.de/fileadmin/Redaktion/Publikationen/2014/Lobbying_in_Deutschland_TransparencyDeutschland_2014.pdf</a:t>
            </a:r>
            <a:endParaRPr lang="de-DE" sz="1100" dirty="0"/>
          </a:p>
          <a:p>
            <a:pPr marL="228600" indent="-228600">
              <a:buFont typeface="+mj-lt"/>
              <a:buAutoNum type="arabicPeriod"/>
            </a:pPr>
            <a:r>
              <a:rPr lang="de-DE" sz="1100" dirty="0"/>
              <a:t>Public </a:t>
            </a:r>
            <a:r>
              <a:rPr lang="de-DE" sz="1100" dirty="0" err="1"/>
              <a:t>affairs</a:t>
            </a:r>
            <a:r>
              <a:rPr lang="de-DE" sz="1100" dirty="0"/>
              <a:t>/ </a:t>
            </a:r>
            <a:r>
              <a:rPr lang="de-DE" sz="1100" dirty="0" err="1"/>
              <a:t>lobbying</a:t>
            </a:r>
            <a:r>
              <a:rPr lang="de-DE" sz="1100" dirty="0"/>
              <a:t> (Stand 20.04.2020):</a:t>
            </a:r>
          </a:p>
          <a:p>
            <a:pPr marL="228600" indent="-228600">
              <a:buFont typeface="+mj-lt"/>
              <a:buAutoNum type="arabicPeriod"/>
            </a:pPr>
            <a:r>
              <a:rPr lang="de-DE" sz="1100" dirty="0">
                <a:hlinkClick r:id="rId4"/>
              </a:rPr>
              <a:t>https://www.thinkhubbell.com/the-difference-between-public-affairs-and-lobbying/</a:t>
            </a:r>
            <a:endParaRPr lang="de-DE" sz="1100" dirty="0"/>
          </a:p>
          <a:p>
            <a:pPr marL="228600" indent="-228600">
              <a:buFont typeface="+mj-lt"/>
              <a:buAutoNum type="arabicPeriod"/>
            </a:pPr>
            <a:r>
              <a:rPr lang="de-DE" sz="1100" dirty="0"/>
              <a:t>Vorstellung von Interessensgruppen (Stand 25.04.2020)</a:t>
            </a:r>
          </a:p>
          <a:p>
            <a:pPr marL="228600" indent="-228600">
              <a:buFont typeface="+mj-lt"/>
              <a:buAutoNum type="arabicPeriod"/>
            </a:pPr>
            <a:r>
              <a:rPr lang="de-DE" sz="1100" dirty="0">
                <a:hlinkClick r:id="rId5"/>
              </a:rPr>
              <a:t>http://www.nelson.com/common/polisci/introlobby.html</a:t>
            </a:r>
            <a:endParaRPr lang="de-DE" sz="1100" dirty="0"/>
          </a:p>
          <a:p>
            <a:pPr marL="228600" indent="-228600">
              <a:buFont typeface="+mj-lt"/>
              <a:buAutoNum type="arabicPeriod"/>
            </a:pPr>
            <a:r>
              <a:rPr lang="de-DE" sz="1100" dirty="0"/>
              <a:t>Pro/ Contra Lobbyismus (Stand 28.04.2020):</a:t>
            </a:r>
          </a:p>
          <a:p>
            <a:pPr marL="228600" indent="-228600">
              <a:buFont typeface="+mj-lt"/>
              <a:buAutoNum type="arabicPeriod"/>
            </a:pPr>
            <a:r>
              <a:rPr lang="de-DE" sz="1100" dirty="0">
                <a:hlinkClick r:id="rId6"/>
              </a:rPr>
              <a:t>https://www.br.de/puls/themen/welt/pro-contra-lobbyismus-100.html</a:t>
            </a:r>
            <a:endParaRPr lang="de-DE" sz="1100" dirty="0"/>
          </a:p>
          <a:p>
            <a:pPr marL="228600" indent="-228600">
              <a:buFont typeface="+mj-lt"/>
              <a:buAutoNum type="arabicPeriod"/>
            </a:pPr>
            <a:endParaRPr lang="de-DE" sz="1100"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249946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Bildquellen:</a:t>
            </a:r>
          </a:p>
        </p:txBody>
      </p:sp>
      <p:sp>
        <p:nvSpPr>
          <p:cNvPr id="3" name="Inhaltsplatzhalter 2"/>
          <p:cNvSpPr>
            <a:spLocks noGrp="1"/>
          </p:cNvSpPr>
          <p:nvPr>
            <p:ph idx="1"/>
          </p:nvPr>
        </p:nvSpPr>
        <p:spPr/>
        <p:txBody>
          <a:bodyPr/>
          <a:lstStyle/>
          <a:p>
            <a:pPr marL="457200" indent="-457200">
              <a:buFont typeface="+mj-lt"/>
              <a:buAutoNum type="arabicPeriod"/>
            </a:pPr>
            <a:r>
              <a:rPr lang="de-DE" sz="1100" dirty="0"/>
              <a:t>Grafik 1:</a:t>
            </a:r>
          </a:p>
          <a:p>
            <a:pPr marL="457200" indent="-457200">
              <a:buFont typeface="+mj-lt"/>
              <a:buAutoNum type="arabicPeriod"/>
            </a:pPr>
            <a:r>
              <a:rPr lang="de-DE" sz="1100" dirty="0">
                <a:hlinkClick r:id="rId2"/>
              </a:rPr>
              <a:t>https://www.google.com/search?q=dieter+hildebrandt&amp;client=firefox-b-d&amp;source=lnms&amp;tbm=isch&amp;sa=X&amp;ved=2ahUKEwj21rrD7Z7pAhWOjqQKHb4_DZoQ_AUoAnoECBgQBA&amp;biw=1366&amp;bih=654#imgrc=6dIF5VrdFyCgyM</a:t>
            </a:r>
            <a:endParaRPr lang="de-DE" sz="1100" dirty="0"/>
          </a:p>
          <a:p>
            <a:pPr marL="457200" indent="-457200">
              <a:buFont typeface="+mj-lt"/>
              <a:buAutoNum type="arabicPeriod"/>
            </a:pPr>
            <a:r>
              <a:rPr lang="de-DE" sz="1100" dirty="0"/>
              <a:t>Grafik 2:</a:t>
            </a:r>
          </a:p>
          <a:p>
            <a:pPr marL="457200" indent="-457200">
              <a:buFont typeface="+mj-lt"/>
              <a:buAutoNum type="arabicPeriod"/>
            </a:pPr>
            <a:r>
              <a:rPr lang="de-DE" sz="1100" dirty="0">
                <a:hlinkClick r:id="rId3"/>
              </a:rPr>
              <a:t>https://khn.org/news/a-frenzy-of-lobbying-on-21st-century-cures/</a:t>
            </a:r>
            <a:endParaRPr lang="de-DE" sz="1100" dirty="0"/>
          </a:p>
          <a:p>
            <a:pPr marL="457200" indent="-457200">
              <a:buFont typeface="+mj-lt"/>
              <a:buAutoNum type="arabicPeriod"/>
            </a:pPr>
            <a:endParaRPr lang="de-DE"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86893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Influence</a:t>
            </a:r>
            <a:r>
              <a:rPr lang="de-DE" dirty="0"/>
              <a:t> on People</a:t>
            </a:r>
          </a:p>
        </p:txBody>
      </p:sp>
      <p:sp>
        <p:nvSpPr>
          <p:cNvPr id="3" name="Inhaltsplatzhalter 2"/>
          <p:cNvSpPr>
            <a:spLocks noGrp="1"/>
          </p:cNvSpPr>
          <p:nvPr>
            <p:ph idx="1"/>
          </p:nvPr>
        </p:nvSpPr>
        <p:spPr>
          <a:xfrm>
            <a:off x="8417170" y="5531340"/>
            <a:ext cx="1910862" cy="541214"/>
          </a:xfrm>
        </p:spPr>
        <p:txBody>
          <a:bodyPr/>
          <a:lstStyle/>
          <a:p>
            <a:r>
              <a:rPr lang="de-DE" dirty="0"/>
              <a:t>Tom </a:t>
            </a:r>
            <a:r>
              <a:rPr lang="de-DE" dirty="0" err="1"/>
              <a:t>Fimpel</a:t>
            </a:r>
            <a:endParaRPr lang="de-DE" dirty="0"/>
          </a:p>
        </p:txBody>
      </p:sp>
      <p:sp>
        <p:nvSpPr>
          <p:cNvPr id="4" name="Datumsplatzhalter 3"/>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07023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dirty="0">
                <a:solidFill>
                  <a:srgbClr val="FFFFFF"/>
                </a:solidFill>
              </a:rPr>
              <a:t>–</a:t>
            </a:r>
            <a:r>
              <a:rPr lang="de-DE" dirty="0">
                <a:solidFill>
                  <a:srgbClr val="FFFFFF"/>
                </a:solidFill>
              </a:rPr>
              <a:t>Karsten Krämer</a:t>
            </a:r>
            <a:endParaRPr lang="de" dirty="0">
              <a:solidFill>
                <a:srgbClr val="FFFFFF"/>
              </a:solidFill>
            </a:endParaRPr>
          </a:p>
          <a:p>
            <a:pPr rtl="0"/>
            <a:endParaRPr lang="de" dirty="0">
              <a:solidFill>
                <a:srgbClr val="FFFFFF"/>
              </a:solidFill>
            </a:endParaRPr>
          </a:p>
          <a:p>
            <a:pPr rtl="0"/>
            <a:endParaRPr lang="de" dirty="0">
              <a:solidFill>
                <a:srgbClr val="FFFFFF"/>
              </a:solidFill>
            </a:endParaRPr>
          </a:p>
        </p:txBody>
      </p:sp>
      <p:sp>
        <p:nvSpPr>
          <p:cNvPr id="4" name="Rectangle 1">
            <a:extLst>
              <a:ext uri="{FF2B5EF4-FFF2-40B4-BE49-F238E27FC236}">
                <a16:creationId xmlns:a16="http://schemas.microsoft.com/office/drawing/2014/main" id="{0519C62C-A8E8-4697-A8DD-0AC5CBA31322}"/>
              </a:ext>
            </a:extLst>
          </p:cNvPr>
          <p:cNvSpPr>
            <a:spLocks noGrp="1" noChangeArrowheads="1"/>
          </p:cNvSpPr>
          <p:nvPr>
            <p:ph type="ctrTitle"/>
          </p:nvPr>
        </p:nvSpPr>
        <p:spPr bwMode="auto">
          <a:xfrm>
            <a:off x="744538" y="1732152"/>
            <a:ext cx="103193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dirty="0">
                <a:ln>
                  <a:noFill/>
                </a:ln>
                <a:solidFill>
                  <a:schemeClr val="bg1"/>
                </a:solidFill>
                <a:effectLst/>
                <a:latin typeface="&amp;quot"/>
              </a:rPr>
              <a:t>„DAS HERZSTÜCK EINES GUTEN NATIVE ADVERTISING IST EIN KLARES VERSTÄNDNIS</a:t>
            </a:r>
            <a:br>
              <a:rPr kumimoji="0" lang="de-DE" altLang="de-DE" sz="2400" b="0" i="0" u="none" strike="noStrike" cap="none" normalizeH="0" baseline="0" dirty="0">
                <a:ln>
                  <a:noFill/>
                </a:ln>
                <a:solidFill>
                  <a:schemeClr val="bg1"/>
                </a:solidFill>
                <a:effectLst/>
                <a:latin typeface="&amp;quot"/>
              </a:rPr>
            </a:br>
            <a:r>
              <a:rPr kumimoji="0" lang="de-DE" altLang="de-DE" sz="2400" b="0" i="0" u="none" strike="noStrike" cap="none" normalizeH="0" baseline="0" dirty="0">
                <a:ln>
                  <a:noFill/>
                </a:ln>
                <a:solidFill>
                  <a:schemeClr val="bg1"/>
                </a:solidFill>
                <a:effectLst/>
                <a:latin typeface="&amp;quot"/>
              </a:rPr>
              <a:t> DER INTERESSEN IHRER ZIELGRUPPE. WENN SIE SIE KENNEN, IST ES VIEL EINFACHER, </a:t>
            </a:r>
            <a:br>
              <a:rPr kumimoji="0" lang="de-DE" altLang="de-DE" sz="2400" b="0" i="0" u="none" strike="noStrike" cap="none" normalizeH="0" baseline="0" dirty="0">
                <a:ln>
                  <a:noFill/>
                </a:ln>
                <a:solidFill>
                  <a:schemeClr val="bg1"/>
                </a:solidFill>
                <a:effectLst/>
                <a:latin typeface="&amp;quot"/>
              </a:rPr>
            </a:br>
            <a:r>
              <a:rPr kumimoji="0" lang="de-DE" altLang="de-DE" sz="2400" b="0" i="0" u="none" strike="noStrike" cap="none" normalizeH="0" baseline="0" dirty="0">
                <a:ln>
                  <a:noFill/>
                </a:ln>
                <a:solidFill>
                  <a:schemeClr val="bg1"/>
                </a:solidFill>
                <a:effectLst/>
                <a:latin typeface="&amp;quot"/>
              </a:rPr>
              <a:t>DIE RICHTIGEN INHALTE, VERTRIEBSKANÄLE UND FORMATE FÜR EINE GUTE </a:t>
            </a:r>
            <a:br>
              <a:rPr kumimoji="0" lang="de-DE" altLang="de-DE" sz="2400" b="0" i="0" u="none" strike="noStrike" cap="none" normalizeH="0" baseline="0" dirty="0">
                <a:ln>
                  <a:noFill/>
                </a:ln>
                <a:solidFill>
                  <a:schemeClr val="bg1"/>
                </a:solidFill>
                <a:effectLst/>
                <a:latin typeface="&amp;quot"/>
              </a:rPr>
            </a:br>
            <a:r>
              <a:rPr kumimoji="0" lang="de-DE" altLang="de-DE" sz="2400" b="0" i="0" u="none" strike="noStrike" cap="none" normalizeH="0" baseline="0" dirty="0">
                <a:ln>
                  <a:noFill/>
                </a:ln>
                <a:solidFill>
                  <a:schemeClr val="bg1"/>
                </a:solidFill>
                <a:effectLst/>
                <a:latin typeface="&amp;quot"/>
              </a:rPr>
              <a:t>KAMPAGNE ZU DEFINIEREN.“</a:t>
            </a:r>
            <a:endParaRPr kumimoji="0" lang="de-DE" altLang="de-DE"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34466-3581-4799-98CF-48B9C9C26226}"/>
              </a:ext>
            </a:extLst>
          </p:cNvPr>
          <p:cNvSpPr>
            <a:spLocks noGrp="1"/>
          </p:cNvSpPr>
          <p:nvPr>
            <p:ph type="title"/>
          </p:nvPr>
        </p:nvSpPr>
        <p:spPr/>
        <p:txBody>
          <a:bodyPr/>
          <a:lstStyle/>
          <a:p>
            <a:r>
              <a:rPr lang="de-DE" dirty="0"/>
              <a:t>The </a:t>
            </a:r>
            <a:r>
              <a:rPr lang="en-US" dirty="0"/>
              <a:t>use</a:t>
            </a:r>
            <a:r>
              <a:rPr lang="de-DE" dirty="0"/>
              <a:t> </a:t>
            </a:r>
            <a:r>
              <a:rPr lang="de-DE" dirty="0" err="1"/>
              <a:t>of</a:t>
            </a:r>
            <a:r>
              <a:rPr lang="de-DE" dirty="0"/>
              <a:t> </a:t>
            </a:r>
            <a:r>
              <a:rPr lang="en-US" dirty="0"/>
              <a:t>media</a:t>
            </a:r>
          </a:p>
        </p:txBody>
      </p:sp>
      <p:sp>
        <p:nvSpPr>
          <p:cNvPr id="3" name="Inhaltsplatzhalter 2">
            <a:extLst>
              <a:ext uri="{FF2B5EF4-FFF2-40B4-BE49-F238E27FC236}">
                <a16:creationId xmlns:a16="http://schemas.microsoft.com/office/drawing/2014/main" id="{579DA000-3713-4654-964F-C13F52AAC579}"/>
              </a:ext>
            </a:extLst>
          </p:cNvPr>
          <p:cNvSpPr>
            <a:spLocks noGrp="1"/>
          </p:cNvSpPr>
          <p:nvPr>
            <p:ph idx="1"/>
          </p:nvPr>
        </p:nvSpPr>
        <p:spPr/>
        <p:txBody>
          <a:bodyPr anchor="ctr">
            <a:normAutofit/>
          </a:bodyPr>
          <a:lstStyle/>
          <a:p>
            <a:pPr marL="457200" indent="-457200">
              <a:buFont typeface="+mj-lt"/>
              <a:buAutoNum type="arabicPeriod"/>
            </a:pPr>
            <a:r>
              <a:rPr lang="de-DE" sz="2000" dirty="0"/>
              <a:t>The </a:t>
            </a:r>
            <a:r>
              <a:rPr lang="de-DE" sz="2000" dirty="0" err="1"/>
              <a:t>average</a:t>
            </a:r>
            <a:r>
              <a:rPr lang="de-DE" sz="2000" dirty="0"/>
              <a:t> human </a:t>
            </a:r>
            <a:r>
              <a:rPr lang="de-DE" sz="2000" dirty="0" err="1"/>
              <a:t>uses</a:t>
            </a:r>
            <a:r>
              <a:rPr lang="de-DE" sz="2000" dirty="0"/>
              <a:t> </a:t>
            </a:r>
            <a:r>
              <a:rPr lang="de-DE" sz="2000" dirty="0" err="1"/>
              <a:t>media</a:t>
            </a:r>
            <a:r>
              <a:rPr lang="de-DE" sz="2000" dirty="0"/>
              <a:t> 10 </a:t>
            </a:r>
            <a:r>
              <a:rPr lang="de-DE" sz="2000" dirty="0" err="1"/>
              <a:t>hours</a:t>
            </a:r>
            <a:r>
              <a:rPr lang="de-DE" sz="2000" dirty="0"/>
              <a:t> a </a:t>
            </a:r>
            <a:r>
              <a:rPr lang="de-DE" sz="2000" dirty="0" err="1"/>
              <a:t>day</a:t>
            </a:r>
            <a:endParaRPr lang="de-DE" sz="2000" dirty="0"/>
          </a:p>
          <a:p>
            <a:pPr marL="457200" indent="-457200">
              <a:buFont typeface="+mj-lt"/>
              <a:buAutoNum type="arabicPeriod"/>
            </a:pPr>
            <a:r>
              <a:rPr lang="de-DE" sz="2000" dirty="0"/>
              <a:t>Companies </a:t>
            </a:r>
            <a:r>
              <a:rPr lang="de-DE" sz="2000" dirty="0" err="1"/>
              <a:t>can</a:t>
            </a:r>
            <a:r>
              <a:rPr lang="de-DE" sz="2000" dirty="0"/>
              <a:t> </a:t>
            </a:r>
            <a:r>
              <a:rPr lang="de-DE" sz="2000" dirty="0" err="1"/>
              <a:t>influence</a:t>
            </a:r>
            <a:r>
              <a:rPr lang="de-DE" sz="2000" dirty="0"/>
              <a:t> </a:t>
            </a:r>
            <a:r>
              <a:rPr lang="de-DE" sz="2000" dirty="0" err="1"/>
              <a:t>us</a:t>
            </a:r>
            <a:r>
              <a:rPr lang="de-DE" sz="2000" dirty="0"/>
              <a:t> 10 </a:t>
            </a:r>
            <a:r>
              <a:rPr lang="de-DE" sz="2000" dirty="0" err="1"/>
              <a:t>hours</a:t>
            </a:r>
            <a:r>
              <a:rPr lang="de-DE" sz="2000" dirty="0"/>
              <a:t> a </a:t>
            </a:r>
            <a:r>
              <a:rPr lang="de-DE" sz="2000" dirty="0" err="1"/>
              <a:t>day</a:t>
            </a:r>
            <a:r>
              <a:rPr lang="de-DE" sz="2000" dirty="0"/>
              <a:t> </a:t>
            </a:r>
            <a:r>
              <a:rPr lang="de-DE" sz="2000" dirty="0" err="1"/>
              <a:t>with</a:t>
            </a:r>
            <a:r>
              <a:rPr lang="de-DE" sz="2000" dirty="0"/>
              <a:t> </a:t>
            </a:r>
            <a:r>
              <a:rPr lang="de-DE" sz="2000" dirty="0" err="1"/>
              <a:t>media</a:t>
            </a:r>
            <a:endParaRPr lang="de-DE" sz="2000" dirty="0"/>
          </a:p>
          <a:p>
            <a:pPr marL="457200" indent="-457200">
              <a:buFont typeface="+mj-lt"/>
              <a:buAutoNum type="arabicPeriod"/>
            </a:pPr>
            <a:r>
              <a:rPr lang="de-DE" sz="2000" dirty="0" err="1"/>
              <a:t>Influence</a:t>
            </a:r>
            <a:r>
              <a:rPr lang="de-DE" sz="2000" dirty="0"/>
              <a:t> </a:t>
            </a:r>
            <a:r>
              <a:rPr lang="de-DE" sz="2000" dirty="0" err="1"/>
              <a:t>trough</a:t>
            </a:r>
            <a:r>
              <a:rPr lang="de-DE" sz="2000" dirty="0"/>
              <a:t> </a:t>
            </a:r>
            <a:r>
              <a:rPr lang="de-DE" sz="2000" dirty="0" err="1"/>
              <a:t>advertisements</a:t>
            </a:r>
            <a:r>
              <a:rPr lang="de-DE" sz="2000" dirty="0"/>
              <a:t>/</a:t>
            </a:r>
            <a:r>
              <a:rPr lang="de-DE" sz="2000" dirty="0" err="1"/>
              <a:t>target</a:t>
            </a:r>
            <a:r>
              <a:rPr lang="de-DE" sz="2000" dirty="0"/>
              <a:t> </a:t>
            </a:r>
            <a:r>
              <a:rPr lang="de-DE" sz="2000" dirty="0" err="1"/>
              <a:t>advertising</a:t>
            </a:r>
            <a:r>
              <a:rPr lang="de-DE" sz="2000" dirty="0"/>
              <a:t>, </a:t>
            </a:r>
            <a:r>
              <a:rPr lang="de-DE" sz="2000" dirty="0" err="1"/>
              <a:t>influencer</a:t>
            </a:r>
            <a:r>
              <a:rPr lang="de-DE" sz="2000" dirty="0"/>
              <a:t>…</a:t>
            </a:r>
          </a:p>
          <a:p>
            <a:pPr marL="457200" indent="-457200">
              <a:buFont typeface="+mj-lt"/>
              <a:buAutoNum type="arabicPeriod"/>
            </a:pPr>
            <a:r>
              <a:rPr lang="de-DE" sz="2000" dirty="0"/>
              <a:t>Ads </a:t>
            </a:r>
            <a:r>
              <a:rPr lang="de-DE" sz="2000" dirty="0" err="1"/>
              <a:t>are</a:t>
            </a:r>
            <a:r>
              <a:rPr lang="de-DE" sz="2000" dirty="0"/>
              <a:t> </a:t>
            </a:r>
            <a:r>
              <a:rPr lang="de-DE" sz="2000" dirty="0" err="1"/>
              <a:t>everywhere</a:t>
            </a:r>
            <a:r>
              <a:rPr lang="de-DE" sz="2000" dirty="0"/>
              <a:t> and </a:t>
            </a:r>
            <a:r>
              <a:rPr lang="de-DE" sz="2000" dirty="0" err="1"/>
              <a:t>influence</a:t>
            </a:r>
            <a:r>
              <a:rPr lang="de-DE" sz="2000" dirty="0"/>
              <a:t> </a:t>
            </a:r>
            <a:r>
              <a:rPr lang="de-DE" sz="2000" dirty="0" err="1"/>
              <a:t>our</a:t>
            </a:r>
            <a:r>
              <a:rPr lang="de-DE" sz="2000" dirty="0"/>
              <a:t> </a:t>
            </a:r>
            <a:r>
              <a:rPr lang="de-DE" sz="2000" dirty="0" err="1"/>
              <a:t>perception</a:t>
            </a:r>
            <a:endParaRPr lang="de-DE" sz="2000" dirty="0"/>
          </a:p>
        </p:txBody>
      </p:sp>
      <p:sp>
        <p:nvSpPr>
          <p:cNvPr id="4" name="Datumsplatzhalter 3">
            <a:extLst>
              <a:ext uri="{FF2B5EF4-FFF2-40B4-BE49-F238E27FC236}">
                <a16:creationId xmlns:a16="http://schemas.microsoft.com/office/drawing/2014/main" id="{B3B23503-BFF2-412E-89FF-5A1BF676B4BD}"/>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90870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B5934B-93DE-40AD-B754-F0D5C6653A1B}"/>
              </a:ext>
            </a:extLst>
          </p:cNvPr>
          <p:cNvSpPr>
            <a:spLocks noGrp="1"/>
          </p:cNvSpPr>
          <p:nvPr>
            <p:ph type="title"/>
          </p:nvPr>
        </p:nvSpPr>
        <p:spPr/>
        <p:txBody>
          <a:bodyPr/>
          <a:lstStyle/>
          <a:p>
            <a:r>
              <a:rPr lang="de-DE" dirty="0" err="1"/>
              <a:t>How</a:t>
            </a:r>
            <a:r>
              <a:rPr lang="de-DE" dirty="0"/>
              <a:t> </a:t>
            </a:r>
            <a:r>
              <a:rPr lang="de-DE" dirty="0" err="1"/>
              <a:t>advertisements</a:t>
            </a:r>
            <a:r>
              <a:rPr lang="de-DE" dirty="0"/>
              <a:t> </a:t>
            </a:r>
            <a:r>
              <a:rPr lang="de-DE" dirty="0" err="1"/>
              <a:t>work</a:t>
            </a:r>
            <a:endParaRPr lang="de-DE" dirty="0"/>
          </a:p>
        </p:txBody>
      </p:sp>
      <p:sp>
        <p:nvSpPr>
          <p:cNvPr id="3" name="Inhaltsplatzhalter 2">
            <a:extLst>
              <a:ext uri="{FF2B5EF4-FFF2-40B4-BE49-F238E27FC236}">
                <a16:creationId xmlns:a16="http://schemas.microsoft.com/office/drawing/2014/main" id="{4EF595B9-1756-4711-8832-CA6C2E4E2014}"/>
              </a:ext>
            </a:extLst>
          </p:cNvPr>
          <p:cNvSpPr>
            <a:spLocks noGrp="1"/>
          </p:cNvSpPr>
          <p:nvPr>
            <p:ph idx="1"/>
          </p:nvPr>
        </p:nvSpPr>
        <p:spPr/>
        <p:txBody>
          <a:bodyPr anchor="ctr">
            <a:normAutofit/>
          </a:bodyPr>
          <a:lstStyle/>
          <a:p>
            <a:pPr marL="457200" indent="-457200">
              <a:buFont typeface="+mj-lt"/>
              <a:buAutoNum type="arabicPeriod"/>
            </a:pPr>
            <a:r>
              <a:rPr lang="de-DE" sz="2000" dirty="0" err="1">
                <a:solidFill>
                  <a:schemeClr val="tx1"/>
                </a:solidFill>
              </a:rPr>
              <a:t>Showing</a:t>
            </a:r>
            <a:r>
              <a:rPr lang="de-DE" sz="2000" dirty="0">
                <a:solidFill>
                  <a:schemeClr val="tx1"/>
                </a:solidFill>
              </a:rPr>
              <a:t> </a:t>
            </a:r>
            <a:r>
              <a:rPr lang="de-DE" sz="2000" dirty="0" err="1">
                <a:solidFill>
                  <a:schemeClr val="tx1"/>
                </a:solidFill>
              </a:rPr>
              <a:t>us</a:t>
            </a:r>
            <a:r>
              <a:rPr lang="de-DE" sz="2000" dirty="0">
                <a:solidFill>
                  <a:schemeClr val="tx1"/>
                </a:solidFill>
              </a:rPr>
              <a:t> </a:t>
            </a:r>
            <a:r>
              <a:rPr lang="de-DE" sz="2000" dirty="0" err="1">
                <a:solidFill>
                  <a:schemeClr val="tx1"/>
                </a:solidFill>
              </a:rPr>
              <a:t>products</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companies</a:t>
            </a:r>
            <a:r>
              <a:rPr lang="de-DE" sz="2000" dirty="0">
                <a:solidFill>
                  <a:schemeClr val="tx1"/>
                </a:solidFill>
              </a:rPr>
              <a:t> </a:t>
            </a:r>
            <a:r>
              <a:rPr lang="de-DE" sz="2000" dirty="0" err="1">
                <a:solidFill>
                  <a:schemeClr val="tx1"/>
                </a:solidFill>
              </a:rPr>
              <a:t>and</a:t>
            </a:r>
            <a:r>
              <a:rPr lang="de-DE" sz="2000" dirty="0">
                <a:solidFill>
                  <a:schemeClr val="tx1"/>
                </a:solidFill>
              </a:rPr>
              <a:t> </a:t>
            </a:r>
            <a:r>
              <a:rPr lang="de-DE" sz="2000" dirty="0" err="1">
                <a:solidFill>
                  <a:schemeClr val="tx1"/>
                </a:solidFill>
              </a:rPr>
              <a:t>make</a:t>
            </a:r>
            <a:r>
              <a:rPr lang="de-DE" sz="2000" dirty="0">
                <a:solidFill>
                  <a:schemeClr val="tx1"/>
                </a:solidFill>
              </a:rPr>
              <a:t> </a:t>
            </a:r>
            <a:r>
              <a:rPr lang="de-DE" sz="2000" dirty="0" err="1">
                <a:solidFill>
                  <a:schemeClr val="tx1"/>
                </a:solidFill>
              </a:rPr>
              <a:t>us</a:t>
            </a:r>
            <a:r>
              <a:rPr lang="de-DE" sz="2000" dirty="0">
                <a:solidFill>
                  <a:schemeClr val="tx1"/>
                </a:solidFill>
              </a:rPr>
              <a:t> </a:t>
            </a:r>
            <a:r>
              <a:rPr lang="de-DE" sz="2000" dirty="0" err="1">
                <a:solidFill>
                  <a:schemeClr val="tx1"/>
                </a:solidFill>
              </a:rPr>
              <a:t>fell</a:t>
            </a:r>
            <a:r>
              <a:rPr lang="de-DE" sz="2000" dirty="0">
                <a:solidFill>
                  <a:schemeClr val="tx1"/>
                </a:solidFill>
              </a:rPr>
              <a:t> </a:t>
            </a:r>
            <a:r>
              <a:rPr lang="de-DE" sz="2000" dirty="0" err="1">
                <a:solidFill>
                  <a:schemeClr val="tx1"/>
                </a:solidFill>
              </a:rPr>
              <a:t>that</a:t>
            </a:r>
            <a:r>
              <a:rPr lang="de-DE" sz="2000" dirty="0">
                <a:solidFill>
                  <a:schemeClr val="tx1"/>
                </a:solidFill>
              </a:rPr>
              <a:t> </a:t>
            </a:r>
            <a:r>
              <a:rPr lang="de-DE" sz="2000" dirty="0" err="1">
                <a:solidFill>
                  <a:schemeClr val="tx1"/>
                </a:solidFill>
              </a:rPr>
              <a:t>we</a:t>
            </a:r>
            <a:r>
              <a:rPr lang="de-DE" sz="2000" dirty="0">
                <a:solidFill>
                  <a:schemeClr val="tx1"/>
                </a:solidFill>
              </a:rPr>
              <a:t> </a:t>
            </a:r>
            <a:r>
              <a:rPr lang="de-DE" sz="2000" dirty="0" err="1">
                <a:solidFill>
                  <a:schemeClr val="tx1"/>
                </a:solidFill>
              </a:rPr>
              <a:t>need</a:t>
            </a:r>
            <a:r>
              <a:rPr lang="de-DE" sz="2000" dirty="0">
                <a:solidFill>
                  <a:schemeClr val="tx1"/>
                </a:solidFill>
              </a:rPr>
              <a:t> </a:t>
            </a:r>
            <a:r>
              <a:rPr lang="de-DE" sz="2000" dirty="0" err="1">
                <a:solidFill>
                  <a:schemeClr val="tx1"/>
                </a:solidFill>
              </a:rPr>
              <a:t>them</a:t>
            </a:r>
            <a:endParaRPr lang="de-DE" sz="2000" dirty="0">
              <a:solidFill>
                <a:schemeClr val="tx1"/>
              </a:solidFill>
            </a:endParaRPr>
          </a:p>
          <a:p>
            <a:pPr marL="457200" indent="-457200">
              <a:buFont typeface="+mj-lt"/>
              <a:buAutoNum type="arabicPeriod"/>
            </a:pPr>
            <a:r>
              <a:rPr lang="de-DE" sz="2000" dirty="0" err="1">
                <a:solidFill>
                  <a:schemeClr val="tx1"/>
                </a:solidFill>
              </a:rPr>
              <a:t>Telling</a:t>
            </a:r>
            <a:r>
              <a:rPr lang="de-DE" sz="2000" dirty="0">
                <a:solidFill>
                  <a:schemeClr val="tx1"/>
                </a:solidFill>
              </a:rPr>
              <a:t> </a:t>
            </a:r>
            <a:r>
              <a:rPr lang="de-DE" sz="2000" dirty="0" err="1">
                <a:solidFill>
                  <a:schemeClr val="tx1"/>
                </a:solidFill>
              </a:rPr>
              <a:t>us</a:t>
            </a:r>
            <a:r>
              <a:rPr lang="de-DE" sz="2000" dirty="0">
                <a:solidFill>
                  <a:schemeClr val="tx1"/>
                </a:solidFill>
              </a:rPr>
              <a:t>, </a:t>
            </a:r>
            <a:r>
              <a:rPr lang="de-DE" sz="2000" dirty="0" err="1">
                <a:solidFill>
                  <a:schemeClr val="tx1"/>
                </a:solidFill>
              </a:rPr>
              <a:t>our</a:t>
            </a:r>
            <a:r>
              <a:rPr lang="de-DE" sz="2000" dirty="0">
                <a:solidFill>
                  <a:schemeClr val="tx1"/>
                </a:solidFill>
              </a:rPr>
              <a:t> </a:t>
            </a:r>
            <a:r>
              <a:rPr lang="de-DE" sz="2000" dirty="0" err="1">
                <a:solidFill>
                  <a:schemeClr val="tx1"/>
                </a:solidFill>
              </a:rPr>
              <a:t>life</a:t>
            </a:r>
            <a:r>
              <a:rPr lang="de-DE" sz="2000" dirty="0">
                <a:solidFill>
                  <a:schemeClr val="tx1"/>
                </a:solidFill>
              </a:rPr>
              <a:t> </a:t>
            </a:r>
            <a:r>
              <a:rPr lang="de-DE" sz="2000" dirty="0" err="1">
                <a:solidFill>
                  <a:schemeClr val="tx1"/>
                </a:solidFill>
              </a:rPr>
              <a:t>would</a:t>
            </a:r>
            <a:r>
              <a:rPr lang="de-DE" sz="2000" dirty="0">
                <a:solidFill>
                  <a:schemeClr val="tx1"/>
                </a:solidFill>
              </a:rPr>
              <a:t> </a:t>
            </a:r>
            <a:r>
              <a:rPr lang="de-DE" sz="2000" dirty="0" err="1">
                <a:solidFill>
                  <a:schemeClr val="tx1"/>
                </a:solidFill>
              </a:rPr>
              <a:t>be</a:t>
            </a:r>
            <a:r>
              <a:rPr lang="de-DE" sz="2000" dirty="0">
                <a:solidFill>
                  <a:schemeClr val="tx1"/>
                </a:solidFill>
              </a:rPr>
              <a:t> </a:t>
            </a:r>
            <a:r>
              <a:rPr lang="de-DE" sz="2000" dirty="0" err="1">
                <a:solidFill>
                  <a:schemeClr val="tx1"/>
                </a:solidFill>
              </a:rPr>
              <a:t>more</a:t>
            </a:r>
            <a:r>
              <a:rPr lang="de-DE" sz="2000" dirty="0">
                <a:solidFill>
                  <a:schemeClr val="tx1"/>
                </a:solidFill>
              </a:rPr>
              <a:t> </a:t>
            </a:r>
            <a:r>
              <a:rPr lang="de-DE" sz="2000" dirty="0" err="1">
                <a:solidFill>
                  <a:schemeClr val="tx1"/>
                </a:solidFill>
              </a:rPr>
              <a:t>complicated</a:t>
            </a:r>
            <a:r>
              <a:rPr lang="de-DE" sz="2000" dirty="0">
                <a:solidFill>
                  <a:schemeClr val="tx1"/>
                </a:solidFill>
              </a:rPr>
              <a:t> </a:t>
            </a:r>
            <a:r>
              <a:rPr lang="de-DE" sz="2000" dirty="0" err="1">
                <a:solidFill>
                  <a:schemeClr val="tx1"/>
                </a:solidFill>
              </a:rPr>
              <a:t>without</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that</a:t>
            </a:r>
            <a:r>
              <a:rPr lang="de-DE" sz="2000" dirty="0">
                <a:solidFill>
                  <a:schemeClr val="tx1"/>
                </a:solidFill>
              </a:rPr>
              <a:t> </a:t>
            </a:r>
            <a:r>
              <a:rPr lang="de-DE" sz="2000" dirty="0" err="1">
                <a:solidFill>
                  <a:schemeClr val="tx1"/>
                </a:solidFill>
              </a:rPr>
              <a:t>companie</a:t>
            </a:r>
            <a:endParaRPr lang="de-DE" sz="2000" dirty="0">
              <a:solidFill>
                <a:schemeClr val="tx1"/>
              </a:solidFill>
            </a:endParaRPr>
          </a:p>
          <a:p>
            <a:pPr marL="457200" indent="-457200">
              <a:buFont typeface="+mj-lt"/>
              <a:buAutoNum type="arabicPeriod"/>
            </a:pPr>
            <a:r>
              <a:rPr lang="de-DE" sz="2000" dirty="0" err="1">
                <a:solidFill>
                  <a:schemeClr val="tx1"/>
                </a:solidFill>
              </a:rPr>
              <a:t>We</a:t>
            </a:r>
            <a:r>
              <a:rPr lang="de-DE" sz="2000" dirty="0">
                <a:solidFill>
                  <a:schemeClr val="tx1"/>
                </a:solidFill>
              </a:rPr>
              <a:t> </a:t>
            </a:r>
            <a:r>
              <a:rPr lang="de-DE" sz="2000" dirty="0" err="1">
                <a:solidFill>
                  <a:schemeClr val="tx1"/>
                </a:solidFill>
              </a:rPr>
              <a:t>think</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r>
              <a:rPr lang="de-DE" sz="2000" dirty="0">
                <a:solidFill>
                  <a:schemeClr val="tx1"/>
                </a:solidFill>
              </a:rPr>
              <a:t> </a:t>
            </a:r>
            <a:r>
              <a:rPr lang="de-DE" sz="2000" dirty="0" err="1">
                <a:solidFill>
                  <a:schemeClr val="tx1"/>
                </a:solidFill>
              </a:rPr>
              <a:t>is</a:t>
            </a:r>
            <a:r>
              <a:rPr lang="de-DE" sz="2000" dirty="0">
                <a:solidFill>
                  <a:schemeClr val="tx1"/>
                </a:solidFill>
              </a:rPr>
              <a:t> </a:t>
            </a:r>
            <a:r>
              <a:rPr lang="de-DE" sz="2000" dirty="0" err="1">
                <a:solidFill>
                  <a:schemeClr val="tx1"/>
                </a:solidFill>
              </a:rPr>
              <a:t>usefull</a:t>
            </a:r>
            <a:r>
              <a:rPr lang="de-DE" sz="2000" dirty="0">
                <a:solidFill>
                  <a:schemeClr val="tx1"/>
                </a:solidFill>
              </a:rPr>
              <a:t>/</a:t>
            </a:r>
            <a:r>
              <a:rPr lang="de-DE" sz="2000" dirty="0" err="1">
                <a:solidFill>
                  <a:schemeClr val="tx1"/>
                </a:solidFill>
              </a:rPr>
              <a:t>necessary</a:t>
            </a:r>
            <a:r>
              <a:rPr lang="de-DE" sz="2000" dirty="0">
                <a:solidFill>
                  <a:schemeClr val="tx1"/>
                </a:solidFill>
              </a:rPr>
              <a:t> -&gt; </a:t>
            </a:r>
            <a:r>
              <a:rPr lang="de-DE" sz="2000" dirty="0" err="1">
                <a:solidFill>
                  <a:schemeClr val="tx1"/>
                </a:solidFill>
              </a:rPr>
              <a:t>we</a:t>
            </a:r>
            <a:r>
              <a:rPr lang="de-DE" sz="2000" dirty="0">
                <a:solidFill>
                  <a:schemeClr val="tx1"/>
                </a:solidFill>
              </a:rPr>
              <a:t> </a:t>
            </a:r>
            <a:r>
              <a:rPr lang="de-DE" sz="2000" dirty="0" err="1">
                <a:solidFill>
                  <a:schemeClr val="tx1"/>
                </a:solidFill>
              </a:rPr>
              <a:t>buy</a:t>
            </a:r>
            <a:r>
              <a:rPr lang="de-DE" sz="2000" dirty="0">
                <a:solidFill>
                  <a:schemeClr val="tx1"/>
                </a:solidFill>
              </a:rPr>
              <a:t> </a:t>
            </a:r>
            <a:r>
              <a:rPr lang="de-DE" sz="2000" dirty="0" err="1">
                <a:solidFill>
                  <a:schemeClr val="tx1"/>
                </a:solidFill>
              </a:rPr>
              <a:t>it</a:t>
            </a:r>
            <a:endParaRPr lang="de-DE" sz="2000" dirty="0">
              <a:solidFill>
                <a:schemeClr val="tx1"/>
              </a:solidFill>
            </a:endParaRPr>
          </a:p>
          <a:p>
            <a:pPr marL="457200" indent="-457200">
              <a:buFont typeface="+mj-lt"/>
              <a:buAutoNum type="arabicPeriod"/>
            </a:pPr>
            <a:r>
              <a:rPr lang="de-DE" sz="2000" dirty="0" err="1">
                <a:solidFill>
                  <a:schemeClr val="tx1"/>
                </a:solidFill>
              </a:rPr>
              <a:t>We</a:t>
            </a:r>
            <a:r>
              <a:rPr lang="de-DE" sz="2000" dirty="0">
                <a:solidFill>
                  <a:schemeClr val="tx1"/>
                </a:solidFill>
              </a:rPr>
              <a:t> </a:t>
            </a:r>
            <a:r>
              <a:rPr lang="de-DE" sz="2000" dirty="0" err="1">
                <a:solidFill>
                  <a:schemeClr val="tx1"/>
                </a:solidFill>
              </a:rPr>
              <a:t>got</a:t>
            </a:r>
            <a:r>
              <a:rPr lang="de-DE" sz="2000" dirty="0">
                <a:solidFill>
                  <a:schemeClr val="tx1"/>
                </a:solidFill>
              </a:rPr>
              <a:t> </a:t>
            </a:r>
            <a:r>
              <a:rPr lang="de-DE" sz="2000" dirty="0" err="1">
                <a:solidFill>
                  <a:schemeClr val="tx1"/>
                </a:solidFill>
              </a:rPr>
              <a:t>influenced</a:t>
            </a:r>
            <a:r>
              <a:rPr lang="de-DE" sz="2000" dirty="0">
                <a:solidFill>
                  <a:schemeClr val="tx1"/>
                </a:solidFill>
              </a:rPr>
              <a:t> </a:t>
            </a:r>
            <a:r>
              <a:rPr lang="de-DE" sz="2000" dirty="0" err="1">
                <a:solidFill>
                  <a:schemeClr val="tx1"/>
                </a:solidFill>
              </a:rPr>
              <a:t>through</a:t>
            </a:r>
            <a:r>
              <a:rPr lang="de-DE" sz="2000" dirty="0">
                <a:solidFill>
                  <a:schemeClr val="tx1"/>
                </a:solidFill>
              </a:rPr>
              <a:t> </a:t>
            </a:r>
            <a:r>
              <a:rPr lang="de-DE" sz="2000" dirty="0" err="1">
                <a:solidFill>
                  <a:schemeClr val="tx1"/>
                </a:solidFill>
              </a:rPr>
              <a:t>advertisements</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big</a:t>
            </a:r>
            <a:r>
              <a:rPr lang="de-DE" sz="2000" dirty="0">
                <a:solidFill>
                  <a:schemeClr val="tx1"/>
                </a:solidFill>
              </a:rPr>
              <a:t> </a:t>
            </a:r>
            <a:r>
              <a:rPr lang="de-DE" sz="2000" dirty="0" err="1">
                <a:solidFill>
                  <a:schemeClr val="tx1"/>
                </a:solidFill>
              </a:rPr>
              <a:t>companies</a:t>
            </a:r>
            <a:endParaRPr lang="de-DE" sz="2000" dirty="0">
              <a:solidFill>
                <a:schemeClr val="tx1"/>
              </a:solidFill>
            </a:endParaRPr>
          </a:p>
          <a:p>
            <a:pPr marL="457200" indent="-457200">
              <a:buFont typeface="+mj-lt"/>
              <a:buAutoNum type="arabicPeriod"/>
            </a:pPr>
            <a:r>
              <a:rPr lang="de-DE" sz="2000" dirty="0">
                <a:solidFill>
                  <a:schemeClr val="tx1"/>
                </a:solidFill>
              </a:rPr>
              <a:t>Big </a:t>
            </a:r>
            <a:r>
              <a:rPr lang="de-DE" sz="2000" dirty="0" err="1">
                <a:solidFill>
                  <a:schemeClr val="tx1"/>
                </a:solidFill>
              </a:rPr>
              <a:t>companies</a:t>
            </a:r>
            <a:r>
              <a:rPr lang="de-DE" sz="2000" dirty="0">
                <a:solidFill>
                  <a:schemeClr val="tx1"/>
                </a:solidFill>
              </a:rPr>
              <a:t> </a:t>
            </a:r>
            <a:r>
              <a:rPr lang="de-DE" sz="2000" dirty="0" err="1">
                <a:solidFill>
                  <a:schemeClr val="tx1"/>
                </a:solidFill>
              </a:rPr>
              <a:t>can</a:t>
            </a:r>
            <a:r>
              <a:rPr lang="de-DE" sz="2000" dirty="0">
                <a:solidFill>
                  <a:schemeClr val="tx1"/>
                </a:solidFill>
              </a:rPr>
              <a:t> </a:t>
            </a:r>
            <a:r>
              <a:rPr lang="de-DE" sz="2000" dirty="0" err="1">
                <a:solidFill>
                  <a:schemeClr val="tx1"/>
                </a:solidFill>
              </a:rPr>
              <a:t>spend</a:t>
            </a:r>
            <a:r>
              <a:rPr lang="de-DE" sz="2000" dirty="0">
                <a:solidFill>
                  <a:schemeClr val="tx1"/>
                </a:solidFill>
              </a:rPr>
              <a:t> </a:t>
            </a:r>
            <a:r>
              <a:rPr lang="de-DE" sz="2000" dirty="0" err="1">
                <a:solidFill>
                  <a:schemeClr val="tx1"/>
                </a:solidFill>
              </a:rPr>
              <a:t>more</a:t>
            </a:r>
            <a:r>
              <a:rPr lang="de-DE" sz="2000" dirty="0">
                <a:solidFill>
                  <a:schemeClr val="tx1"/>
                </a:solidFill>
              </a:rPr>
              <a:t> </a:t>
            </a:r>
            <a:r>
              <a:rPr lang="de-DE" sz="2000" dirty="0" err="1">
                <a:solidFill>
                  <a:schemeClr val="tx1"/>
                </a:solidFill>
              </a:rPr>
              <a:t>money</a:t>
            </a:r>
            <a:r>
              <a:rPr lang="de-DE" sz="2000" dirty="0">
                <a:solidFill>
                  <a:schemeClr val="tx1"/>
                </a:solidFill>
              </a:rPr>
              <a:t> on </a:t>
            </a:r>
            <a:r>
              <a:rPr lang="de-DE" sz="2000" dirty="0" err="1">
                <a:solidFill>
                  <a:schemeClr val="tx1"/>
                </a:solidFill>
              </a:rPr>
              <a:t>ads</a:t>
            </a:r>
            <a:r>
              <a:rPr lang="de-DE" sz="2000" dirty="0">
                <a:solidFill>
                  <a:schemeClr val="tx1"/>
                </a:solidFill>
              </a:rPr>
              <a:t> </a:t>
            </a:r>
            <a:r>
              <a:rPr lang="de-DE" sz="2000" dirty="0" err="1">
                <a:solidFill>
                  <a:schemeClr val="tx1"/>
                </a:solidFill>
              </a:rPr>
              <a:t>than</a:t>
            </a:r>
            <a:r>
              <a:rPr lang="de-DE" sz="2000" dirty="0">
                <a:solidFill>
                  <a:schemeClr val="tx1"/>
                </a:solidFill>
              </a:rPr>
              <a:t> </a:t>
            </a:r>
            <a:r>
              <a:rPr lang="de-DE" sz="2000" dirty="0" err="1">
                <a:solidFill>
                  <a:schemeClr val="tx1"/>
                </a:solidFill>
              </a:rPr>
              <a:t>smaller</a:t>
            </a:r>
            <a:r>
              <a:rPr lang="de-DE" sz="2000" dirty="0">
                <a:solidFill>
                  <a:schemeClr val="tx1"/>
                </a:solidFill>
              </a:rPr>
              <a:t> </a:t>
            </a:r>
            <a:r>
              <a:rPr lang="de-DE" sz="2000" dirty="0" err="1">
                <a:solidFill>
                  <a:schemeClr val="tx1"/>
                </a:solidFill>
              </a:rPr>
              <a:t>ones</a:t>
            </a:r>
            <a:r>
              <a:rPr lang="de-DE" sz="2000" dirty="0">
                <a:solidFill>
                  <a:schemeClr val="tx1"/>
                </a:solidFill>
              </a:rPr>
              <a:t> -&gt; </a:t>
            </a:r>
            <a:r>
              <a:rPr lang="de-DE" sz="2000" dirty="0" err="1">
                <a:solidFill>
                  <a:schemeClr val="tx1"/>
                </a:solidFill>
              </a:rPr>
              <a:t>they</a:t>
            </a:r>
            <a:r>
              <a:rPr lang="de-DE" sz="2000" dirty="0">
                <a:solidFill>
                  <a:schemeClr val="tx1"/>
                </a:solidFill>
              </a:rPr>
              <a:t> </a:t>
            </a:r>
            <a:r>
              <a:rPr lang="de-DE" sz="2000" dirty="0" err="1">
                <a:solidFill>
                  <a:schemeClr val="tx1"/>
                </a:solidFill>
              </a:rPr>
              <a:t>make</a:t>
            </a:r>
            <a:r>
              <a:rPr lang="de-DE" sz="2000" dirty="0">
                <a:solidFill>
                  <a:schemeClr val="tx1"/>
                </a:solidFill>
              </a:rPr>
              <a:t> </a:t>
            </a:r>
            <a:r>
              <a:rPr lang="de-DE" sz="2000" dirty="0" err="1">
                <a:solidFill>
                  <a:schemeClr val="tx1"/>
                </a:solidFill>
              </a:rPr>
              <a:t>more</a:t>
            </a:r>
            <a:r>
              <a:rPr lang="de-DE" sz="2000" dirty="0">
                <a:solidFill>
                  <a:schemeClr val="tx1"/>
                </a:solidFill>
              </a:rPr>
              <a:t> </a:t>
            </a:r>
            <a:r>
              <a:rPr lang="de-DE" sz="2000" dirty="0" err="1">
                <a:solidFill>
                  <a:schemeClr val="tx1"/>
                </a:solidFill>
              </a:rPr>
              <a:t>profot</a:t>
            </a:r>
            <a:endParaRPr lang="de-DE" sz="2000" dirty="0">
              <a:solidFill>
                <a:schemeClr val="tx1"/>
              </a:solidFill>
            </a:endParaRPr>
          </a:p>
          <a:p>
            <a:pPr marL="457200" indent="-457200">
              <a:buFont typeface="+mj-lt"/>
              <a:buAutoNum type="arabicPeriod"/>
            </a:pPr>
            <a:r>
              <a:rPr lang="de-DE" sz="2000" dirty="0" err="1">
                <a:solidFill>
                  <a:schemeClr val="tx1"/>
                </a:solidFill>
              </a:rPr>
              <a:t>It‘s</a:t>
            </a:r>
            <a:r>
              <a:rPr lang="de-DE" sz="2000" dirty="0">
                <a:solidFill>
                  <a:schemeClr val="tx1"/>
                </a:solidFill>
              </a:rPr>
              <a:t> all </a:t>
            </a:r>
            <a:r>
              <a:rPr lang="de-DE" sz="2000" dirty="0" err="1">
                <a:solidFill>
                  <a:schemeClr val="tx1"/>
                </a:solidFill>
              </a:rPr>
              <a:t>about</a:t>
            </a:r>
            <a:r>
              <a:rPr lang="de-DE" sz="2000" dirty="0">
                <a:solidFill>
                  <a:schemeClr val="tx1"/>
                </a:solidFill>
              </a:rPr>
              <a:t> </a:t>
            </a:r>
            <a:r>
              <a:rPr lang="de-DE" sz="2000" dirty="0" err="1">
                <a:solidFill>
                  <a:schemeClr val="tx1"/>
                </a:solidFill>
              </a:rPr>
              <a:t>manipulation</a:t>
            </a:r>
            <a:r>
              <a:rPr lang="de-DE" sz="2000" dirty="0">
                <a:solidFill>
                  <a:schemeClr val="tx1"/>
                </a:solidFill>
              </a:rPr>
              <a:t> to </a:t>
            </a:r>
            <a:r>
              <a:rPr lang="de-DE" sz="2000" dirty="0" err="1">
                <a:solidFill>
                  <a:schemeClr val="tx1"/>
                </a:solidFill>
              </a:rPr>
              <a:t>make</a:t>
            </a:r>
            <a:r>
              <a:rPr lang="de-DE" sz="2000" dirty="0">
                <a:solidFill>
                  <a:schemeClr val="tx1"/>
                </a:solidFill>
              </a:rPr>
              <a:t> </a:t>
            </a:r>
            <a:r>
              <a:rPr lang="de-DE" sz="2000" dirty="0" err="1">
                <a:solidFill>
                  <a:schemeClr val="tx1"/>
                </a:solidFill>
              </a:rPr>
              <a:t>more</a:t>
            </a:r>
            <a:r>
              <a:rPr lang="de-DE" sz="2000" dirty="0">
                <a:solidFill>
                  <a:schemeClr val="tx1"/>
                </a:solidFill>
              </a:rPr>
              <a:t> </a:t>
            </a:r>
            <a:r>
              <a:rPr lang="de-DE" sz="2000" dirty="0" err="1">
                <a:solidFill>
                  <a:schemeClr val="tx1"/>
                </a:solidFill>
              </a:rPr>
              <a:t>profit</a:t>
            </a:r>
            <a:r>
              <a:rPr lang="de-DE" sz="2000" dirty="0">
                <a:solidFill>
                  <a:schemeClr val="tx1"/>
                </a:solidFill>
              </a:rPr>
              <a:t> and </a:t>
            </a:r>
            <a:r>
              <a:rPr lang="de-DE" sz="2000" dirty="0" err="1">
                <a:solidFill>
                  <a:schemeClr val="tx1"/>
                </a:solidFill>
              </a:rPr>
              <a:t>show</a:t>
            </a:r>
            <a:r>
              <a:rPr lang="de-DE" sz="2000" dirty="0">
                <a:solidFill>
                  <a:schemeClr val="tx1"/>
                </a:solidFill>
              </a:rPr>
              <a:t> </a:t>
            </a:r>
            <a:r>
              <a:rPr lang="de-DE" sz="2000" dirty="0" err="1">
                <a:solidFill>
                  <a:schemeClr val="tx1"/>
                </a:solidFill>
              </a:rPr>
              <a:t>us</a:t>
            </a:r>
            <a:r>
              <a:rPr lang="de-DE" sz="2000" dirty="0">
                <a:solidFill>
                  <a:schemeClr val="tx1"/>
                </a:solidFill>
              </a:rPr>
              <a:t> </a:t>
            </a:r>
            <a:r>
              <a:rPr lang="de-DE" sz="2000" dirty="0" err="1">
                <a:solidFill>
                  <a:schemeClr val="tx1"/>
                </a:solidFill>
              </a:rPr>
              <a:t>how</a:t>
            </a:r>
            <a:r>
              <a:rPr lang="de-DE" sz="2000" dirty="0">
                <a:solidFill>
                  <a:schemeClr val="tx1"/>
                </a:solidFill>
              </a:rPr>
              <a:t> cool </a:t>
            </a:r>
            <a:r>
              <a:rPr lang="de-DE" sz="2000" dirty="0" err="1">
                <a:solidFill>
                  <a:schemeClr val="tx1"/>
                </a:solidFill>
              </a:rPr>
              <a:t>our</a:t>
            </a:r>
            <a:r>
              <a:rPr lang="de-DE" sz="2000" dirty="0">
                <a:solidFill>
                  <a:schemeClr val="tx1"/>
                </a:solidFill>
              </a:rPr>
              <a:t> </a:t>
            </a:r>
            <a:r>
              <a:rPr lang="de-DE" sz="2000" dirty="0" err="1">
                <a:solidFill>
                  <a:schemeClr val="tx1"/>
                </a:solidFill>
              </a:rPr>
              <a:t>life</a:t>
            </a:r>
            <a:r>
              <a:rPr lang="de-DE" sz="2000" dirty="0">
                <a:solidFill>
                  <a:schemeClr val="tx1"/>
                </a:solidFill>
              </a:rPr>
              <a:t> </a:t>
            </a:r>
            <a:r>
              <a:rPr lang="de-DE" sz="2000" dirty="0" err="1">
                <a:solidFill>
                  <a:schemeClr val="tx1"/>
                </a:solidFill>
              </a:rPr>
              <a:t>is</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those</a:t>
            </a:r>
            <a:r>
              <a:rPr lang="de-DE" sz="2000" dirty="0">
                <a:solidFill>
                  <a:schemeClr val="tx1"/>
                </a:solidFill>
              </a:rPr>
              <a:t> </a:t>
            </a:r>
            <a:r>
              <a:rPr lang="de-DE" sz="2000" dirty="0" err="1">
                <a:solidFill>
                  <a:schemeClr val="tx1"/>
                </a:solidFill>
              </a:rPr>
              <a:t>goods</a:t>
            </a:r>
            <a:endParaRPr lang="de-DE" sz="2000" dirty="0">
              <a:solidFill>
                <a:schemeClr val="tx1"/>
              </a:solidFill>
            </a:endParaRPr>
          </a:p>
        </p:txBody>
      </p:sp>
      <p:sp>
        <p:nvSpPr>
          <p:cNvPr id="4" name="Datumsplatzhalter 3">
            <a:extLst>
              <a:ext uri="{FF2B5EF4-FFF2-40B4-BE49-F238E27FC236}">
                <a16:creationId xmlns:a16="http://schemas.microsoft.com/office/drawing/2014/main" id="{56D27757-63E5-4B04-9ED0-8B9D1BE73DE9}"/>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15333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00A84-403E-41E0-8EC6-5F12FD4DA5EF}"/>
              </a:ext>
            </a:extLst>
          </p:cNvPr>
          <p:cNvSpPr>
            <a:spLocks noGrp="1"/>
          </p:cNvSpPr>
          <p:nvPr>
            <p:ph type="title"/>
          </p:nvPr>
        </p:nvSpPr>
        <p:spPr/>
        <p:txBody>
          <a:bodyPr/>
          <a:lstStyle/>
          <a:p>
            <a:r>
              <a:rPr lang="de-DE" dirty="0"/>
              <a:t>Target </a:t>
            </a:r>
            <a:r>
              <a:rPr lang="de-DE" dirty="0" err="1"/>
              <a:t>advertising</a:t>
            </a:r>
            <a:endParaRPr lang="de-DE" dirty="0"/>
          </a:p>
        </p:txBody>
      </p:sp>
      <p:sp>
        <p:nvSpPr>
          <p:cNvPr id="4" name="Datumsplatzhalter 3">
            <a:extLst>
              <a:ext uri="{FF2B5EF4-FFF2-40B4-BE49-F238E27FC236}">
                <a16:creationId xmlns:a16="http://schemas.microsoft.com/office/drawing/2014/main" id="{67C105C7-F75A-406E-9A76-3EEA203FAB50}"/>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pic>
        <p:nvPicPr>
          <p:cNvPr id="5" name="Bild 1" descr="digital ads image">
            <a:extLst>
              <a:ext uri="{FF2B5EF4-FFF2-40B4-BE49-F238E27FC236}">
                <a16:creationId xmlns:a16="http://schemas.microsoft.com/office/drawing/2014/main" id="{20274E17-C2E8-4AC1-9641-2A368AED4C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2856" y="1982365"/>
            <a:ext cx="2256472" cy="3760788"/>
          </a:xfrm>
          <a:prstGeom prst="rect">
            <a:avLst/>
          </a:prstGeom>
          <a:noFill/>
          <a:ln>
            <a:noFill/>
          </a:ln>
        </p:spPr>
      </p:pic>
      <p:sp>
        <p:nvSpPr>
          <p:cNvPr id="6" name="Textfeld 5">
            <a:extLst>
              <a:ext uri="{FF2B5EF4-FFF2-40B4-BE49-F238E27FC236}">
                <a16:creationId xmlns:a16="http://schemas.microsoft.com/office/drawing/2014/main" id="{18C2D596-9C1E-43CE-8EE4-EB98A71EA57D}"/>
              </a:ext>
            </a:extLst>
          </p:cNvPr>
          <p:cNvSpPr txBox="1"/>
          <p:nvPr/>
        </p:nvSpPr>
        <p:spPr>
          <a:xfrm>
            <a:off x="1199626" y="2197916"/>
            <a:ext cx="7457813" cy="3477875"/>
          </a:xfrm>
          <a:prstGeom prst="rect">
            <a:avLst/>
          </a:prstGeom>
          <a:noFill/>
        </p:spPr>
        <p:txBody>
          <a:bodyPr wrap="square" rtlCol="0" anchor="ctr">
            <a:spAutoFit/>
          </a:bodyPr>
          <a:lstStyle/>
          <a:p>
            <a:pPr marL="457200" indent="-457200">
              <a:buFont typeface="+mj-lt"/>
              <a:buAutoNum type="arabicPeriod"/>
            </a:pPr>
            <a:r>
              <a:rPr lang="en-US" sz="2000" dirty="0"/>
              <a:t>Your PC sends information about previous websites you visited </a:t>
            </a:r>
            <a:r>
              <a:rPr lang="en-US" sz="2000" dirty="0" err="1"/>
              <a:t>bevore</a:t>
            </a:r>
            <a:r>
              <a:rPr lang="en-US" sz="2000" dirty="0"/>
              <a:t> to a third party</a:t>
            </a:r>
          </a:p>
          <a:p>
            <a:pPr marL="457200" indent="-457200">
              <a:buFont typeface="+mj-lt"/>
              <a:buAutoNum type="arabicPeriod"/>
            </a:pPr>
            <a:endParaRPr lang="en-US" sz="2000" dirty="0"/>
          </a:p>
          <a:p>
            <a:pPr marL="457200" indent="-457200">
              <a:buFont typeface="+mj-lt"/>
              <a:buAutoNum type="arabicPeriod"/>
            </a:pPr>
            <a:r>
              <a:rPr lang="en-US" sz="2000" dirty="0"/>
              <a:t>The information get used to show you similar or the same product you did not buy on other websites</a:t>
            </a:r>
          </a:p>
          <a:p>
            <a:pPr marL="457200" indent="-457200">
              <a:buFont typeface="+mj-lt"/>
              <a:buAutoNum type="arabicPeriod"/>
            </a:pPr>
            <a:endParaRPr lang="en-US" sz="2000" dirty="0"/>
          </a:p>
          <a:p>
            <a:pPr marL="457200" indent="-457200">
              <a:buFont typeface="+mj-lt"/>
              <a:buAutoNum type="arabicPeriod"/>
            </a:pPr>
            <a:r>
              <a:rPr lang="en-US" sz="2000" dirty="0"/>
              <a:t>Companies sell more products because we have more than one opportunity  to think about and buy it</a:t>
            </a:r>
          </a:p>
          <a:p>
            <a:pPr marL="457200" indent="-457200">
              <a:buFont typeface="+mj-lt"/>
              <a:buAutoNum type="arabicPeriod"/>
            </a:pPr>
            <a:endParaRPr lang="en-US" sz="2000" dirty="0"/>
          </a:p>
          <a:p>
            <a:pPr marL="457200" indent="-457200">
              <a:buFont typeface="+mj-lt"/>
              <a:buAutoNum type="arabicPeriod"/>
            </a:pPr>
            <a:r>
              <a:rPr lang="en-US" sz="2000" dirty="0"/>
              <a:t>Often we buy thinks we don’t need but in the end we think they are </a:t>
            </a:r>
            <a:r>
              <a:rPr lang="en-US" sz="2000" dirty="0" err="1"/>
              <a:t>usefull</a:t>
            </a:r>
            <a:endParaRPr lang="en-US" sz="2000" dirty="0"/>
          </a:p>
        </p:txBody>
      </p:sp>
    </p:spTree>
    <p:extLst>
      <p:ext uri="{BB962C8B-B14F-4D97-AF65-F5344CB8AC3E}">
        <p14:creationId xmlns:p14="http://schemas.microsoft.com/office/powerpoint/2010/main" val="195876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5600A-8BAD-47E2-8134-CFC9598E85AA}"/>
              </a:ext>
            </a:extLst>
          </p:cNvPr>
          <p:cNvSpPr>
            <a:spLocks noGrp="1"/>
          </p:cNvSpPr>
          <p:nvPr>
            <p:ph type="title"/>
          </p:nvPr>
        </p:nvSpPr>
        <p:spPr/>
        <p:txBody>
          <a:bodyPr/>
          <a:lstStyle/>
          <a:p>
            <a:r>
              <a:rPr lang="de-DE" dirty="0"/>
              <a:t>Influencer</a:t>
            </a:r>
          </a:p>
        </p:txBody>
      </p:sp>
      <p:sp>
        <p:nvSpPr>
          <p:cNvPr id="3" name="Inhaltsplatzhalter 2">
            <a:extLst>
              <a:ext uri="{FF2B5EF4-FFF2-40B4-BE49-F238E27FC236}">
                <a16:creationId xmlns:a16="http://schemas.microsoft.com/office/drawing/2014/main" id="{C1AD9977-0812-44CD-BFE4-EE89259DEC62}"/>
              </a:ext>
            </a:extLst>
          </p:cNvPr>
          <p:cNvSpPr>
            <a:spLocks noGrp="1"/>
          </p:cNvSpPr>
          <p:nvPr>
            <p:ph idx="1"/>
          </p:nvPr>
        </p:nvSpPr>
        <p:spPr/>
        <p:txBody>
          <a:bodyPr anchor="ctr"/>
          <a:lstStyle/>
          <a:p>
            <a:pPr marL="457200" indent="-457200">
              <a:buFont typeface="+mj-lt"/>
              <a:buAutoNum type="arabicPeriod"/>
            </a:pPr>
            <a:r>
              <a:rPr lang="de-DE" sz="2000" dirty="0">
                <a:solidFill>
                  <a:schemeClr val="tx1"/>
                </a:solidFill>
              </a:rPr>
              <a:t>Person </a:t>
            </a:r>
            <a:r>
              <a:rPr lang="de-DE" sz="2000" dirty="0" err="1">
                <a:solidFill>
                  <a:schemeClr val="tx1"/>
                </a:solidFill>
              </a:rPr>
              <a:t>of</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public</a:t>
            </a:r>
            <a:r>
              <a:rPr lang="de-DE" sz="2000" dirty="0">
                <a:solidFill>
                  <a:schemeClr val="tx1"/>
                </a:solidFill>
              </a:rPr>
              <a:t> </a:t>
            </a:r>
            <a:r>
              <a:rPr lang="de-DE" sz="2000" dirty="0" err="1">
                <a:solidFill>
                  <a:schemeClr val="tx1"/>
                </a:solidFill>
              </a:rPr>
              <a:t>life</a:t>
            </a:r>
            <a:endParaRPr lang="de-DE" sz="2000" dirty="0">
              <a:solidFill>
                <a:schemeClr val="tx1"/>
              </a:solidFill>
            </a:endParaRPr>
          </a:p>
          <a:p>
            <a:pPr marL="457200" indent="-457200">
              <a:buFont typeface="+mj-lt"/>
              <a:buAutoNum type="arabicPeriod"/>
            </a:pPr>
            <a:r>
              <a:rPr lang="de-DE" sz="2000" dirty="0">
                <a:solidFill>
                  <a:schemeClr val="tx1"/>
                </a:solidFill>
              </a:rPr>
              <a:t>People </a:t>
            </a:r>
            <a:r>
              <a:rPr lang="de-DE" sz="2000" dirty="0" err="1">
                <a:solidFill>
                  <a:schemeClr val="tx1"/>
                </a:solidFill>
              </a:rPr>
              <a:t>with</a:t>
            </a:r>
            <a:r>
              <a:rPr lang="de-DE" sz="2000" dirty="0">
                <a:solidFill>
                  <a:schemeClr val="tx1"/>
                </a:solidFill>
              </a:rPr>
              <a:t> a </a:t>
            </a:r>
            <a:r>
              <a:rPr lang="de-DE" sz="2000" dirty="0" err="1">
                <a:solidFill>
                  <a:schemeClr val="tx1"/>
                </a:solidFill>
              </a:rPr>
              <a:t>huge</a:t>
            </a:r>
            <a:r>
              <a:rPr lang="de-DE" sz="2000" dirty="0">
                <a:solidFill>
                  <a:schemeClr val="tx1"/>
                </a:solidFill>
              </a:rPr>
              <a:t> </a:t>
            </a:r>
            <a:r>
              <a:rPr lang="de-DE" sz="2000" dirty="0" err="1">
                <a:solidFill>
                  <a:schemeClr val="tx1"/>
                </a:solidFill>
              </a:rPr>
              <a:t>range</a:t>
            </a:r>
            <a:endParaRPr lang="de-DE" sz="2000" dirty="0">
              <a:solidFill>
                <a:schemeClr val="tx1"/>
              </a:solidFill>
            </a:endParaRPr>
          </a:p>
          <a:p>
            <a:pPr marL="457200" indent="-457200">
              <a:buFont typeface="+mj-lt"/>
              <a:buAutoNum type="arabicPeriod"/>
            </a:pPr>
            <a:r>
              <a:rPr lang="de-DE" sz="2000" dirty="0">
                <a:solidFill>
                  <a:schemeClr val="tx1"/>
                </a:solidFill>
              </a:rPr>
              <a:t>Share </a:t>
            </a:r>
            <a:r>
              <a:rPr lang="de-DE" sz="2000" dirty="0" err="1">
                <a:solidFill>
                  <a:schemeClr val="tx1"/>
                </a:solidFill>
              </a:rPr>
              <a:t>products</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companies</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their</a:t>
            </a:r>
            <a:r>
              <a:rPr lang="de-DE" sz="2000" dirty="0">
                <a:solidFill>
                  <a:schemeClr val="tx1"/>
                </a:solidFill>
              </a:rPr>
              <a:t> </a:t>
            </a:r>
            <a:r>
              <a:rPr lang="de-DE" sz="2000" dirty="0" err="1">
                <a:solidFill>
                  <a:schemeClr val="tx1"/>
                </a:solidFill>
              </a:rPr>
              <a:t>followers</a:t>
            </a:r>
            <a:endParaRPr lang="de-DE" sz="2000" dirty="0">
              <a:solidFill>
                <a:schemeClr val="tx1"/>
              </a:solidFill>
            </a:endParaRPr>
          </a:p>
          <a:p>
            <a:pPr marL="544068" lvl="1" indent="-342900">
              <a:buFont typeface="+mj-lt"/>
              <a:buAutoNum type="arabicPeriod"/>
            </a:pPr>
            <a:r>
              <a:rPr lang="de-DE" sz="1800" dirty="0">
                <a:solidFill>
                  <a:schemeClr val="tx1"/>
                </a:solidFill>
              </a:rPr>
              <a:t>Followers like </a:t>
            </a:r>
            <a:r>
              <a:rPr lang="de-DE" sz="1800" dirty="0" err="1">
                <a:solidFill>
                  <a:schemeClr val="tx1"/>
                </a:solidFill>
              </a:rPr>
              <a:t>those</a:t>
            </a:r>
            <a:r>
              <a:rPr lang="de-DE" sz="1800" dirty="0">
                <a:solidFill>
                  <a:schemeClr val="tx1"/>
                </a:solidFill>
              </a:rPr>
              <a:t> </a:t>
            </a:r>
            <a:r>
              <a:rPr lang="de-DE" sz="1800" dirty="0" err="1">
                <a:solidFill>
                  <a:schemeClr val="tx1"/>
                </a:solidFill>
              </a:rPr>
              <a:t>people</a:t>
            </a:r>
            <a:r>
              <a:rPr lang="de-DE" sz="1800" dirty="0">
                <a:solidFill>
                  <a:schemeClr val="tx1"/>
                </a:solidFill>
              </a:rPr>
              <a:t> and </a:t>
            </a:r>
            <a:r>
              <a:rPr lang="de-DE" sz="1800" dirty="0" err="1">
                <a:solidFill>
                  <a:schemeClr val="tx1"/>
                </a:solidFill>
              </a:rPr>
              <a:t>think</a:t>
            </a:r>
            <a:r>
              <a:rPr lang="de-DE" sz="1800" dirty="0">
                <a:solidFill>
                  <a:schemeClr val="tx1"/>
                </a:solidFill>
              </a:rPr>
              <a:t>: „</a:t>
            </a:r>
            <a:r>
              <a:rPr lang="de-DE" sz="1800" dirty="0" err="1">
                <a:solidFill>
                  <a:schemeClr val="tx1"/>
                </a:solidFill>
              </a:rPr>
              <a:t>If</a:t>
            </a:r>
            <a:r>
              <a:rPr lang="de-DE" sz="1800" dirty="0">
                <a:solidFill>
                  <a:schemeClr val="tx1"/>
                </a:solidFill>
              </a:rPr>
              <a:t> </a:t>
            </a:r>
            <a:r>
              <a:rPr lang="de-DE" sz="1800" dirty="0" err="1">
                <a:solidFill>
                  <a:schemeClr val="tx1"/>
                </a:solidFill>
              </a:rPr>
              <a:t>they</a:t>
            </a:r>
            <a:r>
              <a:rPr lang="de-DE" sz="1800" dirty="0">
                <a:solidFill>
                  <a:schemeClr val="tx1"/>
                </a:solidFill>
              </a:rPr>
              <a:t> have </a:t>
            </a:r>
            <a:r>
              <a:rPr lang="de-DE" sz="1800" dirty="0" err="1">
                <a:solidFill>
                  <a:schemeClr val="tx1"/>
                </a:solidFill>
              </a:rPr>
              <a:t>that</a:t>
            </a:r>
            <a:r>
              <a:rPr lang="de-DE" sz="1800" dirty="0">
                <a:solidFill>
                  <a:schemeClr val="tx1"/>
                </a:solidFill>
              </a:rPr>
              <a:t> </a:t>
            </a:r>
            <a:r>
              <a:rPr lang="de-DE" sz="1800" dirty="0" err="1">
                <a:solidFill>
                  <a:schemeClr val="tx1"/>
                </a:solidFill>
              </a:rPr>
              <a:t>spezific</a:t>
            </a:r>
            <a:r>
              <a:rPr lang="de-DE" sz="1800" dirty="0">
                <a:solidFill>
                  <a:schemeClr val="tx1"/>
                </a:solidFill>
              </a:rPr>
              <a:t> </a:t>
            </a:r>
            <a:r>
              <a:rPr lang="de-DE" sz="1800" dirty="0" err="1">
                <a:solidFill>
                  <a:schemeClr val="tx1"/>
                </a:solidFill>
              </a:rPr>
              <a:t>product</a:t>
            </a:r>
            <a:r>
              <a:rPr lang="de-DE" sz="1800" dirty="0">
                <a:solidFill>
                  <a:schemeClr val="tx1"/>
                </a:solidFill>
              </a:rPr>
              <a:t>, I have to </a:t>
            </a:r>
            <a:r>
              <a:rPr lang="de-DE" sz="1800" dirty="0" err="1">
                <a:solidFill>
                  <a:schemeClr val="tx1"/>
                </a:solidFill>
              </a:rPr>
              <a:t>get</a:t>
            </a:r>
            <a:r>
              <a:rPr lang="de-DE" sz="1800" dirty="0">
                <a:solidFill>
                  <a:schemeClr val="tx1"/>
                </a:solidFill>
              </a:rPr>
              <a:t> </a:t>
            </a:r>
            <a:r>
              <a:rPr lang="de-DE" sz="1800" dirty="0" err="1">
                <a:solidFill>
                  <a:schemeClr val="tx1"/>
                </a:solidFill>
              </a:rPr>
              <a:t>it</a:t>
            </a:r>
            <a:r>
              <a:rPr lang="de-DE" sz="1800" dirty="0">
                <a:solidFill>
                  <a:schemeClr val="tx1"/>
                </a:solidFill>
              </a:rPr>
              <a:t> </a:t>
            </a:r>
            <a:r>
              <a:rPr lang="de-DE" sz="1800" dirty="0" err="1">
                <a:solidFill>
                  <a:schemeClr val="tx1"/>
                </a:solidFill>
              </a:rPr>
              <a:t>as</a:t>
            </a:r>
            <a:r>
              <a:rPr lang="de-DE" sz="1800" dirty="0">
                <a:solidFill>
                  <a:schemeClr val="tx1"/>
                </a:solidFill>
              </a:rPr>
              <a:t> </a:t>
            </a:r>
            <a:r>
              <a:rPr lang="de-DE" sz="1800" dirty="0" err="1">
                <a:solidFill>
                  <a:schemeClr val="tx1"/>
                </a:solidFill>
              </a:rPr>
              <a:t>well</a:t>
            </a:r>
            <a:r>
              <a:rPr lang="de-DE" sz="1800" dirty="0">
                <a:solidFill>
                  <a:schemeClr val="tx1"/>
                </a:solidFill>
              </a:rPr>
              <a:t>         </a:t>
            </a:r>
            <a:r>
              <a:rPr lang="de-DE" sz="1800" dirty="0" err="1">
                <a:solidFill>
                  <a:schemeClr val="tx1"/>
                </a:solidFill>
              </a:rPr>
              <a:t>because</a:t>
            </a:r>
            <a:r>
              <a:rPr lang="de-DE" sz="1800" dirty="0">
                <a:solidFill>
                  <a:schemeClr val="tx1"/>
                </a:solidFill>
              </a:rPr>
              <a:t> i </a:t>
            </a:r>
            <a:r>
              <a:rPr lang="de-DE" sz="1800" dirty="0" err="1">
                <a:solidFill>
                  <a:schemeClr val="tx1"/>
                </a:solidFill>
              </a:rPr>
              <a:t>want</a:t>
            </a:r>
            <a:r>
              <a:rPr lang="de-DE" sz="1800" dirty="0">
                <a:solidFill>
                  <a:schemeClr val="tx1"/>
                </a:solidFill>
              </a:rPr>
              <a:t> to </a:t>
            </a:r>
            <a:r>
              <a:rPr lang="de-DE" sz="1800" dirty="0" err="1">
                <a:solidFill>
                  <a:schemeClr val="tx1"/>
                </a:solidFill>
              </a:rPr>
              <a:t>be</a:t>
            </a:r>
            <a:r>
              <a:rPr lang="de-DE" sz="1800" dirty="0">
                <a:solidFill>
                  <a:schemeClr val="tx1"/>
                </a:solidFill>
              </a:rPr>
              <a:t> </a:t>
            </a:r>
            <a:r>
              <a:rPr lang="de-DE" sz="1800" dirty="0" err="1">
                <a:solidFill>
                  <a:schemeClr val="tx1"/>
                </a:solidFill>
              </a:rPr>
              <a:t>as</a:t>
            </a:r>
            <a:r>
              <a:rPr lang="de-DE" sz="1800" dirty="0">
                <a:solidFill>
                  <a:schemeClr val="tx1"/>
                </a:solidFill>
              </a:rPr>
              <a:t> cool </a:t>
            </a:r>
            <a:r>
              <a:rPr lang="de-DE" sz="1800" dirty="0" err="1">
                <a:solidFill>
                  <a:schemeClr val="tx1"/>
                </a:solidFill>
              </a:rPr>
              <a:t>as</a:t>
            </a:r>
            <a:r>
              <a:rPr lang="de-DE" sz="1800" dirty="0">
                <a:solidFill>
                  <a:schemeClr val="tx1"/>
                </a:solidFill>
              </a:rPr>
              <a:t> </a:t>
            </a:r>
            <a:r>
              <a:rPr lang="de-DE" sz="1800" dirty="0" err="1">
                <a:solidFill>
                  <a:schemeClr val="tx1"/>
                </a:solidFill>
              </a:rPr>
              <a:t>they</a:t>
            </a:r>
            <a:r>
              <a:rPr lang="de-DE" sz="1800" dirty="0">
                <a:solidFill>
                  <a:schemeClr val="tx1"/>
                </a:solidFill>
              </a:rPr>
              <a:t> </a:t>
            </a:r>
            <a:r>
              <a:rPr lang="de-DE" sz="1800" dirty="0" err="1">
                <a:solidFill>
                  <a:schemeClr val="tx1"/>
                </a:solidFill>
              </a:rPr>
              <a:t>are</a:t>
            </a:r>
            <a:r>
              <a:rPr lang="de-DE" sz="1800" dirty="0">
                <a:solidFill>
                  <a:schemeClr val="tx1"/>
                </a:solidFill>
              </a:rPr>
              <a:t>“</a:t>
            </a:r>
          </a:p>
          <a:p>
            <a:pPr marL="457200" indent="-457200">
              <a:buFont typeface="+mj-lt"/>
              <a:buAutoNum type="arabicPeriod"/>
            </a:pPr>
            <a:r>
              <a:rPr lang="de-DE" sz="2000" dirty="0">
                <a:solidFill>
                  <a:schemeClr val="tx1"/>
                </a:solidFill>
              </a:rPr>
              <a:t>Companies </a:t>
            </a:r>
            <a:r>
              <a:rPr lang="de-DE" sz="2000" dirty="0" err="1">
                <a:solidFill>
                  <a:schemeClr val="tx1"/>
                </a:solidFill>
              </a:rPr>
              <a:t>use</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influencer</a:t>
            </a:r>
            <a:r>
              <a:rPr lang="de-DE" sz="2000" dirty="0">
                <a:solidFill>
                  <a:schemeClr val="tx1"/>
                </a:solidFill>
              </a:rPr>
              <a:t> to </a:t>
            </a:r>
            <a:r>
              <a:rPr lang="de-DE" sz="2000" dirty="0" err="1">
                <a:solidFill>
                  <a:schemeClr val="tx1"/>
                </a:solidFill>
              </a:rPr>
              <a:t>create</a:t>
            </a:r>
            <a:r>
              <a:rPr lang="de-DE" sz="2000" dirty="0">
                <a:solidFill>
                  <a:schemeClr val="tx1"/>
                </a:solidFill>
              </a:rPr>
              <a:t> </a:t>
            </a:r>
            <a:r>
              <a:rPr lang="de-DE" sz="2000" dirty="0" err="1">
                <a:solidFill>
                  <a:schemeClr val="tx1"/>
                </a:solidFill>
              </a:rPr>
              <a:t>sympathi</a:t>
            </a:r>
            <a:r>
              <a:rPr lang="de-DE" sz="2000" dirty="0">
                <a:solidFill>
                  <a:schemeClr val="tx1"/>
                </a:solidFill>
              </a:rPr>
              <a:t> </a:t>
            </a:r>
            <a:r>
              <a:rPr lang="de-DE" sz="2000" dirty="0" err="1">
                <a:solidFill>
                  <a:schemeClr val="tx1"/>
                </a:solidFill>
              </a:rPr>
              <a:t>for</a:t>
            </a:r>
            <a:r>
              <a:rPr lang="de-DE" sz="2000" dirty="0">
                <a:solidFill>
                  <a:schemeClr val="tx1"/>
                </a:solidFill>
              </a:rPr>
              <a:t> </a:t>
            </a:r>
            <a:r>
              <a:rPr lang="de-DE" sz="2000" dirty="0" err="1">
                <a:solidFill>
                  <a:schemeClr val="tx1"/>
                </a:solidFill>
              </a:rPr>
              <a:t>their</a:t>
            </a:r>
            <a:r>
              <a:rPr lang="de-DE" sz="2000" dirty="0">
                <a:solidFill>
                  <a:schemeClr val="tx1"/>
                </a:solidFill>
              </a:rPr>
              <a:t> </a:t>
            </a:r>
            <a:r>
              <a:rPr lang="de-DE" sz="2000" dirty="0" err="1">
                <a:solidFill>
                  <a:schemeClr val="tx1"/>
                </a:solidFill>
              </a:rPr>
              <a:t>products</a:t>
            </a:r>
            <a:r>
              <a:rPr lang="de-DE" sz="2000" dirty="0">
                <a:solidFill>
                  <a:schemeClr val="tx1"/>
                </a:solidFill>
              </a:rPr>
              <a:t>/</a:t>
            </a:r>
            <a:r>
              <a:rPr lang="de-DE" sz="2000" dirty="0" err="1">
                <a:solidFill>
                  <a:schemeClr val="tx1"/>
                </a:solidFill>
              </a:rPr>
              <a:t>business</a:t>
            </a:r>
            <a:endParaRPr lang="de-DE" sz="2000" dirty="0">
              <a:solidFill>
                <a:schemeClr val="tx1"/>
              </a:solidFill>
            </a:endParaRPr>
          </a:p>
          <a:p>
            <a:pPr marL="457200" indent="-457200">
              <a:buFont typeface="+mj-lt"/>
              <a:buAutoNum type="arabicPeriod"/>
            </a:pPr>
            <a:endParaRPr lang="de-DE" dirty="0">
              <a:solidFill>
                <a:schemeClr val="tx1"/>
              </a:solidFill>
            </a:endParaRPr>
          </a:p>
          <a:p>
            <a:pPr>
              <a:buFont typeface="Wingdings" panose="05000000000000000000" pitchFamily="2" charset="2"/>
              <a:buChar char="v"/>
            </a:pPr>
            <a:endParaRPr lang="de-DE" dirty="0">
              <a:solidFill>
                <a:schemeClr val="tx1"/>
              </a:solidFill>
            </a:endParaRPr>
          </a:p>
        </p:txBody>
      </p:sp>
      <p:sp>
        <p:nvSpPr>
          <p:cNvPr id="4" name="Datumsplatzhalter 3">
            <a:extLst>
              <a:ext uri="{FF2B5EF4-FFF2-40B4-BE49-F238E27FC236}">
                <a16:creationId xmlns:a16="http://schemas.microsoft.com/office/drawing/2014/main" id="{620D2BD0-3910-4417-8121-34372AA9BAFA}"/>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2379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B85B4F-B029-49FE-A56C-D9D08CA85185}"/>
              </a:ext>
            </a:extLst>
          </p:cNvPr>
          <p:cNvSpPr>
            <a:spLocks noGrp="1"/>
          </p:cNvSpPr>
          <p:nvPr>
            <p:ph type="title"/>
          </p:nvPr>
        </p:nvSpPr>
        <p:spPr/>
        <p:txBody>
          <a:bodyPr/>
          <a:lstStyle/>
          <a:p>
            <a:r>
              <a:rPr lang="de-DE" dirty="0"/>
              <a:t>The positive </a:t>
            </a:r>
            <a:r>
              <a:rPr lang="de-DE" dirty="0" err="1"/>
              <a:t>site</a:t>
            </a:r>
            <a:endParaRPr lang="de-DE" dirty="0"/>
          </a:p>
        </p:txBody>
      </p:sp>
      <p:sp>
        <p:nvSpPr>
          <p:cNvPr id="3" name="Inhaltsplatzhalter 2">
            <a:extLst>
              <a:ext uri="{FF2B5EF4-FFF2-40B4-BE49-F238E27FC236}">
                <a16:creationId xmlns:a16="http://schemas.microsoft.com/office/drawing/2014/main" id="{B091775E-4C67-46A0-8882-2B7CBDF3D2C4}"/>
              </a:ext>
            </a:extLst>
          </p:cNvPr>
          <p:cNvSpPr>
            <a:spLocks noGrp="1"/>
          </p:cNvSpPr>
          <p:nvPr>
            <p:ph idx="1"/>
          </p:nvPr>
        </p:nvSpPr>
        <p:spPr>
          <a:xfrm>
            <a:off x="1097279" y="2108201"/>
            <a:ext cx="10320137" cy="3760891"/>
          </a:xfrm>
        </p:spPr>
        <p:txBody>
          <a:bodyPr anchor="ctr">
            <a:normAutofit/>
          </a:bodyPr>
          <a:lstStyle/>
          <a:p>
            <a:pPr marL="457200" indent="-457200">
              <a:buFont typeface="+mj-lt"/>
              <a:buAutoNum type="arabicPeriod"/>
            </a:pPr>
            <a:r>
              <a:rPr lang="de-DE" sz="2000" dirty="0"/>
              <a:t>Easy </a:t>
            </a:r>
            <a:r>
              <a:rPr lang="de-DE" sz="2000" dirty="0" err="1"/>
              <a:t>shopping</a:t>
            </a:r>
            <a:r>
              <a:rPr lang="de-DE" sz="2000" dirty="0"/>
              <a:t>: </a:t>
            </a:r>
            <a:r>
              <a:rPr lang="de-DE" sz="2000" dirty="0" err="1"/>
              <a:t>we</a:t>
            </a:r>
            <a:r>
              <a:rPr lang="de-DE" sz="2000" dirty="0"/>
              <a:t> </a:t>
            </a:r>
            <a:r>
              <a:rPr lang="de-DE" sz="2000" dirty="0" err="1"/>
              <a:t>get</a:t>
            </a:r>
            <a:r>
              <a:rPr lang="de-DE" sz="2000" dirty="0"/>
              <a:t> </a:t>
            </a:r>
            <a:r>
              <a:rPr lang="de-DE" sz="2000" dirty="0" err="1"/>
              <a:t>tons</a:t>
            </a:r>
            <a:r>
              <a:rPr lang="de-DE" sz="2000" dirty="0"/>
              <a:t> </a:t>
            </a:r>
            <a:r>
              <a:rPr lang="de-DE" sz="2000" dirty="0" err="1"/>
              <a:t>of</a:t>
            </a:r>
            <a:r>
              <a:rPr lang="de-DE" sz="2000" dirty="0"/>
              <a:t> </a:t>
            </a:r>
            <a:r>
              <a:rPr lang="de-DE" sz="2000" dirty="0" err="1"/>
              <a:t>offers</a:t>
            </a:r>
            <a:r>
              <a:rPr lang="de-DE" sz="2000" dirty="0"/>
              <a:t> </a:t>
            </a:r>
            <a:r>
              <a:rPr lang="de-DE" sz="2000" dirty="0" err="1"/>
              <a:t>that</a:t>
            </a:r>
            <a:r>
              <a:rPr lang="de-DE" sz="2000" dirty="0"/>
              <a:t> </a:t>
            </a:r>
            <a:r>
              <a:rPr lang="de-DE" sz="2000" dirty="0" err="1"/>
              <a:t>we</a:t>
            </a:r>
            <a:r>
              <a:rPr lang="de-DE" sz="2000" dirty="0"/>
              <a:t> </a:t>
            </a:r>
            <a:r>
              <a:rPr lang="de-DE" sz="2000" dirty="0" err="1"/>
              <a:t>need</a:t>
            </a:r>
            <a:endParaRPr lang="de-DE" sz="2000" dirty="0"/>
          </a:p>
          <a:p>
            <a:pPr marL="457200" indent="-457200">
              <a:buFont typeface="+mj-lt"/>
              <a:buAutoNum type="arabicPeriod"/>
            </a:pPr>
            <a:r>
              <a:rPr lang="de-DE" sz="2000" dirty="0" err="1"/>
              <a:t>We</a:t>
            </a:r>
            <a:r>
              <a:rPr lang="de-DE" sz="2000" dirty="0"/>
              <a:t> </a:t>
            </a:r>
            <a:r>
              <a:rPr lang="de-DE" sz="2000" dirty="0" err="1"/>
              <a:t>don‘t</a:t>
            </a:r>
            <a:r>
              <a:rPr lang="de-DE" sz="2000" dirty="0"/>
              <a:t> have to </a:t>
            </a:r>
            <a:r>
              <a:rPr lang="de-DE" sz="2000" dirty="0" err="1"/>
              <a:t>search</a:t>
            </a:r>
            <a:r>
              <a:rPr lang="de-DE" sz="2000" dirty="0"/>
              <a:t> </a:t>
            </a:r>
            <a:r>
              <a:rPr lang="de-DE" sz="2000" dirty="0" err="1"/>
              <a:t>for</a:t>
            </a:r>
            <a:r>
              <a:rPr lang="de-DE" sz="2000" dirty="0"/>
              <a:t> </a:t>
            </a:r>
            <a:r>
              <a:rPr lang="de-DE" sz="2000" dirty="0" err="1"/>
              <a:t>spezific</a:t>
            </a:r>
            <a:r>
              <a:rPr lang="de-DE" sz="2000" dirty="0"/>
              <a:t> </a:t>
            </a:r>
            <a:r>
              <a:rPr lang="de-DE" sz="2000" dirty="0" err="1"/>
              <a:t>products</a:t>
            </a:r>
            <a:r>
              <a:rPr lang="de-DE" sz="2000" dirty="0"/>
              <a:t> </a:t>
            </a:r>
            <a:r>
              <a:rPr lang="de-DE" sz="2000" dirty="0" err="1"/>
              <a:t>because</a:t>
            </a:r>
            <a:r>
              <a:rPr lang="de-DE" sz="2000" dirty="0"/>
              <a:t> </a:t>
            </a:r>
            <a:r>
              <a:rPr lang="de-DE" sz="2000" dirty="0" err="1"/>
              <a:t>ads</a:t>
            </a:r>
            <a:r>
              <a:rPr lang="de-DE" sz="2000" dirty="0"/>
              <a:t> </a:t>
            </a:r>
            <a:r>
              <a:rPr lang="de-DE" sz="2000" dirty="0" err="1"/>
              <a:t>show</a:t>
            </a:r>
            <a:r>
              <a:rPr lang="de-DE" sz="2000" dirty="0"/>
              <a:t> </a:t>
            </a:r>
            <a:r>
              <a:rPr lang="de-DE" sz="2000" dirty="0" err="1"/>
              <a:t>them</a:t>
            </a:r>
            <a:r>
              <a:rPr lang="de-DE" sz="2000" dirty="0"/>
              <a:t> to </a:t>
            </a:r>
            <a:r>
              <a:rPr lang="de-DE" sz="2000" dirty="0" err="1"/>
              <a:t>us</a:t>
            </a:r>
            <a:endParaRPr lang="de-DE" sz="2000" dirty="0"/>
          </a:p>
          <a:p>
            <a:pPr marL="457200" indent="-457200">
              <a:buFont typeface="+mj-lt"/>
              <a:buAutoNum type="arabicPeriod"/>
            </a:pPr>
            <a:r>
              <a:rPr lang="de-DE" sz="2000" dirty="0" err="1"/>
              <a:t>Personalized</a:t>
            </a:r>
            <a:r>
              <a:rPr lang="de-DE" sz="2000" dirty="0"/>
              <a:t> </a:t>
            </a:r>
            <a:r>
              <a:rPr lang="de-DE" sz="2000" dirty="0" err="1"/>
              <a:t>ads</a:t>
            </a:r>
            <a:r>
              <a:rPr lang="de-DE" sz="2000" dirty="0"/>
              <a:t> </a:t>
            </a:r>
            <a:r>
              <a:rPr lang="de-DE" sz="2000" dirty="0" err="1"/>
              <a:t>are</a:t>
            </a:r>
            <a:r>
              <a:rPr lang="de-DE" sz="2000" dirty="0"/>
              <a:t> </a:t>
            </a:r>
            <a:r>
              <a:rPr lang="de-DE" sz="2000" dirty="0" err="1"/>
              <a:t>more</a:t>
            </a:r>
            <a:r>
              <a:rPr lang="de-DE" sz="2000" dirty="0"/>
              <a:t> </a:t>
            </a:r>
            <a:r>
              <a:rPr lang="de-DE" sz="2000" dirty="0" err="1"/>
              <a:t>interesting</a:t>
            </a:r>
            <a:r>
              <a:rPr lang="de-DE" sz="2000" dirty="0"/>
              <a:t> </a:t>
            </a:r>
            <a:r>
              <a:rPr lang="de-DE" sz="2000" dirty="0" err="1"/>
              <a:t>than</a:t>
            </a:r>
            <a:r>
              <a:rPr lang="de-DE" sz="2000" dirty="0"/>
              <a:t> </a:t>
            </a:r>
            <a:r>
              <a:rPr lang="de-DE" sz="2000" dirty="0" err="1"/>
              <a:t>advertisements</a:t>
            </a:r>
            <a:r>
              <a:rPr lang="de-DE" sz="2000" dirty="0"/>
              <a:t> </a:t>
            </a:r>
            <a:r>
              <a:rPr lang="de-DE" sz="2000" dirty="0" err="1"/>
              <a:t>that</a:t>
            </a:r>
            <a:r>
              <a:rPr lang="de-DE" sz="2000" dirty="0"/>
              <a:t> </a:t>
            </a:r>
            <a:r>
              <a:rPr lang="de-DE" sz="2000" dirty="0" err="1"/>
              <a:t>show</a:t>
            </a:r>
            <a:r>
              <a:rPr lang="de-DE" sz="2000" dirty="0"/>
              <a:t> </a:t>
            </a:r>
            <a:r>
              <a:rPr lang="de-DE" sz="2000" dirty="0" err="1"/>
              <a:t>goods</a:t>
            </a:r>
            <a:r>
              <a:rPr lang="de-DE" sz="2000" dirty="0"/>
              <a:t> </a:t>
            </a:r>
            <a:r>
              <a:rPr lang="de-DE" sz="2000" dirty="0" err="1"/>
              <a:t>we‘re</a:t>
            </a:r>
            <a:r>
              <a:rPr lang="de-DE" sz="2000" dirty="0"/>
              <a:t> not </a:t>
            </a:r>
            <a:r>
              <a:rPr lang="de-DE" sz="2000" dirty="0" err="1"/>
              <a:t>interested</a:t>
            </a:r>
            <a:r>
              <a:rPr lang="de-DE" sz="2000" dirty="0"/>
              <a:t> in</a:t>
            </a:r>
          </a:p>
          <a:p>
            <a:pPr marL="0" indent="0">
              <a:buNone/>
            </a:pPr>
            <a:endParaRPr lang="de-DE" sz="2000" dirty="0"/>
          </a:p>
        </p:txBody>
      </p:sp>
      <p:sp>
        <p:nvSpPr>
          <p:cNvPr id="4" name="Datumsplatzhalter 3">
            <a:extLst>
              <a:ext uri="{FF2B5EF4-FFF2-40B4-BE49-F238E27FC236}">
                <a16:creationId xmlns:a16="http://schemas.microsoft.com/office/drawing/2014/main" id="{1005EECE-7C86-424D-A9DC-B13912A9572A}"/>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spTree>
    <p:extLst>
      <p:ext uri="{BB962C8B-B14F-4D97-AF65-F5344CB8AC3E}">
        <p14:creationId xmlns:p14="http://schemas.microsoft.com/office/powerpoint/2010/main" val="334340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C208E-2540-4E9E-9467-4E1CC9E2F82C}"/>
              </a:ext>
            </a:extLst>
          </p:cNvPr>
          <p:cNvSpPr>
            <a:spLocks noGrp="1"/>
          </p:cNvSpPr>
          <p:nvPr>
            <p:ph type="title"/>
          </p:nvPr>
        </p:nvSpPr>
        <p:spPr/>
        <p:txBody>
          <a:bodyPr/>
          <a:lstStyle/>
          <a:p>
            <a:r>
              <a:rPr lang="de-DE" dirty="0"/>
              <a:t>The negative </a:t>
            </a:r>
            <a:r>
              <a:rPr lang="de-DE" dirty="0" err="1"/>
              <a:t>site</a:t>
            </a:r>
            <a:endParaRPr lang="de-DE" dirty="0"/>
          </a:p>
        </p:txBody>
      </p:sp>
      <p:sp>
        <p:nvSpPr>
          <p:cNvPr id="3" name="Inhaltsplatzhalter 2">
            <a:extLst>
              <a:ext uri="{FF2B5EF4-FFF2-40B4-BE49-F238E27FC236}">
                <a16:creationId xmlns:a16="http://schemas.microsoft.com/office/drawing/2014/main" id="{BB81F6FA-4DB8-4F99-8B93-67FF1C20D03B}"/>
              </a:ext>
            </a:extLst>
          </p:cNvPr>
          <p:cNvSpPr>
            <a:spLocks noGrp="1"/>
          </p:cNvSpPr>
          <p:nvPr>
            <p:ph idx="1"/>
          </p:nvPr>
        </p:nvSpPr>
        <p:spPr/>
        <p:txBody>
          <a:bodyPr anchor="ctr"/>
          <a:lstStyle/>
          <a:p>
            <a:pPr marL="457200" indent="-457200">
              <a:buFont typeface="+mj-lt"/>
              <a:buAutoNum type="arabicPeriod"/>
            </a:pPr>
            <a:r>
              <a:rPr lang="de-DE" sz="2000" dirty="0"/>
              <a:t>Companies have </a:t>
            </a:r>
            <a:r>
              <a:rPr lang="de-DE" sz="2000" dirty="0" err="1"/>
              <a:t>our</a:t>
            </a:r>
            <a:r>
              <a:rPr lang="de-DE" sz="2000" dirty="0"/>
              <a:t> </a:t>
            </a:r>
            <a:r>
              <a:rPr lang="de-DE" sz="2000" dirty="0" err="1"/>
              <a:t>data</a:t>
            </a:r>
            <a:r>
              <a:rPr lang="de-DE" sz="2000" dirty="0"/>
              <a:t> and </a:t>
            </a:r>
            <a:r>
              <a:rPr lang="de-DE" sz="2000" dirty="0" err="1"/>
              <a:t>use</a:t>
            </a:r>
            <a:r>
              <a:rPr lang="de-DE" sz="2000" dirty="0"/>
              <a:t> </a:t>
            </a:r>
            <a:r>
              <a:rPr lang="de-DE" sz="2000" dirty="0" err="1"/>
              <a:t>it</a:t>
            </a:r>
            <a:r>
              <a:rPr lang="de-DE" sz="2000" dirty="0"/>
              <a:t> </a:t>
            </a:r>
            <a:r>
              <a:rPr lang="de-DE" sz="2000" dirty="0" err="1"/>
              <a:t>for</a:t>
            </a:r>
            <a:r>
              <a:rPr lang="de-DE" sz="2000" dirty="0"/>
              <a:t> </a:t>
            </a:r>
            <a:r>
              <a:rPr lang="de-DE" sz="2000" dirty="0" err="1"/>
              <a:t>their</a:t>
            </a:r>
            <a:r>
              <a:rPr lang="de-DE" sz="2000" dirty="0"/>
              <a:t> </a:t>
            </a:r>
            <a:r>
              <a:rPr lang="de-DE" sz="2000" dirty="0" err="1"/>
              <a:t>interests</a:t>
            </a:r>
            <a:endParaRPr lang="de-DE" sz="2000" dirty="0"/>
          </a:p>
          <a:p>
            <a:pPr marL="457200" indent="-457200">
              <a:buFont typeface="+mj-lt"/>
              <a:buAutoNum type="arabicPeriod"/>
            </a:pPr>
            <a:r>
              <a:rPr lang="de-DE" sz="2000" dirty="0" err="1"/>
              <a:t>We</a:t>
            </a:r>
            <a:r>
              <a:rPr lang="de-DE" sz="2000" dirty="0"/>
              <a:t> </a:t>
            </a:r>
            <a:r>
              <a:rPr lang="de-DE" sz="2000" dirty="0" err="1"/>
              <a:t>buy</a:t>
            </a:r>
            <a:r>
              <a:rPr lang="de-DE" sz="2000" dirty="0"/>
              <a:t> lots </a:t>
            </a:r>
            <a:r>
              <a:rPr lang="de-DE" sz="2000" dirty="0" err="1"/>
              <a:t>of</a:t>
            </a:r>
            <a:r>
              <a:rPr lang="de-DE" sz="2000" dirty="0"/>
              <a:t> </a:t>
            </a:r>
            <a:r>
              <a:rPr lang="de-DE" sz="2000" dirty="0" err="1"/>
              <a:t>unnecessary</a:t>
            </a:r>
            <a:r>
              <a:rPr lang="de-DE" sz="2000" dirty="0"/>
              <a:t> </a:t>
            </a:r>
            <a:r>
              <a:rPr lang="de-DE" sz="2000" dirty="0" err="1"/>
              <a:t>stuff</a:t>
            </a:r>
            <a:endParaRPr lang="de-DE" sz="2000" dirty="0"/>
          </a:p>
          <a:p>
            <a:pPr marL="457200" indent="-457200">
              <a:buFont typeface="+mj-lt"/>
              <a:buAutoNum type="arabicPeriod"/>
            </a:pPr>
            <a:r>
              <a:rPr lang="de-DE" sz="2000" dirty="0" err="1"/>
              <a:t>That</a:t>
            </a:r>
            <a:r>
              <a:rPr lang="de-DE" sz="2000" dirty="0"/>
              <a:t> </a:t>
            </a:r>
            <a:r>
              <a:rPr lang="de-DE" sz="2000" dirty="0" err="1"/>
              <a:t>leads</a:t>
            </a:r>
            <a:r>
              <a:rPr lang="de-DE" sz="2000" dirty="0"/>
              <a:t> to </a:t>
            </a:r>
            <a:r>
              <a:rPr lang="de-DE" sz="2000" dirty="0" err="1"/>
              <a:t>overconsumption</a:t>
            </a:r>
            <a:r>
              <a:rPr lang="de-DE" sz="2000" dirty="0"/>
              <a:t> </a:t>
            </a:r>
          </a:p>
          <a:p>
            <a:pPr marL="457200" indent="-457200">
              <a:buFont typeface="+mj-lt"/>
              <a:buAutoNum type="arabicPeriod"/>
            </a:pPr>
            <a:r>
              <a:rPr lang="de-DE" sz="2000" dirty="0" err="1"/>
              <a:t>That</a:t>
            </a:r>
            <a:r>
              <a:rPr lang="de-DE" sz="2000" dirty="0"/>
              <a:t> </a:t>
            </a:r>
            <a:r>
              <a:rPr lang="de-DE" sz="2000" dirty="0" err="1"/>
              <a:t>leads</a:t>
            </a:r>
            <a:r>
              <a:rPr lang="de-DE" sz="2000" dirty="0"/>
              <a:t> to </a:t>
            </a:r>
            <a:r>
              <a:rPr lang="de-DE" sz="2000" dirty="0" err="1"/>
              <a:t>trash</a:t>
            </a:r>
            <a:r>
              <a:rPr lang="de-DE" sz="2000" dirty="0"/>
              <a:t>, environmental </a:t>
            </a:r>
            <a:r>
              <a:rPr lang="de-DE" sz="2000" dirty="0" err="1"/>
              <a:t>pollution</a:t>
            </a:r>
            <a:r>
              <a:rPr lang="de-DE" sz="2000" dirty="0"/>
              <a:t> etc.</a:t>
            </a:r>
          </a:p>
          <a:p>
            <a:pPr marL="457200" indent="-457200">
              <a:buFont typeface="+mj-lt"/>
              <a:buAutoNum type="arabicPeriod"/>
            </a:pPr>
            <a:endParaRPr lang="de-DE" dirty="0"/>
          </a:p>
        </p:txBody>
      </p:sp>
      <p:sp>
        <p:nvSpPr>
          <p:cNvPr id="4" name="Datumsplatzhalter 3">
            <a:extLst>
              <a:ext uri="{FF2B5EF4-FFF2-40B4-BE49-F238E27FC236}">
                <a16:creationId xmlns:a16="http://schemas.microsoft.com/office/drawing/2014/main" id="{86B6B858-F9FA-4BDC-B301-1E43DDE1FB9A}"/>
              </a:ext>
            </a:extLst>
          </p:cNvPr>
          <p:cNvSpPr>
            <a:spLocks noGrp="1"/>
          </p:cNvSpPr>
          <p:nvPr>
            <p:ph type="dt" sz="half" idx="10"/>
          </p:nvPr>
        </p:nvSpPr>
        <p:spPr/>
        <p:txBody>
          <a:bodyPr/>
          <a:lstStyle/>
          <a:p>
            <a:pPr rtl="0"/>
            <a:fld id="{CA5E3BD6-493E-4773-AC13-EE70A9E3F498}" type="datetime1">
              <a:rPr lang="de-DE" smtClean="0"/>
              <a:t>06.05.2020</a:t>
            </a:fld>
            <a:endParaRPr lang="en-US" dirty="0"/>
          </a:p>
        </p:txBody>
      </p:sp>
      <p:pic>
        <p:nvPicPr>
          <p:cNvPr id="6" name="Grafik 5">
            <a:extLst>
              <a:ext uri="{FF2B5EF4-FFF2-40B4-BE49-F238E27FC236}">
                <a16:creationId xmlns:a16="http://schemas.microsoft.com/office/drawing/2014/main" id="{08F24C3F-464B-4163-8BE7-538DEBF2EA9C}"/>
              </a:ext>
            </a:extLst>
          </p:cNvPr>
          <p:cNvPicPr>
            <a:picLocks noChangeAspect="1"/>
          </p:cNvPicPr>
          <p:nvPr/>
        </p:nvPicPr>
        <p:blipFill>
          <a:blip r:embed="rId2"/>
          <a:stretch>
            <a:fillRect/>
          </a:stretch>
        </p:blipFill>
        <p:spPr>
          <a:xfrm>
            <a:off x="6755001" y="3323300"/>
            <a:ext cx="5436999" cy="3058313"/>
          </a:xfrm>
          <a:prstGeom prst="rect">
            <a:avLst/>
          </a:prstGeom>
        </p:spPr>
      </p:pic>
    </p:spTree>
    <p:extLst>
      <p:ext uri="{BB962C8B-B14F-4D97-AF65-F5344CB8AC3E}">
        <p14:creationId xmlns:p14="http://schemas.microsoft.com/office/powerpoint/2010/main" val="15956023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{C71FD6EE-377E-483C-B613-88E08D51B3F3}tf56160789</Template>
  <TotalTime>0</TotalTime>
  <Words>1336</Words>
  <Application>Microsoft Office PowerPoint</Application>
  <PresentationFormat>Breitbild</PresentationFormat>
  <Paragraphs>137</Paragraphs>
  <Slides>19</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&amp;quot</vt:lpstr>
      <vt:lpstr>Arial</vt:lpstr>
      <vt:lpstr>Bookman Old Style</vt:lpstr>
      <vt:lpstr>Calibri</vt:lpstr>
      <vt:lpstr>Franklin Gothic Book</vt:lpstr>
      <vt:lpstr>Wingdings</vt:lpstr>
      <vt:lpstr>1_RetrospectVTI</vt:lpstr>
      <vt:lpstr>Einfluss von Unternehmen</vt:lpstr>
      <vt:lpstr>Influence on People</vt:lpstr>
      <vt:lpstr>„DAS HERZSTÜCK EINES GUTEN NATIVE ADVERTISING IST EIN KLARES VERSTÄNDNIS  DER INTERESSEN IHRER ZIELGRUPPE. WENN SIE SIE KENNEN, IST ES VIEL EINFACHER,  DIE RICHTIGEN INHALTE, VERTRIEBSKANÄLE UND FORMATE FÜR EINE GUTE  KAMPAGNE ZU DEFINIEREN.“</vt:lpstr>
      <vt:lpstr>The use of media</vt:lpstr>
      <vt:lpstr>How advertisements work</vt:lpstr>
      <vt:lpstr>Target advertising</vt:lpstr>
      <vt:lpstr>Influencer</vt:lpstr>
      <vt:lpstr>The positive site</vt:lpstr>
      <vt:lpstr>The negative site</vt:lpstr>
      <vt:lpstr>Quellen</vt:lpstr>
      <vt:lpstr>Influence on politics (Joshua Bernhart)</vt:lpstr>
      <vt:lpstr>Lobbying </vt:lpstr>
      <vt:lpstr>Lobbying </vt:lpstr>
      <vt:lpstr>How does lobbying work?</vt:lpstr>
      <vt:lpstr>For example:  </vt:lpstr>
      <vt:lpstr>PowerPoint-Präsentation</vt:lpstr>
      <vt:lpstr>Pro´s and Con´s</vt:lpstr>
      <vt:lpstr>Quellen:</vt:lpstr>
      <vt:lpstr>Bildquellen: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2020-05-04T07:48:44Z</dcterms:created>
  <dcterms:modified xsi:type="dcterms:W3CDTF">2020-05-06T10:54:14Z</dcterms:modified>
</cp:coreProperties>
</file>