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snapVertSplitter="1" vertBarState="minimized" horzBarState="maximized">
    <p:restoredLeft sz="34559" autoAdjust="0"/>
    <p:restoredTop sz="86380" autoAdjust="0"/>
  </p:normalViewPr>
  <p:slideViewPr>
    <p:cSldViewPr>
      <p:cViewPr varScale="1">
        <p:scale>
          <a:sx n="73" d="100"/>
          <a:sy n="73" d="100"/>
        </p:scale>
        <p:origin x="-1236" y="-102"/>
      </p:cViewPr>
      <p:guideLst>
        <p:guide orient="horz" pos="2880"/>
        <p:guide pos="2160"/>
      </p:guideLst>
    </p:cSldViewPr>
  </p:slideViewPr>
  <p:outlineViewPr>
    <p:cViewPr>
      <p:scale>
        <a:sx n="33" d="100"/>
        <a:sy n="33" d="100"/>
      </p:scale>
      <p:origin x="264"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2"/>
  </c:pivotSource>
  <c:chart>
    <c:title>
      <c:tx>
        <c:rich>
          <a:bodyPr/>
          <a:lstStyle/>
          <a:p>
            <a:pPr>
              <a:defRPr/>
            </a:pPr>
            <a:r>
              <a:rPr lang="en-US"/>
              <a:t>Employee Performance Level</a:t>
            </a:r>
          </a:p>
        </c:rich>
      </c:tx>
      <c:layout/>
      <c:overlay val="0"/>
    </c:title>
    <c:autoTitleDeleted val="0"/>
    <c:pivotFmts>
      <c:pivotFmt>
        <c:idx val="0"/>
      </c:pivotFmt>
      <c:pivotFmt>
        <c:idx val="1"/>
      </c:pivotFmt>
      <c:pivotFmt>
        <c:idx val="2"/>
        <c:marker>
          <c:symbol val="none"/>
        </c:marker>
      </c:pivotFmt>
      <c:pivotFmt>
        <c:idx val="3"/>
        <c:marker>
          <c:symbol val="none"/>
        </c:marker>
      </c:pivotFmt>
    </c:pivotFmts>
    <c:view3D>
      <c:rotX val="15"/>
      <c:rotY val="0"/>
      <c:rAngAx val="0"/>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135.0</c:v>
                </c:pt>
                <c:pt idx="1">
                  <c:v>130.0</c:v>
                </c:pt>
                <c:pt idx="2">
                  <c:v>140.0</c:v>
                </c:pt>
                <c:pt idx="3">
                  <c:v>148.0</c:v>
                </c:pt>
                <c:pt idx="4">
                  <c:v>139.0</c:v>
                </c:pt>
                <c:pt idx="5">
                  <c:v>131.0</c:v>
                </c:pt>
                <c:pt idx="6">
                  <c:v>142.0</c:v>
                </c:pt>
                <c:pt idx="7">
                  <c:v>151.0</c:v>
                </c:pt>
                <c:pt idx="8">
                  <c:v>137.0</c:v>
                </c:pt>
                <c:pt idx="9">
                  <c:v>143.0</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81026" y="1071546"/>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smtClean="0"/>
              <a:t>: </a:t>
            </a:r>
            <a:r>
              <a:rPr dirty="0" sz="2400" lang="en-US" err="1" smtClean="0"/>
              <a:t>M</a:t>
            </a:r>
            <a:r>
              <a:rPr dirty="0" sz="2400" lang="en-US" err="1" smtClean="0"/>
              <a:t>a</a:t>
            </a:r>
            <a:r>
              <a:rPr dirty="0" sz="2400" lang="en-US" err="1" smtClean="0"/>
              <a:t>r</a:t>
            </a:r>
            <a:r>
              <a:rPr dirty="0" sz="2400" lang="en-US" err="1" smtClean="0"/>
              <a:t>i</a:t>
            </a:r>
            <a:r>
              <a:rPr dirty="0" sz="2400" lang="en-US" err="1" smtClean="0"/>
              <a:t>a</a:t>
            </a:r>
            <a:r>
              <a:rPr dirty="0" sz="2400" lang="en-US" err="1" smtClean="0"/>
              <a:t> </a:t>
            </a:r>
            <a:r>
              <a:rPr dirty="0" sz="2400" lang="en-US" err="1" smtClean="0"/>
              <a:t>j</a:t>
            </a:r>
            <a:r>
              <a:rPr dirty="0" sz="2400" lang="en-US" err="1" smtClean="0"/>
              <a:t>o</a:t>
            </a:r>
            <a:r>
              <a:rPr dirty="0" sz="2400" lang="en-US" err="1" smtClean="0"/>
              <a:t>s</a:t>
            </a:r>
            <a:r>
              <a:rPr dirty="0" sz="2400" lang="en-US" err="1" smtClean="0"/>
              <a:t>h</a:t>
            </a:r>
            <a:r>
              <a:rPr dirty="0" sz="2400" lang="en-US" err="1" smtClean="0"/>
              <a:t>p</a:t>
            </a:r>
            <a:r>
              <a:rPr dirty="0" sz="2400" lang="en-US" err="1" smtClean="0"/>
              <a:t>hin</a:t>
            </a:r>
            <a:r>
              <a:rPr dirty="0" sz="2400" lang="en-US" err="1" smtClean="0"/>
              <a:t>.</a:t>
            </a:r>
            <a:r>
              <a:rPr dirty="0" sz="2400" lang="en-US" err="1" smtClean="0"/>
              <a:t> </a:t>
            </a:r>
            <a:r>
              <a:rPr dirty="0" sz="2400" lang="en-US" err="1" smtClean="0"/>
              <a:t>C</a:t>
            </a:r>
            <a:endParaRPr dirty="0" sz="2400" lang="en-US"/>
          </a:p>
          <a:p>
            <a:r>
              <a:rPr dirty="0" sz="2400" lang="en-US"/>
              <a:t>REGISTER NO</a:t>
            </a:r>
            <a:r>
              <a:rPr dirty="0" sz="2400" lang="en-US" smtClean="0"/>
              <a:t>: </a:t>
            </a:r>
            <a:r>
              <a:rPr dirty="0" sz="2400" lang="en-US" smtClean="0"/>
              <a:t>12220</a:t>
            </a:r>
            <a:r>
              <a:rPr dirty="0" sz="2400" lang="en-US" smtClean="0"/>
              <a:t>2</a:t>
            </a:r>
            <a:r>
              <a:rPr dirty="0" sz="2400" lang="en-US" smtClean="0"/>
              <a:t>5</a:t>
            </a:r>
            <a:r>
              <a:rPr dirty="0" sz="2400" lang="en-US" smtClean="0"/>
              <a:t>2</a:t>
            </a:r>
            <a:r>
              <a:rPr dirty="0" sz="2400" lang="en-US" smtClean="0"/>
              <a:t>4</a:t>
            </a:r>
            <a:r>
              <a:rPr dirty="0" sz="2400" lang="en-US" smtClean="0"/>
              <a:t>(</a:t>
            </a:r>
            <a:r>
              <a:rPr dirty="0" sz="2400" lang="en-US" smtClean="0"/>
              <a:t>asunm1423122202524</a:t>
            </a:r>
            <a:r>
              <a:rPr dirty="0" sz="2400" lang="en-US" smtClean="0"/>
              <a:t>)</a:t>
            </a:r>
            <a:r>
              <a:rPr dirty="0" sz="2400" lang="en-US" smtClean="0"/>
              <a:t> </a:t>
            </a:r>
            <a:endParaRPr dirty="0" sz="2400" lang="en-US"/>
          </a:p>
          <a:p>
            <a:r>
              <a:rPr dirty="0" sz="2400" lang="en-US"/>
              <a:t>DEPARTMENT</a:t>
            </a:r>
            <a:r>
              <a:rPr dirty="0" sz="2400" lang="en-US" smtClean="0"/>
              <a:t>: B.com(CS)</a:t>
            </a:r>
            <a:endParaRPr dirty="0" sz="2400" lang="en-US"/>
          </a:p>
          <a:p>
            <a:r>
              <a:rPr dirty="0" sz="2400" lang="en-US" smtClean="0"/>
              <a:t>COLLEGE: Dr.MGR </a:t>
            </a:r>
            <a:r>
              <a:rPr dirty="0" sz="2400" lang="en-US" err="1" smtClean="0"/>
              <a:t>Janaki</a:t>
            </a:r>
            <a:r>
              <a:rPr dirty="0" sz="2400" lang="en-US" smtClean="0"/>
              <a:t> College of Arts &amp; Science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9"/>
          <p:cNvSpPr/>
          <p:nvPr/>
        </p:nvSpPr>
        <p:spPr>
          <a:xfrm>
            <a:off x="595274" y="1071546"/>
            <a:ext cx="8548726" cy="5355312"/>
          </a:xfrm>
          <a:prstGeom prst="rect"/>
        </p:spPr>
        <p:txBody>
          <a:bodyPr wrap="square">
            <a:spAutoFit/>
          </a:bodyPr>
          <a:p>
            <a:pPr>
              <a:buFont typeface="Wingdings" pitchFamily="2" charset="2"/>
              <a:buChar char="v"/>
            </a:pPr>
            <a:r>
              <a:rPr b="1" dirty="0" lang="en-US" smtClean="0"/>
              <a:t>Data Collection</a:t>
            </a:r>
            <a:r>
              <a:rPr dirty="0" lang="en-US" smtClean="0"/>
              <a:t>: Gather employee performance data from various sources such as HR databases, performance reviews, and feedback systems, ensuring a comprehensive dataset.</a:t>
            </a:r>
          </a:p>
          <a:p>
            <a:pPr>
              <a:buFont typeface="Wingdings" pitchFamily="2" charset="2"/>
              <a:buChar char="v"/>
            </a:pPr>
            <a:r>
              <a:rPr b="1" dirty="0" lang="en-US" smtClean="0"/>
              <a:t>Feature Selection</a:t>
            </a:r>
            <a:r>
              <a:rPr dirty="0" lang="en-US" smtClean="0"/>
              <a:t>: Identify relevant features for analysis, such as Employee ID, Name, Employee Type, Performance Level, Gender, and Employee Rating, to focus on key metrics.</a:t>
            </a:r>
          </a:p>
          <a:p>
            <a:pPr>
              <a:buFont typeface="Wingdings" pitchFamily="2" charset="2"/>
              <a:buChar char="v"/>
            </a:pPr>
            <a:r>
              <a:rPr b="1" dirty="0" lang="en-US" smtClean="0"/>
              <a:t>Data Cleaning</a:t>
            </a:r>
            <a:r>
              <a:rPr dirty="0" lang="en-US" smtClean="0"/>
              <a:t>: Review the dataset for inconsistencies or errors, removing duplicates and correcting any inaccuracies to ensure data integrity.</a:t>
            </a:r>
          </a:p>
          <a:p>
            <a:pPr>
              <a:buFont typeface="Wingdings" pitchFamily="2" charset="2"/>
              <a:buChar char="v"/>
            </a:pPr>
            <a:r>
              <a:rPr b="1" dirty="0" lang="en-US" smtClean="0"/>
              <a:t>Handling Missing Values</a:t>
            </a:r>
            <a:r>
              <a:rPr dirty="0" lang="en-US" smtClean="0"/>
              <a:t>: Identify missing values in the dataset and apply appropriate strategies such as imputation or removal, ensuring that the analysis remains robust.</a:t>
            </a:r>
          </a:p>
          <a:p>
            <a:pPr>
              <a:buFont typeface="Wingdings" pitchFamily="2" charset="2"/>
              <a:buChar char="v"/>
            </a:pPr>
            <a:r>
              <a:rPr b="1" dirty="0" lang="en-US" smtClean="0"/>
              <a:t>Performance Level Calculation</a:t>
            </a:r>
            <a:r>
              <a:rPr dirty="0" lang="en-US" smtClean="0"/>
              <a:t>: Use formulas (e.g., IF statements) to categorize performance levels based on Employee Ratings, assigning classifications like "VERY HIGH," "HIGH," "MEDIUM," and "LOW.“</a:t>
            </a:r>
          </a:p>
          <a:p>
            <a:pPr>
              <a:buFont typeface="Wingdings" pitchFamily="2" charset="2"/>
              <a:buChar char="v"/>
            </a:pPr>
            <a:r>
              <a:rPr b="1" dirty="0" lang="en-US" smtClean="0"/>
              <a:t>Pivot Table Summary</a:t>
            </a:r>
            <a:r>
              <a:rPr dirty="0" lang="en-US" smtClean="0"/>
              <a:t>: Create pivot tables to summarize the performance data, allowing for analysis across different dimensions such as department, employee type, or performance level.</a:t>
            </a:r>
          </a:p>
          <a:p>
            <a:pPr>
              <a:buFont typeface="Wingdings" pitchFamily="2" charset="2"/>
              <a:buChar char="v"/>
            </a:pPr>
            <a:r>
              <a:rPr b="1" dirty="0" lang="en-US" smtClean="0"/>
              <a:t>Graph Visualization</a:t>
            </a:r>
            <a:r>
              <a:rPr dirty="0" lang="en-US" smtClean="0"/>
              <a:t>: Generate graphs and charts (e.g., bar charts, line graphs) to visually represent the summarized data, aiding in the interpretation of trends and patterns for better decision-making.</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9"/>
          <p:cNvGraphicFramePr>
            <a:graphicFrameLocks/>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Rectangle 1"/>
          <p:cNvSpPr>
            <a:spLocks noChangeArrowheads="1"/>
          </p:cNvSpPr>
          <p:nvPr/>
        </p:nvSpPr>
        <p:spPr bwMode="auto">
          <a:xfrm>
            <a:off x="595274" y="1357298"/>
            <a:ext cx="11596726" cy="3693319"/>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r>
              <a:rPr baseline="0" b="1" cap="none" dirty="0" sz="1800" i="0" kumimoji="0" lang="en-US" normalizeH="0" strike="noStrike" u="none" smtClean="0">
                <a:ln>
                  <a:noFill/>
                </a:ln>
                <a:solidFill>
                  <a:schemeClr val="tx1"/>
                </a:solidFill>
                <a:effectLst/>
                <a:cs typeface="Arial" charset="0"/>
              </a:rPr>
              <a:t>Enhanced Performance Insights</a:t>
            </a:r>
            <a:r>
              <a:rPr baseline="0" b="0" cap="none" dirty="0" sz="1800" i="0" kumimoji="0" lang="en-US" normalizeH="0" strike="noStrike" u="none"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endParaRPr dirty="0" lang="en-US" smtClean="0">
              <a:latin typeface="Arial" charset="0"/>
              <a:cs typeface="Arial" charset="0"/>
            </a:endParaRPr>
          </a:p>
          <a:p>
            <a:pPr fontAlgn="base" lvl="0">
              <a:spcBef>
                <a:spcPct val="0"/>
              </a:spcBef>
              <a:spcAft>
                <a:spcPct val="0"/>
              </a:spcAft>
              <a:buFont typeface="Wingdings" pitchFamily="2" charset="2"/>
              <a:buChar char="v"/>
            </a:pPr>
            <a:r>
              <a:rPr b="1" dirty="0" lang="en-US" smtClean="0"/>
              <a:t>Automated Evaluation Process</a:t>
            </a:r>
            <a:r>
              <a:rPr dirty="0" lang="en-US" smtClean="0"/>
              <a:t>: By implementing automated performance metrics and categorization, the time spent on manual evaluations was significantly reduced, leading to more efficient management practices.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lvl="0">
              <a:spcBef>
                <a:spcPct val="0"/>
              </a:spcBef>
              <a:spcAft>
                <a:spcPct val="0"/>
              </a:spcAft>
              <a:buFont typeface="Wingdings" pitchFamily="2" charset="2"/>
              <a:buChar char="v"/>
            </a:pPr>
            <a:r>
              <a:rPr b="1" dirty="0" lang="en-US" smtClean="0"/>
              <a:t>Improved Decision-Making</a:t>
            </a:r>
            <a:r>
              <a:rPr dirty="0" lang="en-US" smtClean="0"/>
              <a:t>: The use of data-driven insights facilitated better decision-making regarding promotions, training programs, and employee retention strategies, aligning talent management with organizational goals.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b="1" dirty="0" lang="en-US" smtClean="0"/>
              <a:t>Informed Workforce Planning</a:t>
            </a:r>
            <a:r>
              <a:rPr dirty="0" lang="en-US" smtClean="0"/>
              <a:t>: Insights from the analysis aided in workforce planning by identifying skill gaps and training needs, contributing to overall organizational effectiveness.</a:t>
            </a:r>
          </a:p>
          <a:p>
            <a:pPr fontAlgn="base" lvl="0">
              <a:spcBef>
                <a:spcPct val="0"/>
              </a:spcBef>
              <a:spcAft>
                <a:spcPct val="0"/>
              </a:spcAft>
            </a:pP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1023902" y="2071678"/>
            <a:ext cx="6096000" cy="1691641"/>
          </a:xfrm>
          <a:prstGeom prst="rect"/>
        </p:spPr>
        <p:txBody>
          <a:bodyPr>
            <a:spAutoFit/>
          </a:bodyPr>
          <a:p>
            <a:r>
              <a:rPr dirty="0" lang="en-US"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2225041"/>
          </a:xfrm>
          <a:prstGeom prst="rect"/>
          <a:noFill/>
        </p:spPr>
        <p:txBody>
          <a:bodyPr rtlCol="0" wrap="square">
            <a:spAutoFit/>
          </a:bodyPr>
          <a:p>
            <a:pPr>
              <a:buFont typeface="Arial" panose="020B0604020202020204" pitchFamily="34" charset="0"/>
              <a:buChar char="•"/>
            </a:pPr>
            <a:r>
              <a:rPr dirty="0" sz="2400" lang="en-US"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Rectangle 8"/>
          <p:cNvSpPr/>
          <p:nvPr/>
        </p:nvSpPr>
        <p:spPr>
          <a:xfrm>
            <a:off x="1809720" y="2000240"/>
            <a:ext cx="2618750" cy="1691640"/>
          </a:xfrm>
          <a:prstGeom prst="rect"/>
        </p:spPr>
        <p:txBody>
          <a:bodyPr wrap="none">
            <a:spAutoFit/>
          </a:bodyPr>
          <a:p>
            <a:r>
              <a:rPr dirty="0" lang="en-US" smtClean="0"/>
              <a:t>Managers and Supervisors</a:t>
            </a:r>
          </a:p>
          <a:p>
            <a:r>
              <a:rPr dirty="0" lang="en-US" smtClean="0"/>
              <a:t>HR Developments</a:t>
            </a:r>
          </a:p>
          <a:p>
            <a:r>
              <a:rPr dirty="0" lang="en-US" smtClean="0"/>
              <a:t>Employees</a:t>
            </a:r>
          </a:p>
          <a:p>
            <a:r>
              <a:rPr dirty="0" lang="en-US" smtClean="0"/>
              <a:t>Executives</a:t>
            </a:r>
          </a:p>
          <a:p>
            <a:r>
              <a:rPr dirty="0" lang="en-US" smtClean="0"/>
              <a:t>Employers</a:t>
            </a:r>
          </a:p>
          <a:p>
            <a:r>
              <a:rPr dirty="0" lang="en-US" smtClean="0"/>
              <a:t>Manager</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Rectangle 10"/>
          <p:cNvSpPr/>
          <p:nvPr/>
        </p:nvSpPr>
        <p:spPr>
          <a:xfrm>
            <a:off x="3048000" y="2000240"/>
            <a:ext cx="6405586" cy="1477328"/>
          </a:xfrm>
          <a:prstGeom prst="rect"/>
        </p:spPr>
        <p:txBody>
          <a:bodyPr wrap="square">
            <a:spAutoFit/>
          </a:bodyPr>
          <a:p>
            <a:r>
              <a:rPr dirty="0" lang="en-US" smtClean="0"/>
              <a:t>Conditional </a:t>
            </a:r>
            <a:r>
              <a:rPr dirty="0" lang="en-US" err="1" smtClean="0"/>
              <a:t>Fromating</a:t>
            </a:r>
            <a:r>
              <a:rPr dirty="0" lang="en-US" smtClean="0"/>
              <a:t> – Missing</a:t>
            </a:r>
          </a:p>
          <a:p>
            <a:r>
              <a:rPr dirty="0" lang="en-US" smtClean="0"/>
              <a:t> Filter – Remove</a:t>
            </a:r>
          </a:p>
          <a:p>
            <a:r>
              <a:rPr dirty="0" lang="en-US" smtClean="0"/>
              <a:t> Formula – Performance</a:t>
            </a:r>
          </a:p>
          <a:p>
            <a:r>
              <a:rPr dirty="0" lang="en-US" smtClean="0"/>
              <a:t> Pivot – Summary</a:t>
            </a:r>
          </a:p>
          <a:p>
            <a:r>
              <a:rPr dirty="0" lang="en-US" smtClean="0"/>
              <a:t> Graph - Data Visualization</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1095340" y="1643050"/>
            <a:ext cx="8048660" cy="2308324"/>
          </a:xfrm>
          <a:prstGeom prst="rect"/>
        </p:spPr>
        <p:txBody>
          <a:bodyPr wrap="square">
            <a:spAutoFit/>
          </a:bodyPr>
          <a:p>
            <a:r>
              <a:rPr dirty="0" lang="en-US" smtClean="0"/>
              <a:t>Employee = </a:t>
            </a:r>
            <a:r>
              <a:rPr dirty="0" lang="en-US" err="1" smtClean="0"/>
              <a:t>Naan</a:t>
            </a:r>
            <a:r>
              <a:rPr dirty="0" lang="en-US" smtClean="0"/>
              <a:t> </a:t>
            </a:r>
            <a:r>
              <a:rPr dirty="0" lang="en-US" err="1" smtClean="0"/>
              <a:t>Mudhalvan</a:t>
            </a:r>
            <a:r>
              <a:rPr dirty="0" lang="en-US" smtClean="0"/>
              <a:t> Portal in </a:t>
            </a:r>
            <a:r>
              <a:rPr dirty="0" lang="en-US" err="1" smtClean="0"/>
              <a:t>Edunet</a:t>
            </a:r>
            <a:r>
              <a:rPr dirty="0" lang="en-US" smtClean="0"/>
              <a:t> Dash Board </a:t>
            </a:r>
          </a:p>
          <a:p>
            <a:r>
              <a:rPr dirty="0" lang="en-US" smtClean="0"/>
              <a:t>26 - Features </a:t>
            </a:r>
          </a:p>
          <a:p>
            <a:r>
              <a:rPr dirty="0" lang="en-US" smtClean="0"/>
              <a:t>9 - Features</a:t>
            </a:r>
          </a:p>
          <a:p>
            <a:r>
              <a:rPr dirty="0" lang="en-US" smtClean="0"/>
              <a:t> Employee ID - Numerical value</a:t>
            </a:r>
          </a:p>
          <a:p>
            <a:r>
              <a:rPr dirty="0" lang="en-US" smtClean="0"/>
              <a:t> Name - Text Employee </a:t>
            </a:r>
          </a:p>
          <a:p>
            <a:r>
              <a:rPr dirty="0" lang="en-US" smtClean="0"/>
              <a:t>Type Performance Level </a:t>
            </a:r>
          </a:p>
          <a:p>
            <a:r>
              <a:rPr dirty="0" lang="en-US" smtClean="0"/>
              <a:t>Gender - Male Level</a:t>
            </a:r>
          </a:p>
          <a:p>
            <a:r>
              <a:rPr dirty="0" lang="en-US" smtClean="0"/>
              <a:t> Employee Rating - Numerical</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9"/>
          <p:cNvSpPr/>
          <p:nvPr/>
        </p:nvSpPr>
        <p:spPr>
          <a:xfrm>
            <a:off x="1452530" y="2000241"/>
            <a:ext cx="7691470" cy="1569660"/>
          </a:xfrm>
          <a:prstGeom prst="rect"/>
        </p:spPr>
        <p:txBody>
          <a:bodyPr wrap="square">
            <a:spAutoFit/>
          </a:bodyPr>
          <a:p>
            <a:r>
              <a:rPr dirty="0" sz="3200" lang="en-US" smtClean="0"/>
              <a:t>Performance Level =IF(AND(Z8&gt;=5,Z8&gt;=4,Z8&gt;=3),"VERY HIGH","MED")</a:t>
            </a:r>
            <a:endParaRPr dirty="0" sz="32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Hai</cp:lastModifiedBy>
  <dcterms:created xsi:type="dcterms:W3CDTF">2024-03-29T04:07:22Z</dcterms:created>
  <dcterms:modified xsi:type="dcterms:W3CDTF">2024-09-30T09:19:03Z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ac729196ceac46aabfc40d96c189f751</vt:lpwstr>
  </property>
</Properties>
</file>