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7.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8.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72"/>
  </p:notesMasterIdLst>
  <p:handoutMasterIdLst>
    <p:handoutMasterId r:id="rId73"/>
  </p:handoutMasterIdLst>
  <p:sldIdLst>
    <p:sldId id="273" r:id="rId10"/>
    <p:sldId id="276" r:id="rId11"/>
    <p:sldId id="419" r:id="rId12"/>
    <p:sldId id="414" r:id="rId13"/>
    <p:sldId id="415" r:id="rId14"/>
    <p:sldId id="416" r:id="rId15"/>
    <p:sldId id="420" r:id="rId16"/>
    <p:sldId id="417" r:id="rId17"/>
    <p:sldId id="421" r:id="rId18"/>
    <p:sldId id="422" r:id="rId19"/>
    <p:sldId id="418" r:id="rId20"/>
    <p:sldId id="423" r:id="rId21"/>
    <p:sldId id="424" r:id="rId22"/>
    <p:sldId id="425" r:id="rId23"/>
    <p:sldId id="426" r:id="rId24"/>
    <p:sldId id="427" r:id="rId25"/>
    <p:sldId id="428" r:id="rId26"/>
    <p:sldId id="429" r:id="rId27"/>
    <p:sldId id="430" r:id="rId28"/>
    <p:sldId id="431" r:id="rId29"/>
    <p:sldId id="432" r:id="rId30"/>
    <p:sldId id="433" r:id="rId31"/>
    <p:sldId id="434" r:id="rId32"/>
    <p:sldId id="435" r:id="rId33"/>
    <p:sldId id="436" r:id="rId34"/>
    <p:sldId id="437" r:id="rId35"/>
    <p:sldId id="438" r:id="rId36"/>
    <p:sldId id="439" r:id="rId37"/>
    <p:sldId id="440" r:id="rId38"/>
    <p:sldId id="441" r:id="rId39"/>
    <p:sldId id="479" r:id="rId40"/>
    <p:sldId id="486" r:id="rId41"/>
    <p:sldId id="487" r:id="rId42"/>
    <p:sldId id="452" r:id="rId43"/>
    <p:sldId id="453" r:id="rId44"/>
    <p:sldId id="454" r:id="rId45"/>
    <p:sldId id="455" r:id="rId46"/>
    <p:sldId id="456" r:id="rId47"/>
    <p:sldId id="457" r:id="rId48"/>
    <p:sldId id="477" r:id="rId49"/>
    <p:sldId id="459" r:id="rId50"/>
    <p:sldId id="462" r:id="rId51"/>
    <p:sldId id="463" r:id="rId52"/>
    <p:sldId id="464" r:id="rId53"/>
    <p:sldId id="451" r:id="rId54"/>
    <p:sldId id="488" r:id="rId55"/>
    <p:sldId id="485" r:id="rId56"/>
    <p:sldId id="480" r:id="rId57"/>
    <p:sldId id="465" r:id="rId58"/>
    <p:sldId id="466" r:id="rId59"/>
    <p:sldId id="484" r:id="rId60"/>
    <p:sldId id="467" r:id="rId61"/>
    <p:sldId id="468" r:id="rId62"/>
    <p:sldId id="469" r:id="rId63"/>
    <p:sldId id="470" r:id="rId64"/>
    <p:sldId id="471" r:id="rId65"/>
    <p:sldId id="472" r:id="rId66"/>
    <p:sldId id="473" r:id="rId67"/>
    <p:sldId id="474" r:id="rId68"/>
    <p:sldId id="475" r:id="rId69"/>
    <p:sldId id="476" r:id="rId70"/>
    <p:sldId id="483"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1F3FF"/>
    <a:srgbClr val="33CCCC"/>
    <a:srgbClr val="0099CC"/>
    <a:srgbClr val="9933FF"/>
    <a:srgbClr val="14AAE1"/>
    <a:srgbClr val="04617B"/>
    <a:srgbClr val="505050"/>
    <a:srgbClr val="1A587B"/>
    <a:srgbClr val="B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14" autoAdjust="0"/>
    <p:restoredTop sz="95706" autoAdjust="0"/>
  </p:normalViewPr>
  <p:slideViewPr>
    <p:cSldViewPr>
      <p:cViewPr varScale="1">
        <p:scale>
          <a:sx n="87" d="100"/>
          <a:sy n="87" d="100"/>
        </p:scale>
        <p:origin x="953" y="24"/>
      </p:cViewPr>
      <p:guideLst>
        <p:guide orient="horz" pos="3408"/>
        <p:guide orient="horz" pos="3600"/>
        <p:guide orient="horz" pos="912"/>
        <p:guide orient="horz" pos="3360"/>
        <p:guide pos="5616"/>
        <p:guide pos="43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16" Type="http://schemas.openxmlformats.org/officeDocument/2006/relationships/slide" Target="slides/slide7.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2.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slide" Target="slides/slide62.xml"/><Relationship Id="rId2" Type="http://schemas.openxmlformats.org/officeDocument/2006/relationships/slideMaster" Target="slideMasters/slideMaster2.xml"/><Relationship Id="rId29" Type="http://schemas.openxmlformats.org/officeDocument/2006/relationships/slide" Target="slides/slide2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5" Type="http://schemas.openxmlformats.org/officeDocument/2006/relationships/image" Target="../media/image22.wmf"/><Relationship Id="rId4"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 Id="rId9" Type="http://schemas.openxmlformats.org/officeDocument/2006/relationships/image" Target="../media/image3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5/28/2024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5/28/2024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70476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02806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588451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51072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381643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CA"/>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a:xfrm>
            <a:off x="152400" y="6324600"/>
            <a:ext cx="2438400" cy="365125"/>
          </a:xfrm>
          <a:prstGeom prst="rect">
            <a:avLst/>
          </a:prstGeom>
        </p:spPr>
        <p:txBody>
          <a:bodyPr/>
          <a:lstStyle/>
          <a:p>
            <a:pPr>
              <a:defRPr/>
            </a:pPr>
            <a:endParaRPr lang="en-US" dirty="0"/>
          </a:p>
        </p:txBody>
      </p:sp>
      <p:sp>
        <p:nvSpPr>
          <p:cNvPr id="5" name="Footer Placeholder 4"/>
          <p:cNvSpPr>
            <a:spLocks noGrp="1"/>
          </p:cNvSpPr>
          <p:nvPr>
            <p:ph type="ftr" sz="quarter" idx="11"/>
          </p:nvPr>
        </p:nvSpPr>
        <p:spPr>
          <a:xfrm>
            <a:off x="3276600" y="6324600"/>
            <a:ext cx="2895600" cy="365125"/>
          </a:xfrm>
          <a:prstGeom prst="rect">
            <a:avLst/>
          </a:prstGeom>
        </p:spPr>
        <p:txBody>
          <a:bodyPr/>
          <a:lstStyle/>
          <a:p>
            <a:pPr>
              <a:defRPr/>
            </a:pPr>
            <a:endParaRPr lang="en-US" dirty="0"/>
          </a:p>
        </p:txBody>
      </p:sp>
      <p:sp>
        <p:nvSpPr>
          <p:cNvPr id="6" name="Slide Number Placeholder 5"/>
          <p:cNvSpPr>
            <a:spLocks noGrp="1"/>
          </p:cNvSpPr>
          <p:nvPr>
            <p:ph type="sldNum" sz="quarter" idx="12"/>
          </p:nvPr>
        </p:nvSpPr>
        <p:spPr>
          <a:xfrm>
            <a:off x="8382000" y="6324600"/>
            <a:ext cx="609600" cy="365125"/>
          </a:xfrm>
          <a:prstGeom prst="rect">
            <a:avLst/>
          </a:prstGeom>
        </p:spPr>
        <p:txBody>
          <a:bodyPr/>
          <a:lstStyle/>
          <a:p>
            <a:pPr>
              <a:defRPr/>
            </a:pPr>
            <a:fld id="{ADCCF90B-DD25-E549-8018-710DBE5D78AB}" type="slidenum">
              <a:rPr lang="en-US" smtClean="0"/>
              <a:pPr>
                <a:defRPr/>
              </a:pPr>
              <a:t>‹#›</a:t>
            </a:fld>
            <a:endParaRPr lang="en-US"/>
          </a:p>
        </p:txBody>
      </p:sp>
    </p:spTree>
    <p:extLst>
      <p:ext uri="{BB962C8B-B14F-4D97-AF65-F5344CB8AC3E}">
        <p14:creationId xmlns:p14="http://schemas.microsoft.com/office/powerpoint/2010/main" val="34917262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mj-lt"/>
              </a:defRPr>
            </a:lvl1pPr>
          </a:lstStyle>
          <a:p>
            <a:r>
              <a:rPr lang="en-US" dirty="0"/>
              <a:t>Click to edit Master title style</a:t>
            </a:r>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ntent Placeholder 5"/>
          <p:cNvSpPr>
            <a:spLocks noGrp="1"/>
          </p:cNvSpPr>
          <p:nvPr>
            <p:ph sz="quarter" idx="12" hasCustomPrompt="1"/>
          </p:nvPr>
        </p:nvSpPr>
        <p:spPr>
          <a:xfrm>
            <a:off x="1752600" y="5029200"/>
            <a:ext cx="5486400" cy="548640"/>
          </a:xfrm>
          <a:prstGeom prst="rect">
            <a:avLst/>
          </a:prstGeom>
        </p:spPr>
        <p:txBody>
          <a:bodyPr/>
          <a:lstStyle>
            <a:lvl1pPr algn="ctr">
              <a:defRPr sz="2800">
                <a:solidFill>
                  <a:srgbClr val="505050"/>
                </a:solidFill>
              </a:defRPr>
            </a:lvl1pPr>
          </a:lstStyle>
          <a:p>
            <a:pPr lvl="0"/>
            <a:r>
              <a:rPr lang="en-US" dirty="0"/>
              <a:t>Click to edit Master text styles</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a:t>Click to edit Master text styles</a:t>
            </a:r>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image" Target="../media/image4.gif"/><Relationship Id="rId5" Type="http://schemas.openxmlformats.org/officeDocument/2006/relationships/slideLayout" Target="../slideLayouts/slideLayout12.xml"/><Relationship Id="rId10" Type="http://schemas.openxmlformats.org/officeDocument/2006/relationships/image" Target="../media/image2.png"/><Relationship Id="rId4" Type="http://schemas.openxmlformats.org/officeDocument/2006/relationships/slideLayout" Target="../slideLayouts/slideLayout11.xml"/><Relationship Id="rId9"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image" Target="../media/image1.jpe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1.jpe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theme" Target="../theme/theme4.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 Id="rId9"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9" Type="http://schemas.openxmlformats.org/officeDocument/2006/relationships/image" Target="../media/image1.jpe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4.xml"/><Relationship Id="rId1" Type="http://schemas.openxmlformats.org/officeDocument/2006/relationships/slideLayout" Target="../slideLayouts/slideLayout53.xml"/><Relationship Id="rId5" Type="http://schemas.openxmlformats.org/officeDocument/2006/relationships/image" Target="../media/image5.png"/><Relationship Id="rId4" Type="http://schemas.openxmlformats.org/officeDocument/2006/relationships/image" Target="../media/image1.jpe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5" Type="http://schemas.openxmlformats.org/officeDocument/2006/relationships/image" Target="../media/image1.jpeg"/><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60.xml"/><Relationship Id="rId2" Type="http://schemas.openxmlformats.org/officeDocument/2006/relationships/slideLayout" Target="../slideLayouts/slideLayout59.xml"/><Relationship Id="rId1" Type="http://schemas.openxmlformats.org/officeDocument/2006/relationships/slideLayout" Target="../slideLayouts/slideLayout58.xml"/><Relationship Id="rId5" Type="http://schemas.openxmlformats.org/officeDocument/2006/relationships/image" Target="../media/image1.jpeg"/><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srcRect/>
          <a:tile tx="0" ty="0" sx="100000" sy="100000" flip="none" algn="tl"/>
        </a:blipFill>
        <a:effectLst/>
      </p:bgPr>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srcRect/>
          <a:tile tx="0" ty="0" sx="100000" sy="100000" flip="none" algn="tl"/>
        </a:blipFill>
        <a:effectLst/>
      </p:bgPr>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srcRect/>
          <a:tile tx="0" ty="0" sx="100000" sy="100000" flip="none" algn="tl"/>
        </a:blipFill>
        <a:effectLst/>
      </p:bgPr>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2019 McGraw-Hill Education</a:t>
            </a: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69" r:id="rId5"/>
    <p:sldLayoutId id="2147483970" r:id="rId6"/>
    <p:sldLayoutId id="2147483953" r:id="rId7"/>
    <p:sldLayoutId id="2147483954" r:id="rId8"/>
    <p:sldLayoutId id="2147483955" r:id="rId9"/>
    <p:sldLayoutId id="2147483956" r:id="rId10"/>
    <p:sldLayoutId id="2147483957" r:id="rId11"/>
    <p:sldLayoutId id="2147483958" r:id="rId12"/>
    <p:sldLayoutId id="2147483959" r:id="rId13"/>
    <p:sldLayoutId id="2147483971"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srcRect/>
          <a:tile tx="0" ty="0" sx="100000" sy="100000" flip="none" algn="tl"/>
        </a:blipFill>
        <a:effectLst/>
      </p:bgPr>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srcRect/>
          <a:tile tx="0" ty="0" sx="100000" sy="100000" flip="none" algn="tl"/>
        </a:blipFill>
        <a:effectLst/>
      </p:bgPr>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srcRect/>
          <a:tile tx="0" ty="0" sx="100000" sy="100000" flip="none" algn="tl"/>
        </a:blipFill>
        <a:effectLst/>
      </p:bgPr>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5"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srcRect/>
          <a:tile tx="0" ty="0" sx="100000" sy="100000" flip="none" algn="tl"/>
        </a:blipFill>
        <a:effectLst/>
      </p:bgPr>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srcRect/>
          <a:tile tx="0" ty="0" sx="100000" sy="100000" flip="none" algn="tl"/>
        </a:blipFill>
        <a:effectLst/>
      </p:bgPr>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2.png"/><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20.png"/><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3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7.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17.jpeg"/><Relationship Id="rId4" Type="http://schemas.openxmlformats.org/officeDocument/2006/relationships/image" Target="../media/image16.wmf"/></Relationships>
</file>

<file path=ppt/slides/_rels/slide38.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22.wmf"/><Relationship Id="rId2" Type="http://schemas.openxmlformats.org/officeDocument/2006/relationships/slideLayout" Target="../slideLayouts/slideLayout29.xml"/><Relationship Id="rId1" Type="http://schemas.openxmlformats.org/officeDocument/2006/relationships/vmlDrawing" Target="../drawings/vmlDrawing2.vml"/><Relationship Id="rId6" Type="http://schemas.openxmlformats.org/officeDocument/2006/relationships/image" Target="../media/image19.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5.bin"/></Relationships>
</file>

<file path=ppt/slides/_rels/slide39.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9.xml"/><Relationship Id="rId1" Type="http://schemas.openxmlformats.org/officeDocument/2006/relationships/vmlDrawing" Target="../drawings/vmlDrawing3.vml"/><Relationship Id="rId6" Type="http://schemas.openxmlformats.org/officeDocument/2006/relationships/image" Target="../media/image24.wmf"/><Relationship Id="rId5" Type="http://schemas.openxmlformats.org/officeDocument/2006/relationships/oleObject" Target="../embeddings/oleObject8.bin"/><Relationship Id="rId4" Type="http://schemas.openxmlformats.org/officeDocument/2006/relationships/image" Target="../media/image23.wmf"/><Relationship Id="rId9"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5.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6.xml"/><Relationship Id="rId1" Type="http://schemas.openxmlformats.org/officeDocument/2006/relationships/vmlDrawing" Target="../drawings/vmlDrawing4.vml"/><Relationship Id="rId6" Type="http://schemas.openxmlformats.org/officeDocument/2006/relationships/image" Target="../media/image27.wmf"/><Relationship Id="rId5" Type="http://schemas.openxmlformats.org/officeDocument/2006/relationships/oleObject" Target="../embeddings/oleObject11.bin"/><Relationship Id="rId4" Type="http://schemas.openxmlformats.org/officeDocument/2006/relationships/image" Target="../media/image26.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6.xml"/><Relationship Id="rId1" Type="http://schemas.openxmlformats.org/officeDocument/2006/relationships/vmlDrawing" Target="../drawings/vmlDrawing5.vml"/><Relationship Id="rId4" Type="http://schemas.openxmlformats.org/officeDocument/2006/relationships/image" Target="../media/image28.wmf"/></Relationships>
</file>

<file path=ppt/slides/_rels/slide42.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18.bin"/><Relationship Id="rId18" Type="http://schemas.openxmlformats.org/officeDocument/2006/relationships/oleObject" Target="../embeddings/oleObject20.bin"/><Relationship Id="rId3" Type="http://schemas.openxmlformats.org/officeDocument/2006/relationships/oleObject" Target="../embeddings/oleObject13.bin"/><Relationship Id="rId21" Type="http://schemas.openxmlformats.org/officeDocument/2006/relationships/image" Target="../media/image37.wmf"/><Relationship Id="rId7" Type="http://schemas.openxmlformats.org/officeDocument/2006/relationships/oleObject" Target="../embeddings/oleObject15.bin"/><Relationship Id="rId12" Type="http://schemas.openxmlformats.org/officeDocument/2006/relationships/image" Target="../media/image33.wmf"/><Relationship Id="rId17" Type="http://schemas.openxmlformats.org/officeDocument/2006/relationships/image" Target="../media/image34.png"/><Relationship Id="rId2" Type="http://schemas.openxmlformats.org/officeDocument/2006/relationships/slideLayout" Target="../slideLayouts/slideLayout30.xml"/><Relationship Id="rId16" Type="http://schemas.openxmlformats.org/officeDocument/2006/relationships/image" Target="../media/image35.wmf"/><Relationship Id="rId20" Type="http://schemas.openxmlformats.org/officeDocument/2006/relationships/oleObject" Target="../embeddings/oleObject21.bin"/><Relationship Id="rId1" Type="http://schemas.openxmlformats.org/officeDocument/2006/relationships/vmlDrawing" Target="../drawings/vmlDrawing6.vml"/><Relationship Id="rId6" Type="http://schemas.openxmlformats.org/officeDocument/2006/relationships/image" Target="../media/image30.w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oleObject" Target="../embeddings/oleObject19.bin"/><Relationship Id="rId10" Type="http://schemas.openxmlformats.org/officeDocument/2006/relationships/image" Target="../media/image32.wmf"/><Relationship Id="rId19" Type="http://schemas.openxmlformats.org/officeDocument/2006/relationships/image" Target="../media/image36.wmf"/><Relationship Id="rId4" Type="http://schemas.openxmlformats.org/officeDocument/2006/relationships/image" Target="../media/image29.wmf"/><Relationship Id="rId9" Type="http://schemas.openxmlformats.org/officeDocument/2006/relationships/oleObject" Target="../embeddings/oleObject16.bin"/><Relationship Id="rId14" Type="http://schemas.openxmlformats.org/officeDocument/2006/relationships/image" Target="../media/image34.wmf"/></Relationships>
</file>

<file path=ppt/slides/_rels/slide43.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27.bin"/><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42.wmf"/><Relationship Id="rId2" Type="http://schemas.openxmlformats.org/officeDocument/2006/relationships/slideLayout" Target="../slideLayouts/slideLayout30.xml"/><Relationship Id="rId1" Type="http://schemas.openxmlformats.org/officeDocument/2006/relationships/vmlDrawing" Target="../drawings/vmlDrawing7.vml"/><Relationship Id="rId6" Type="http://schemas.openxmlformats.org/officeDocument/2006/relationships/image" Target="../media/image39.wmf"/><Relationship Id="rId11" Type="http://schemas.openxmlformats.org/officeDocument/2006/relationships/oleObject" Target="../embeddings/oleObject26.bin"/><Relationship Id="rId5" Type="http://schemas.openxmlformats.org/officeDocument/2006/relationships/oleObject" Target="../embeddings/oleObject23.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25.bin"/><Relationship Id="rId14" Type="http://schemas.openxmlformats.org/officeDocument/2006/relationships/image" Target="../media/image43.wmf"/></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7.xml"/><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5.png"/><Relationship Id="rId18" Type="http://schemas.openxmlformats.org/officeDocument/2006/relationships/image" Target="../media/image62.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4.png"/><Relationship Id="rId17" Type="http://schemas.openxmlformats.org/officeDocument/2006/relationships/image" Target="../media/image59.png"/><Relationship Id="rId2" Type="http://schemas.openxmlformats.org/officeDocument/2006/relationships/image" Target="../media/image44.jpeg"/><Relationship Id="rId16" Type="http://schemas.openxmlformats.org/officeDocument/2006/relationships/image" Target="../media/image58.png"/><Relationship Id="rId1" Type="http://schemas.openxmlformats.org/officeDocument/2006/relationships/slideLayout" Target="../slideLayouts/slideLayout25.xml"/><Relationship Id="rId6" Type="http://schemas.openxmlformats.org/officeDocument/2006/relationships/image" Target="../media/image47.png"/><Relationship Id="rId11" Type="http://schemas.openxmlformats.org/officeDocument/2006/relationships/image" Target="../media/image53.png"/><Relationship Id="rId5" Type="http://schemas.openxmlformats.org/officeDocument/2006/relationships/image" Target="../media/image46.png"/><Relationship Id="rId15" Type="http://schemas.openxmlformats.org/officeDocument/2006/relationships/image" Target="../media/image57.png"/><Relationship Id="rId10" Type="http://schemas.openxmlformats.org/officeDocument/2006/relationships/image" Target="../media/image52.png"/><Relationship Id="rId19" Type="http://schemas.openxmlformats.org/officeDocument/2006/relationships/image" Target="../media/image63.png"/><Relationship Id="rId4" Type="http://schemas.openxmlformats.org/officeDocument/2006/relationships/image" Target="../media/image45.png"/><Relationship Id="rId9" Type="http://schemas.openxmlformats.org/officeDocument/2006/relationships/image" Target="../media/image51.png"/><Relationship Id="rId14" Type="http://schemas.openxmlformats.org/officeDocument/2006/relationships/image" Target="../media/image56.png"/></Relationships>
</file>

<file path=ppt/slides/_rels/slide4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45.tmp"/><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4.png"/><Relationship Id="rId1" Type="http://schemas.openxmlformats.org/officeDocument/2006/relationships/slideLayout" Target="../slideLayouts/slideLayout26.xml"/></Relationships>
</file>

<file path=ppt/slides/_rels/slide5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410.png"/><Relationship Id="rId1" Type="http://schemas.openxmlformats.org/officeDocument/2006/relationships/slideLayout" Target="../slideLayouts/slideLayout28.xml"/><Relationship Id="rId4" Type="http://schemas.openxmlformats.org/officeDocument/2006/relationships/image" Target="../media/image43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440.png"/><Relationship Id="rId1" Type="http://schemas.openxmlformats.org/officeDocument/2006/relationships/slideLayout" Target="../slideLayouts/slideLayout25.xml"/><Relationship Id="rId4" Type="http://schemas.openxmlformats.org/officeDocument/2006/relationships/image" Target="../media/image470.png"/></Relationships>
</file>

<file path=ppt/slides/_rels/slide57.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2" Type="http://schemas.openxmlformats.org/officeDocument/2006/relationships/image" Target="../media/image460.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2" Type="http://schemas.openxmlformats.org/officeDocument/2006/relationships/image" Target="../media/image480.png"/><Relationship Id="rId1" Type="http://schemas.openxmlformats.org/officeDocument/2006/relationships/slideLayout" Target="../slideLayouts/slideLayout2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2" Type="http://schemas.openxmlformats.org/officeDocument/2006/relationships/image" Target="../media/image47.gif"/><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457200" y="1143000"/>
            <a:ext cx="8229600" cy="1752600"/>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54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The Foundations: </a:t>
            </a:r>
            <a:br>
              <a:rPr lang="en-US" sz="54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US" sz="54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Logic and Proofs</a:t>
            </a:r>
          </a:p>
        </p:txBody>
      </p:sp>
      <p:sp>
        <p:nvSpPr>
          <p:cNvPr id="6" name="Subtitle 2"/>
          <p:cNvSpPr>
            <a:spLocks noGrp="1"/>
          </p:cNvSpPr>
          <p:nvPr>
            <p:ph type="subTitle" idx="1"/>
          </p:nvPr>
        </p:nvSpPr>
        <p:spPr/>
        <p:txBody>
          <a:bodyPr/>
          <a:lstStyle/>
          <a:p>
            <a:r>
              <a:rPr lang="fr-FR"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Chapter</a:t>
            </a:r>
            <a:r>
              <a:rPr lang="fr-F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1, Part I</a:t>
            </a:r>
            <a:r>
              <a:rPr lang="fr-FR" b="1"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br>
              <a:rPr lang="fr-FR" b="1"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fr-FR" b="1"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Propositional</a:t>
            </a:r>
            <a:r>
              <a:rPr lang="fr-F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fr-FR"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Logic</a:t>
            </a:r>
            <a:endParaRPr lang="fr-F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8" name="Content Placeholder 4"/>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
        <p:nvSpPr>
          <p:cNvPr id="9" name="Rounded Rectangle 8"/>
          <p:cNvSpPr/>
          <p:nvPr/>
        </p:nvSpPr>
        <p:spPr>
          <a:xfrm>
            <a:off x="3420072" y="6324600"/>
            <a:ext cx="5571528" cy="381000"/>
          </a:xfrm>
          <a:prstGeom prst="roundRect">
            <a:avLst/>
          </a:prstGeom>
          <a:ln>
            <a:no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CA" b="1" dirty="0">
                <a:solidFill>
                  <a:schemeClr val="tx1"/>
                </a:solidFill>
              </a:rPr>
              <a:t>EECS 1019: Discrete Math for CS          Prof.  Andy </a:t>
            </a:r>
            <a:r>
              <a:rPr lang="en-CA" b="1" dirty="0" err="1">
                <a:solidFill>
                  <a:schemeClr val="tx1"/>
                </a:solidFill>
              </a:rPr>
              <a:t>Mirzaian</a:t>
            </a:r>
            <a:endParaRPr lang="en-CA" dirty="0">
              <a:solidFill>
                <a:schemeClr val="tx1"/>
              </a:solidFill>
            </a:endParaRPr>
          </a:p>
        </p:txBody>
      </p:sp>
    </p:spTree>
    <p:extLst>
      <p:ext uri="{BB962C8B-B14F-4D97-AF65-F5344CB8AC3E}">
        <p14:creationId xmlns:p14="http://schemas.microsoft.com/office/powerpoint/2010/main" val="3414768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295400"/>
            <a:ext cx="7924800" cy="1066800"/>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2" name="Title 1"/>
          <p:cNvSpPr>
            <a:spLocks noGrp="1"/>
          </p:cNvSpPr>
          <p:nvPr>
            <p:ph type="title"/>
          </p:nvPr>
        </p:nvSpPr>
        <p:spPr/>
        <p:txBody>
          <a:bodyPr/>
          <a:lstStyle/>
          <a:p>
            <a:r>
              <a:rPr lang="en-US" dirty="0"/>
              <a:t>Disjunction</a:t>
            </a:r>
          </a:p>
        </p:txBody>
      </p:sp>
      <p:sp>
        <p:nvSpPr>
          <p:cNvPr id="5" name="Content Placeholder 2"/>
          <p:cNvSpPr>
            <a:spLocks noGrp="1"/>
          </p:cNvSpPr>
          <p:nvPr>
            <p:ph idx="1"/>
          </p:nvPr>
        </p:nvSpPr>
        <p:spPr>
          <a:xfrm>
            <a:off x="457200" y="1295400"/>
            <a:ext cx="8229600" cy="1066800"/>
          </a:xfrm>
        </p:spPr>
        <p:txBody>
          <a:bodyPr/>
          <a:lstStyle/>
          <a:p>
            <a:r>
              <a:rPr lang="en-US" dirty="0"/>
              <a:t>The </a:t>
            </a:r>
            <a:r>
              <a:rPr lang="en-US" i="1" dirty="0">
                <a:solidFill>
                  <a:srgbClr val="0000FF"/>
                </a:solidFill>
              </a:rPr>
              <a:t>disjunction</a:t>
            </a:r>
            <a:r>
              <a:rPr lang="en-US" dirty="0"/>
              <a:t> of propositions </a:t>
            </a:r>
            <a:r>
              <a:rPr lang="en-US" i="1" dirty="0">
                <a:ea typeface="Cambria Math" pitchFamily="18" charset="0"/>
              </a:rPr>
              <a:t>p</a:t>
            </a:r>
            <a:r>
              <a:rPr lang="en-US" dirty="0"/>
              <a:t> and </a:t>
            </a:r>
            <a:r>
              <a:rPr lang="en-US" i="1" dirty="0">
                <a:ea typeface="Cambria Math" pitchFamily="18" charset="0"/>
              </a:rPr>
              <a:t>q</a:t>
            </a:r>
            <a:r>
              <a:rPr lang="en-US" dirty="0"/>
              <a:t> is denoted by </a:t>
            </a:r>
            <a:r>
              <a:rPr lang="en-US" i="1" dirty="0">
                <a:solidFill>
                  <a:srgbClr val="0000FF"/>
                </a:solidFill>
                <a:ea typeface="Cambria Math" pitchFamily="18" charset="0"/>
              </a:rPr>
              <a:t>p</a:t>
            </a:r>
            <a:r>
              <a:rPr lang="en-US" i="1" dirty="0">
                <a:solidFill>
                  <a:srgbClr val="0000FF"/>
                </a:solidFill>
                <a:latin typeface="Cambria Math" pitchFamily="18" charset="0"/>
                <a:ea typeface="Cambria Math" pitchFamily="18" charset="0"/>
              </a:rPr>
              <a:t> </a:t>
            </a:r>
            <a:r>
              <a:rPr lang="en-US" dirty="0">
                <a:solidFill>
                  <a:srgbClr val="0000FF"/>
                </a:solidFill>
                <a:latin typeface="Cambria Math" pitchFamily="18" charset="0"/>
                <a:ea typeface="Cambria Math" pitchFamily="18" charset="0"/>
              </a:rPr>
              <a:t>∨ </a:t>
            </a:r>
            <a:r>
              <a:rPr lang="en-US" i="1" dirty="0">
                <a:solidFill>
                  <a:srgbClr val="0000FF"/>
                </a:solidFill>
                <a:ea typeface="Cambria Math" pitchFamily="18" charset="0"/>
              </a:rPr>
              <a:t>q</a:t>
            </a:r>
            <a:r>
              <a:rPr lang="en-US" i="1" dirty="0">
                <a:solidFill>
                  <a:srgbClr val="0000FF"/>
                </a:solidFill>
                <a:latin typeface="Cambria Math" pitchFamily="18" charset="0"/>
                <a:ea typeface="Cambria Math" pitchFamily="18" charset="0"/>
              </a:rPr>
              <a:t>  </a:t>
            </a:r>
            <a:r>
              <a:rPr lang="en-US" dirty="0"/>
              <a:t>and has this truth table:</a:t>
            </a:r>
          </a:p>
        </p:txBody>
      </p:sp>
      <p:graphicFrame>
        <p:nvGraphicFramePr>
          <p:cNvPr id="9" name="Table 3"/>
          <p:cNvGraphicFramePr>
            <a:graphicFrameLocks noGrp="1"/>
          </p:cNvGraphicFramePr>
          <p:nvPr>
            <p:extLst>
              <p:ext uri="{D42A27DB-BD31-4B8C-83A1-F6EECF244321}">
                <p14:modId xmlns:p14="http://schemas.microsoft.com/office/powerpoint/2010/main" val="3912425048"/>
              </p:ext>
            </p:extLst>
          </p:nvPr>
        </p:nvGraphicFramePr>
        <p:xfrm>
          <a:off x="1524000" y="2438400"/>
          <a:ext cx="6096000" cy="2590800"/>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831567363"/>
                    </a:ext>
                  </a:extLst>
                </a:gridCol>
                <a:gridCol w="2032000">
                  <a:extLst>
                    <a:ext uri="{9D8B030D-6E8A-4147-A177-3AD203B41FA5}">
                      <a16:colId xmlns:a16="http://schemas.microsoft.com/office/drawing/2014/main" val="1633824391"/>
                    </a:ext>
                  </a:extLst>
                </a:gridCol>
                <a:gridCol w="2032000">
                  <a:extLst>
                    <a:ext uri="{9D8B030D-6E8A-4147-A177-3AD203B41FA5}">
                      <a16:colId xmlns:a16="http://schemas.microsoft.com/office/drawing/2014/main" val="2270511431"/>
                    </a:ext>
                  </a:extLst>
                </a:gridCol>
              </a:tblGrid>
              <a:tr h="457200">
                <a:tc>
                  <a:txBody>
                    <a:bodyPr/>
                    <a:lstStyle/>
                    <a:p>
                      <a:pPr algn="ctr"/>
                      <a:r>
                        <a:rPr lang="en-US" sz="2800" b="0" i="1"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0" i="1" dirty="0">
                          <a:latin typeface="+mj-lt"/>
                          <a:ea typeface="Cambria Math" panose="02040503050406030204" pitchFamily="18" charset="0"/>
                        </a:rPr>
                        <a:t>q</a:t>
                      </a:r>
                      <a:endParaRPr lang="en-US" sz="2800" b="0" i="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0" i="1" dirty="0">
                          <a:latin typeface="+mj-lt"/>
                        </a:rPr>
                        <a:t>p </a:t>
                      </a:r>
                      <a:r>
                        <a:rPr lang="en-US" sz="2800" dirty="0">
                          <a:latin typeface="Cambria Math" pitchFamily="18" charset="0"/>
                          <a:ea typeface="Cambria Math" pitchFamily="18" charset="0"/>
                        </a:rPr>
                        <a:t>∨</a:t>
                      </a:r>
                      <a:r>
                        <a:rPr lang="en-US" sz="2800" b="0" dirty="0">
                          <a:latin typeface="+mj-lt"/>
                          <a:ea typeface="Cambria Math" pitchFamily="18" charset="0"/>
                        </a:rPr>
                        <a:t> </a:t>
                      </a:r>
                      <a:r>
                        <a:rPr lang="en-US" sz="2800" b="0" i="1" dirty="0">
                          <a:latin typeface="+mj-lt"/>
                          <a:ea typeface="Cambria Math" pitchFamily="18" charset="0"/>
                        </a:rPr>
                        <a:t>q</a:t>
                      </a:r>
                      <a:endParaRPr lang="en-US" sz="2800" b="0" i="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457200">
                <a:tc>
                  <a:txBody>
                    <a:bodyPr/>
                    <a:lstStyle/>
                    <a:p>
                      <a:pPr algn="ctr"/>
                      <a:r>
                        <a:rPr lang="en-US" sz="2800" dirty="0"/>
                        <a:t>T</a:t>
                      </a:r>
                      <a:endParaRPr lang="en-US" sz="28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t>T</a:t>
                      </a:r>
                      <a:endParaRPr lang="en-US" sz="28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0" dirty="0"/>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457200">
                <a:tc>
                  <a:txBody>
                    <a:bodyPr/>
                    <a:lstStyle/>
                    <a:p>
                      <a:pPr algn="ctr"/>
                      <a:r>
                        <a:rPr lang="en-US" sz="2800" dirty="0"/>
                        <a:t>T</a:t>
                      </a:r>
                      <a:endParaRPr lang="en-US" sz="28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t>F</a:t>
                      </a:r>
                      <a:endParaRPr lang="en-US" sz="28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0" dirty="0"/>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r h="457200">
                <a:tc>
                  <a:txBody>
                    <a:bodyPr/>
                    <a:lstStyle/>
                    <a:p>
                      <a:pPr algn="ctr"/>
                      <a:r>
                        <a:rPr lang="en-US" sz="2800" b="0"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0" dirty="0"/>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0" dirty="0"/>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4318555"/>
                  </a:ext>
                </a:extLst>
              </a:tr>
              <a:tr h="457200">
                <a:tc>
                  <a:txBody>
                    <a:bodyPr/>
                    <a:lstStyle/>
                    <a:p>
                      <a:pPr algn="ctr"/>
                      <a:r>
                        <a:rPr lang="en-US" sz="2800" b="0"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0"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0"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3631452"/>
                  </a:ext>
                </a:extLst>
              </a:tr>
            </a:tbl>
          </a:graphicData>
        </a:graphic>
      </p:graphicFrame>
      <p:sp>
        <p:nvSpPr>
          <p:cNvPr id="6" name="Content Placeholder 4"/>
          <p:cNvSpPr>
            <a:spLocks noGrp="1"/>
          </p:cNvSpPr>
          <p:nvPr>
            <p:ph idx="13"/>
          </p:nvPr>
        </p:nvSpPr>
        <p:spPr>
          <a:xfrm>
            <a:off x="457200" y="5029200"/>
            <a:ext cx="8321040" cy="1600200"/>
          </a:xfrm>
        </p:spPr>
        <p:txBody>
          <a:bodyPr/>
          <a:lstStyle/>
          <a:p>
            <a:r>
              <a:rPr lang="en-US" b="1" dirty="0"/>
              <a:t>Example</a:t>
            </a:r>
            <a:r>
              <a:rPr lang="en-US" dirty="0"/>
              <a:t>:  If </a:t>
            </a:r>
            <a:r>
              <a:rPr lang="en-US" i="1" dirty="0">
                <a:ea typeface="Cambria Math" pitchFamily="18" charset="0"/>
              </a:rPr>
              <a:t>p</a:t>
            </a:r>
            <a:r>
              <a:rPr lang="en-US" dirty="0"/>
              <a:t> denotes </a:t>
            </a:r>
            <a:r>
              <a:rPr lang="en-US" dirty="0">
                <a:solidFill>
                  <a:srgbClr val="0000FF"/>
                </a:solidFill>
              </a:rPr>
              <a:t>“I am at home.”  </a:t>
            </a:r>
            <a:r>
              <a:rPr lang="en-US" dirty="0"/>
              <a:t>and </a:t>
            </a:r>
            <a:r>
              <a:rPr lang="en-US" i="1" dirty="0">
                <a:ea typeface="Cambria Math" pitchFamily="18" charset="0"/>
              </a:rPr>
              <a:t>q</a:t>
            </a:r>
            <a:r>
              <a:rPr lang="en-US" dirty="0"/>
              <a:t>  denotes </a:t>
            </a:r>
            <a:r>
              <a:rPr lang="en-US" dirty="0">
                <a:solidFill>
                  <a:srgbClr val="0000FF"/>
                </a:solidFill>
              </a:rPr>
              <a:t>“It is raining.” </a:t>
            </a:r>
            <a:r>
              <a:rPr lang="en-US" dirty="0"/>
              <a:t>then </a:t>
            </a:r>
            <a:r>
              <a:rPr lang="en-US" i="1" dirty="0">
                <a:ea typeface="Cambria Math" pitchFamily="18" charset="0"/>
              </a:rPr>
              <a:t>p</a:t>
            </a:r>
            <a:r>
              <a:rPr lang="en-US" i="1"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a:ea typeface="Cambria Math" pitchFamily="18" charset="0"/>
              </a:rPr>
              <a:t>q</a:t>
            </a:r>
            <a:r>
              <a:rPr lang="en-US" dirty="0"/>
              <a:t> denotes </a:t>
            </a:r>
            <a:br>
              <a:rPr lang="en-US" dirty="0"/>
            </a:br>
            <a:r>
              <a:rPr lang="en-US" dirty="0">
                <a:solidFill>
                  <a:srgbClr val="0000FF"/>
                </a:solidFill>
              </a:rPr>
              <a:t>“I am at home  </a:t>
            </a:r>
            <a:r>
              <a:rPr lang="en-US" dirty="0">
                <a:solidFill>
                  <a:srgbClr val="C00000"/>
                </a:solidFill>
              </a:rPr>
              <a:t>or </a:t>
            </a:r>
            <a:r>
              <a:rPr lang="en-US" dirty="0">
                <a:solidFill>
                  <a:srgbClr val="0000FF"/>
                </a:solidFill>
              </a:rPr>
              <a:t> it is raining.”</a:t>
            </a:r>
          </a:p>
        </p:txBody>
      </p:sp>
      <p:sp>
        <p:nvSpPr>
          <p:cNvPr id="7"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10</a:t>
            </a:fld>
            <a:endParaRPr lang="en-US" sz="1600" b="1" dirty="0"/>
          </a:p>
        </p:txBody>
      </p:sp>
      <p:sp>
        <p:nvSpPr>
          <p:cNvPr id="8" name="Rectangle 7"/>
          <p:cNvSpPr/>
          <p:nvPr/>
        </p:nvSpPr>
        <p:spPr>
          <a:xfrm>
            <a:off x="5633545" y="3013034"/>
            <a:ext cx="1957200" cy="432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10" name="Rectangle 9"/>
          <p:cNvSpPr/>
          <p:nvPr/>
        </p:nvSpPr>
        <p:spPr>
          <a:xfrm>
            <a:off x="5633545" y="3517034"/>
            <a:ext cx="1957200" cy="468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11" name="Rectangle 10"/>
          <p:cNvSpPr/>
          <p:nvPr/>
        </p:nvSpPr>
        <p:spPr>
          <a:xfrm>
            <a:off x="5616000" y="4032000"/>
            <a:ext cx="1957200" cy="432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12" name="Rectangle 11"/>
          <p:cNvSpPr/>
          <p:nvPr/>
        </p:nvSpPr>
        <p:spPr>
          <a:xfrm>
            <a:off x="5616000" y="4536000"/>
            <a:ext cx="1957200" cy="468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22434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1"/>
                                        </p:tgtEl>
                                      </p:cBhvr>
                                    </p:animEffect>
                                    <p:set>
                                      <p:cBhvr>
                                        <p:cTn id="17" dur="1" fill="hold">
                                          <p:stCondLst>
                                            <p:cond delay="499"/>
                                          </p:stCondLst>
                                        </p:cTn>
                                        <p:tgtEl>
                                          <p:spTgt spid="1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left)">
                                      <p:cBhvr>
                                        <p:cTn id="2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animBg="1"/>
      <p:bldP spid="10"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Connective Or in English</a:t>
            </a:r>
          </a:p>
        </p:txBody>
      </p:sp>
      <p:sp>
        <p:nvSpPr>
          <p:cNvPr id="3" name="Content Placeholder 2"/>
          <p:cNvSpPr>
            <a:spLocks noGrp="1"/>
          </p:cNvSpPr>
          <p:nvPr>
            <p:ph idx="1"/>
          </p:nvPr>
        </p:nvSpPr>
        <p:spPr>
          <a:xfrm>
            <a:off x="533400" y="1066800"/>
            <a:ext cx="8046720" cy="2895600"/>
          </a:xfrm>
        </p:spPr>
        <p:txBody>
          <a:bodyPr/>
          <a:lstStyle/>
          <a:p>
            <a:pPr>
              <a:spcBef>
                <a:spcPts val="0"/>
              </a:spcBef>
            </a:pPr>
            <a:r>
              <a:rPr lang="en-US" sz="2800" dirty="0"/>
              <a:t>In English “or” has two distinct meanings.</a:t>
            </a:r>
          </a:p>
          <a:p>
            <a:pPr lvl="1">
              <a:spcBef>
                <a:spcPts val="0"/>
              </a:spcBef>
            </a:pPr>
            <a:r>
              <a:rPr lang="en-US" sz="2000" b="1" dirty="0">
                <a:solidFill>
                  <a:srgbClr val="0000FF"/>
                </a:solidFill>
              </a:rPr>
              <a:t>“Inclusive Or”  </a:t>
            </a:r>
            <a:r>
              <a:rPr lang="en-US" sz="2000" dirty="0"/>
              <a:t>- In the sentence </a:t>
            </a:r>
            <a:r>
              <a:rPr lang="en-US" sz="2000" dirty="0">
                <a:solidFill>
                  <a:srgbClr val="0000FF"/>
                </a:solidFill>
              </a:rPr>
              <a:t>“Students who have taken CS</a:t>
            </a:r>
            <a:r>
              <a:rPr lang="en-US" sz="2000" dirty="0">
                <a:solidFill>
                  <a:srgbClr val="0000FF"/>
                </a:solidFill>
                <a:ea typeface="Cambria Math" pitchFamily="18" charset="0"/>
              </a:rPr>
              <a:t>202 </a:t>
            </a:r>
            <a:r>
              <a:rPr lang="en-US" sz="2000" dirty="0">
                <a:solidFill>
                  <a:srgbClr val="0000FF"/>
                </a:solidFill>
              </a:rPr>
              <a:t>or Math</a:t>
            </a:r>
            <a:r>
              <a:rPr lang="en-US" sz="2000" dirty="0">
                <a:solidFill>
                  <a:srgbClr val="0000FF"/>
                </a:solidFill>
                <a:ea typeface="Cambria Math" pitchFamily="18" charset="0"/>
              </a:rPr>
              <a:t>120</a:t>
            </a:r>
            <a:r>
              <a:rPr lang="en-US" sz="2000" dirty="0">
                <a:solidFill>
                  <a:srgbClr val="0000FF"/>
                </a:solidFill>
              </a:rPr>
              <a:t> may take this class,” </a:t>
            </a:r>
            <a:r>
              <a:rPr lang="en-US" sz="2000" dirty="0"/>
              <a:t>we assume that students need to have taken one of the prerequisites, but may have taken both. This is the meaning of </a:t>
            </a:r>
            <a:r>
              <a:rPr lang="en-US" sz="2000" dirty="0">
                <a:ea typeface="Cambria Math" pitchFamily="18" charset="0"/>
              </a:rPr>
              <a:t>disjunction. For </a:t>
            </a:r>
            <a:r>
              <a:rPr lang="en-US" sz="2000" i="1" dirty="0">
                <a:ea typeface="Cambria Math" pitchFamily="18" charset="0"/>
              </a:rPr>
              <a:t>p</a:t>
            </a:r>
            <a:r>
              <a:rPr lang="en-US" sz="2000" i="1" dirty="0">
                <a:latin typeface="Cambria Math" pitchFamily="18" charset="0"/>
                <a:ea typeface="Cambria Math" pitchFamily="18" charset="0"/>
              </a:rPr>
              <a:t> </a:t>
            </a:r>
            <a:r>
              <a:rPr lang="en-US" sz="2000" dirty="0">
                <a:latin typeface="Cambria Math"/>
                <a:ea typeface="Cambria Math"/>
              </a:rPr>
              <a:t>∨ </a:t>
            </a:r>
            <a:r>
              <a:rPr lang="en-US" sz="2000" i="1" dirty="0">
                <a:ea typeface="Cambria Math"/>
              </a:rPr>
              <a:t>q</a:t>
            </a:r>
            <a:r>
              <a:rPr lang="en-US" sz="2000" dirty="0">
                <a:ea typeface="Cambria Math" pitchFamily="18" charset="0"/>
              </a:rPr>
              <a:t>  to be true, either one or both of </a:t>
            </a:r>
            <a:r>
              <a:rPr lang="en-US" sz="2000" i="1" dirty="0">
                <a:ea typeface="Cambria Math" pitchFamily="18" charset="0"/>
              </a:rPr>
              <a:t>p</a:t>
            </a:r>
            <a:r>
              <a:rPr lang="en-US" sz="2000" dirty="0">
                <a:ea typeface="Cambria Math" pitchFamily="18" charset="0"/>
              </a:rPr>
              <a:t> and </a:t>
            </a:r>
            <a:r>
              <a:rPr lang="en-US" sz="2000" i="1" dirty="0">
                <a:ea typeface="Cambria Math" pitchFamily="18" charset="0"/>
              </a:rPr>
              <a:t>q </a:t>
            </a:r>
            <a:r>
              <a:rPr lang="en-US" sz="2000" dirty="0">
                <a:ea typeface="Cambria Math" pitchFamily="18" charset="0"/>
              </a:rPr>
              <a:t>must be true.</a:t>
            </a:r>
            <a:endParaRPr lang="en-US" sz="2000" dirty="0"/>
          </a:p>
          <a:p>
            <a:pPr lvl="1">
              <a:spcBef>
                <a:spcPts val="0"/>
              </a:spcBef>
            </a:pPr>
            <a:r>
              <a:rPr lang="en-US" sz="2000" b="1" dirty="0">
                <a:solidFill>
                  <a:srgbClr val="0000FF"/>
                </a:solidFill>
              </a:rPr>
              <a:t>“Exclusive Or”  </a:t>
            </a:r>
            <a:r>
              <a:rPr lang="en-US" sz="2000" dirty="0"/>
              <a:t>- When reading the sentence </a:t>
            </a:r>
            <a:r>
              <a:rPr lang="en-US" sz="2000" dirty="0">
                <a:solidFill>
                  <a:srgbClr val="0000FF"/>
                </a:solidFill>
              </a:rPr>
              <a:t>“Soup or salad comes with this entrée,”</a:t>
            </a:r>
            <a:r>
              <a:rPr lang="en-US" sz="2000" dirty="0"/>
              <a:t> we do not expect to be able to get both soup and salad. This is the meaning of Exclusive Or (</a:t>
            </a:r>
            <a:r>
              <a:rPr lang="en-US" sz="2000" dirty="0" err="1"/>
              <a:t>Xor</a:t>
            </a:r>
            <a:r>
              <a:rPr lang="en-US" sz="2000" dirty="0"/>
              <a:t>). In </a:t>
            </a:r>
            <a:r>
              <a:rPr lang="en-US" sz="2000" i="1" dirty="0"/>
              <a:t>p</a:t>
            </a:r>
            <a:r>
              <a:rPr lang="en-US" sz="2000" dirty="0">
                <a:latin typeface="Cambria Math"/>
                <a:ea typeface="Cambria Math"/>
              </a:rPr>
              <a:t> ⊕</a:t>
            </a:r>
            <a:r>
              <a:rPr lang="en-US" sz="2000" dirty="0">
                <a:ea typeface="Cambria Math"/>
              </a:rPr>
              <a:t> </a:t>
            </a:r>
            <a:r>
              <a:rPr lang="en-US" sz="2000" i="1" dirty="0">
                <a:ea typeface="Cambria Math"/>
              </a:rPr>
              <a:t>q , </a:t>
            </a:r>
            <a:r>
              <a:rPr lang="en-US" sz="2000" dirty="0">
                <a:ea typeface="Cambria Math"/>
              </a:rPr>
              <a:t>one of </a:t>
            </a:r>
            <a:r>
              <a:rPr lang="en-US" sz="2000" i="1" dirty="0">
                <a:ea typeface="Cambria Math"/>
              </a:rPr>
              <a:t>p</a:t>
            </a:r>
            <a:r>
              <a:rPr lang="en-US" sz="2000" dirty="0">
                <a:ea typeface="Cambria Math"/>
              </a:rPr>
              <a:t> and </a:t>
            </a:r>
            <a:r>
              <a:rPr lang="en-US" sz="2000" i="1" dirty="0">
                <a:ea typeface="Cambria Math"/>
              </a:rPr>
              <a:t>q</a:t>
            </a:r>
            <a:r>
              <a:rPr lang="en-US" sz="2000" dirty="0">
                <a:ea typeface="Cambria Math"/>
              </a:rPr>
              <a:t> must be true, but not both.  The truth table for</a:t>
            </a:r>
            <a:r>
              <a:rPr lang="en-US" sz="2000" dirty="0">
                <a:latin typeface="Cambria Math"/>
                <a:ea typeface="Cambria Math"/>
              </a:rPr>
              <a:t> ⊕</a:t>
            </a:r>
            <a:r>
              <a:rPr lang="en-US" sz="2000" dirty="0">
                <a:ea typeface="Cambria Math"/>
              </a:rPr>
              <a:t> is:</a:t>
            </a:r>
            <a:endParaRPr lang="en-US" sz="2000" i="1" dirty="0"/>
          </a:p>
        </p:txBody>
      </p:sp>
      <p:graphicFrame>
        <p:nvGraphicFramePr>
          <p:cNvPr id="4" name="Table 3"/>
          <p:cNvGraphicFramePr>
            <a:graphicFrameLocks noGrp="1"/>
          </p:cNvGraphicFramePr>
          <p:nvPr>
            <p:extLst>
              <p:ext uri="{D42A27DB-BD31-4B8C-83A1-F6EECF244321}">
                <p14:modId xmlns:p14="http://schemas.microsoft.com/office/powerpoint/2010/main" val="3596898784"/>
              </p:ext>
            </p:extLst>
          </p:nvPr>
        </p:nvGraphicFramePr>
        <p:xfrm>
          <a:off x="1524000" y="4525962"/>
          <a:ext cx="6096000" cy="1981200"/>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831567363"/>
                    </a:ext>
                  </a:extLst>
                </a:gridCol>
                <a:gridCol w="2032000">
                  <a:extLst>
                    <a:ext uri="{9D8B030D-6E8A-4147-A177-3AD203B41FA5}">
                      <a16:colId xmlns:a16="http://schemas.microsoft.com/office/drawing/2014/main" val="1633824391"/>
                    </a:ext>
                  </a:extLst>
                </a:gridCol>
                <a:gridCol w="2032000">
                  <a:extLst>
                    <a:ext uri="{9D8B030D-6E8A-4147-A177-3AD203B41FA5}">
                      <a16:colId xmlns:a16="http://schemas.microsoft.com/office/drawing/2014/main" val="2270511431"/>
                    </a:ext>
                  </a:extLst>
                </a:gridCol>
              </a:tblGrid>
              <a:tr h="365760">
                <a:tc>
                  <a:txBody>
                    <a:bodyPr/>
                    <a:lstStyle/>
                    <a:p>
                      <a:pPr algn="ctr"/>
                      <a:r>
                        <a:rPr lang="en-US" sz="2000" b="0" i="1"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i="1" dirty="0">
                          <a:latin typeface="+mj-lt"/>
                          <a:ea typeface="Cambria Math" panose="02040503050406030204" pitchFamily="18" charset="0"/>
                        </a:rPr>
                        <a:t>q</a:t>
                      </a:r>
                      <a:endParaRPr lang="en-US" sz="2000" b="0" i="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i="1" dirty="0">
                          <a:latin typeface="+mj-lt"/>
                        </a:rPr>
                        <a:t>p </a:t>
                      </a:r>
                      <a:r>
                        <a:rPr lang="en-US" sz="2000" dirty="0">
                          <a:latin typeface="Cambria Math"/>
                          <a:ea typeface="Cambria Math"/>
                        </a:rPr>
                        <a:t>⊕</a:t>
                      </a:r>
                      <a:r>
                        <a:rPr lang="en-US" sz="2000" b="0" dirty="0">
                          <a:latin typeface="+mj-lt"/>
                          <a:ea typeface="Cambria Math" pitchFamily="18" charset="0"/>
                        </a:rPr>
                        <a:t> </a:t>
                      </a:r>
                      <a:r>
                        <a:rPr lang="en-US" sz="2000" b="0" i="1" dirty="0">
                          <a:latin typeface="+mj-lt"/>
                          <a:ea typeface="Cambria Math" pitchFamily="18" charset="0"/>
                        </a:rPr>
                        <a:t>q</a:t>
                      </a:r>
                      <a:endParaRPr lang="en-US" sz="2000" b="0" i="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365760">
                <a:tc>
                  <a:txBody>
                    <a:bodyPr/>
                    <a:lstStyle/>
                    <a:p>
                      <a:pPr algn="ctr"/>
                      <a:r>
                        <a:rPr lang="en-US" sz="2000" dirty="0"/>
                        <a:t>T</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T</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365760">
                <a:tc>
                  <a:txBody>
                    <a:bodyPr/>
                    <a:lstStyle/>
                    <a:p>
                      <a:pPr algn="ctr"/>
                      <a:r>
                        <a:rPr lang="en-US" sz="2000" dirty="0"/>
                        <a:t>T</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F</a:t>
                      </a:r>
                      <a:endParaRPr lang="en-US" sz="20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r h="365760">
                <a:tc>
                  <a:txBody>
                    <a:bodyPr/>
                    <a:lstStyle/>
                    <a:p>
                      <a:pPr algn="ctr"/>
                      <a:r>
                        <a:rPr lang="en-US" sz="2000" b="0"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4318555"/>
                  </a:ext>
                </a:extLst>
              </a:tr>
              <a:tr h="365760">
                <a:tc>
                  <a:txBody>
                    <a:bodyPr/>
                    <a:lstStyle/>
                    <a:p>
                      <a:pPr algn="ctr"/>
                      <a:r>
                        <a:rPr lang="en-US" sz="2000" b="0"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3631452"/>
                  </a:ext>
                </a:extLst>
              </a:tr>
            </a:tbl>
          </a:graphicData>
        </a:graphic>
      </p:graphicFrame>
      <p:sp>
        <p:nvSpPr>
          <p:cNvPr id="5"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11</a:t>
            </a:fld>
            <a:endParaRPr lang="en-US" sz="1600" b="1" dirty="0"/>
          </a:p>
        </p:txBody>
      </p:sp>
      <p:sp>
        <p:nvSpPr>
          <p:cNvPr id="6" name="Rectangle 5"/>
          <p:cNvSpPr/>
          <p:nvPr/>
        </p:nvSpPr>
        <p:spPr>
          <a:xfrm>
            <a:off x="5644055" y="4953000"/>
            <a:ext cx="1957200" cy="3558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7" name="Rectangle 6"/>
          <p:cNvSpPr/>
          <p:nvPr/>
        </p:nvSpPr>
        <p:spPr>
          <a:xfrm>
            <a:off x="5634000" y="5364000"/>
            <a:ext cx="1957200" cy="324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8" name="Rectangle 7"/>
          <p:cNvSpPr/>
          <p:nvPr/>
        </p:nvSpPr>
        <p:spPr>
          <a:xfrm>
            <a:off x="5625662" y="5760000"/>
            <a:ext cx="1957200" cy="324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9" name="Rectangle 8"/>
          <p:cNvSpPr/>
          <p:nvPr/>
        </p:nvSpPr>
        <p:spPr>
          <a:xfrm>
            <a:off x="5644055" y="6156000"/>
            <a:ext cx="1957200" cy="33732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105139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Implication</a:t>
            </a:r>
          </a:p>
        </p:txBody>
      </p:sp>
      <p:sp>
        <p:nvSpPr>
          <p:cNvPr id="5" name="Content Placeholder 2"/>
          <p:cNvSpPr>
            <a:spLocks noGrp="1"/>
          </p:cNvSpPr>
          <p:nvPr>
            <p:ph idx="1"/>
          </p:nvPr>
        </p:nvSpPr>
        <p:spPr>
          <a:xfrm>
            <a:off x="228600" y="1295400"/>
            <a:ext cx="8610600" cy="914400"/>
          </a:xfrm>
        </p:spPr>
        <p:style>
          <a:lnRef idx="1">
            <a:schemeClr val="accent1"/>
          </a:lnRef>
          <a:fillRef idx="2">
            <a:schemeClr val="accent1"/>
          </a:fillRef>
          <a:effectRef idx="1">
            <a:schemeClr val="accent1"/>
          </a:effectRef>
          <a:fontRef idx="minor">
            <a:schemeClr val="dk1"/>
          </a:fontRef>
        </p:style>
        <p:txBody>
          <a:bodyPr/>
          <a:lstStyle/>
          <a:p>
            <a:r>
              <a:rPr lang="en-US" sz="2400" dirty="0"/>
              <a:t>If </a:t>
            </a:r>
            <a:r>
              <a:rPr lang="en-US" sz="2400" i="1" dirty="0">
                <a:ea typeface="Cambria Math" pitchFamily="18" charset="0"/>
              </a:rPr>
              <a:t>p</a:t>
            </a:r>
            <a:r>
              <a:rPr lang="en-US" sz="2400" dirty="0"/>
              <a:t> and </a:t>
            </a:r>
            <a:r>
              <a:rPr lang="en-US" sz="2400" i="1" dirty="0">
                <a:ea typeface="Cambria Math" pitchFamily="18" charset="0"/>
              </a:rPr>
              <a:t>q</a:t>
            </a:r>
            <a:r>
              <a:rPr lang="en-US" sz="2400" dirty="0"/>
              <a:t>  are propositions, then </a:t>
            </a:r>
            <a:r>
              <a:rPr lang="en-US" sz="2400" i="1" dirty="0">
                <a:solidFill>
                  <a:srgbClr val="0000FF"/>
                </a:solidFill>
                <a:ea typeface="Cambria Math" pitchFamily="18" charset="0"/>
              </a:rPr>
              <a:t>p </a:t>
            </a:r>
            <a:r>
              <a:rPr lang="en-US" sz="2400" dirty="0">
                <a:solidFill>
                  <a:srgbClr val="0000FF"/>
                </a:solidFill>
                <a:ea typeface="Cambria Math"/>
                <a:sym typeface="Symbol"/>
              </a:rPr>
              <a:t></a:t>
            </a:r>
            <a:r>
              <a:rPr lang="en-US" sz="2400" dirty="0">
                <a:solidFill>
                  <a:srgbClr val="0000FF"/>
                </a:solidFill>
                <a:ea typeface="Cambria Math"/>
              </a:rPr>
              <a:t> </a:t>
            </a:r>
            <a:r>
              <a:rPr lang="en-US" sz="2400" i="1" dirty="0">
                <a:solidFill>
                  <a:srgbClr val="0000FF"/>
                </a:solidFill>
                <a:ea typeface="Cambria Math" pitchFamily="18" charset="0"/>
              </a:rPr>
              <a:t>q</a:t>
            </a:r>
            <a:r>
              <a:rPr lang="en-US" sz="2400" dirty="0">
                <a:solidFill>
                  <a:srgbClr val="0000FF"/>
                </a:solidFill>
              </a:rPr>
              <a:t> </a:t>
            </a:r>
            <a:r>
              <a:rPr lang="en-US" sz="2400" dirty="0"/>
              <a:t>is a </a:t>
            </a:r>
            <a:r>
              <a:rPr lang="en-US" sz="2400" i="1" dirty="0">
                <a:solidFill>
                  <a:srgbClr val="0000FF"/>
                </a:solidFill>
              </a:rPr>
              <a:t>conditional statement </a:t>
            </a:r>
            <a:r>
              <a:rPr lang="en-US" sz="2400" dirty="0"/>
              <a:t>or </a:t>
            </a:r>
            <a:r>
              <a:rPr lang="en-US" sz="2400" i="1" dirty="0">
                <a:solidFill>
                  <a:srgbClr val="0000FF"/>
                </a:solidFill>
              </a:rPr>
              <a:t>implication</a:t>
            </a:r>
            <a:r>
              <a:rPr lang="en-US" sz="2400" i="1" dirty="0"/>
              <a:t> </a:t>
            </a:r>
            <a:r>
              <a:rPr lang="en-US" sz="2400" dirty="0"/>
              <a:t>which is read as “if </a:t>
            </a:r>
            <a:r>
              <a:rPr lang="en-US" sz="2400" i="1" dirty="0">
                <a:ea typeface="Cambria Math" pitchFamily="18" charset="0"/>
              </a:rPr>
              <a:t>p</a:t>
            </a:r>
            <a:r>
              <a:rPr lang="en-US" sz="2400" dirty="0"/>
              <a:t>, then </a:t>
            </a:r>
            <a:r>
              <a:rPr lang="en-US" sz="2400" i="1" dirty="0">
                <a:ea typeface="Cambria Math" pitchFamily="18" charset="0"/>
              </a:rPr>
              <a:t>q</a:t>
            </a:r>
            <a:r>
              <a:rPr lang="en-US" sz="2400" dirty="0"/>
              <a:t>” and has this truth table:</a:t>
            </a:r>
          </a:p>
        </p:txBody>
      </p:sp>
      <p:graphicFrame>
        <p:nvGraphicFramePr>
          <p:cNvPr id="9" name="Table 3"/>
          <p:cNvGraphicFramePr>
            <a:graphicFrameLocks noGrp="1"/>
          </p:cNvGraphicFramePr>
          <p:nvPr>
            <p:extLst>
              <p:ext uri="{D42A27DB-BD31-4B8C-83A1-F6EECF244321}">
                <p14:modId xmlns:p14="http://schemas.microsoft.com/office/powerpoint/2010/main" val="2142573544"/>
              </p:ext>
            </p:extLst>
          </p:nvPr>
        </p:nvGraphicFramePr>
        <p:xfrm>
          <a:off x="1524000" y="2514600"/>
          <a:ext cx="6096000" cy="2286000"/>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831567363"/>
                    </a:ext>
                  </a:extLst>
                </a:gridCol>
                <a:gridCol w="2032000">
                  <a:extLst>
                    <a:ext uri="{9D8B030D-6E8A-4147-A177-3AD203B41FA5}">
                      <a16:colId xmlns:a16="http://schemas.microsoft.com/office/drawing/2014/main" val="1633824391"/>
                    </a:ext>
                  </a:extLst>
                </a:gridCol>
                <a:gridCol w="2032000">
                  <a:extLst>
                    <a:ext uri="{9D8B030D-6E8A-4147-A177-3AD203B41FA5}">
                      <a16:colId xmlns:a16="http://schemas.microsoft.com/office/drawing/2014/main" val="2270511431"/>
                    </a:ext>
                  </a:extLst>
                </a:gridCol>
              </a:tblGrid>
              <a:tr h="457200">
                <a:tc>
                  <a:txBody>
                    <a:bodyPr/>
                    <a:lstStyle/>
                    <a:p>
                      <a:pPr algn="ctr"/>
                      <a:r>
                        <a:rPr lang="en-US" sz="2400" b="0" i="1" dirty="0">
                          <a:latin typeface="+mj-lt"/>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i="1" dirty="0">
                          <a:latin typeface="+mj-lt"/>
                          <a:ea typeface="Cambria Math" panose="02040503050406030204" pitchFamily="18" charset="0"/>
                        </a:rPr>
                        <a:t>q</a:t>
                      </a:r>
                      <a:endParaRPr lang="en-US" sz="2400" b="0" i="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i="1" dirty="0">
                          <a:latin typeface="+mj-lt"/>
                        </a:rPr>
                        <a:t>p </a:t>
                      </a:r>
                      <a:r>
                        <a:rPr lang="en-US" sz="2400" b="0" dirty="0">
                          <a:latin typeface="+mj-lt"/>
                          <a:ea typeface="Cambria Math"/>
                          <a:sym typeface="Symbol"/>
                        </a:rPr>
                        <a:t></a:t>
                      </a:r>
                      <a:r>
                        <a:rPr lang="en-US" sz="2400" b="0" dirty="0">
                          <a:latin typeface="+mj-lt"/>
                          <a:ea typeface="Cambria Math" pitchFamily="18" charset="0"/>
                        </a:rPr>
                        <a:t> </a:t>
                      </a:r>
                      <a:r>
                        <a:rPr lang="en-US" sz="2400" b="0" i="1" dirty="0">
                          <a:latin typeface="+mj-lt"/>
                          <a:ea typeface="Cambria Math" pitchFamily="18" charset="0"/>
                        </a:rPr>
                        <a:t>q</a:t>
                      </a:r>
                      <a:endParaRPr lang="en-US" sz="2400" b="0" i="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457200">
                <a:tc>
                  <a:txBody>
                    <a:bodyPr/>
                    <a:lstStyle/>
                    <a:p>
                      <a:pPr algn="ctr"/>
                      <a:r>
                        <a:rPr lang="en-US" sz="2400" dirty="0">
                          <a:latin typeface="+mj-lt"/>
                        </a:rPr>
                        <a:t>T</a:t>
                      </a:r>
                      <a:endParaRPr lang="en-US" sz="24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mj-lt"/>
                        </a:rPr>
                        <a:t>T</a:t>
                      </a:r>
                      <a:endParaRPr lang="en-US" sz="24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457200">
                <a:tc>
                  <a:txBody>
                    <a:bodyPr/>
                    <a:lstStyle/>
                    <a:p>
                      <a:pPr algn="ctr"/>
                      <a:r>
                        <a:rPr lang="en-US" sz="2400" dirty="0">
                          <a:latin typeface="+mj-lt"/>
                        </a:rPr>
                        <a:t>T</a:t>
                      </a:r>
                      <a:endParaRPr lang="en-US" sz="24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mj-lt"/>
                        </a:rPr>
                        <a:t>F</a:t>
                      </a:r>
                      <a:endParaRPr lang="en-US" sz="24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r h="457200">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4318555"/>
                  </a:ext>
                </a:extLst>
              </a:tr>
              <a:tr h="457200">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3631452"/>
                  </a:ext>
                </a:extLst>
              </a:tr>
            </a:tbl>
          </a:graphicData>
        </a:graphic>
      </p:graphicFrame>
      <p:sp>
        <p:nvSpPr>
          <p:cNvPr id="6" name="Content Placeholder 4"/>
          <p:cNvSpPr>
            <a:spLocks noGrp="1"/>
          </p:cNvSpPr>
          <p:nvPr>
            <p:ph idx="13"/>
          </p:nvPr>
        </p:nvSpPr>
        <p:spPr>
          <a:xfrm>
            <a:off x="457200" y="4876800"/>
            <a:ext cx="8321040" cy="1737360"/>
          </a:xfrm>
        </p:spPr>
        <p:txBody>
          <a:bodyPr/>
          <a:lstStyle/>
          <a:p>
            <a:pPr>
              <a:spcBef>
                <a:spcPts val="600"/>
              </a:spcBef>
            </a:pPr>
            <a:r>
              <a:rPr lang="en-US" sz="2400" b="1" dirty="0"/>
              <a:t>Example</a:t>
            </a:r>
            <a:r>
              <a:rPr lang="en-US" sz="2400" dirty="0"/>
              <a:t>: If </a:t>
            </a:r>
            <a:r>
              <a:rPr lang="en-US" sz="2400" i="1" dirty="0">
                <a:ea typeface="Cambria Math" pitchFamily="18" charset="0"/>
              </a:rPr>
              <a:t>p</a:t>
            </a:r>
            <a:r>
              <a:rPr lang="en-US" sz="2400" dirty="0"/>
              <a:t>  denotes </a:t>
            </a:r>
            <a:r>
              <a:rPr lang="en-US" sz="2400" dirty="0">
                <a:solidFill>
                  <a:srgbClr val="0000FF"/>
                </a:solidFill>
              </a:rPr>
              <a:t>“I am at home.” </a:t>
            </a:r>
            <a:r>
              <a:rPr lang="en-US" sz="2400" dirty="0"/>
              <a:t>and </a:t>
            </a:r>
            <a:r>
              <a:rPr lang="en-US" sz="2400" i="1" dirty="0">
                <a:ea typeface="Cambria Math" pitchFamily="18" charset="0"/>
              </a:rPr>
              <a:t>q</a:t>
            </a:r>
            <a:r>
              <a:rPr lang="en-US" sz="2400" dirty="0"/>
              <a:t> denotes </a:t>
            </a:r>
            <a:r>
              <a:rPr lang="en-US" sz="2400" dirty="0">
                <a:solidFill>
                  <a:srgbClr val="0000FF"/>
                </a:solidFill>
              </a:rPr>
              <a:t>“It is raining.” </a:t>
            </a:r>
            <a:r>
              <a:rPr lang="en-US" sz="2400" dirty="0"/>
              <a:t>then </a:t>
            </a:r>
            <a:r>
              <a:rPr lang="en-US" sz="2400" i="1" dirty="0">
                <a:ea typeface="Cambria Math" pitchFamily="18" charset="0"/>
              </a:rPr>
              <a:t>p </a:t>
            </a:r>
            <a:r>
              <a:rPr lang="en-US" sz="2400" dirty="0">
                <a:ea typeface="Cambria Math"/>
                <a:sym typeface="Symbol"/>
              </a:rPr>
              <a:t></a:t>
            </a:r>
            <a:r>
              <a:rPr lang="en-US" sz="2400" dirty="0">
                <a:ea typeface="Cambria Math"/>
              </a:rPr>
              <a:t> </a:t>
            </a:r>
            <a:r>
              <a:rPr lang="en-US" sz="2400" i="1" dirty="0">
                <a:ea typeface="Cambria Math" pitchFamily="18" charset="0"/>
              </a:rPr>
              <a:t>q</a:t>
            </a:r>
            <a:r>
              <a:rPr lang="en-US" sz="2400" dirty="0"/>
              <a:t> denotes </a:t>
            </a:r>
            <a:r>
              <a:rPr lang="en-US" sz="2400" dirty="0">
                <a:solidFill>
                  <a:srgbClr val="0000FF"/>
                </a:solidFill>
              </a:rPr>
              <a:t>“</a:t>
            </a:r>
            <a:r>
              <a:rPr lang="en-US" sz="2400" dirty="0">
                <a:solidFill>
                  <a:srgbClr val="C00000"/>
                </a:solidFill>
              </a:rPr>
              <a:t>If</a:t>
            </a:r>
            <a:r>
              <a:rPr lang="en-US" sz="2400" dirty="0">
                <a:solidFill>
                  <a:srgbClr val="0000FF"/>
                </a:solidFill>
              </a:rPr>
              <a:t>  I am at home  </a:t>
            </a:r>
            <a:r>
              <a:rPr lang="en-US" sz="2400" dirty="0">
                <a:solidFill>
                  <a:srgbClr val="C00000"/>
                </a:solidFill>
              </a:rPr>
              <a:t>then</a:t>
            </a:r>
            <a:r>
              <a:rPr lang="en-US" sz="2400" dirty="0">
                <a:solidFill>
                  <a:srgbClr val="0000FF"/>
                </a:solidFill>
              </a:rPr>
              <a:t>  it is raining.” </a:t>
            </a:r>
          </a:p>
          <a:p>
            <a:pPr>
              <a:spcBef>
                <a:spcPts val="600"/>
              </a:spcBef>
            </a:pPr>
            <a:r>
              <a:rPr lang="en-US" sz="2400" dirty="0"/>
              <a:t>In </a:t>
            </a:r>
            <a:r>
              <a:rPr lang="en-US" sz="2400" i="1" dirty="0">
                <a:ea typeface="Cambria Math" pitchFamily="18" charset="0"/>
              </a:rPr>
              <a:t>p </a:t>
            </a:r>
            <a:r>
              <a:rPr lang="en-US" sz="2400" dirty="0">
                <a:ea typeface="Cambria Math"/>
                <a:sym typeface="Symbol"/>
              </a:rPr>
              <a:t></a:t>
            </a:r>
            <a:r>
              <a:rPr lang="en-US" sz="2400" dirty="0">
                <a:ea typeface="Cambria Math"/>
              </a:rPr>
              <a:t> </a:t>
            </a:r>
            <a:r>
              <a:rPr lang="en-US" sz="2400" i="1" dirty="0">
                <a:ea typeface="Cambria Math" pitchFamily="18" charset="0"/>
              </a:rPr>
              <a:t>q</a:t>
            </a:r>
            <a:r>
              <a:rPr lang="en-US" sz="2400" dirty="0"/>
              <a:t>, </a:t>
            </a:r>
            <a:r>
              <a:rPr lang="en-US" sz="2400" i="1" dirty="0">
                <a:ea typeface="Cambria Math" pitchFamily="18" charset="0"/>
              </a:rPr>
              <a:t>p</a:t>
            </a:r>
            <a:r>
              <a:rPr lang="en-US" sz="2400" dirty="0"/>
              <a:t> is the </a:t>
            </a:r>
            <a:r>
              <a:rPr lang="en-US" sz="2400" i="1" dirty="0">
                <a:solidFill>
                  <a:srgbClr val="0000FF"/>
                </a:solidFill>
              </a:rPr>
              <a:t>hypothesis</a:t>
            </a:r>
            <a:r>
              <a:rPr lang="en-US" sz="2400" dirty="0">
                <a:solidFill>
                  <a:srgbClr val="0000FF"/>
                </a:solidFill>
              </a:rPr>
              <a:t> (</a:t>
            </a:r>
            <a:r>
              <a:rPr lang="en-US" sz="2400" i="1" dirty="0">
                <a:solidFill>
                  <a:srgbClr val="0000FF"/>
                </a:solidFill>
              </a:rPr>
              <a:t>antecedent</a:t>
            </a:r>
            <a:r>
              <a:rPr lang="en-US" sz="2400" dirty="0">
                <a:solidFill>
                  <a:srgbClr val="0000FF"/>
                </a:solidFill>
              </a:rPr>
              <a:t> or </a:t>
            </a:r>
            <a:r>
              <a:rPr lang="en-US" sz="2400" i="1" dirty="0">
                <a:solidFill>
                  <a:srgbClr val="0000FF"/>
                </a:solidFill>
              </a:rPr>
              <a:t>premise</a:t>
            </a:r>
            <a:r>
              <a:rPr lang="en-US" sz="2400" dirty="0">
                <a:solidFill>
                  <a:srgbClr val="0000FF"/>
                </a:solidFill>
              </a:rPr>
              <a:t>) </a:t>
            </a:r>
            <a:r>
              <a:rPr lang="en-US" sz="2400" dirty="0"/>
              <a:t>and </a:t>
            </a:r>
            <a:r>
              <a:rPr lang="en-US" sz="2400" i="1" dirty="0">
                <a:ea typeface="Cambria Math" pitchFamily="18" charset="0"/>
              </a:rPr>
              <a:t>q</a:t>
            </a:r>
            <a:r>
              <a:rPr lang="en-US" sz="2400" dirty="0"/>
              <a:t> is the </a:t>
            </a:r>
            <a:r>
              <a:rPr lang="en-US" sz="2400" i="1" dirty="0">
                <a:solidFill>
                  <a:srgbClr val="0000FF"/>
                </a:solidFill>
              </a:rPr>
              <a:t>conclusion</a:t>
            </a:r>
            <a:r>
              <a:rPr lang="en-US" sz="2400" dirty="0">
                <a:solidFill>
                  <a:srgbClr val="0000FF"/>
                </a:solidFill>
              </a:rPr>
              <a:t> (or </a:t>
            </a:r>
            <a:r>
              <a:rPr lang="en-US" sz="2400" i="1" dirty="0">
                <a:solidFill>
                  <a:srgbClr val="0000FF"/>
                </a:solidFill>
              </a:rPr>
              <a:t>consequence</a:t>
            </a:r>
            <a:r>
              <a:rPr lang="en-US" sz="2400" dirty="0">
                <a:solidFill>
                  <a:srgbClr val="0000FF"/>
                </a:solidFill>
              </a:rPr>
              <a:t>).</a:t>
            </a:r>
          </a:p>
        </p:txBody>
      </p:sp>
      <p:sp>
        <p:nvSpPr>
          <p:cNvPr id="7"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12</a:t>
            </a:fld>
            <a:endParaRPr lang="en-US" sz="1600" b="1" dirty="0"/>
          </a:p>
        </p:txBody>
      </p:sp>
      <p:sp>
        <p:nvSpPr>
          <p:cNvPr id="8" name="Rectangle 7"/>
          <p:cNvSpPr/>
          <p:nvPr/>
        </p:nvSpPr>
        <p:spPr>
          <a:xfrm>
            <a:off x="5633545" y="3013034"/>
            <a:ext cx="1957200" cy="396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10" name="Rectangle 9"/>
          <p:cNvSpPr/>
          <p:nvPr/>
        </p:nvSpPr>
        <p:spPr>
          <a:xfrm>
            <a:off x="5633545" y="3456000"/>
            <a:ext cx="1957200" cy="396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11" name="Rectangle 10"/>
          <p:cNvSpPr/>
          <p:nvPr/>
        </p:nvSpPr>
        <p:spPr>
          <a:xfrm>
            <a:off x="5633545" y="3924000"/>
            <a:ext cx="1957200" cy="396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12" name="Rectangle 11"/>
          <p:cNvSpPr/>
          <p:nvPr/>
        </p:nvSpPr>
        <p:spPr>
          <a:xfrm>
            <a:off x="5616000" y="4365600"/>
            <a:ext cx="1957200" cy="396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318065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1"/>
                                        </p:tgtEl>
                                      </p:cBhvr>
                                    </p:animEffect>
                                    <p:set>
                                      <p:cBhvr>
                                        <p:cTn id="17" dur="1" fill="hold">
                                          <p:stCondLst>
                                            <p:cond delay="499"/>
                                          </p:stCondLst>
                                        </p:cTn>
                                        <p:tgtEl>
                                          <p:spTgt spid="1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left)">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left)">
                                      <p:cBhvr>
                                        <p:cTn id="3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animBg="1"/>
      <p:bldP spid="10"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Understanding Implication</a:t>
            </a:r>
            <a:r>
              <a:rPr lang="en-US" sz="1500" dirty="0"/>
              <a:t> 1</a:t>
            </a:r>
            <a:endParaRPr lang="en-US" dirty="0"/>
          </a:p>
        </p:txBody>
      </p:sp>
      <p:sp>
        <p:nvSpPr>
          <p:cNvPr id="3" name="Content Placeholder 2"/>
          <p:cNvSpPr>
            <a:spLocks noGrp="1"/>
          </p:cNvSpPr>
          <p:nvPr>
            <p:ph idx="1"/>
          </p:nvPr>
        </p:nvSpPr>
        <p:spPr>
          <a:xfrm>
            <a:off x="457200" y="1295400"/>
            <a:ext cx="8321040" cy="5257800"/>
          </a:xfrm>
        </p:spPr>
        <p:txBody>
          <a:bodyPr/>
          <a:lstStyle/>
          <a:p>
            <a:pPr marL="0" lvl="1" indent="0">
              <a:buClr>
                <a:schemeClr val="accent3"/>
              </a:buClr>
              <a:buSzPct val="95000"/>
              <a:buNone/>
            </a:pPr>
            <a:r>
              <a:rPr lang="en-US" dirty="0"/>
              <a:t>In </a:t>
            </a:r>
            <a:r>
              <a:rPr lang="en-US" i="1" dirty="0">
                <a:ea typeface="Cambria Math" pitchFamily="18" charset="0"/>
              </a:rPr>
              <a:t>p </a:t>
            </a:r>
            <a:r>
              <a:rPr lang="en-US" dirty="0">
                <a:ea typeface="Cambria Math"/>
                <a:sym typeface="Symbol"/>
              </a:rPr>
              <a:t></a:t>
            </a:r>
            <a:r>
              <a:rPr lang="en-US" dirty="0">
                <a:ea typeface="Cambria Math"/>
              </a:rPr>
              <a:t> </a:t>
            </a:r>
            <a:r>
              <a:rPr lang="en-US" i="1" dirty="0">
                <a:ea typeface="Cambria Math" pitchFamily="18" charset="0"/>
              </a:rPr>
              <a:t>q </a:t>
            </a:r>
            <a:r>
              <a:rPr lang="en-US" dirty="0">
                <a:ea typeface="Cambria Math" pitchFamily="18" charset="0"/>
              </a:rPr>
              <a:t>there does not need to be any connection between the antecedent or the consequent. </a:t>
            </a:r>
            <a:br>
              <a:rPr lang="en-US" dirty="0">
                <a:ea typeface="Cambria Math" pitchFamily="18" charset="0"/>
              </a:rPr>
            </a:br>
            <a:r>
              <a:rPr lang="en-US" dirty="0">
                <a:ea typeface="Cambria Math" pitchFamily="18" charset="0"/>
              </a:rPr>
              <a:t>The “meaning” of </a:t>
            </a:r>
            <a:r>
              <a:rPr lang="en-US" i="1" dirty="0">
                <a:ea typeface="Cambria Math" pitchFamily="18" charset="0"/>
              </a:rPr>
              <a:t>p </a:t>
            </a:r>
            <a:r>
              <a:rPr lang="en-US" dirty="0">
                <a:ea typeface="Cambria Math"/>
                <a:sym typeface="Symbol"/>
              </a:rPr>
              <a:t></a:t>
            </a:r>
            <a:r>
              <a:rPr lang="en-US" dirty="0">
                <a:ea typeface="Cambria Math"/>
              </a:rPr>
              <a:t> </a:t>
            </a:r>
            <a:r>
              <a:rPr lang="en-US" i="1" dirty="0">
                <a:ea typeface="Cambria Math" pitchFamily="18" charset="0"/>
              </a:rPr>
              <a:t>q </a:t>
            </a:r>
            <a:r>
              <a:rPr lang="en-US" dirty="0">
                <a:ea typeface="Cambria Math" pitchFamily="18" charset="0"/>
              </a:rPr>
              <a:t>depends only on the truth values of </a:t>
            </a:r>
            <a:r>
              <a:rPr lang="en-US" i="1" dirty="0">
                <a:ea typeface="Cambria Math" pitchFamily="18" charset="0"/>
              </a:rPr>
              <a:t>p</a:t>
            </a:r>
            <a:r>
              <a:rPr lang="en-US" dirty="0">
                <a:ea typeface="Cambria Math" pitchFamily="18" charset="0"/>
              </a:rPr>
              <a:t> and </a:t>
            </a:r>
            <a:r>
              <a:rPr lang="en-US" i="1" dirty="0">
                <a:ea typeface="Cambria Math" pitchFamily="18" charset="0"/>
              </a:rPr>
              <a:t>q</a:t>
            </a:r>
            <a:r>
              <a:rPr lang="en-US" dirty="0">
                <a:ea typeface="Cambria Math" pitchFamily="18" charset="0"/>
              </a:rPr>
              <a:t>. </a:t>
            </a:r>
            <a:endParaRPr lang="en-US" dirty="0"/>
          </a:p>
          <a:p>
            <a:r>
              <a:rPr lang="en-US" sz="2800" dirty="0"/>
              <a:t>These implications are perfectly fine, but would not be used in ordinary English.</a:t>
            </a:r>
          </a:p>
          <a:p>
            <a:pPr lvl="1"/>
            <a:r>
              <a:rPr lang="en-US" sz="2400" dirty="0">
                <a:solidFill>
                  <a:srgbClr val="0000FF"/>
                </a:solidFill>
              </a:rPr>
              <a:t>“</a:t>
            </a:r>
            <a:r>
              <a:rPr lang="en-US" sz="2400" dirty="0">
                <a:solidFill>
                  <a:srgbClr val="C00000"/>
                </a:solidFill>
              </a:rPr>
              <a:t>If</a:t>
            </a:r>
            <a:r>
              <a:rPr lang="en-US" sz="2400" dirty="0">
                <a:solidFill>
                  <a:srgbClr val="0000FF"/>
                </a:solidFill>
              </a:rPr>
              <a:t> the moon is made of green cheese, </a:t>
            </a:r>
            <a:r>
              <a:rPr lang="en-US" sz="2400" dirty="0">
                <a:solidFill>
                  <a:srgbClr val="C00000"/>
                </a:solidFill>
              </a:rPr>
              <a:t>then</a:t>
            </a:r>
            <a:r>
              <a:rPr lang="en-US" sz="2400" dirty="0">
                <a:solidFill>
                  <a:srgbClr val="0000FF"/>
                </a:solidFill>
              </a:rPr>
              <a:t> I have more money than Bill Gates. ”</a:t>
            </a:r>
          </a:p>
          <a:p>
            <a:pPr lvl="1"/>
            <a:r>
              <a:rPr lang="en-US" sz="2400" dirty="0">
                <a:solidFill>
                  <a:srgbClr val="0000FF"/>
                </a:solidFill>
              </a:rPr>
              <a:t>“</a:t>
            </a:r>
            <a:r>
              <a:rPr lang="en-US" sz="2400" dirty="0">
                <a:solidFill>
                  <a:srgbClr val="C00000"/>
                </a:solidFill>
              </a:rPr>
              <a:t>If</a:t>
            </a:r>
            <a:r>
              <a:rPr lang="en-US" sz="2400" dirty="0">
                <a:solidFill>
                  <a:srgbClr val="0000FF"/>
                </a:solidFill>
              </a:rPr>
              <a:t> the moon is made of green cheese, </a:t>
            </a:r>
            <a:r>
              <a:rPr lang="en-US" sz="2400" dirty="0">
                <a:solidFill>
                  <a:srgbClr val="C00000"/>
                </a:solidFill>
              </a:rPr>
              <a:t>then</a:t>
            </a:r>
            <a:r>
              <a:rPr lang="en-US" sz="2400" dirty="0">
                <a:solidFill>
                  <a:srgbClr val="0000FF"/>
                </a:solidFill>
              </a:rPr>
              <a:t> I’m on welfare.”</a:t>
            </a:r>
          </a:p>
          <a:p>
            <a:pPr lvl="1"/>
            <a:r>
              <a:rPr lang="en-US" sz="2400" dirty="0">
                <a:solidFill>
                  <a:srgbClr val="0000FF"/>
                </a:solidFill>
              </a:rPr>
              <a:t>“</a:t>
            </a:r>
            <a:r>
              <a:rPr lang="en-US" sz="2400" dirty="0">
                <a:solidFill>
                  <a:srgbClr val="C00000"/>
                </a:solidFill>
              </a:rPr>
              <a:t>If</a:t>
            </a:r>
            <a:r>
              <a:rPr lang="en-US" sz="2400" dirty="0">
                <a:solidFill>
                  <a:srgbClr val="0000FF"/>
                </a:solidFill>
              </a:rPr>
              <a:t> 1 + 1 = 3, </a:t>
            </a:r>
            <a:r>
              <a:rPr lang="en-US" sz="2400" dirty="0">
                <a:solidFill>
                  <a:srgbClr val="C00000"/>
                </a:solidFill>
              </a:rPr>
              <a:t>then</a:t>
            </a:r>
            <a:r>
              <a:rPr lang="en-US" sz="2400" dirty="0">
                <a:solidFill>
                  <a:srgbClr val="0000FF"/>
                </a:solidFill>
              </a:rPr>
              <a:t> your grandma wears combat boots.”</a:t>
            </a:r>
          </a:p>
        </p:txBody>
      </p:sp>
      <p:sp>
        <p:nvSpPr>
          <p:cNvPr id="4"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13</a:t>
            </a:fld>
            <a:endParaRPr lang="en-US" sz="1600" b="1" dirty="0"/>
          </a:p>
        </p:txBody>
      </p:sp>
    </p:spTree>
    <p:extLst>
      <p:ext uri="{BB962C8B-B14F-4D97-AF65-F5344CB8AC3E}">
        <p14:creationId xmlns:p14="http://schemas.microsoft.com/office/powerpoint/2010/main" val="756526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Understanding Implication</a:t>
            </a:r>
            <a:r>
              <a:rPr lang="en-US" sz="1500" dirty="0"/>
              <a:t> 2</a:t>
            </a:r>
            <a:endParaRPr lang="en-US" dirty="0"/>
          </a:p>
        </p:txBody>
      </p:sp>
      <p:sp>
        <p:nvSpPr>
          <p:cNvPr id="3" name="Content Placeholder 2"/>
          <p:cNvSpPr>
            <a:spLocks noGrp="1"/>
          </p:cNvSpPr>
          <p:nvPr>
            <p:ph idx="1"/>
          </p:nvPr>
        </p:nvSpPr>
        <p:spPr>
          <a:xfrm>
            <a:off x="457200" y="1295400"/>
            <a:ext cx="8458200" cy="5257800"/>
          </a:xfrm>
        </p:spPr>
        <p:txBody>
          <a:bodyPr/>
          <a:lstStyle/>
          <a:p>
            <a:r>
              <a:rPr lang="en-US" dirty="0"/>
              <a:t>One way to view the logical conditional is to think of an obligation or contract.</a:t>
            </a:r>
          </a:p>
          <a:p>
            <a:pPr lvl="1"/>
            <a:r>
              <a:rPr lang="en-US" dirty="0">
                <a:solidFill>
                  <a:srgbClr val="0000FF"/>
                </a:solidFill>
              </a:rPr>
              <a:t>“</a:t>
            </a:r>
            <a:r>
              <a:rPr lang="en-US" dirty="0">
                <a:solidFill>
                  <a:srgbClr val="C00000"/>
                </a:solidFill>
              </a:rPr>
              <a:t>If</a:t>
            </a:r>
            <a:r>
              <a:rPr lang="en-US" dirty="0">
                <a:solidFill>
                  <a:srgbClr val="0000FF"/>
                </a:solidFill>
              </a:rPr>
              <a:t> I am elected, </a:t>
            </a:r>
            <a:r>
              <a:rPr lang="en-US" dirty="0">
                <a:solidFill>
                  <a:srgbClr val="C00000"/>
                </a:solidFill>
              </a:rPr>
              <a:t>then</a:t>
            </a:r>
            <a:r>
              <a:rPr lang="en-US" dirty="0">
                <a:solidFill>
                  <a:srgbClr val="0000FF"/>
                </a:solidFill>
              </a:rPr>
              <a:t> I will lower taxes.”</a:t>
            </a:r>
          </a:p>
          <a:p>
            <a:pPr lvl="1"/>
            <a:r>
              <a:rPr lang="en-US" dirty="0">
                <a:solidFill>
                  <a:srgbClr val="0000FF"/>
                </a:solidFill>
              </a:rPr>
              <a:t>“</a:t>
            </a:r>
            <a:r>
              <a:rPr lang="en-US" dirty="0">
                <a:solidFill>
                  <a:srgbClr val="C00000"/>
                </a:solidFill>
              </a:rPr>
              <a:t>If</a:t>
            </a:r>
            <a:r>
              <a:rPr lang="en-US" dirty="0">
                <a:solidFill>
                  <a:srgbClr val="0000FF"/>
                </a:solidFill>
              </a:rPr>
              <a:t> you get 100% on the final, </a:t>
            </a:r>
            <a:r>
              <a:rPr lang="en-US" dirty="0">
                <a:solidFill>
                  <a:srgbClr val="C00000"/>
                </a:solidFill>
              </a:rPr>
              <a:t>then</a:t>
            </a:r>
            <a:r>
              <a:rPr lang="en-US" dirty="0">
                <a:solidFill>
                  <a:srgbClr val="0000FF"/>
                </a:solidFill>
              </a:rPr>
              <a:t> you will get an A+.”</a:t>
            </a:r>
          </a:p>
          <a:p>
            <a:r>
              <a:rPr lang="en-US" dirty="0"/>
              <a:t>If the politician is elected and does not lower taxes, then the voters can say that he or she has broken the campaign pledge. Something similar holds for the professor. This corresponds to the case where </a:t>
            </a:r>
            <a:r>
              <a:rPr lang="en-US" i="1" dirty="0">
                <a:ea typeface="Cambria Math" pitchFamily="18" charset="0"/>
              </a:rPr>
              <a:t>p</a:t>
            </a:r>
            <a:r>
              <a:rPr lang="en-US" dirty="0"/>
              <a:t> is true and </a:t>
            </a:r>
            <a:r>
              <a:rPr lang="en-US" i="1" dirty="0">
                <a:ea typeface="Cambria Math" pitchFamily="18" charset="0"/>
              </a:rPr>
              <a:t>q</a:t>
            </a:r>
            <a:r>
              <a:rPr lang="en-US" dirty="0"/>
              <a:t> is false.</a:t>
            </a:r>
          </a:p>
        </p:txBody>
      </p:sp>
      <p:sp>
        <p:nvSpPr>
          <p:cNvPr id="4"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14</a:t>
            </a:fld>
            <a:endParaRPr lang="en-US" sz="1600" b="1" dirty="0"/>
          </a:p>
        </p:txBody>
      </p:sp>
    </p:spTree>
    <p:extLst>
      <p:ext uri="{BB962C8B-B14F-4D97-AF65-F5344CB8AC3E}">
        <p14:creationId xmlns:p14="http://schemas.microsoft.com/office/powerpoint/2010/main" val="2655548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Ways of Expressing </a:t>
            </a:r>
            <a:r>
              <a:rPr lang="en-US" i="1" dirty="0">
                <a:ea typeface="Cambria Math" pitchFamily="18" charset="0"/>
              </a:rPr>
              <a:t>p </a:t>
            </a:r>
            <a:r>
              <a:rPr lang="en-US" dirty="0">
                <a:ea typeface="Cambria Math"/>
                <a:sym typeface="Symbol"/>
              </a:rPr>
              <a:t></a:t>
            </a:r>
            <a:r>
              <a:rPr lang="en-US" dirty="0">
                <a:ea typeface="Cambria Math"/>
              </a:rPr>
              <a:t> </a:t>
            </a:r>
            <a:r>
              <a:rPr lang="en-US" i="1" dirty="0">
                <a:ea typeface="Cambria Math" pitchFamily="18" charset="0"/>
              </a:rPr>
              <a:t>q</a:t>
            </a:r>
            <a:endParaRPr lang="en-US" dirty="0"/>
          </a:p>
        </p:txBody>
      </p:sp>
      <p:sp>
        <p:nvSpPr>
          <p:cNvPr id="3" name="Content Placeholder 2"/>
          <p:cNvSpPr>
            <a:spLocks noGrp="1"/>
          </p:cNvSpPr>
          <p:nvPr>
            <p:ph idx="1"/>
          </p:nvPr>
        </p:nvSpPr>
        <p:spPr>
          <a:xfrm>
            <a:off x="457200" y="1295400"/>
            <a:ext cx="3505200" cy="3840480"/>
          </a:xfrm>
        </p:spPr>
        <p:txBody>
          <a:bodyPr/>
          <a:lstStyle/>
          <a:p>
            <a:r>
              <a:rPr lang="en-US" sz="2800" b="1" dirty="0"/>
              <a:t>if</a:t>
            </a:r>
            <a:r>
              <a:rPr lang="en-US" sz="2800" dirty="0"/>
              <a:t> </a:t>
            </a:r>
            <a:r>
              <a:rPr lang="en-US" sz="2800" i="1" dirty="0">
                <a:ea typeface="Cambria Math" pitchFamily="18" charset="0"/>
              </a:rPr>
              <a:t>p</a:t>
            </a:r>
            <a:r>
              <a:rPr lang="en-US" sz="2800" dirty="0"/>
              <a:t>, </a:t>
            </a:r>
            <a:r>
              <a:rPr lang="en-US" sz="2800" b="1" dirty="0"/>
              <a:t>then</a:t>
            </a:r>
            <a:r>
              <a:rPr lang="en-US" sz="2800" dirty="0"/>
              <a:t> </a:t>
            </a:r>
            <a:r>
              <a:rPr lang="en-US" sz="2800" i="1" dirty="0">
                <a:ea typeface="Cambria Math" pitchFamily="18" charset="0"/>
              </a:rPr>
              <a:t>q</a:t>
            </a:r>
            <a:endParaRPr lang="en-US" sz="2800" dirty="0"/>
          </a:p>
          <a:p>
            <a:r>
              <a:rPr lang="en-US" sz="2800" b="1" dirty="0"/>
              <a:t>if </a:t>
            </a:r>
            <a:r>
              <a:rPr lang="en-US" sz="2800" i="1" dirty="0">
                <a:ea typeface="Cambria Math" pitchFamily="18" charset="0"/>
              </a:rPr>
              <a:t>p</a:t>
            </a:r>
            <a:r>
              <a:rPr lang="en-US" sz="2800" dirty="0"/>
              <a:t>, </a:t>
            </a:r>
            <a:r>
              <a:rPr lang="en-US" sz="2800" i="1" dirty="0">
                <a:ea typeface="Cambria Math" pitchFamily="18" charset="0"/>
              </a:rPr>
              <a:t>q</a:t>
            </a:r>
            <a:endParaRPr lang="en-US" sz="2800" dirty="0"/>
          </a:p>
          <a:p>
            <a:r>
              <a:rPr lang="en-US" sz="2800" dirty="0">
                <a:ea typeface="Cambria Math" pitchFamily="18" charset="0"/>
              </a:rPr>
              <a:t>q</a:t>
            </a:r>
            <a:r>
              <a:rPr lang="en-US" sz="2800" dirty="0"/>
              <a:t> </a:t>
            </a:r>
            <a:r>
              <a:rPr lang="en-US" sz="2800" b="1" dirty="0"/>
              <a:t>unless </a:t>
            </a:r>
            <a:r>
              <a:rPr lang="en-US" sz="2800" dirty="0">
                <a:latin typeface="Cambria Math" pitchFamily="18" charset="0"/>
                <a:ea typeface="Cambria Math" pitchFamily="18" charset="0"/>
              </a:rPr>
              <a:t>¬</a:t>
            </a:r>
            <a:r>
              <a:rPr lang="en-US" sz="2800" i="1" dirty="0">
                <a:ea typeface="Cambria Math" pitchFamily="18" charset="0"/>
              </a:rPr>
              <a:t>p</a:t>
            </a:r>
            <a:endParaRPr lang="en-US" sz="2800" dirty="0"/>
          </a:p>
          <a:p>
            <a:r>
              <a:rPr lang="en-US" sz="2800" i="1" dirty="0">
                <a:ea typeface="Cambria Math" pitchFamily="18" charset="0"/>
              </a:rPr>
              <a:t>q</a:t>
            </a:r>
            <a:r>
              <a:rPr lang="en-US" sz="2800" dirty="0"/>
              <a:t> </a:t>
            </a:r>
            <a:r>
              <a:rPr lang="en-US" sz="2800" b="1" dirty="0"/>
              <a:t>if</a:t>
            </a:r>
            <a:r>
              <a:rPr lang="en-US" sz="2800" dirty="0"/>
              <a:t> </a:t>
            </a:r>
            <a:r>
              <a:rPr lang="en-US" sz="2800" i="1" dirty="0">
                <a:ea typeface="Cambria Math" pitchFamily="18" charset="0"/>
              </a:rPr>
              <a:t>p</a:t>
            </a:r>
            <a:endParaRPr lang="en-US" sz="2800" dirty="0"/>
          </a:p>
          <a:p>
            <a:r>
              <a:rPr lang="en-US" sz="2800" i="1" dirty="0">
                <a:ea typeface="Cambria Math" pitchFamily="18" charset="0"/>
              </a:rPr>
              <a:t>q</a:t>
            </a:r>
            <a:r>
              <a:rPr lang="en-US" sz="2800" dirty="0"/>
              <a:t> </a:t>
            </a:r>
            <a:r>
              <a:rPr lang="en-US" sz="2800" b="1" dirty="0"/>
              <a:t>whenever</a:t>
            </a:r>
            <a:r>
              <a:rPr lang="en-US" sz="2800" dirty="0"/>
              <a:t> </a:t>
            </a:r>
            <a:r>
              <a:rPr lang="en-US" sz="2800" i="1" dirty="0">
                <a:ea typeface="Cambria Math" pitchFamily="18" charset="0"/>
              </a:rPr>
              <a:t>p</a:t>
            </a:r>
            <a:endParaRPr lang="en-US" sz="2800" dirty="0"/>
          </a:p>
          <a:p>
            <a:r>
              <a:rPr lang="en-US" sz="2800" i="1" dirty="0">
                <a:ea typeface="Cambria Math" pitchFamily="18" charset="0"/>
              </a:rPr>
              <a:t>q</a:t>
            </a:r>
            <a:r>
              <a:rPr lang="en-US" sz="2800" dirty="0"/>
              <a:t> </a:t>
            </a:r>
            <a:r>
              <a:rPr lang="en-US" sz="2800" b="1" dirty="0"/>
              <a:t>follows from </a:t>
            </a:r>
            <a:r>
              <a:rPr lang="en-US" sz="2800" i="1" dirty="0">
                <a:ea typeface="Cambria Math" pitchFamily="18" charset="0"/>
              </a:rPr>
              <a:t>p</a:t>
            </a:r>
          </a:p>
        </p:txBody>
      </p:sp>
      <p:sp>
        <p:nvSpPr>
          <p:cNvPr id="4" name="Content Placeholder 3"/>
          <p:cNvSpPr>
            <a:spLocks noGrp="1"/>
          </p:cNvSpPr>
          <p:nvPr>
            <p:ph idx="13"/>
          </p:nvPr>
        </p:nvSpPr>
        <p:spPr>
          <a:xfrm>
            <a:off x="4343400" y="1295400"/>
            <a:ext cx="3733800" cy="3840480"/>
          </a:xfrm>
        </p:spPr>
        <p:txBody>
          <a:bodyPr/>
          <a:lstStyle/>
          <a:p>
            <a:pPr lvl="0"/>
            <a:r>
              <a:rPr lang="en-US" sz="2800" i="1" dirty="0">
                <a:solidFill>
                  <a:prstClr val="black"/>
                </a:solidFill>
                <a:ea typeface="Cambria Math" pitchFamily="18" charset="0"/>
              </a:rPr>
              <a:t>p</a:t>
            </a:r>
            <a:r>
              <a:rPr lang="en-US" sz="2800" dirty="0">
                <a:solidFill>
                  <a:prstClr val="black"/>
                </a:solidFill>
              </a:rPr>
              <a:t> </a:t>
            </a:r>
            <a:r>
              <a:rPr lang="en-US" sz="2800" b="1" dirty="0">
                <a:solidFill>
                  <a:prstClr val="black"/>
                </a:solidFill>
              </a:rPr>
              <a:t>implies</a:t>
            </a:r>
            <a:r>
              <a:rPr lang="en-US" sz="2800" dirty="0">
                <a:solidFill>
                  <a:prstClr val="black"/>
                </a:solidFill>
              </a:rPr>
              <a:t> </a:t>
            </a:r>
            <a:r>
              <a:rPr lang="en-US" sz="2800" i="1" dirty="0">
                <a:solidFill>
                  <a:prstClr val="black"/>
                </a:solidFill>
                <a:ea typeface="Cambria Math" pitchFamily="18" charset="0"/>
              </a:rPr>
              <a:t>q</a:t>
            </a:r>
          </a:p>
          <a:p>
            <a:pPr lvl="0"/>
            <a:r>
              <a:rPr lang="en-US" sz="2800" i="1" dirty="0">
                <a:solidFill>
                  <a:prstClr val="black"/>
                </a:solidFill>
                <a:ea typeface="Cambria Math" pitchFamily="18" charset="0"/>
              </a:rPr>
              <a:t>p</a:t>
            </a:r>
            <a:r>
              <a:rPr lang="en-US" sz="2800" dirty="0">
                <a:solidFill>
                  <a:prstClr val="black"/>
                </a:solidFill>
              </a:rPr>
              <a:t> </a:t>
            </a:r>
            <a:r>
              <a:rPr lang="en-US" sz="2800" b="1" dirty="0">
                <a:solidFill>
                  <a:prstClr val="black"/>
                </a:solidFill>
              </a:rPr>
              <a:t>only if </a:t>
            </a:r>
            <a:r>
              <a:rPr lang="en-US" sz="2800" i="1" dirty="0">
                <a:solidFill>
                  <a:prstClr val="black"/>
                </a:solidFill>
                <a:ea typeface="Cambria Math" pitchFamily="18" charset="0"/>
              </a:rPr>
              <a:t>q</a:t>
            </a:r>
          </a:p>
          <a:p>
            <a:pPr lvl="0"/>
            <a:r>
              <a:rPr lang="en-US" sz="2800" i="1" dirty="0">
                <a:solidFill>
                  <a:prstClr val="black"/>
                </a:solidFill>
                <a:ea typeface="Cambria Math" pitchFamily="18" charset="0"/>
              </a:rPr>
              <a:t>q</a:t>
            </a:r>
            <a:r>
              <a:rPr lang="en-US" sz="2800" dirty="0">
                <a:solidFill>
                  <a:prstClr val="black"/>
                </a:solidFill>
              </a:rPr>
              <a:t> </a:t>
            </a:r>
            <a:r>
              <a:rPr lang="en-US" sz="2800" b="1" dirty="0">
                <a:solidFill>
                  <a:prstClr val="black"/>
                </a:solidFill>
              </a:rPr>
              <a:t>when</a:t>
            </a:r>
            <a:r>
              <a:rPr lang="en-US" sz="2800" dirty="0">
                <a:solidFill>
                  <a:prstClr val="black"/>
                </a:solidFill>
              </a:rPr>
              <a:t> </a:t>
            </a:r>
            <a:r>
              <a:rPr lang="en-US" sz="2800" i="1" dirty="0">
                <a:solidFill>
                  <a:prstClr val="black"/>
                </a:solidFill>
                <a:ea typeface="Cambria Math" pitchFamily="18" charset="0"/>
              </a:rPr>
              <a:t>p</a:t>
            </a:r>
          </a:p>
          <a:p>
            <a:pPr lvl="0"/>
            <a:endParaRPr lang="en-US" sz="2800" i="1" dirty="0">
              <a:solidFill>
                <a:prstClr val="black"/>
              </a:solidFill>
              <a:ea typeface="Cambria Math" pitchFamily="18" charset="0"/>
            </a:endParaRPr>
          </a:p>
          <a:p>
            <a:pPr lvl="0"/>
            <a:r>
              <a:rPr lang="en-US" sz="2800" i="1" dirty="0">
                <a:solidFill>
                  <a:prstClr val="black"/>
                </a:solidFill>
                <a:ea typeface="Cambria Math" pitchFamily="18" charset="0"/>
              </a:rPr>
              <a:t>p</a:t>
            </a:r>
            <a:r>
              <a:rPr lang="en-US" sz="2800" dirty="0">
                <a:solidFill>
                  <a:prstClr val="black"/>
                </a:solidFill>
              </a:rPr>
              <a:t> </a:t>
            </a:r>
            <a:r>
              <a:rPr lang="en-US" sz="2800" b="1" dirty="0">
                <a:solidFill>
                  <a:prstClr val="black"/>
                </a:solidFill>
              </a:rPr>
              <a:t>is sufficient for </a:t>
            </a:r>
            <a:r>
              <a:rPr lang="en-US" sz="2800" i="1" dirty="0">
                <a:solidFill>
                  <a:prstClr val="black"/>
                </a:solidFill>
                <a:ea typeface="Cambria Math" pitchFamily="18" charset="0"/>
              </a:rPr>
              <a:t>q</a:t>
            </a:r>
          </a:p>
          <a:p>
            <a:pPr lvl="0"/>
            <a:r>
              <a:rPr lang="en-US" sz="2800" i="1" dirty="0">
                <a:solidFill>
                  <a:prstClr val="black"/>
                </a:solidFill>
                <a:ea typeface="Cambria Math" pitchFamily="18" charset="0"/>
              </a:rPr>
              <a:t>q</a:t>
            </a:r>
            <a:r>
              <a:rPr lang="en-US" sz="2800" dirty="0">
                <a:solidFill>
                  <a:prstClr val="black"/>
                </a:solidFill>
              </a:rPr>
              <a:t> </a:t>
            </a:r>
            <a:r>
              <a:rPr lang="en-US" sz="2800" b="1" dirty="0">
                <a:solidFill>
                  <a:prstClr val="black"/>
                </a:solidFill>
              </a:rPr>
              <a:t>is necessary for </a:t>
            </a:r>
            <a:r>
              <a:rPr lang="en-US" sz="2800" i="1" dirty="0">
                <a:solidFill>
                  <a:prstClr val="black"/>
                </a:solidFill>
                <a:ea typeface="Cambria Math" pitchFamily="18" charset="0"/>
              </a:rPr>
              <a:t>p</a:t>
            </a:r>
            <a:endParaRPr lang="en-US" sz="2800" dirty="0">
              <a:solidFill>
                <a:prstClr val="black"/>
              </a:solidFill>
            </a:endParaRPr>
          </a:p>
        </p:txBody>
      </p:sp>
      <p:sp>
        <p:nvSpPr>
          <p:cNvPr id="5" name="Content Placeholder 4"/>
          <p:cNvSpPr>
            <a:spLocks noGrp="1"/>
          </p:cNvSpPr>
          <p:nvPr>
            <p:ph idx="14"/>
          </p:nvPr>
        </p:nvSpPr>
        <p:spPr>
          <a:xfrm>
            <a:off x="457200" y="5364480"/>
            <a:ext cx="8229600" cy="1188720"/>
          </a:xfrm>
        </p:spPr>
        <p:txBody>
          <a:bodyPr/>
          <a:lstStyle/>
          <a:p>
            <a:pPr lvl="0"/>
            <a:r>
              <a:rPr lang="en-US" sz="2800" b="1" dirty="0">
                <a:solidFill>
                  <a:prstClr val="black"/>
                </a:solidFill>
              </a:rPr>
              <a:t>a necessary condition for </a:t>
            </a:r>
            <a:r>
              <a:rPr lang="en-US" sz="2800" i="1" dirty="0">
                <a:solidFill>
                  <a:prstClr val="black"/>
                </a:solidFill>
                <a:ea typeface="Cambria Math" pitchFamily="18" charset="0"/>
              </a:rPr>
              <a:t>p</a:t>
            </a:r>
            <a:r>
              <a:rPr lang="en-US" sz="2800" dirty="0">
                <a:solidFill>
                  <a:prstClr val="black"/>
                </a:solidFill>
              </a:rPr>
              <a:t> </a:t>
            </a:r>
            <a:r>
              <a:rPr lang="en-US" sz="2800" b="1" dirty="0">
                <a:solidFill>
                  <a:prstClr val="black"/>
                </a:solidFill>
              </a:rPr>
              <a:t>is</a:t>
            </a:r>
            <a:r>
              <a:rPr lang="en-US" sz="2800" dirty="0">
                <a:solidFill>
                  <a:prstClr val="black"/>
                </a:solidFill>
              </a:rPr>
              <a:t> </a:t>
            </a:r>
            <a:r>
              <a:rPr lang="en-US" sz="2800" i="1" dirty="0">
                <a:solidFill>
                  <a:prstClr val="black"/>
                </a:solidFill>
              </a:rPr>
              <a:t>q</a:t>
            </a:r>
            <a:endParaRPr lang="en-US" sz="2800" dirty="0">
              <a:solidFill>
                <a:prstClr val="black"/>
              </a:solidFill>
            </a:endParaRPr>
          </a:p>
          <a:p>
            <a:pPr lvl="0"/>
            <a:r>
              <a:rPr lang="en-US" sz="2800" b="1" dirty="0">
                <a:solidFill>
                  <a:prstClr val="black"/>
                </a:solidFill>
              </a:rPr>
              <a:t>a sufficient condition for </a:t>
            </a:r>
            <a:r>
              <a:rPr lang="en-US" sz="2800" i="1" dirty="0">
                <a:solidFill>
                  <a:prstClr val="black"/>
                </a:solidFill>
                <a:ea typeface="Cambria Math" pitchFamily="18" charset="0"/>
              </a:rPr>
              <a:t>q</a:t>
            </a:r>
            <a:r>
              <a:rPr lang="en-US" sz="2800" dirty="0">
                <a:solidFill>
                  <a:prstClr val="black"/>
                </a:solidFill>
              </a:rPr>
              <a:t> </a:t>
            </a:r>
            <a:r>
              <a:rPr lang="en-US" sz="2800" b="1" dirty="0">
                <a:solidFill>
                  <a:prstClr val="black"/>
                </a:solidFill>
              </a:rPr>
              <a:t>is</a:t>
            </a:r>
            <a:r>
              <a:rPr lang="en-US" sz="2800" dirty="0">
                <a:solidFill>
                  <a:prstClr val="black"/>
                </a:solidFill>
              </a:rPr>
              <a:t> </a:t>
            </a:r>
            <a:r>
              <a:rPr lang="en-US" sz="2800" i="1" dirty="0">
                <a:solidFill>
                  <a:prstClr val="black"/>
                </a:solidFill>
                <a:ea typeface="Cambria Math" pitchFamily="18" charset="0"/>
              </a:rPr>
              <a:t>p</a:t>
            </a:r>
            <a:endParaRPr lang="en-US" sz="2800" dirty="0">
              <a:solidFill>
                <a:prstClr val="black"/>
              </a:solidFill>
            </a:endParaRPr>
          </a:p>
        </p:txBody>
      </p:sp>
      <p:sp>
        <p:nvSpPr>
          <p:cNvPr id="6"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15</a:t>
            </a:fld>
            <a:endParaRPr lang="en-US" sz="1600" b="1" dirty="0"/>
          </a:p>
        </p:txBody>
      </p:sp>
    </p:spTree>
    <p:extLst>
      <p:ext uri="{BB962C8B-B14F-4D97-AF65-F5344CB8AC3E}">
        <p14:creationId xmlns:p14="http://schemas.microsoft.com/office/powerpoint/2010/main" val="932493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295400"/>
            <a:ext cx="8305800" cy="1905000"/>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2" name="Title 1"/>
          <p:cNvSpPr>
            <a:spLocks noGrp="1"/>
          </p:cNvSpPr>
          <p:nvPr>
            <p:ph type="title"/>
          </p:nvPr>
        </p:nvSpPr>
        <p:spPr/>
        <p:txBody>
          <a:bodyPr/>
          <a:lstStyle/>
          <a:p>
            <a:r>
              <a:rPr lang="en-US" dirty="0"/>
              <a:t>Converse, Contrapositive, and Inverse</a:t>
            </a:r>
          </a:p>
        </p:txBody>
      </p:sp>
      <p:sp>
        <p:nvSpPr>
          <p:cNvPr id="3" name="Content Placeholder 2"/>
          <p:cNvSpPr>
            <a:spLocks noGrp="1"/>
          </p:cNvSpPr>
          <p:nvPr>
            <p:ph idx="1"/>
          </p:nvPr>
        </p:nvSpPr>
        <p:spPr>
          <a:xfrm>
            <a:off x="457200" y="1295400"/>
            <a:ext cx="8321040" cy="5257800"/>
          </a:xfrm>
        </p:spPr>
        <p:txBody>
          <a:bodyPr/>
          <a:lstStyle/>
          <a:p>
            <a:pPr>
              <a:spcBef>
                <a:spcPts val="600"/>
              </a:spcBef>
              <a:spcAft>
                <a:spcPts val="0"/>
              </a:spcAft>
            </a:pPr>
            <a:r>
              <a:rPr lang="en-US" sz="2800" dirty="0"/>
              <a:t>From </a:t>
            </a:r>
            <a:r>
              <a:rPr lang="en-US" sz="2800" i="1" dirty="0">
                <a:ea typeface="Cambria Math" pitchFamily="18" charset="0"/>
              </a:rPr>
              <a:t>p </a:t>
            </a:r>
            <a:r>
              <a:rPr lang="en-US" sz="2800" dirty="0">
                <a:ea typeface="Cambria Math"/>
                <a:sym typeface="Symbol"/>
              </a:rPr>
              <a:t></a:t>
            </a:r>
            <a:r>
              <a:rPr lang="en-US" sz="2800" dirty="0">
                <a:ea typeface="Cambria Math"/>
              </a:rPr>
              <a:t> </a:t>
            </a:r>
            <a:r>
              <a:rPr lang="en-US" sz="2800" i="1" dirty="0">
                <a:ea typeface="Cambria Math" pitchFamily="18" charset="0"/>
              </a:rPr>
              <a:t>q</a:t>
            </a:r>
            <a:r>
              <a:rPr lang="en-US" sz="2800" dirty="0"/>
              <a:t>  we can form new conditional statements .</a:t>
            </a:r>
          </a:p>
          <a:p>
            <a:pPr lvl="1">
              <a:spcBef>
                <a:spcPts val="600"/>
              </a:spcBef>
              <a:spcAft>
                <a:spcPts val="0"/>
              </a:spcAft>
            </a:pPr>
            <a:r>
              <a:rPr lang="en-US" sz="2400" i="1" dirty="0">
                <a:ea typeface="Cambria Math" pitchFamily="18" charset="0"/>
              </a:rPr>
              <a:t>q </a:t>
            </a:r>
            <a:r>
              <a:rPr lang="en-US" sz="2400" dirty="0">
                <a:ea typeface="Cambria Math"/>
                <a:sym typeface="Symbol"/>
              </a:rPr>
              <a:t></a:t>
            </a:r>
            <a:r>
              <a:rPr lang="en-US" sz="2400" dirty="0">
                <a:ea typeface="Cambria Math"/>
              </a:rPr>
              <a:t> </a:t>
            </a:r>
            <a:r>
              <a:rPr lang="en-US" sz="2400" i="1" dirty="0">
                <a:ea typeface="Cambria Math" pitchFamily="18" charset="0"/>
              </a:rPr>
              <a:t>p</a:t>
            </a:r>
            <a:r>
              <a:rPr lang="en-US" sz="2400" dirty="0"/>
              <a:t>            is the </a:t>
            </a:r>
            <a:r>
              <a:rPr lang="en-US" sz="2400" b="1" dirty="0"/>
              <a:t>converse</a:t>
            </a:r>
            <a:r>
              <a:rPr lang="en-US" sz="2400" dirty="0"/>
              <a:t> of </a:t>
            </a:r>
            <a:r>
              <a:rPr lang="en-US" sz="2400" i="1" dirty="0">
                <a:ea typeface="Cambria Math" pitchFamily="18" charset="0"/>
              </a:rPr>
              <a:t>p </a:t>
            </a:r>
            <a:r>
              <a:rPr lang="en-US" sz="2400" dirty="0">
                <a:ea typeface="Cambria Math"/>
                <a:sym typeface="Symbol"/>
              </a:rPr>
              <a:t></a:t>
            </a:r>
            <a:r>
              <a:rPr lang="en-US" sz="2400" dirty="0">
                <a:ea typeface="Cambria Math"/>
              </a:rPr>
              <a:t> </a:t>
            </a:r>
            <a:r>
              <a:rPr lang="en-US" sz="2400" i="1" dirty="0">
                <a:ea typeface="Cambria Math" pitchFamily="18" charset="0"/>
              </a:rPr>
              <a:t>q</a:t>
            </a:r>
            <a:r>
              <a:rPr lang="en-US" sz="2400" dirty="0"/>
              <a:t> </a:t>
            </a:r>
          </a:p>
          <a:p>
            <a:pPr lvl="1">
              <a:spcBef>
                <a:spcPts val="600"/>
              </a:spcBef>
              <a:spcAft>
                <a:spcPts val="0"/>
              </a:spcAft>
            </a:pPr>
            <a:r>
              <a:rPr lang="en-US" sz="2400" dirty="0">
                <a:latin typeface="Cambria Math"/>
                <a:ea typeface="Cambria Math"/>
              </a:rPr>
              <a:t>¬</a:t>
            </a:r>
            <a:r>
              <a:rPr lang="en-US" sz="2400" i="1" dirty="0">
                <a:ea typeface="Cambria Math" pitchFamily="18" charset="0"/>
              </a:rPr>
              <a:t>q </a:t>
            </a:r>
            <a:r>
              <a:rPr lang="en-US" sz="2400" dirty="0">
                <a:ea typeface="Cambria Math"/>
                <a:sym typeface="Symbol"/>
              </a:rPr>
              <a:t></a:t>
            </a:r>
            <a:r>
              <a:rPr lang="en-US" sz="2400" dirty="0">
                <a:ea typeface="Cambria Math"/>
              </a:rPr>
              <a:t> </a:t>
            </a:r>
            <a:r>
              <a:rPr lang="en-US" sz="2400" dirty="0">
                <a:latin typeface="Cambria Math"/>
                <a:ea typeface="Cambria Math"/>
              </a:rPr>
              <a:t>¬</a:t>
            </a:r>
            <a:r>
              <a:rPr lang="en-US" sz="2400" i="1" dirty="0">
                <a:ea typeface="Cambria Math" pitchFamily="18" charset="0"/>
              </a:rPr>
              <a:t>p</a:t>
            </a:r>
            <a:r>
              <a:rPr lang="en-US" sz="2400" dirty="0"/>
              <a:t>     is the </a:t>
            </a:r>
            <a:r>
              <a:rPr lang="en-US" sz="2400" b="1" dirty="0"/>
              <a:t>contrapositive</a:t>
            </a:r>
            <a:r>
              <a:rPr lang="en-US" sz="2400" dirty="0"/>
              <a:t>  of </a:t>
            </a:r>
            <a:r>
              <a:rPr lang="en-US" sz="2400" i="1" dirty="0">
                <a:ea typeface="Cambria Math" pitchFamily="18" charset="0"/>
              </a:rPr>
              <a:t>p </a:t>
            </a:r>
            <a:r>
              <a:rPr lang="en-US" sz="2400" dirty="0">
                <a:ea typeface="Cambria Math"/>
                <a:sym typeface="Symbol"/>
              </a:rPr>
              <a:t></a:t>
            </a:r>
            <a:r>
              <a:rPr lang="en-US" sz="2400" dirty="0">
                <a:ea typeface="Cambria Math"/>
              </a:rPr>
              <a:t> </a:t>
            </a:r>
            <a:r>
              <a:rPr lang="en-US" sz="2400" i="1" dirty="0">
                <a:ea typeface="Cambria Math" pitchFamily="18" charset="0"/>
              </a:rPr>
              <a:t>q</a:t>
            </a:r>
            <a:endParaRPr lang="en-US" sz="2400" dirty="0"/>
          </a:p>
          <a:p>
            <a:pPr lvl="1">
              <a:spcBef>
                <a:spcPts val="600"/>
              </a:spcBef>
              <a:spcAft>
                <a:spcPts val="0"/>
              </a:spcAft>
            </a:pPr>
            <a:r>
              <a:rPr lang="en-US" sz="2400" dirty="0">
                <a:latin typeface="Cambria Math"/>
                <a:ea typeface="Cambria Math"/>
              </a:rPr>
              <a:t>¬</a:t>
            </a:r>
            <a:r>
              <a:rPr lang="en-US" sz="2400" i="1" dirty="0">
                <a:ea typeface="Cambria Math" pitchFamily="18" charset="0"/>
              </a:rPr>
              <a:t>p </a:t>
            </a:r>
            <a:r>
              <a:rPr lang="en-US" sz="2400" dirty="0">
                <a:ea typeface="Cambria Math"/>
                <a:sym typeface="Symbol"/>
              </a:rPr>
              <a:t></a:t>
            </a:r>
            <a:r>
              <a:rPr lang="en-US" sz="2400" dirty="0">
                <a:ea typeface="Cambria Math"/>
              </a:rPr>
              <a:t> </a:t>
            </a:r>
            <a:r>
              <a:rPr lang="en-US" sz="2400" dirty="0">
                <a:latin typeface="Cambria Math"/>
                <a:ea typeface="Cambria Math"/>
              </a:rPr>
              <a:t>¬</a:t>
            </a:r>
            <a:r>
              <a:rPr lang="en-US" sz="2400" i="1" dirty="0">
                <a:ea typeface="Cambria Math" pitchFamily="18" charset="0"/>
              </a:rPr>
              <a:t>q</a:t>
            </a:r>
            <a:r>
              <a:rPr lang="en-US" sz="2400" dirty="0"/>
              <a:t>     is the </a:t>
            </a:r>
            <a:r>
              <a:rPr lang="en-US" sz="2400" b="1" dirty="0"/>
              <a:t>inverse</a:t>
            </a:r>
            <a:r>
              <a:rPr lang="en-US" sz="2400" dirty="0"/>
              <a:t> of </a:t>
            </a:r>
            <a:r>
              <a:rPr lang="en-US" sz="2400" i="1" dirty="0">
                <a:ea typeface="Cambria Math" pitchFamily="18" charset="0"/>
              </a:rPr>
              <a:t>p </a:t>
            </a:r>
            <a:r>
              <a:rPr lang="en-US" sz="2400" dirty="0">
                <a:ea typeface="Cambria Math"/>
                <a:sym typeface="Symbol"/>
              </a:rPr>
              <a:t></a:t>
            </a:r>
            <a:r>
              <a:rPr lang="en-US" sz="2400" dirty="0">
                <a:ea typeface="Cambria Math"/>
              </a:rPr>
              <a:t> </a:t>
            </a:r>
            <a:r>
              <a:rPr lang="en-US" sz="2400" i="1" dirty="0">
                <a:ea typeface="Cambria Math" pitchFamily="18" charset="0"/>
              </a:rPr>
              <a:t>q</a:t>
            </a:r>
            <a:endParaRPr lang="en-US" sz="2400" dirty="0"/>
          </a:p>
          <a:p>
            <a:pPr>
              <a:spcBef>
                <a:spcPts val="600"/>
              </a:spcBef>
              <a:spcAft>
                <a:spcPts val="0"/>
              </a:spcAft>
            </a:pPr>
            <a:r>
              <a:rPr lang="en-US" sz="2800" b="1" dirty="0"/>
              <a:t>Example</a:t>
            </a:r>
            <a:r>
              <a:rPr lang="en-US" sz="2800" dirty="0"/>
              <a:t>: Find the converse, inverse, and contrapositive of </a:t>
            </a:r>
            <a:r>
              <a:rPr lang="en-US" sz="2800" dirty="0">
                <a:solidFill>
                  <a:srgbClr val="0000FF"/>
                </a:solidFill>
              </a:rPr>
              <a:t>“It raining is a sufficient condition for my not going to town.”</a:t>
            </a:r>
          </a:p>
          <a:p>
            <a:pPr>
              <a:spcBef>
                <a:spcPts val="600"/>
              </a:spcBef>
              <a:spcAft>
                <a:spcPts val="0"/>
              </a:spcAft>
            </a:pPr>
            <a:r>
              <a:rPr lang="en-US" sz="2800" b="1" dirty="0"/>
              <a:t>Solution:</a:t>
            </a:r>
            <a:r>
              <a:rPr lang="en-US" sz="2800" dirty="0"/>
              <a:t> </a:t>
            </a:r>
          </a:p>
          <a:p>
            <a:pPr marL="274320" lvl="1" indent="0">
              <a:spcBef>
                <a:spcPts val="600"/>
              </a:spcBef>
              <a:spcAft>
                <a:spcPts val="0"/>
              </a:spcAft>
              <a:buNone/>
            </a:pPr>
            <a:r>
              <a:rPr lang="en-US" b="1" dirty="0"/>
              <a:t>converse</a:t>
            </a:r>
            <a:r>
              <a:rPr lang="en-US" dirty="0"/>
              <a:t>: </a:t>
            </a:r>
            <a:r>
              <a:rPr lang="en-US" dirty="0">
                <a:solidFill>
                  <a:srgbClr val="0000FF"/>
                </a:solidFill>
              </a:rPr>
              <a:t>If I do not go to town, then it is  raining.</a:t>
            </a:r>
          </a:p>
          <a:p>
            <a:pPr marL="274320" lvl="1" indent="0">
              <a:spcBef>
                <a:spcPts val="600"/>
              </a:spcBef>
              <a:spcAft>
                <a:spcPts val="0"/>
              </a:spcAft>
              <a:buNone/>
            </a:pPr>
            <a:r>
              <a:rPr lang="en-US" b="1" dirty="0"/>
              <a:t>inverse</a:t>
            </a:r>
            <a:r>
              <a:rPr lang="en-US" dirty="0"/>
              <a:t>: </a:t>
            </a:r>
            <a:r>
              <a:rPr lang="en-US" dirty="0">
                <a:solidFill>
                  <a:srgbClr val="0000FF"/>
                </a:solidFill>
              </a:rPr>
              <a:t>If it is not raining, then I will go to town.</a:t>
            </a:r>
          </a:p>
          <a:p>
            <a:pPr marL="274320" lvl="1" indent="0">
              <a:spcBef>
                <a:spcPts val="600"/>
              </a:spcBef>
              <a:spcAft>
                <a:spcPts val="0"/>
              </a:spcAft>
              <a:buNone/>
            </a:pPr>
            <a:r>
              <a:rPr lang="en-US" b="1" dirty="0"/>
              <a:t>contrapositive</a:t>
            </a:r>
            <a:r>
              <a:rPr lang="en-US" dirty="0"/>
              <a:t>: </a:t>
            </a:r>
            <a:r>
              <a:rPr lang="en-US" dirty="0">
                <a:solidFill>
                  <a:srgbClr val="0000FF"/>
                </a:solidFill>
              </a:rPr>
              <a:t>If I go to town, then it is not raining.</a:t>
            </a:r>
          </a:p>
        </p:txBody>
      </p:sp>
      <p:sp>
        <p:nvSpPr>
          <p:cNvPr id="4"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16</a:t>
            </a:fld>
            <a:endParaRPr lang="en-US" sz="1600" b="1" dirty="0"/>
          </a:p>
        </p:txBody>
      </p:sp>
    </p:spTree>
    <p:extLst>
      <p:ext uri="{BB962C8B-B14F-4D97-AF65-F5344CB8AC3E}">
        <p14:creationId xmlns:p14="http://schemas.microsoft.com/office/powerpoint/2010/main" val="3936145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left)">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wipe(left)">
                                      <p:cBhvr>
                                        <p:cTn id="12" dur="500"/>
                                        <p:tgtEl>
                                          <p:spTgt spid="3">
                                            <p:txEl>
                                              <p:pRg st="5" end="5"/>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wipe(left)">
                                      <p:cBhvr>
                                        <p:cTn id="16" dur="500"/>
                                        <p:tgtEl>
                                          <p:spTgt spid="3">
                                            <p:txEl>
                                              <p:pRg st="6" end="6"/>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wipe(left)">
                                      <p:cBhvr>
                                        <p:cTn id="20" dur="500"/>
                                        <p:tgtEl>
                                          <p:spTgt spid="3">
                                            <p:txEl>
                                              <p:pRg st="7" end="7"/>
                                            </p:txEl>
                                          </p:spTgt>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wipe(left)">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Biconditional</a:t>
            </a:r>
          </a:p>
        </p:txBody>
      </p:sp>
      <p:sp>
        <p:nvSpPr>
          <p:cNvPr id="5" name="Content Placeholder 2"/>
          <p:cNvSpPr>
            <a:spLocks noGrp="1"/>
          </p:cNvSpPr>
          <p:nvPr>
            <p:ph idx="1"/>
          </p:nvPr>
        </p:nvSpPr>
        <p:spPr>
          <a:xfrm>
            <a:off x="457200" y="1295400"/>
            <a:ext cx="8412480" cy="1188720"/>
          </a:xfrm>
        </p:spPr>
        <p:style>
          <a:lnRef idx="1">
            <a:schemeClr val="accent1"/>
          </a:lnRef>
          <a:fillRef idx="2">
            <a:schemeClr val="accent1"/>
          </a:fillRef>
          <a:effectRef idx="1">
            <a:schemeClr val="accent1"/>
          </a:effectRef>
          <a:fontRef idx="minor">
            <a:schemeClr val="dk1"/>
          </a:fontRef>
        </p:style>
        <p:txBody>
          <a:bodyPr/>
          <a:lstStyle/>
          <a:p>
            <a:r>
              <a:rPr lang="en-US" sz="2400" dirty="0"/>
              <a:t>If </a:t>
            </a:r>
            <a:r>
              <a:rPr lang="en-US" sz="2400" i="1" dirty="0">
                <a:ea typeface="Cambria Math" pitchFamily="18" charset="0"/>
              </a:rPr>
              <a:t>p</a:t>
            </a:r>
            <a:r>
              <a:rPr lang="en-US" sz="2400" dirty="0"/>
              <a:t>  and </a:t>
            </a:r>
            <a:r>
              <a:rPr lang="en-US" sz="2400" i="1" dirty="0">
                <a:ea typeface="Cambria Math" pitchFamily="18" charset="0"/>
              </a:rPr>
              <a:t>q</a:t>
            </a:r>
            <a:r>
              <a:rPr lang="en-US" sz="2400" dirty="0"/>
              <a:t>  are propositions, then  we can form the </a:t>
            </a:r>
            <a:r>
              <a:rPr lang="en-US" sz="2400" i="1" dirty="0">
                <a:solidFill>
                  <a:srgbClr val="0000FF"/>
                </a:solidFill>
              </a:rPr>
              <a:t>biconditional </a:t>
            </a:r>
            <a:r>
              <a:rPr lang="en-US" sz="2400" dirty="0"/>
              <a:t>proposition </a:t>
            </a:r>
            <a:r>
              <a:rPr lang="en-US" sz="2400" i="1" dirty="0">
                <a:solidFill>
                  <a:srgbClr val="0000FF"/>
                </a:solidFill>
                <a:ea typeface="Cambria Math" pitchFamily="18" charset="0"/>
              </a:rPr>
              <a:t>p </a:t>
            </a:r>
            <a:r>
              <a:rPr lang="en-US" sz="2400" dirty="0">
                <a:solidFill>
                  <a:srgbClr val="0000FF"/>
                </a:solidFill>
                <a:ea typeface="Cambria Math"/>
                <a:sym typeface="Symbol"/>
              </a:rPr>
              <a:t></a:t>
            </a:r>
            <a:r>
              <a:rPr lang="en-US" sz="2400" dirty="0">
                <a:solidFill>
                  <a:srgbClr val="0000FF"/>
                </a:solidFill>
                <a:ea typeface="Cambria Math"/>
              </a:rPr>
              <a:t> </a:t>
            </a:r>
            <a:r>
              <a:rPr lang="en-US" sz="2400" i="1" dirty="0">
                <a:solidFill>
                  <a:srgbClr val="0000FF"/>
                </a:solidFill>
                <a:ea typeface="Cambria Math" pitchFamily="18" charset="0"/>
              </a:rPr>
              <a:t>q</a:t>
            </a:r>
            <a:r>
              <a:rPr lang="en-US" sz="2400" dirty="0"/>
              <a:t>, read as “</a:t>
            </a:r>
            <a:r>
              <a:rPr lang="en-US" sz="2400" i="1" dirty="0">
                <a:ea typeface="Cambria Math" pitchFamily="18" charset="0"/>
              </a:rPr>
              <a:t>p</a:t>
            </a:r>
            <a:r>
              <a:rPr lang="en-US" sz="2400" dirty="0"/>
              <a:t>  if and only if </a:t>
            </a:r>
            <a:r>
              <a:rPr lang="en-US" sz="2400" i="1" dirty="0">
                <a:ea typeface="Cambria Math" pitchFamily="18" charset="0"/>
              </a:rPr>
              <a:t>q</a:t>
            </a:r>
            <a:r>
              <a:rPr lang="en-US" sz="2400" dirty="0"/>
              <a:t> .” The biconditional </a:t>
            </a:r>
            <a:r>
              <a:rPr lang="en-US" sz="2400" i="1" dirty="0">
                <a:ea typeface="Cambria Math" pitchFamily="18" charset="0"/>
              </a:rPr>
              <a:t>p </a:t>
            </a:r>
            <a:r>
              <a:rPr lang="en-US" sz="2400" dirty="0">
                <a:ea typeface="Cambria Math"/>
                <a:sym typeface="Symbol"/>
              </a:rPr>
              <a:t></a:t>
            </a:r>
            <a:r>
              <a:rPr lang="en-US" sz="2400" dirty="0">
                <a:ea typeface="Cambria Math"/>
              </a:rPr>
              <a:t> </a:t>
            </a:r>
            <a:r>
              <a:rPr lang="en-US" sz="2400" i="1" dirty="0">
                <a:ea typeface="Cambria Math" pitchFamily="18" charset="0"/>
              </a:rPr>
              <a:t>q</a:t>
            </a:r>
            <a:r>
              <a:rPr lang="en-US" sz="2400" dirty="0"/>
              <a:t>  denotes the proposition with this truth table:</a:t>
            </a:r>
          </a:p>
        </p:txBody>
      </p:sp>
      <p:graphicFrame>
        <p:nvGraphicFramePr>
          <p:cNvPr id="9" name="Table 3"/>
          <p:cNvGraphicFramePr>
            <a:graphicFrameLocks noGrp="1"/>
          </p:cNvGraphicFramePr>
          <p:nvPr>
            <p:extLst>
              <p:ext uri="{D42A27DB-BD31-4B8C-83A1-F6EECF244321}">
                <p14:modId xmlns:p14="http://schemas.microsoft.com/office/powerpoint/2010/main" val="54931151"/>
              </p:ext>
            </p:extLst>
          </p:nvPr>
        </p:nvGraphicFramePr>
        <p:xfrm>
          <a:off x="1524000" y="2667000"/>
          <a:ext cx="6096000" cy="2286000"/>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831567363"/>
                    </a:ext>
                  </a:extLst>
                </a:gridCol>
                <a:gridCol w="2032000">
                  <a:extLst>
                    <a:ext uri="{9D8B030D-6E8A-4147-A177-3AD203B41FA5}">
                      <a16:colId xmlns:a16="http://schemas.microsoft.com/office/drawing/2014/main" val="1633824391"/>
                    </a:ext>
                  </a:extLst>
                </a:gridCol>
                <a:gridCol w="2032000">
                  <a:extLst>
                    <a:ext uri="{9D8B030D-6E8A-4147-A177-3AD203B41FA5}">
                      <a16:colId xmlns:a16="http://schemas.microsoft.com/office/drawing/2014/main" val="2270511431"/>
                    </a:ext>
                  </a:extLst>
                </a:gridCol>
              </a:tblGrid>
              <a:tr h="457200">
                <a:tc>
                  <a:txBody>
                    <a:bodyPr/>
                    <a:lstStyle/>
                    <a:p>
                      <a:pPr algn="ctr"/>
                      <a:r>
                        <a:rPr lang="en-US" sz="2400" b="0" i="1" dirty="0">
                          <a:latin typeface="+mj-lt"/>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i="1" dirty="0">
                          <a:latin typeface="+mj-lt"/>
                          <a:ea typeface="Cambria Math" panose="02040503050406030204" pitchFamily="18" charset="0"/>
                        </a:rPr>
                        <a:t>q</a:t>
                      </a:r>
                      <a:endParaRPr lang="en-US" sz="2400" b="0" i="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i="1" dirty="0">
                          <a:latin typeface="+mj-lt"/>
                        </a:rPr>
                        <a:t>p </a:t>
                      </a:r>
                      <a:r>
                        <a:rPr lang="en-US" sz="2400" dirty="0">
                          <a:ea typeface="Cambria Math"/>
                          <a:sym typeface="Symbol"/>
                        </a:rPr>
                        <a:t></a:t>
                      </a:r>
                      <a:r>
                        <a:rPr lang="en-US" sz="2400" b="0" dirty="0">
                          <a:latin typeface="+mj-lt"/>
                          <a:ea typeface="Cambria Math" pitchFamily="18" charset="0"/>
                        </a:rPr>
                        <a:t> </a:t>
                      </a:r>
                      <a:r>
                        <a:rPr lang="en-US" sz="2400" b="0" i="1" dirty="0">
                          <a:latin typeface="+mj-lt"/>
                          <a:ea typeface="Cambria Math" pitchFamily="18" charset="0"/>
                        </a:rPr>
                        <a:t>q</a:t>
                      </a:r>
                      <a:endParaRPr lang="en-US" sz="2400" b="0" i="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457200">
                <a:tc>
                  <a:txBody>
                    <a:bodyPr/>
                    <a:lstStyle/>
                    <a:p>
                      <a:pPr algn="ctr"/>
                      <a:r>
                        <a:rPr lang="en-US" sz="2400" dirty="0">
                          <a:latin typeface="+mj-lt"/>
                        </a:rPr>
                        <a:t>T</a:t>
                      </a:r>
                      <a:endParaRPr lang="en-US" sz="24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mj-lt"/>
                        </a:rPr>
                        <a:t>T</a:t>
                      </a:r>
                      <a:endParaRPr lang="en-US" sz="24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457200">
                <a:tc>
                  <a:txBody>
                    <a:bodyPr/>
                    <a:lstStyle/>
                    <a:p>
                      <a:pPr algn="ctr"/>
                      <a:r>
                        <a:rPr lang="en-US" sz="2400" dirty="0">
                          <a:latin typeface="+mj-lt"/>
                        </a:rPr>
                        <a:t>T</a:t>
                      </a:r>
                      <a:endParaRPr lang="en-US" sz="24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mj-lt"/>
                        </a:rPr>
                        <a:t>F</a:t>
                      </a:r>
                      <a:endParaRPr lang="en-US" sz="24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r h="457200">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4318555"/>
                  </a:ext>
                </a:extLst>
              </a:tr>
              <a:tr h="457200">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3631452"/>
                  </a:ext>
                </a:extLst>
              </a:tr>
            </a:tbl>
          </a:graphicData>
        </a:graphic>
      </p:graphicFrame>
      <p:sp>
        <p:nvSpPr>
          <p:cNvPr id="6" name="Content Placeholder 4"/>
          <p:cNvSpPr>
            <a:spLocks noGrp="1"/>
          </p:cNvSpPr>
          <p:nvPr>
            <p:ph idx="13"/>
          </p:nvPr>
        </p:nvSpPr>
        <p:spPr>
          <a:xfrm>
            <a:off x="304800" y="5257800"/>
            <a:ext cx="8686800" cy="822960"/>
          </a:xfrm>
        </p:spPr>
        <p:txBody>
          <a:bodyPr/>
          <a:lstStyle/>
          <a:p>
            <a:r>
              <a:rPr lang="en-US" sz="2400" dirty="0"/>
              <a:t> </a:t>
            </a:r>
            <a:r>
              <a:rPr lang="en-US" sz="2400" b="1" dirty="0"/>
              <a:t>Example:  </a:t>
            </a:r>
            <a:r>
              <a:rPr lang="en-US" sz="2400" dirty="0"/>
              <a:t>If </a:t>
            </a:r>
            <a:r>
              <a:rPr lang="en-US" sz="2400" i="1" dirty="0">
                <a:ea typeface="Cambria Math" pitchFamily="18" charset="0"/>
              </a:rPr>
              <a:t>p</a:t>
            </a:r>
            <a:r>
              <a:rPr lang="en-US" sz="2400" dirty="0"/>
              <a:t>  denotes </a:t>
            </a:r>
            <a:r>
              <a:rPr lang="en-US" sz="2400" dirty="0">
                <a:solidFill>
                  <a:srgbClr val="0000FF"/>
                </a:solidFill>
              </a:rPr>
              <a:t>“I am at home.” </a:t>
            </a:r>
            <a:r>
              <a:rPr lang="en-US" sz="2400" dirty="0"/>
              <a:t>and </a:t>
            </a:r>
            <a:r>
              <a:rPr lang="en-US" sz="2400" i="1" dirty="0">
                <a:ea typeface="Cambria Math" pitchFamily="18" charset="0"/>
              </a:rPr>
              <a:t>q</a:t>
            </a:r>
            <a:r>
              <a:rPr lang="en-US" sz="2400" dirty="0"/>
              <a:t> denotes </a:t>
            </a:r>
            <a:r>
              <a:rPr lang="en-US" sz="2400" dirty="0">
                <a:solidFill>
                  <a:srgbClr val="0000FF"/>
                </a:solidFill>
              </a:rPr>
              <a:t>“It is raining.” </a:t>
            </a:r>
            <a:r>
              <a:rPr lang="en-US" sz="2400" dirty="0"/>
              <a:t>then </a:t>
            </a:r>
            <a:r>
              <a:rPr lang="en-US" sz="2400" i="1" dirty="0">
                <a:ea typeface="Cambria Math" pitchFamily="18" charset="0"/>
              </a:rPr>
              <a:t>p </a:t>
            </a:r>
            <a:r>
              <a:rPr lang="en-US" sz="2400" dirty="0">
                <a:ea typeface="Cambria Math"/>
                <a:sym typeface="Symbol"/>
              </a:rPr>
              <a:t></a:t>
            </a:r>
            <a:r>
              <a:rPr lang="en-US" sz="2400" dirty="0">
                <a:ea typeface="Cambria Math"/>
              </a:rPr>
              <a:t> </a:t>
            </a:r>
            <a:r>
              <a:rPr lang="en-US" sz="2400" i="1" dirty="0">
                <a:ea typeface="Cambria Math" pitchFamily="18" charset="0"/>
              </a:rPr>
              <a:t>q</a:t>
            </a:r>
            <a:r>
              <a:rPr lang="en-US" sz="2400" dirty="0"/>
              <a:t> denotes </a:t>
            </a:r>
            <a:r>
              <a:rPr lang="en-US" sz="2400" dirty="0">
                <a:solidFill>
                  <a:srgbClr val="0000FF"/>
                </a:solidFill>
              </a:rPr>
              <a:t>“I am at home  </a:t>
            </a:r>
            <a:r>
              <a:rPr lang="en-US" sz="2400" dirty="0">
                <a:solidFill>
                  <a:srgbClr val="C00000"/>
                </a:solidFill>
              </a:rPr>
              <a:t>if and only if  </a:t>
            </a:r>
            <a:r>
              <a:rPr lang="en-US" sz="2400" dirty="0">
                <a:solidFill>
                  <a:srgbClr val="0000FF"/>
                </a:solidFill>
              </a:rPr>
              <a:t>it is raining.”</a:t>
            </a:r>
          </a:p>
        </p:txBody>
      </p:sp>
      <p:sp>
        <p:nvSpPr>
          <p:cNvPr id="7"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17</a:t>
            </a:fld>
            <a:endParaRPr lang="en-US" sz="1600" b="1" dirty="0"/>
          </a:p>
        </p:txBody>
      </p:sp>
      <p:sp>
        <p:nvSpPr>
          <p:cNvPr id="8" name="Rectangle 7"/>
          <p:cNvSpPr/>
          <p:nvPr/>
        </p:nvSpPr>
        <p:spPr>
          <a:xfrm>
            <a:off x="5633545" y="3124200"/>
            <a:ext cx="1957200" cy="432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10" name="Rectangle 9"/>
          <p:cNvSpPr/>
          <p:nvPr/>
        </p:nvSpPr>
        <p:spPr>
          <a:xfrm>
            <a:off x="5633545" y="3600000"/>
            <a:ext cx="1957200" cy="403634"/>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11" name="Rectangle 10"/>
          <p:cNvSpPr/>
          <p:nvPr/>
        </p:nvSpPr>
        <p:spPr>
          <a:xfrm>
            <a:off x="5616000" y="4068000"/>
            <a:ext cx="1957200" cy="396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12" name="Rectangle 11"/>
          <p:cNvSpPr/>
          <p:nvPr/>
        </p:nvSpPr>
        <p:spPr>
          <a:xfrm>
            <a:off x="5616000" y="4536000"/>
            <a:ext cx="1957200" cy="360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276729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1"/>
                                        </p:tgtEl>
                                      </p:cBhvr>
                                    </p:animEffect>
                                    <p:set>
                                      <p:cBhvr>
                                        <p:cTn id="17" dur="1" fill="hold">
                                          <p:stCondLst>
                                            <p:cond delay="499"/>
                                          </p:stCondLst>
                                        </p:cTn>
                                        <p:tgtEl>
                                          <p:spTgt spid="1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left)">
                                      <p:cBhvr>
                                        <p:cTn id="2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animBg="1"/>
      <p:bldP spid="10" grpId="0" animBg="1"/>
      <p:bldP spid="11"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Expressing the Biconditional</a:t>
            </a:r>
          </a:p>
        </p:txBody>
      </p:sp>
      <p:sp>
        <p:nvSpPr>
          <p:cNvPr id="3" name="Content Placeholder 2"/>
          <p:cNvSpPr>
            <a:spLocks noGrp="1"/>
          </p:cNvSpPr>
          <p:nvPr>
            <p:ph idx="1"/>
          </p:nvPr>
        </p:nvSpPr>
        <p:spPr>
          <a:xfrm>
            <a:off x="457200" y="1295400"/>
            <a:ext cx="8321040" cy="5257800"/>
          </a:xfrm>
        </p:spPr>
        <p:txBody>
          <a:bodyPr/>
          <a:lstStyle/>
          <a:p>
            <a:r>
              <a:rPr lang="en-US" dirty="0"/>
              <a:t>Some alternative ways that  </a:t>
            </a:r>
            <a:r>
              <a:rPr lang="en-US" dirty="0">
                <a:solidFill>
                  <a:srgbClr val="0000FF"/>
                </a:solidFill>
              </a:rPr>
              <a:t>“</a:t>
            </a:r>
            <a:r>
              <a:rPr lang="en-US" i="1" dirty="0">
                <a:solidFill>
                  <a:srgbClr val="0000FF"/>
                </a:solidFill>
              </a:rPr>
              <a:t>p</a:t>
            </a:r>
            <a:r>
              <a:rPr lang="en-US" dirty="0">
                <a:solidFill>
                  <a:srgbClr val="0000FF"/>
                </a:solidFill>
              </a:rPr>
              <a:t> if and only if </a:t>
            </a:r>
            <a:r>
              <a:rPr lang="en-US" i="1" dirty="0">
                <a:solidFill>
                  <a:srgbClr val="0000FF"/>
                </a:solidFill>
              </a:rPr>
              <a:t>q</a:t>
            </a:r>
            <a:r>
              <a:rPr lang="en-US" dirty="0">
                <a:solidFill>
                  <a:srgbClr val="0000FF"/>
                </a:solidFill>
              </a:rPr>
              <a:t>” </a:t>
            </a:r>
            <a:br>
              <a:rPr lang="en-US" dirty="0">
                <a:solidFill>
                  <a:srgbClr val="0000FF"/>
                </a:solidFill>
              </a:rPr>
            </a:br>
            <a:r>
              <a:rPr lang="en-US" dirty="0"/>
              <a:t>is expressed in English:</a:t>
            </a:r>
          </a:p>
          <a:p>
            <a:pPr lvl="1"/>
            <a:r>
              <a:rPr lang="en-US" dirty="0"/>
              <a:t>  </a:t>
            </a:r>
            <a:r>
              <a:rPr lang="en-US" i="1" dirty="0"/>
              <a:t>p</a:t>
            </a:r>
            <a:r>
              <a:rPr lang="en-US" dirty="0"/>
              <a:t> </a:t>
            </a:r>
            <a:r>
              <a:rPr lang="en-US" b="1" dirty="0"/>
              <a:t>is necessary and sufficient for </a:t>
            </a:r>
            <a:r>
              <a:rPr lang="en-US" i="1" dirty="0"/>
              <a:t>q</a:t>
            </a:r>
            <a:endParaRPr lang="en-US" dirty="0"/>
          </a:p>
          <a:p>
            <a:pPr lvl="1"/>
            <a:r>
              <a:rPr lang="en-US" dirty="0"/>
              <a:t>  </a:t>
            </a:r>
            <a:r>
              <a:rPr lang="en-US" b="1" dirty="0"/>
              <a:t>if</a:t>
            </a:r>
            <a:r>
              <a:rPr lang="en-US" dirty="0"/>
              <a:t> </a:t>
            </a:r>
            <a:r>
              <a:rPr lang="en-US" i="1" dirty="0"/>
              <a:t>p</a:t>
            </a:r>
            <a:r>
              <a:rPr lang="en-US" dirty="0"/>
              <a:t> </a:t>
            </a:r>
            <a:r>
              <a:rPr lang="en-US" b="1" dirty="0"/>
              <a:t>then</a:t>
            </a:r>
            <a:r>
              <a:rPr lang="en-US" dirty="0"/>
              <a:t> </a:t>
            </a:r>
            <a:r>
              <a:rPr lang="en-US" i="1" dirty="0"/>
              <a:t>q</a:t>
            </a:r>
            <a:r>
              <a:rPr lang="en-US" dirty="0"/>
              <a:t>, </a:t>
            </a:r>
            <a:r>
              <a:rPr lang="en-US" b="1" dirty="0"/>
              <a:t>and conversely</a:t>
            </a:r>
          </a:p>
          <a:p>
            <a:pPr lvl="1"/>
            <a:r>
              <a:rPr lang="en-US" dirty="0"/>
              <a:t>  </a:t>
            </a:r>
            <a:r>
              <a:rPr lang="en-US" i="1" dirty="0"/>
              <a:t>p</a:t>
            </a:r>
            <a:r>
              <a:rPr lang="en-US" dirty="0"/>
              <a:t> </a:t>
            </a:r>
            <a:r>
              <a:rPr lang="en-US" b="1" dirty="0" err="1"/>
              <a:t>iff</a:t>
            </a:r>
            <a:r>
              <a:rPr lang="en-US" dirty="0"/>
              <a:t> </a:t>
            </a:r>
            <a:r>
              <a:rPr lang="en-US" i="1" dirty="0"/>
              <a:t>q</a:t>
            </a:r>
            <a:endParaRPr lang="en-US" dirty="0"/>
          </a:p>
        </p:txBody>
      </p:sp>
      <p:sp>
        <p:nvSpPr>
          <p:cNvPr id="4"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18</a:t>
            </a:fld>
            <a:endParaRPr lang="en-US" sz="1600" b="1" dirty="0"/>
          </a:p>
        </p:txBody>
      </p:sp>
    </p:spTree>
    <p:extLst>
      <p:ext uri="{BB962C8B-B14F-4D97-AF65-F5344CB8AC3E}">
        <p14:creationId xmlns:p14="http://schemas.microsoft.com/office/powerpoint/2010/main" val="2889978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Truth Tables For Compound Propositions</a:t>
            </a:r>
          </a:p>
        </p:txBody>
      </p:sp>
      <p:sp>
        <p:nvSpPr>
          <p:cNvPr id="3" name="Content Placeholder 2"/>
          <p:cNvSpPr>
            <a:spLocks noGrp="1"/>
          </p:cNvSpPr>
          <p:nvPr>
            <p:ph idx="1"/>
          </p:nvPr>
        </p:nvSpPr>
        <p:spPr>
          <a:xfrm>
            <a:off x="457200" y="1295400"/>
            <a:ext cx="8321040" cy="5257800"/>
          </a:xfrm>
        </p:spPr>
        <p:txBody>
          <a:bodyPr/>
          <a:lstStyle/>
          <a:p>
            <a:pPr>
              <a:spcBef>
                <a:spcPts val="600"/>
              </a:spcBef>
            </a:pPr>
            <a:r>
              <a:rPr lang="en-US" sz="3000" b="1" dirty="0"/>
              <a:t>Construction of a truth table:</a:t>
            </a:r>
          </a:p>
          <a:p>
            <a:pPr>
              <a:spcBef>
                <a:spcPts val="600"/>
              </a:spcBef>
            </a:pPr>
            <a:r>
              <a:rPr lang="en-US" sz="3000" b="1" dirty="0"/>
              <a:t>Rows</a:t>
            </a:r>
          </a:p>
          <a:p>
            <a:pPr lvl="1">
              <a:spcBef>
                <a:spcPts val="600"/>
              </a:spcBef>
            </a:pPr>
            <a:r>
              <a:rPr lang="en-US" sz="2600" dirty="0"/>
              <a:t>Need a row for every possible combination of values  for the  atomic propositions.</a:t>
            </a:r>
          </a:p>
          <a:p>
            <a:pPr>
              <a:spcBef>
                <a:spcPts val="600"/>
              </a:spcBef>
            </a:pPr>
            <a:r>
              <a:rPr lang="en-US" sz="3000" b="1" dirty="0"/>
              <a:t>Columns</a:t>
            </a:r>
          </a:p>
          <a:p>
            <a:pPr lvl="1">
              <a:spcBef>
                <a:spcPts val="600"/>
              </a:spcBef>
            </a:pPr>
            <a:r>
              <a:rPr lang="en-US" sz="2600" dirty="0"/>
              <a:t>Need a column for the compound proposition </a:t>
            </a:r>
            <a:br>
              <a:rPr lang="en-US" sz="2600" dirty="0"/>
            </a:br>
            <a:r>
              <a:rPr lang="en-US" sz="2600" dirty="0"/>
              <a:t>(usually at far right)</a:t>
            </a:r>
          </a:p>
          <a:p>
            <a:pPr lvl="1">
              <a:spcBef>
                <a:spcPts val="600"/>
              </a:spcBef>
            </a:pPr>
            <a:r>
              <a:rPr lang="en-US" sz="2600" dirty="0"/>
              <a:t>Need a column for the truth value of each expression that occurs in the compound proposition as it is built up.</a:t>
            </a:r>
          </a:p>
          <a:p>
            <a:pPr lvl="2">
              <a:spcBef>
                <a:spcPts val="600"/>
              </a:spcBef>
              <a:buFont typeface="Courier New" panose="02070309020205020404" pitchFamily="49" charset="0"/>
              <a:buChar char="o"/>
            </a:pPr>
            <a:r>
              <a:rPr lang="en-US" sz="2200" dirty="0"/>
              <a:t>This includes the atomic propositions</a:t>
            </a:r>
          </a:p>
        </p:txBody>
      </p:sp>
      <p:sp>
        <p:nvSpPr>
          <p:cNvPr id="4"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19</a:t>
            </a:fld>
            <a:endParaRPr lang="en-US" sz="1600" b="1" dirty="0"/>
          </a:p>
        </p:txBody>
      </p:sp>
    </p:spTree>
    <p:extLst>
      <p:ext uri="{BB962C8B-B14F-4D97-AF65-F5344CB8AC3E}">
        <p14:creationId xmlns:p14="http://schemas.microsoft.com/office/powerpoint/2010/main" val="982057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lstStyle/>
          <a:p>
            <a:pPr>
              <a:spcBef>
                <a:spcPts val="600"/>
              </a:spcBef>
            </a:pPr>
            <a:r>
              <a:rPr lang="en-US" sz="2800" b="1" dirty="0"/>
              <a:t>Propositional Logic   </a:t>
            </a:r>
            <a:r>
              <a:rPr lang="en-US" sz="2800" b="1" dirty="0">
                <a:solidFill>
                  <a:srgbClr val="0000FF"/>
                </a:solidFill>
              </a:rPr>
              <a:t>(</a:t>
            </a:r>
            <a:r>
              <a:rPr lang="en-US" sz="2800" dirty="0">
                <a:solidFill>
                  <a:srgbClr val="0000FF"/>
                </a:solidFill>
              </a:rPr>
              <a:t>aka</a:t>
            </a:r>
            <a:r>
              <a:rPr lang="en-US" sz="2800" b="1" dirty="0">
                <a:solidFill>
                  <a:srgbClr val="0000FF"/>
                </a:solidFill>
              </a:rPr>
              <a:t>, Zeroth-Order Logic)</a:t>
            </a:r>
          </a:p>
          <a:p>
            <a:pPr lvl="2">
              <a:spcBef>
                <a:spcPts val="0"/>
              </a:spcBef>
              <a:spcAft>
                <a:spcPts val="200"/>
              </a:spcAft>
            </a:pPr>
            <a:r>
              <a:rPr lang="en-US" dirty="0"/>
              <a:t>The Language of Propositions</a:t>
            </a:r>
          </a:p>
          <a:p>
            <a:pPr lvl="2">
              <a:spcBef>
                <a:spcPts val="0"/>
              </a:spcBef>
              <a:spcAft>
                <a:spcPts val="200"/>
              </a:spcAft>
            </a:pPr>
            <a:r>
              <a:rPr lang="en-US" dirty="0"/>
              <a:t>Applications</a:t>
            </a:r>
          </a:p>
          <a:p>
            <a:pPr lvl="2">
              <a:spcBef>
                <a:spcPts val="0"/>
              </a:spcBef>
              <a:spcAft>
                <a:spcPts val="200"/>
              </a:spcAft>
            </a:pPr>
            <a:r>
              <a:rPr lang="en-US" dirty="0"/>
              <a:t>Logical Equivalences</a:t>
            </a:r>
          </a:p>
          <a:p>
            <a:pPr>
              <a:spcBef>
                <a:spcPts val="600"/>
              </a:spcBef>
            </a:pPr>
            <a:r>
              <a:rPr lang="en-US" sz="2800" b="1" dirty="0"/>
              <a:t>Predicate Logic   </a:t>
            </a:r>
            <a:r>
              <a:rPr lang="en-US" sz="2800" b="1" dirty="0">
                <a:solidFill>
                  <a:srgbClr val="0000FF"/>
                </a:solidFill>
              </a:rPr>
              <a:t>(</a:t>
            </a:r>
            <a:r>
              <a:rPr lang="en-US" sz="2800" dirty="0">
                <a:solidFill>
                  <a:srgbClr val="0000FF"/>
                </a:solidFill>
              </a:rPr>
              <a:t>aka</a:t>
            </a:r>
            <a:r>
              <a:rPr lang="en-US" sz="2800" b="1" dirty="0">
                <a:solidFill>
                  <a:srgbClr val="0000FF"/>
                </a:solidFill>
              </a:rPr>
              <a:t>, First-Order Logic)</a:t>
            </a:r>
            <a:endParaRPr lang="en-US" sz="2800" b="1" dirty="0"/>
          </a:p>
          <a:p>
            <a:pPr lvl="2">
              <a:spcBef>
                <a:spcPts val="0"/>
              </a:spcBef>
              <a:spcAft>
                <a:spcPts val="200"/>
              </a:spcAft>
            </a:pPr>
            <a:r>
              <a:rPr lang="en-US" dirty="0"/>
              <a:t>The Language of Quantifiers</a:t>
            </a:r>
          </a:p>
          <a:p>
            <a:pPr lvl="2">
              <a:spcBef>
                <a:spcPts val="0"/>
              </a:spcBef>
              <a:spcAft>
                <a:spcPts val="200"/>
              </a:spcAft>
            </a:pPr>
            <a:r>
              <a:rPr lang="en-US" dirty="0"/>
              <a:t>Logical Equivalences</a:t>
            </a:r>
          </a:p>
          <a:p>
            <a:pPr lvl="2">
              <a:spcBef>
                <a:spcPts val="0"/>
              </a:spcBef>
              <a:spcAft>
                <a:spcPts val="200"/>
              </a:spcAft>
            </a:pPr>
            <a:r>
              <a:rPr lang="en-US" dirty="0"/>
              <a:t>Nested Quantifiers</a:t>
            </a:r>
          </a:p>
          <a:p>
            <a:pPr>
              <a:spcBef>
                <a:spcPts val="600"/>
              </a:spcBef>
            </a:pPr>
            <a:r>
              <a:rPr lang="en-US" sz="2800" b="1" dirty="0"/>
              <a:t>Proofs</a:t>
            </a:r>
          </a:p>
          <a:p>
            <a:pPr lvl="2">
              <a:spcBef>
                <a:spcPts val="0"/>
              </a:spcBef>
              <a:spcAft>
                <a:spcPts val="200"/>
              </a:spcAft>
            </a:pPr>
            <a:r>
              <a:rPr lang="en-US" dirty="0"/>
              <a:t>Rules of Inference</a:t>
            </a:r>
          </a:p>
          <a:p>
            <a:pPr lvl="2">
              <a:spcBef>
                <a:spcPts val="0"/>
              </a:spcBef>
              <a:spcAft>
                <a:spcPts val="200"/>
              </a:spcAft>
            </a:pPr>
            <a:r>
              <a:rPr lang="en-US" dirty="0"/>
              <a:t>Proof Methods</a:t>
            </a:r>
          </a:p>
          <a:p>
            <a:pPr lvl="2">
              <a:spcBef>
                <a:spcPts val="0"/>
              </a:spcBef>
              <a:spcAft>
                <a:spcPts val="200"/>
              </a:spcAft>
            </a:pPr>
            <a:r>
              <a:rPr lang="en-US" dirty="0"/>
              <a:t>Proof Strategy</a:t>
            </a:r>
          </a:p>
        </p:txBody>
      </p:sp>
      <p:sp>
        <p:nvSpPr>
          <p:cNvPr id="4"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2</a:t>
            </a:fld>
            <a:endParaRPr lang="en-US" sz="1600" b="1" dirty="0"/>
          </a:p>
        </p:txBody>
      </p:sp>
    </p:spTree>
    <p:extLst>
      <p:ext uri="{BB962C8B-B14F-4D97-AF65-F5344CB8AC3E}">
        <p14:creationId xmlns:p14="http://schemas.microsoft.com/office/powerpoint/2010/main" val="766881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41257124"/>
              </p:ext>
            </p:extLst>
          </p:nvPr>
        </p:nvGraphicFramePr>
        <p:xfrm>
          <a:off x="1752600" y="2057400"/>
          <a:ext cx="5562600" cy="4191003"/>
        </p:xfrm>
        <a:graphic>
          <a:graphicData uri="http://schemas.openxmlformats.org/drawingml/2006/table">
            <a:tbl>
              <a:tblPr firstRow="1" bandRow="1">
                <a:tableStyleId>{21E4AEA4-8DFA-4A89-87EB-49C32662AFE0}</a:tableStyleId>
              </a:tblPr>
              <a:tblGrid>
                <a:gridCol w="685800">
                  <a:extLst>
                    <a:ext uri="{9D8B030D-6E8A-4147-A177-3AD203B41FA5}">
                      <a16:colId xmlns:a16="http://schemas.microsoft.com/office/drawing/2014/main" val="831567363"/>
                    </a:ext>
                  </a:extLst>
                </a:gridCol>
                <a:gridCol w="685800">
                  <a:extLst>
                    <a:ext uri="{9D8B030D-6E8A-4147-A177-3AD203B41FA5}">
                      <a16:colId xmlns:a16="http://schemas.microsoft.com/office/drawing/2014/main" val="1633824391"/>
                    </a:ext>
                  </a:extLst>
                </a:gridCol>
                <a:gridCol w="670560">
                  <a:extLst>
                    <a:ext uri="{9D8B030D-6E8A-4147-A177-3AD203B41FA5}">
                      <a16:colId xmlns:a16="http://schemas.microsoft.com/office/drawing/2014/main" val="2270511431"/>
                    </a:ext>
                  </a:extLst>
                </a:gridCol>
                <a:gridCol w="701040">
                  <a:extLst>
                    <a:ext uri="{9D8B030D-6E8A-4147-A177-3AD203B41FA5}">
                      <a16:colId xmlns:a16="http://schemas.microsoft.com/office/drawing/2014/main" val="2468978270"/>
                    </a:ext>
                  </a:extLst>
                </a:gridCol>
                <a:gridCol w="990600">
                  <a:extLst>
                    <a:ext uri="{9D8B030D-6E8A-4147-A177-3AD203B41FA5}">
                      <a16:colId xmlns:a16="http://schemas.microsoft.com/office/drawing/2014/main" val="1828901928"/>
                    </a:ext>
                  </a:extLst>
                </a:gridCol>
                <a:gridCol w="1828800">
                  <a:extLst>
                    <a:ext uri="{9D8B030D-6E8A-4147-A177-3AD203B41FA5}">
                      <a16:colId xmlns:a16="http://schemas.microsoft.com/office/drawing/2014/main" val="973339140"/>
                    </a:ext>
                  </a:extLst>
                </a:gridCol>
              </a:tblGrid>
              <a:tr h="465667">
                <a:tc>
                  <a:txBody>
                    <a:bodyPr/>
                    <a:lstStyle/>
                    <a:p>
                      <a:pPr algn="ctr"/>
                      <a:r>
                        <a:rPr lang="en-US" sz="2400" b="1" i="1" dirty="0">
                          <a:latin typeface="+mj-lt"/>
                        </a:rPr>
                        <a:t>p</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i="1" dirty="0">
                          <a:latin typeface="+mj-lt"/>
                          <a:ea typeface="Cambria Math" panose="02040503050406030204" pitchFamily="18" charset="0"/>
                        </a:rPr>
                        <a:t>q</a:t>
                      </a:r>
                      <a:endParaRPr lang="en-US" sz="2400" b="1" i="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i="1" dirty="0">
                          <a:latin typeface="+mj-lt"/>
                        </a:rPr>
                        <a:t>r</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i="0" dirty="0">
                          <a:latin typeface="Cambria Math"/>
                          <a:ea typeface="Cambria Math"/>
                        </a:rPr>
                        <a:t>¬</a:t>
                      </a:r>
                      <a:r>
                        <a:rPr lang="en-US" sz="2400" b="1" i="1" dirty="0">
                          <a:ea typeface="Cambria Math" pitchFamily="18" charset="0"/>
                        </a:rPr>
                        <a:t>r</a:t>
                      </a:r>
                      <a:endParaRPr lang="en-US" sz="2400" b="1" i="1" dirty="0">
                        <a:latin typeface="+mj-lt"/>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i="1" dirty="0">
                          <a:ea typeface="Cambria Math" pitchFamily="18" charset="0"/>
                        </a:rPr>
                        <a:t>p</a:t>
                      </a:r>
                      <a:r>
                        <a:rPr lang="en-US" sz="2400" b="1" i="0" dirty="0">
                          <a:latin typeface="Cambria Math" pitchFamily="18" charset="0"/>
                          <a:ea typeface="Cambria Math" pitchFamily="18" charset="0"/>
                        </a:rPr>
                        <a:t> ∨ </a:t>
                      </a:r>
                      <a:r>
                        <a:rPr lang="en-US" sz="2400" b="1" i="1" dirty="0">
                          <a:ea typeface="Cambria Math" pitchFamily="18" charset="0"/>
                        </a:rPr>
                        <a:t>q</a:t>
                      </a:r>
                      <a:r>
                        <a:rPr lang="en-US" sz="2400" b="1" i="0" dirty="0">
                          <a:ea typeface="Cambria Math" pitchFamily="18" charset="0"/>
                        </a:rPr>
                        <a:t> </a:t>
                      </a:r>
                      <a:endParaRPr lang="en-US" sz="2400" b="1" i="0" dirty="0">
                        <a:latin typeface="+mj-lt"/>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i="1" dirty="0">
                          <a:ea typeface="Cambria Math" pitchFamily="18" charset="0"/>
                        </a:rPr>
                        <a:t>p</a:t>
                      </a:r>
                      <a:r>
                        <a:rPr lang="en-US" sz="2400" b="1" i="0" dirty="0">
                          <a:latin typeface="Cambria Math" pitchFamily="18" charset="0"/>
                          <a:ea typeface="Cambria Math" pitchFamily="18" charset="0"/>
                        </a:rPr>
                        <a:t> ∨ </a:t>
                      </a:r>
                      <a:r>
                        <a:rPr lang="en-US" sz="2400" b="1" i="1" dirty="0">
                          <a:ea typeface="Cambria Math" pitchFamily="18" charset="0"/>
                        </a:rPr>
                        <a:t>q</a:t>
                      </a:r>
                      <a:r>
                        <a:rPr lang="en-US" sz="2400" b="1" i="0" dirty="0">
                          <a:ea typeface="Cambria Math" pitchFamily="18" charset="0"/>
                        </a:rPr>
                        <a:t> </a:t>
                      </a:r>
                      <a:r>
                        <a:rPr lang="en-US" sz="2400" dirty="0">
                          <a:ea typeface="Cambria Math" pitchFamily="18" charset="0"/>
                          <a:sym typeface="Symbol"/>
                        </a:rPr>
                        <a:t></a:t>
                      </a:r>
                      <a:r>
                        <a:rPr lang="en-US" sz="2400" b="1" i="0" dirty="0">
                          <a:ea typeface="Cambria Math" pitchFamily="18" charset="0"/>
                        </a:rPr>
                        <a:t> </a:t>
                      </a:r>
                      <a:r>
                        <a:rPr lang="en-US" sz="2400" b="1" i="0" dirty="0">
                          <a:latin typeface="Cambria Math"/>
                          <a:ea typeface="Cambria Math"/>
                        </a:rPr>
                        <a:t>¬</a:t>
                      </a:r>
                      <a:r>
                        <a:rPr lang="en-US" sz="2400" b="1" i="1" dirty="0">
                          <a:ea typeface="Cambria Math" pitchFamily="18" charset="0"/>
                        </a:rPr>
                        <a:t>r</a:t>
                      </a:r>
                      <a:endParaRPr lang="en-US" sz="2400" b="1" i="1" dirty="0">
                        <a:latin typeface="+mj-lt"/>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465667">
                <a:tc>
                  <a:txBody>
                    <a:bodyPr/>
                    <a:lstStyle/>
                    <a:p>
                      <a:pPr algn="ctr"/>
                      <a:r>
                        <a:rPr lang="en-US" sz="2400" dirty="0">
                          <a:latin typeface="+mj-lt"/>
                        </a:rPr>
                        <a:t>T</a:t>
                      </a:r>
                      <a:endParaRPr lang="en-US" sz="2400" b="0" dirty="0">
                        <a:latin typeface="+mj-lt"/>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mj-lt"/>
                        </a:rPr>
                        <a:t>T</a:t>
                      </a:r>
                      <a:endParaRPr lang="en-US" sz="24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2400" b="0" i="0" u="none" strike="noStrike" kern="1200" cap="none" spc="0" normalizeH="0" baseline="0" noProof="0" dirty="0">
                          <a:ln>
                            <a:noFill/>
                          </a:ln>
                          <a:solidFill>
                            <a:prstClr val="black"/>
                          </a:solidFill>
                          <a:effectLst/>
                          <a:uLnTx/>
                          <a:uFillTx/>
                          <a:latin typeface="Calibri"/>
                          <a:ea typeface="+mn-ea"/>
                          <a:cs typeface="+mn-cs"/>
                        </a:rPr>
                        <a:t>T</a:t>
                      </a:r>
                      <a:endParaRPr lang="en-US" sz="2400" b="0" dirty="0">
                        <a:latin typeface="+mj-lt"/>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465667">
                <a:tc>
                  <a:txBody>
                    <a:bodyPr/>
                    <a:lstStyle/>
                    <a:p>
                      <a:pPr algn="ctr"/>
                      <a:r>
                        <a:rPr lang="en-US" sz="2400" dirty="0">
                          <a:latin typeface="+mj-lt"/>
                        </a:rPr>
                        <a:t>T</a:t>
                      </a:r>
                      <a:endParaRPr lang="en-US" sz="2400" b="0" dirty="0">
                        <a:latin typeface="+mj-lt"/>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mj-lt"/>
                        </a:rPr>
                        <a:t>T</a:t>
                      </a:r>
                      <a:endParaRPr lang="en-US" sz="24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2400" b="0" i="0" u="none" strike="noStrike" kern="1200" cap="none" spc="0" normalizeH="0" baseline="0" noProof="0">
                          <a:ln>
                            <a:noFill/>
                          </a:ln>
                          <a:solidFill>
                            <a:prstClr val="black"/>
                          </a:solidFill>
                          <a:effectLst/>
                          <a:uLnTx/>
                          <a:uFillTx/>
                          <a:latin typeface="Calibri"/>
                          <a:ea typeface="+mn-ea"/>
                          <a:cs typeface="+mn-cs"/>
                        </a:rPr>
                        <a:t>T</a:t>
                      </a:r>
                      <a:endParaRPr lang="en-US" sz="2400" b="0" dirty="0">
                        <a:latin typeface="+mj-lt"/>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r h="46566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2400" b="0" i="0" u="none" strike="noStrike" kern="1200" cap="none" spc="0" normalizeH="0" baseline="0" noProof="0">
                          <a:ln>
                            <a:noFill/>
                          </a:ln>
                          <a:solidFill>
                            <a:prstClr val="black"/>
                          </a:solidFill>
                          <a:effectLst/>
                          <a:uLnTx/>
                          <a:uFillTx/>
                          <a:latin typeface="Calibri"/>
                          <a:ea typeface="+mn-ea"/>
                          <a:cs typeface="+mn-cs"/>
                        </a:rPr>
                        <a:t>T</a:t>
                      </a:r>
                      <a:endParaRPr lang="en-US" sz="2400" b="0" dirty="0">
                        <a:latin typeface="+mj-lt"/>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4318555"/>
                  </a:ext>
                </a:extLst>
              </a:tr>
              <a:tr h="46566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2400" b="0" i="0" u="none" strike="noStrike" kern="1200" cap="none" spc="0" normalizeH="0" baseline="0" noProof="0">
                          <a:ln>
                            <a:noFill/>
                          </a:ln>
                          <a:solidFill>
                            <a:prstClr val="black"/>
                          </a:solidFill>
                          <a:effectLst/>
                          <a:uLnTx/>
                          <a:uFillTx/>
                          <a:latin typeface="Calibri"/>
                          <a:ea typeface="+mn-ea"/>
                          <a:cs typeface="+mn-cs"/>
                        </a:rPr>
                        <a:t>T</a:t>
                      </a:r>
                      <a:endParaRPr lang="en-US" sz="2400" b="0" dirty="0">
                        <a:latin typeface="+mj-lt"/>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3631452"/>
                  </a:ext>
                </a:extLst>
              </a:tr>
              <a:tr h="46566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F</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mj-lt"/>
                        </a:rPr>
                        <a:t>T</a:t>
                      </a:r>
                      <a:endParaRPr lang="en-US" sz="24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2400" b="0" i="0" u="none" strike="noStrike" kern="1200" cap="none" spc="0" normalizeH="0" baseline="0" noProof="0" dirty="0">
                          <a:ln>
                            <a:noFill/>
                          </a:ln>
                          <a:solidFill>
                            <a:prstClr val="black"/>
                          </a:solidFill>
                          <a:effectLst/>
                          <a:uLnTx/>
                          <a:uFillTx/>
                          <a:latin typeface="Calibri"/>
                          <a:ea typeface="+mn-ea"/>
                          <a:cs typeface="+mn-cs"/>
                        </a:rPr>
                        <a:t>T</a:t>
                      </a:r>
                      <a:endParaRPr lang="en-US" sz="2400" b="0" dirty="0">
                        <a:latin typeface="+mj-lt"/>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81036102"/>
                  </a:ext>
                </a:extLst>
              </a:tr>
              <a:tr h="46566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mn-cs"/>
                        </a:rPr>
                        <a:t>F</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mj-lt"/>
                        </a:rPr>
                        <a:t>T</a:t>
                      </a:r>
                      <a:endParaRPr lang="en-US" sz="24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2400" b="0" i="0" u="none" strike="noStrike" kern="1200" cap="none" spc="0" normalizeH="0" baseline="0" noProof="0" dirty="0">
                          <a:ln>
                            <a:noFill/>
                          </a:ln>
                          <a:solidFill>
                            <a:prstClr val="black"/>
                          </a:solidFill>
                          <a:effectLst/>
                          <a:uLnTx/>
                          <a:uFillTx/>
                          <a:latin typeface="Calibri"/>
                          <a:ea typeface="+mn-ea"/>
                          <a:cs typeface="+mn-cs"/>
                        </a:rPr>
                        <a:t>T</a:t>
                      </a:r>
                      <a:endParaRPr lang="en-US" sz="2400" b="0" dirty="0">
                        <a:latin typeface="+mj-lt"/>
                      </a:endParaRP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6578784"/>
                  </a:ext>
                </a:extLst>
              </a:tr>
              <a:tr h="46566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mn-cs"/>
                        </a:rPr>
                        <a:t>F</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kern="1200" dirty="0">
                          <a:solidFill>
                            <a:schemeClr val="dk1"/>
                          </a:solidFill>
                          <a:latin typeface="+mn-lt"/>
                          <a:ea typeface="+mn-ea"/>
                          <a:cs typeface="+mn-cs"/>
                        </a:rPr>
                        <a:t>F</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6197536"/>
                  </a:ext>
                </a:extLst>
              </a:tr>
              <a:tr h="46566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F</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kern="1200" dirty="0">
                          <a:solidFill>
                            <a:schemeClr val="dk1"/>
                          </a:solidFill>
                          <a:latin typeface="+mn-lt"/>
                          <a:ea typeface="+mn-ea"/>
                          <a:cs typeface="+mn-cs"/>
                        </a:rPr>
                        <a:t>F</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2039154"/>
                  </a:ext>
                </a:extLst>
              </a:tr>
            </a:tbl>
          </a:graphicData>
        </a:graphic>
      </p:graphicFrame>
      <p:sp>
        <p:nvSpPr>
          <p:cNvPr id="2" name="Title 1"/>
          <p:cNvSpPr>
            <a:spLocks noGrp="1"/>
          </p:cNvSpPr>
          <p:nvPr>
            <p:ph type="title"/>
          </p:nvPr>
        </p:nvSpPr>
        <p:spPr/>
        <p:txBody>
          <a:bodyPr/>
          <a:lstStyle/>
          <a:p>
            <a:r>
              <a:rPr lang="en-US" dirty="0"/>
              <a:t>Example Truth Table</a:t>
            </a:r>
          </a:p>
        </p:txBody>
      </p:sp>
      <p:sp>
        <p:nvSpPr>
          <p:cNvPr id="3" name="Content Placeholder 2"/>
          <p:cNvSpPr>
            <a:spLocks noGrp="1"/>
          </p:cNvSpPr>
          <p:nvPr>
            <p:ph idx="1"/>
          </p:nvPr>
        </p:nvSpPr>
        <p:spPr>
          <a:xfrm>
            <a:off x="457200" y="1295400"/>
            <a:ext cx="8321040" cy="5257800"/>
          </a:xfrm>
        </p:spPr>
        <p:txBody>
          <a:bodyPr/>
          <a:lstStyle/>
          <a:p>
            <a:r>
              <a:rPr lang="en-US" dirty="0"/>
              <a:t>Construct a truth table for </a:t>
            </a:r>
            <a:r>
              <a:rPr lang="en-US" i="1" dirty="0">
                <a:ea typeface="Cambria Math" pitchFamily="18" charset="0"/>
              </a:rPr>
              <a:t>p</a:t>
            </a:r>
            <a:r>
              <a:rPr lang="en-US" i="1"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a:ea typeface="Cambria Math" pitchFamily="18" charset="0"/>
              </a:rPr>
              <a:t>q </a:t>
            </a:r>
            <a:r>
              <a:rPr lang="en-US" dirty="0">
                <a:ea typeface="Cambria Math" pitchFamily="18" charset="0"/>
                <a:sym typeface="Symbol"/>
              </a:rPr>
              <a:t></a:t>
            </a:r>
            <a:r>
              <a:rPr lang="en-US" i="1" dirty="0">
                <a:ea typeface="Cambria Math" pitchFamily="18" charset="0"/>
              </a:rPr>
              <a:t> </a:t>
            </a:r>
            <a:r>
              <a:rPr lang="en-US" dirty="0">
                <a:latin typeface="Cambria Math"/>
                <a:ea typeface="Cambria Math"/>
              </a:rPr>
              <a:t>¬</a:t>
            </a:r>
            <a:r>
              <a:rPr lang="en-US" i="1" dirty="0">
                <a:ea typeface="Cambria Math" pitchFamily="18" charset="0"/>
              </a:rPr>
              <a:t>r</a:t>
            </a:r>
            <a:endParaRPr lang="en-US" dirty="0"/>
          </a:p>
        </p:txBody>
      </p:sp>
      <p:sp>
        <p:nvSpPr>
          <p:cNvPr id="5"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20</a:t>
            </a:fld>
            <a:endParaRPr lang="en-US" sz="1600" b="1" dirty="0"/>
          </a:p>
        </p:txBody>
      </p:sp>
      <p:sp>
        <p:nvSpPr>
          <p:cNvPr id="6" name="Rectangle 5"/>
          <p:cNvSpPr/>
          <p:nvPr/>
        </p:nvSpPr>
        <p:spPr>
          <a:xfrm>
            <a:off x="3852992" y="2556000"/>
            <a:ext cx="612000" cy="396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7" name="Rectangle 6"/>
          <p:cNvSpPr/>
          <p:nvPr/>
        </p:nvSpPr>
        <p:spPr>
          <a:xfrm>
            <a:off x="3852992" y="3023254"/>
            <a:ext cx="612000" cy="405746"/>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8" name="Rectangle 7"/>
          <p:cNvSpPr/>
          <p:nvPr/>
        </p:nvSpPr>
        <p:spPr>
          <a:xfrm>
            <a:off x="3852992" y="3505200"/>
            <a:ext cx="612000" cy="381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9" name="Rectangle 8"/>
          <p:cNvSpPr/>
          <p:nvPr/>
        </p:nvSpPr>
        <p:spPr>
          <a:xfrm>
            <a:off x="3852992" y="3933993"/>
            <a:ext cx="612000" cy="432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10" name="Rectangle 9"/>
          <p:cNvSpPr/>
          <p:nvPr/>
        </p:nvSpPr>
        <p:spPr>
          <a:xfrm>
            <a:off x="3852992" y="4401186"/>
            <a:ext cx="612000" cy="396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11" name="Rectangle 10"/>
          <p:cNvSpPr/>
          <p:nvPr/>
        </p:nvSpPr>
        <p:spPr>
          <a:xfrm>
            <a:off x="3852992" y="4868440"/>
            <a:ext cx="612000" cy="405746"/>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12" name="Rectangle 11"/>
          <p:cNvSpPr/>
          <p:nvPr/>
        </p:nvSpPr>
        <p:spPr>
          <a:xfrm>
            <a:off x="3852992" y="5350386"/>
            <a:ext cx="612000" cy="381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13" name="Rectangle 12"/>
          <p:cNvSpPr/>
          <p:nvPr/>
        </p:nvSpPr>
        <p:spPr>
          <a:xfrm>
            <a:off x="3852992" y="5779179"/>
            <a:ext cx="612000" cy="432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14" name="Rectangle 13"/>
          <p:cNvSpPr/>
          <p:nvPr/>
        </p:nvSpPr>
        <p:spPr>
          <a:xfrm>
            <a:off x="4552425" y="2556000"/>
            <a:ext cx="900000" cy="396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15" name="Rectangle 14"/>
          <p:cNvSpPr/>
          <p:nvPr/>
        </p:nvSpPr>
        <p:spPr>
          <a:xfrm>
            <a:off x="4552425" y="3023254"/>
            <a:ext cx="900000" cy="405746"/>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16" name="Rectangle 15"/>
          <p:cNvSpPr/>
          <p:nvPr/>
        </p:nvSpPr>
        <p:spPr>
          <a:xfrm>
            <a:off x="4552425" y="3505200"/>
            <a:ext cx="900000" cy="381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17" name="Rectangle 16"/>
          <p:cNvSpPr/>
          <p:nvPr/>
        </p:nvSpPr>
        <p:spPr>
          <a:xfrm>
            <a:off x="4552425" y="3933993"/>
            <a:ext cx="900000" cy="432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18" name="Rectangle 17"/>
          <p:cNvSpPr/>
          <p:nvPr/>
        </p:nvSpPr>
        <p:spPr>
          <a:xfrm>
            <a:off x="4552425" y="4401186"/>
            <a:ext cx="900000" cy="396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19" name="Rectangle 18"/>
          <p:cNvSpPr/>
          <p:nvPr/>
        </p:nvSpPr>
        <p:spPr>
          <a:xfrm>
            <a:off x="4552425" y="4868440"/>
            <a:ext cx="900000" cy="405746"/>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20" name="Rectangle 19"/>
          <p:cNvSpPr/>
          <p:nvPr/>
        </p:nvSpPr>
        <p:spPr>
          <a:xfrm>
            <a:off x="4552425" y="5350386"/>
            <a:ext cx="900000" cy="381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21" name="Rectangle 20"/>
          <p:cNvSpPr/>
          <p:nvPr/>
        </p:nvSpPr>
        <p:spPr>
          <a:xfrm>
            <a:off x="4552425" y="5779179"/>
            <a:ext cx="900000" cy="432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22" name="Rectangle 21"/>
          <p:cNvSpPr/>
          <p:nvPr/>
        </p:nvSpPr>
        <p:spPr>
          <a:xfrm>
            <a:off x="5562600" y="2540524"/>
            <a:ext cx="1728000" cy="396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23" name="Rectangle 22"/>
          <p:cNvSpPr/>
          <p:nvPr/>
        </p:nvSpPr>
        <p:spPr>
          <a:xfrm>
            <a:off x="5562600" y="3007778"/>
            <a:ext cx="1728000" cy="405746"/>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24" name="Rectangle 23"/>
          <p:cNvSpPr/>
          <p:nvPr/>
        </p:nvSpPr>
        <p:spPr>
          <a:xfrm>
            <a:off x="5562600" y="3489724"/>
            <a:ext cx="1728000" cy="381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25" name="Rectangle 24"/>
          <p:cNvSpPr/>
          <p:nvPr/>
        </p:nvSpPr>
        <p:spPr>
          <a:xfrm>
            <a:off x="5562600" y="3918517"/>
            <a:ext cx="1728000" cy="432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26" name="Rectangle 25"/>
          <p:cNvSpPr/>
          <p:nvPr/>
        </p:nvSpPr>
        <p:spPr>
          <a:xfrm>
            <a:off x="5562600" y="4385710"/>
            <a:ext cx="1728000" cy="396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27" name="Rectangle 26"/>
          <p:cNvSpPr/>
          <p:nvPr/>
        </p:nvSpPr>
        <p:spPr>
          <a:xfrm>
            <a:off x="5562600" y="4852964"/>
            <a:ext cx="1728000" cy="405746"/>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28" name="Rectangle 27"/>
          <p:cNvSpPr/>
          <p:nvPr/>
        </p:nvSpPr>
        <p:spPr>
          <a:xfrm>
            <a:off x="5562600" y="5334910"/>
            <a:ext cx="1728000" cy="381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29" name="Rectangle 28"/>
          <p:cNvSpPr/>
          <p:nvPr/>
        </p:nvSpPr>
        <p:spPr>
          <a:xfrm>
            <a:off x="5562600" y="5814000"/>
            <a:ext cx="1728000" cy="396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2649461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par>
                          <p:cTn id="8" fill="hold">
                            <p:stCondLst>
                              <p:cond delay="500"/>
                            </p:stCondLst>
                            <p:childTnLst>
                              <p:par>
                                <p:cTn id="9" presetID="10" presetClass="exit" presetSubtype="0" fill="hold" grpId="0" nodeType="afterEffect">
                                  <p:stCondLst>
                                    <p:cond delay="0"/>
                                  </p:stCondLst>
                                  <p:childTnLst>
                                    <p:animEffect transition="out" filter="fade">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childTnLst>
                          </p:cTn>
                        </p:par>
                        <p:par>
                          <p:cTn id="12" fill="hold">
                            <p:stCondLst>
                              <p:cond delay="1000"/>
                            </p:stCondLst>
                            <p:childTnLst>
                              <p:par>
                                <p:cTn id="13" presetID="10" presetClass="exit" presetSubtype="0" fill="hold" grpId="0" nodeType="after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par>
                          <p:cTn id="16" fill="hold">
                            <p:stCondLst>
                              <p:cond delay="1500"/>
                            </p:stCondLst>
                            <p:childTnLst>
                              <p:par>
                                <p:cTn id="17" presetID="10" presetClass="exit" presetSubtype="0" fill="hold" grpId="0" nodeType="afterEffect">
                                  <p:stCondLst>
                                    <p:cond delay="0"/>
                                  </p:stCondLst>
                                  <p:childTnLst>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childTnLst>
                          </p:cTn>
                        </p:par>
                        <p:par>
                          <p:cTn id="20" fill="hold">
                            <p:stCondLst>
                              <p:cond delay="2000"/>
                            </p:stCondLst>
                            <p:childTnLst>
                              <p:par>
                                <p:cTn id="21" presetID="10" presetClass="exit" presetSubtype="0" fill="hold" grpId="0" nodeType="afterEffect">
                                  <p:stCondLst>
                                    <p:cond delay="0"/>
                                  </p:stCondLst>
                                  <p:childTnLst>
                                    <p:animEffect transition="out" filter="fade">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childTnLst>
                          </p:cTn>
                        </p:par>
                        <p:par>
                          <p:cTn id="24" fill="hold">
                            <p:stCondLst>
                              <p:cond delay="2500"/>
                            </p:stCondLst>
                            <p:childTnLst>
                              <p:par>
                                <p:cTn id="25" presetID="10" presetClass="exit" presetSubtype="0" fill="hold" grpId="0" nodeType="afterEffect">
                                  <p:stCondLst>
                                    <p:cond delay="0"/>
                                  </p:stCondLst>
                                  <p:childTnLst>
                                    <p:animEffect transition="out" filter="fade">
                                      <p:cBhvr>
                                        <p:cTn id="26" dur="500"/>
                                        <p:tgtEl>
                                          <p:spTgt spid="11"/>
                                        </p:tgtEl>
                                      </p:cBhvr>
                                    </p:animEffect>
                                    <p:set>
                                      <p:cBhvr>
                                        <p:cTn id="27" dur="1" fill="hold">
                                          <p:stCondLst>
                                            <p:cond delay="499"/>
                                          </p:stCondLst>
                                        </p:cTn>
                                        <p:tgtEl>
                                          <p:spTgt spid="11"/>
                                        </p:tgtEl>
                                        <p:attrNameLst>
                                          <p:attrName>style.visibility</p:attrName>
                                        </p:attrNameLst>
                                      </p:cBhvr>
                                      <p:to>
                                        <p:strVal val="hidden"/>
                                      </p:to>
                                    </p:set>
                                  </p:childTnLst>
                                </p:cTn>
                              </p:par>
                            </p:childTnLst>
                          </p:cTn>
                        </p:par>
                        <p:par>
                          <p:cTn id="28" fill="hold">
                            <p:stCondLst>
                              <p:cond delay="3000"/>
                            </p:stCondLst>
                            <p:childTnLst>
                              <p:par>
                                <p:cTn id="29" presetID="10" presetClass="exit" presetSubtype="0" fill="hold" grpId="0" nodeType="afterEffect">
                                  <p:stCondLst>
                                    <p:cond delay="0"/>
                                  </p:stCondLst>
                                  <p:childTnLst>
                                    <p:animEffect transition="out" filter="fade">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childTnLst>
                          </p:cTn>
                        </p:par>
                        <p:par>
                          <p:cTn id="32" fill="hold">
                            <p:stCondLst>
                              <p:cond delay="3500"/>
                            </p:stCondLst>
                            <p:childTnLst>
                              <p:par>
                                <p:cTn id="33" presetID="10" presetClass="exit" presetSubtype="0" fill="hold" grpId="0" nodeType="afterEffect">
                                  <p:stCondLst>
                                    <p:cond delay="0"/>
                                  </p:stCondLst>
                                  <p:childTnLst>
                                    <p:animEffect transition="out" filter="fade">
                                      <p:cBhvr>
                                        <p:cTn id="34" dur="500"/>
                                        <p:tgtEl>
                                          <p:spTgt spid="13"/>
                                        </p:tgtEl>
                                      </p:cBhvr>
                                    </p:animEffect>
                                    <p:set>
                                      <p:cBhvr>
                                        <p:cTn id="35" dur="1" fill="hold">
                                          <p:stCondLst>
                                            <p:cond delay="499"/>
                                          </p:stCondLst>
                                        </p:cTn>
                                        <p:tgtEl>
                                          <p:spTgt spid="13"/>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0" nodeType="clickEffect">
                                  <p:stCondLst>
                                    <p:cond delay="0"/>
                                  </p:stCondLst>
                                  <p:childTnLst>
                                    <p:animEffect transition="out" filter="fade">
                                      <p:cBhvr>
                                        <p:cTn id="39" dur="500"/>
                                        <p:tgtEl>
                                          <p:spTgt spid="14"/>
                                        </p:tgtEl>
                                      </p:cBhvr>
                                    </p:animEffect>
                                    <p:set>
                                      <p:cBhvr>
                                        <p:cTn id="40" dur="1" fill="hold">
                                          <p:stCondLst>
                                            <p:cond delay="499"/>
                                          </p:stCondLst>
                                        </p:cTn>
                                        <p:tgtEl>
                                          <p:spTgt spid="14"/>
                                        </p:tgtEl>
                                        <p:attrNameLst>
                                          <p:attrName>style.visibility</p:attrName>
                                        </p:attrNameLst>
                                      </p:cBhvr>
                                      <p:to>
                                        <p:strVal val="hidden"/>
                                      </p:to>
                                    </p:set>
                                  </p:childTnLst>
                                </p:cTn>
                              </p:par>
                            </p:childTnLst>
                          </p:cTn>
                        </p:par>
                        <p:par>
                          <p:cTn id="41" fill="hold">
                            <p:stCondLst>
                              <p:cond delay="500"/>
                            </p:stCondLst>
                            <p:childTnLst>
                              <p:par>
                                <p:cTn id="42" presetID="10" presetClass="exit" presetSubtype="0" fill="hold" grpId="0" nodeType="afterEffect">
                                  <p:stCondLst>
                                    <p:cond delay="0"/>
                                  </p:stCondLst>
                                  <p:childTnLst>
                                    <p:animEffect transition="out" filter="fade">
                                      <p:cBhvr>
                                        <p:cTn id="43" dur="500"/>
                                        <p:tgtEl>
                                          <p:spTgt spid="15"/>
                                        </p:tgtEl>
                                      </p:cBhvr>
                                    </p:animEffect>
                                    <p:set>
                                      <p:cBhvr>
                                        <p:cTn id="44" dur="1" fill="hold">
                                          <p:stCondLst>
                                            <p:cond delay="499"/>
                                          </p:stCondLst>
                                        </p:cTn>
                                        <p:tgtEl>
                                          <p:spTgt spid="15"/>
                                        </p:tgtEl>
                                        <p:attrNameLst>
                                          <p:attrName>style.visibility</p:attrName>
                                        </p:attrNameLst>
                                      </p:cBhvr>
                                      <p:to>
                                        <p:strVal val="hidden"/>
                                      </p:to>
                                    </p:set>
                                  </p:childTnLst>
                                </p:cTn>
                              </p:par>
                            </p:childTnLst>
                          </p:cTn>
                        </p:par>
                        <p:par>
                          <p:cTn id="45" fill="hold">
                            <p:stCondLst>
                              <p:cond delay="1000"/>
                            </p:stCondLst>
                            <p:childTnLst>
                              <p:par>
                                <p:cTn id="46" presetID="10" presetClass="exit" presetSubtype="0" fill="hold" grpId="0" nodeType="afterEffect">
                                  <p:stCondLst>
                                    <p:cond delay="0"/>
                                  </p:stCondLst>
                                  <p:childTnLst>
                                    <p:animEffect transition="out" filter="fade">
                                      <p:cBhvr>
                                        <p:cTn id="47" dur="500"/>
                                        <p:tgtEl>
                                          <p:spTgt spid="16"/>
                                        </p:tgtEl>
                                      </p:cBhvr>
                                    </p:animEffect>
                                    <p:set>
                                      <p:cBhvr>
                                        <p:cTn id="48" dur="1" fill="hold">
                                          <p:stCondLst>
                                            <p:cond delay="499"/>
                                          </p:stCondLst>
                                        </p:cTn>
                                        <p:tgtEl>
                                          <p:spTgt spid="16"/>
                                        </p:tgtEl>
                                        <p:attrNameLst>
                                          <p:attrName>style.visibility</p:attrName>
                                        </p:attrNameLst>
                                      </p:cBhvr>
                                      <p:to>
                                        <p:strVal val="hidden"/>
                                      </p:to>
                                    </p:set>
                                  </p:childTnLst>
                                </p:cTn>
                              </p:par>
                            </p:childTnLst>
                          </p:cTn>
                        </p:par>
                        <p:par>
                          <p:cTn id="49" fill="hold">
                            <p:stCondLst>
                              <p:cond delay="1500"/>
                            </p:stCondLst>
                            <p:childTnLst>
                              <p:par>
                                <p:cTn id="50" presetID="10" presetClass="exit" presetSubtype="0" fill="hold" grpId="0" nodeType="afterEffect">
                                  <p:stCondLst>
                                    <p:cond delay="0"/>
                                  </p:stCondLst>
                                  <p:childTnLst>
                                    <p:animEffect transition="out" filter="fade">
                                      <p:cBhvr>
                                        <p:cTn id="51" dur="500"/>
                                        <p:tgtEl>
                                          <p:spTgt spid="17"/>
                                        </p:tgtEl>
                                      </p:cBhvr>
                                    </p:animEffect>
                                    <p:set>
                                      <p:cBhvr>
                                        <p:cTn id="52" dur="1" fill="hold">
                                          <p:stCondLst>
                                            <p:cond delay="499"/>
                                          </p:stCondLst>
                                        </p:cTn>
                                        <p:tgtEl>
                                          <p:spTgt spid="17"/>
                                        </p:tgtEl>
                                        <p:attrNameLst>
                                          <p:attrName>style.visibility</p:attrName>
                                        </p:attrNameLst>
                                      </p:cBhvr>
                                      <p:to>
                                        <p:strVal val="hidden"/>
                                      </p:to>
                                    </p:set>
                                  </p:childTnLst>
                                </p:cTn>
                              </p:par>
                            </p:childTnLst>
                          </p:cTn>
                        </p:par>
                        <p:par>
                          <p:cTn id="53" fill="hold">
                            <p:stCondLst>
                              <p:cond delay="2000"/>
                            </p:stCondLst>
                            <p:childTnLst>
                              <p:par>
                                <p:cTn id="54" presetID="10" presetClass="exit" presetSubtype="0" fill="hold" grpId="0" nodeType="afterEffect">
                                  <p:stCondLst>
                                    <p:cond delay="0"/>
                                  </p:stCondLst>
                                  <p:childTnLst>
                                    <p:animEffect transition="out" filter="fade">
                                      <p:cBhvr>
                                        <p:cTn id="55" dur="500"/>
                                        <p:tgtEl>
                                          <p:spTgt spid="18"/>
                                        </p:tgtEl>
                                      </p:cBhvr>
                                    </p:animEffect>
                                    <p:set>
                                      <p:cBhvr>
                                        <p:cTn id="56" dur="1" fill="hold">
                                          <p:stCondLst>
                                            <p:cond delay="499"/>
                                          </p:stCondLst>
                                        </p:cTn>
                                        <p:tgtEl>
                                          <p:spTgt spid="18"/>
                                        </p:tgtEl>
                                        <p:attrNameLst>
                                          <p:attrName>style.visibility</p:attrName>
                                        </p:attrNameLst>
                                      </p:cBhvr>
                                      <p:to>
                                        <p:strVal val="hidden"/>
                                      </p:to>
                                    </p:set>
                                  </p:childTnLst>
                                </p:cTn>
                              </p:par>
                            </p:childTnLst>
                          </p:cTn>
                        </p:par>
                        <p:par>
                          <p:cTn id="57" fill="hold">
                            <p:stCondLst>
                              <p:cond delay="2500"/>
                            </p:stCondLst>
                            <p:childTnLst>
                              <p:par>
                                <p:cTn id="58" presetID="10" presetClass="exit" presetSubtype="0" fill="hold" grpId="0" nodeType="afterEffect">
                                  <p:stCondLst>
                                    <p:cond delay="0"/>
                                  </p:stCondLst>
                                  <p:childTnLst>
                                    <p:animEffect transition="out" filter="fade">
                                      <p:cBhvr>
                                        <p:cTn id="59" dur="500"/>
                                        <p:tgtEl>
                                          <p:spTgt spid="19"/>
                                        </p:tgtEl>
                                      </p:cBhvr>
                                    </p:animEffect>
                                    <p:set>
                                      <p:cBhvr>
                                        <p:cTn id="60" dur="1" fill="hold">
                                          <p:stCondLst>
                                            <p:cond delay="499"/>
                                          </p:stCondLst>
                                        </p:cTn>
                                        <p:tgtEl>
                                          <p:spTgt spid="19"/>
                                        </p:tgtEl>
                                        <p:attrNameLst>
                                          <p:attrName>style.visibility</p:attrName>
                                        </p:attrNameLst>
                                      </p:cBhvr>
                                      <p:to>
                                        <p:strVal val="hidden"/>
                                      </p:to>
                                    </p:set>
                                  </p:childTnLst>
                                </p:cTn>
                              </p:par>
                            </p:childTnLst>
                          </p:cTn>
                        </p:par>
                        <p:par>
                          <p:cTn id="61" fill="hold">
                            <p:stCondLst>
                              <p:cond delay="3000"/>
                            </p:stCondLst>
                            <p:childTnLst>
                              <p:par>
                                <p:cTn id="62" presetID="10" presetClass="exit" presetSubtype="0" fill="hold" grpId="0" nodeType="afterEffect">
                                  <p:stCondLst>
                                    <p:cond delay="0"/>
                                  </p:stCondLst>
                                  <p:childTnLst>
                                    <p:animEffect transition="out" filter="fade">
                                      <p:cBhvr>
                                        <p:cTn id="63" dur="500"/>
                                        <p:tgtEl>
                                          <p:spTgt spid="20"/>
                                        </p:tgtEl>
                                      </p:cBhvr>
                                    </p:animEffect>
                                    <p:set>
                                      <p:cBhvr>
                                        <p:cTn id="64" dur="1" fill="hold">
                                          <p:stCondLst>
                                            <p:cond delay="499"/>
                                          </p:stCondLst>
                                        </p:cTn>
                                        <p:tgtEl>
                                          <p:spTgt spid="20"/>
                                        </p:tgtEl>
                                        <p:attrNameLst>
                                          <p:attrName>style.visibility</p:attrName>
                                        </p:attrNameLst>
                                      </p:cBhvr>
                                      <p:to>
                                        <p:strVal val="hidden"/>
                                      </p:to>
                                    </p:set>
                                  </p:childTnLst>
                                </p:cTn>
                              </p:par>
                            </p:childTnLst>
                          </p:cTn>
                        </p:par>
                        <p:par>
                          <p:cTn id="65" fill="hold">
                            <p:stCondLst>
                              <p:cond delay="3500"/>
                            </p:stCondLst>
                            <p:childTnLst>
                              <p:par>
                                <p:cTn id="66" presetID="10" presetClass="exit" presetSubtype="0" fill="hold" grpId="0" nodeType="afterEffect">
                                  <p:stCondLst>
                                    <p:cond delay="0"/>
                                  </p:stCondLst>
                                  <p:childTnLst>
                                    <p:animEffect transition="out" filter="fade">
                                      <p:cBhvr>
                                        <p:cTn id="67" dur="500"/>
                                        <p:tgtEl>
                                          <p:spTgt spid="21"/>
                                        </p:tgtEl>
                                      </p:cBhvr>
                                    </p:animEffect>
                                    <p:set>
                                      <p:cBhvr>
                                        <p:cTn id="68" dur="1" fill="hold">
                                          <p:stCondLst>
                                            <p:cond delay="499"/>
                                          </p:stCondLst>
                                        </p:cTn>
                                        <p:tgtEl>
                                          <p:spTgt spid="21"/>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grpId="0" nodeType="clickEffect">
                                  <p:stCondLst>
                                    <p:cond delay="0"/>
                                  </p:stCondLst>
                                  <p:childTnLst>
                                    <p:animEffect transition="out" filter="fade">
                                      <p:cBhvr>
                                        <p:cTn id="72" dur="500"/>
                                        <p:tgtEl>
                                          <p:spTgt spid="22"/>
                                        </p:tgtEl>
                                      </p:cBhvr>
                                    </p:animEffect>
                                    <p:set>
                                      <p:cBhvr>
                                        <p:cTn id="73" dur="1" fill="hold">
                                          <p:stCondLst>
                                            <p:cond delay="499"/>
                                          </p:stCondLst>
                                        </p:cTn>
                                        <p:tgtEl>
                                          <p:spTgt spid="22"/>
                                        </p:tgtEl>
                                        <p:attrNameLst>
                                          <p:attrName>style.visibility</p:attrName>
                                        </p:attrNameLst>
                                      </p:cBhvr>
                                      <p:to>
                                        <p:strVal val="hidden"/>
                                      </p:to>
                                    </p:set>
                                  </p:childTnLst>
                                </p:cTn>
                              </p:par>
                            </p:childTnLst>
                          </p:cTn>
                        </p:par>
                        <p:par>
                          <p:cTn id="74" fill="hold">
                            <p:stCondLst>
                              <p:cond delay="500"/>
                            </p:stCondLst>
                            <p:childTnLst>
                              <p:par>
                                <p:cTn id="75" presetID="10" presetClass="exit" presetSubtype="0" fill="hold" grpId="0" nodeType="afterEffect">
                                  <p:stCondLst>
                                    <p:cond delay="0"/>
                                  </p:stCondLst>
                                  <p:childTnLst>
                                    <p:animEffect transition="out" filter="fade">
                                      <p:cBhvr>
                                        <p:cTn id="76" dur="500"/>
                                        <p:tgtEl>
                                          <p:spTgt spid="23"/>
                                        </p:tgtEl>
                                      </p:cBhvr>
                                    </p:animEffect>
                                    <p:set>
                                      <p:cBhvr>
                                        <p:cTn id="77" dur="1" fill="hold">
                                          <p:stCondLst>
                                            <p:cond delay="499"/>
                                          </p:stCondLst>
                                        </p:cTn>
                                        <p:tgtEl>
                                          <p:spTgt spid="23"/>
                                        </p:tgtEl>
                                        <p:attrNameLst>
                                          <p:attrName>style.visibility</p:attrName>
                                        </p:attrNameLst>
                                      </p:cBhvr>
                                      <p:to>
                                        <p:strVal val="hidden"/>
                                      </p:to>
                                    </p:set>
                                  </p:childTnLst>
                                </p:cTn>
                              </p:par>
                            </p:childTnLst>
                          </p:cTn>
                        </p:par>
                        <p:par>
                          <p:cTn id="78" fill="hold">
                            <p:stCondLst>
                              <p:cond delay="1000"/>
                            </p:stCondLst>
                            <p:childTnLst>
                              <p:par>
                                <p:cTn id="79" presetID="10" presetClass="exit" presetSubtype="0" fill="hold" grpId="0" nodeType="afterEffect">
                                  <p:stCondLst>
                                    <p:cond delay="0"/>
                                  </p:stCondLst>
                                  <p:childTnLst>
                                    <p:animEffect transition="out" filter="fade">
                                      <p:cBhvr>
                                        <p:cTn id="80" dur="500"/>
                                        <p:tgtEl>
                                          <p:spTgt spid="24"/>
                                        </p:tgtEl>
                                      </p:cBhvr>
                                    </p:animEffect>
                                    <p:set>
                                      <p:cBhvr>
                                        <p:cTn id="81" dur="1" fill="hold">
                                          <p:stCondLst>
                                            <p:cond delay="499"/>
                                          </p:stCondLst>
                                        </p:cTn>
                                        <p:tgtEl>
                                          <p:spTgt spid="24"/>
                                        </p:tgtEl>
                                        <p:attrNameLst>
                                          <p:attrName>style.visibility</p:attrName>
                                        </p:attrNameLst>
                                      </p:cBhvr>
                                      <p:to>
                                        <p:strVal val="hidden"/>
                                      </p:to>
                                    </p:set>
                                  </p:childTnLst>
                                </p:cTn>
                              </p:par>
                            </p:childTnLst>
                          </p:cTn>
                        </p:par>
                        <p:par>
                          <p:cTn id="82" fill="hold">
                            <p:stCondLst>
                              <p:cond delay="1500"/>
                            </p:stCondLst>
                            <p:childTnLst>
                              <p:par>
                                <p:cTn id="83" presetID="10" presetClass="exit" presetSubtype="0" fill="hold" grpId="0" nodeType="afterEffect">
                                  <p:stCondLst>
                                    <p:cond delay="0"/>
                                  </p:stCondLst>
                                  <p:childTnLst>
                                    <p:animEffect transition="out" filter="fade">
                                      <p:cBhvr>
                                        <p:cTn id="84" dur="500"/>
                                        <p:tgtEl>
                                          <p:spTgt spid="25"/>
                                        </p:tgtEl>
                                      </p:cBhvr>
                                    </p:animEffect>
                                    <p:set>
                                      <p:cBhvr>
                                        <p:cTn id="85" dur="1" fill="hold">
                                          <p:stCondLst>
                                            <p:cond delay="499"/>
                                          </p:stCondLst>
                                        </p:cTn>
                                        <p:tgtEl>
                                          <p:spTgt spid="25"/>
                                        </p:tgtEl>
                                        <p:attrNameLst>
                                          <p:attrName>style.visibility</p:attrName>
                                        </p:attrNameLst>
                                      </p:cBhvr>
                                      <p:to>
                                        <p:strVal val="hidden"/>
                                      </p:to>
                                    </p:set>
                                  </p:childTnLst>
                                </p:cTn>
                              </p:par>
                            </p:childTnLst>
                          </p:cTn>
                        </p:par>
                        <p:par>
                          <p:cTn id="86" fill="hold">
                            <p:stCondLst>
                              <p:cond delay="2000"/>
                            </p:stCondLst>
                            <p:childTnLst>
                              <p:par>
                                <p:cTn id="87" presetID="10" presetClass="exit" presetSubtype="0" fill="hold" grpId="0" nodeType="afterEffect">
                                  <p:stCondLst>
                                    <p:cond delay="0"/>
                                  </p:stCondLst>
                                  <p:childTnLst>
                                    <p:animEffect transition="out" filter="fade">
                                      <p:cBhvr>
                                        <p:cTn id="88" dur="500"/>
                                        <p:tgtEl>
                                          <p:spTgt spid="26"/>
                                        </p:tgtEl>
                                      </p:cBhvr>
                                    </p:animEffect>
                                    <p:set>
                                      <p:cBhvr>
                                        <p:cTn id="89" dur="1" fill="hold">
                                          <p:stCondLst>
                                            <p:cond delay="499"/>
                                          </p:stCondLst>
                                        </p:cTn>
                                        <p:tgtEl>
                                          <p:spTgt spid="26"/>
                                        </p:tgtEl>
                                        <p:attrNameLst>
                                          <p:attrName>style.visibility</p:attrName>
                                        </p:attrNameLst>
                                      </p:cBhvr>
                                      <p:to>
                                        <p:strVal val="hidden"/>
                                      </p:to>
                                    </p:set>
                                  </p:childTnLst>
                                </p:cTn>
                              </p:par>
                            </p:childTnLst>
                          </p:cTn>
                        </p:par>
                        <p:par>
                          <p:cTn id="90" fill="hold">
                            <p:stCondLst>
                              <p:cond delay="2500"/>
                            </p:stCondLst>
                            <p:childTnLst>
                              <p:par>
                                <p:cTn id="91" presetID="10" presetClass="exit" presetSubtype="0" fill="hold" grpId="0" nodeType="afterEffect">
                                  <p:stCondLst>
                                    <p:cond delay="0"/>
                                  </p:stCondLst>
                                  <p:childTnLst>
                                    <p:animEffect transition="out" filter="fade">
                                      <p:cBhvr>
                                        <p:cTn id="92" dur="500"/>
                                        <p:tgtEl>
                                          <p:spTgt spid="27"/>
                                        </p:tgtEl>
                                      </p:cBhvr>
                                    </p:animEffect>
                                    <p:set>
                                      <p:cBhvr>
                                        <p:cTn id="93" dur="1" fill="hold">
                                          <p:stCondLst>
                                            <p:cond delay="499"/>
                                          </p:stCondLst>
                                        </p:cTn>
                                        <p:tgtEl>
                                          <p:spTgt spid="27"/>
                                        </p:tgtEl>
                                        <p:attrNameLst>
                                          <p:attrName>style.visibility</p:attrName>
                                        </p:attrNameLst>
                                      </p:cBhvr>
                                      <p:to>
                                        <p:strVal val="hidden"/>
                                      </p:to>
                                    </p:set>
                                  </p:childTnLst>
                                </p:cTn>
                              </p:par>
                            </p:childTnLst>
                          </p:cTn>
                        </p:par>
                        <p:par>
                          <p:cTn id="94" fill="hold">
                            <p:stCondLst>
                              <p:cond delay="3000"/>
                            </p:stCondLst>
                            <p:childTnLst>
                              <p:par>
                                <p:cTn id="95" presetID="10" presetClass="exit" presetSubtype="0" fill="hold" grpId="0" nodeType="afterEffect">
                                  <p:stCondLst>
                                    <p:cond delay="0"/>
                                  </p:stCondLst>
                                  <p:childTnLst>
                                    <p:animEffect transition="out" filter="fade">
                                      <p:cBhvr>
                                        <p:cTn id="96" dur="500"/>
                                        <p:tgtEl>
                                          <p:spTgt spid="28"/>
                                        </p:tgtEl>
                                      </p:cBhvr>
                                    </p:animEffect>
                                    <p:set>
                                      <p:cBhvr>
                                        <p:cTn id="97" dur="1" fill="hold">
                                          <p:stCondLst>
                                            <p:cond delay="499"/>
                                          </p:stCondLst>
                                        </p:cTn>
                                        <p:tgtEl>
                                          <p:spTgt spid="28"/>
                                        </p:tgtEl>
                                        <p:attrNameLst>
                                          <p:attrName>style.visibility</p:attrName>
                                        </p:attrNameLst>
                                      </p:cBhvr>
                                      <p:to>
                                        <p:strVal val="hidden"/>
                                      </p:to>
                                    </p:set>
                                  </p:childTnLst>
                                </p:cTn>
                              </p:par>
                            </p:childTnLst>
                          </p:cTn>
                        </p:par>
                        <p:par>
                          <p:cTn id="98" fill="hold">
                            <p:stCondLst>
                              <p:cond delay="3500"/>
                            </p:stCondLst>
                            <p:childTnLst>
                              <p:par>
                                <p:cTn id="99" presetID="10" presetClass="exit" presetSubtype="0" fill="hold" grpId="0" nodeType="afterEffect">
                                  <p:stCondLst>
                                    <p:cond delay="0"/>
                                  </p:stCondLst>
                                  <p:childTnLst>
                                    <p:animEffect transition="out" filter="fade">
                                      <p:cBhvr>
                                        <p:cTn id="100" dur="500"/>
                                        <p:tgtEl>
                                          <p:spTgt spid="29"/>
                                        </p:tgtEl>
                                      </p:cBhvr>
                                    </p:animEffect>
                                    <p:set>
                                      <p:cBhvr>
                                        <p:cTn id="101"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41434" y="1371600"/>
            <a:ext cx="7940566"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2" name="Title 1"/>
          <p:cNvSpPr>
            <a:spLocks noGrp="1"/>
          </p:cNvSpPr>
          <p:nvPr>
            <p:ph type="title"/>
          </p:nvPr>
        </p:nvSpPr>
        <p:spPr/>
        <p:txBody>
          <a:bodyPr/>
          <a:lstStyle/>
          <a:p>
            <a:r>
              <a:rPr lang="en-US" dirty="0"/>
              <a:t>Equivalent Propositions</a:t>
            </a:r>
          </a:p>
        </p:txBody>
      </p:sp>
      <p:sp>
        <p:nvSpPr>
          <p:cNvPr id="3" name="Content Placeholder 2"/>
          <p:cNvSpPr>
            <a:spLocks noGrp="1"/>
          </p:cNvSpPr>
          <p:nvPr>
            <p:ph idx="1"/>
          </p:nvPr>
        </p:nvSpPr>
        <p:spPr>
          <a:xfrm>
            <a:off x="457200" y="1295400"/>
            <a:ext cx="8321040" cy="2971800"/>
          </a:xfrm>
        </p:spPr>
        <p:txBody>
          <a:bodyPr/>
          <a:lstStyle/>
          <a:p>
            <a:r>
              <a:rPr lang="en-US" dirty="0"/>
              <a:t>Two propositions are </a:t>
            </a:r>
            <a:r>
              <a:rPr lang="en-US" i="1" dirty="0">
                <a:solidFill>
                  <a:srgbClr val="0000FF"/>
                </a:solidFill>
              </a:rPr>
              <a:t>equivalent</a:t>
            </a:r>
            <a:r>
              <a:rPr lang="en-US" b="1" dirty="0"/>
              <a:t> </a:t>
            </a:r>
            <a:r>
              <a:rPr lang="en-US" dirty="0"/>
              <a:t>if they always have the same truth value.</a:t>
            </a:r>
            <a:endParaRPr lang="en-US" b="1" dirty="0"/>
          </a:p>
          <a:p>
            <a:r>
              <a:rPr lang="en-US" b="1" dirty="0"/>
              <a:t>Example</a:t>
            </a:r>
            <a:r>
              <a:rPr lang="en-US" dirty="0"/>
              <a:t>: Show using a truth table that the conditional is equivalent to the </a:t>
            </a:r>
            <a:r>
              <a:rPr lang="en-US" b="1" dirty="0"/>
              <a:t>contrapositive</a:t>
            </a:r>
            <a:r>
              <a:rPr lang="en-US" dirty="0"/>
              <a:t>.</a:t>
            </a:r>
          </a:p>
          <a:p>
            <a:r>
              <a:rPr lang="en-US" b="1" dirty="0"/>
              <a:t>Solution:</a:t>
            </a: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1866103761"/>
              </p:ext>
            </p:extLst>
          </p:nvPr>
        </p:nvGraphicFramePr>
        <p:xfrm>
          <a:off x="640080" y="4267200"/>
          <a:ext cx="7863840" cy="2286000"/>
        </p:xfrm>
        <a:graphic>
          <a:graphicData uri="http://schemas.openxmlformats.org/drawingml/2006/table">
            <a:tbl>
              <a:tblPr firstRow="1" bandRow="1">
                <a:tableStyleId>{21E4AEA4-8DFA-4A89-87EB-49C32662AFE0}</a:tableStyleId>
              </a:tblPr>
              <a:tblGrid>
                <a:gridCol w="1280160">
                  <a:extLst>
                    <a:ext uri="{9D8B030D-6E8A-4147-A177-3AD203B41FA5}">
                      <a16:colId xmlns:a16="http://schemas.microsoft.com/office/drawing/2014/main" val="831567363"/>
                    </a:ext>
                  </a:extLst>
                </a:gridCol>
                <a:gridCol w="1280160">
                  <a:extLst>
                    <a:ext uri="{9D8B030D-6E8A-4147-A177-3AD203B41FA5}">
                      <a16:colId xmlns:a16="http://schemas.microsoft.com/office/drawing/2014/main" val="1633824391"/>
                    </a:ext>
                  </a:extLst>
                </a:gridCol>
                <a:gridCol w="1280160">
                  <a:extLst>
                    <a:ext uri="{9D8B030D-6E8A-4147-A177-3AD203B41FA5}">
                      <a16:colId xmlns:a16="http://schemas.microsoft.com/office/drawing/2014/main" val="2270511431"/>
                    </a:ext>
                  </a:extLst>
                </a:gridCol>
                <a:gridCol w="1280160">
                  <a:extLst>
                    <a:ext uri="{9D8B030D-6E8A-4147-A177-3AD203B41FA5}">
                      <a16:colId xmlns:a16="http://schemas.microsoft.com/office/drawing/2014/main" val="2468978270"/>
                    </a:ext>
                  </a:extLst>
                </a:gridCol>
                <a:gridCol w="1280160">
                  <a:extLst>
                    <a:ext uri="{9D8B030D-6E8A-4147-A177-3AD203B41FA5}">
                      <a16:colId xmlns:a16="http://schemas.microsoft.com/office/drawing/2014/main" val="1828901928"/>
                    </a:ext>
                  </a:extLst>
                </a:gridCol>
                <a:gridCol w="1463040">
                  <a:extLst>
                    <a:ext uri="{9D8B030D-6E8A-4147-A177-3AD203B41FA5}">
                      <a16:colId xmlns:a16="http://schemas.microsoft.com/office/drawing/2014/main" val="973339140"/>
                    </a:ext>
                  </a:extLst>
                </a:gridCol>
              </a:tblGrid>
              <a:tr h="457200">
                <a:tc>
                  <a:txBody>
                    <a:bodyPr/>
                    <a:lstStyle/>
                    <a:p>
                      <a:pPr algn="ctr"/>
                      <a:r>
                        <a:rPr lang="en-US" sz="2400" b="1" i="1" dirty="0">
                          <a:latin typeface="+mj-lt"/>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i="1" dirty="0">
                          <a:latin typeface="+mj-lt"/>
                          <a:ea typeface="Cambria Math" panose="02040503050406030204" pitchFamily="18" charset="0"/>
                        </a:rPr>
                        <a:t>q</a:t>
                      </a:r>
                      <a:endParaRPr lang="en-US" sz="2400" b="1" i="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i="0" dirty="0">
                          <a:latin typeface="Cambria Math"/>
                          <a:ea typeface="Cambria Math"/>
                        </a:rPr>
                        <a:t>¬</a:t>
                      </a:r>
                      <a:r>
                        <a:rPr lang="en-US" sz="2400" b="1" i="1" dirty="0">
                          <a:ea typeface="Cambria Math" pitchFamily="18" charset="0"/>
                        </a:rPr>
                        <a:t>p</a:t>
                      </a:r>
                      <a:endParaRPr lang="en-US" sz="2400" b="1" i="1" kern="1200" dirty="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i="0" dirty="0">
                          <a:latin typeface="Cambria Math"/>
                          <a:ea typeface="Cambria Math"/>
                        </a:rPr>
                        <a:t>¬</a:t>
                      </a:r>
                      <a:r>
                        <a:rPr lang="en-US" sz="2400" b="1" i="1" dirty="0">
                          <a:ea typeface="Cambria Math" pitchFamily="18" charset="0"/>
                        </a:rPr>
                        <a:t>q</a:t>
                      </a:r>
                      <a:endParaRPr lang="en-US" sz="2400" b="1" i="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i="1" dirty="0">
                          <a:ea typeface="Cambria Math" pitchFamily="18" charset="0"/>
                        </a:rPr>
                        <a:t>p</a:t>
                      </a:r>
                      <a:r>
                        <a:rPr lang="en-US" sz="2400" b="1" i="0" dirty="0">
                          <a:latin typeface="Cambria Math" pitchFamily="18" charset="0"/>
                          <a:ea typeface="Cambria Math" pitchFamily="18" charset="0"/>
                        </a:rPr>
                        <a:t> </a:t>
                      </a:r>
                      <a:r>
                        <a:rPr lang="en-US" sz="2400" b="1" i="0" dirty="0">
                          <a:ea typeface="Cambria Math" pitchFamily="18" charset="0"/>
                          <a:sym typeface="Symbol"/>
                        </a:rPr>
                        <a:t></a:t>
                      </a:r>
                      <a:r>
                        <a:rPr lang="en-US" sz="2400" b="1" i="0" dirty="0">
                          <a:latin typeface="Cambria Math" pitchFamily="18" charset="0"/>
                          <a:ea typeface="Cambria Math" pitchFamily="18" charset="0"/>
                        </a:rPr>
                        <a:t> </a:t>
                      </a:r>
                      <a:r>
                        <a:rPr lang="en-US" sz="2400" b="1" i="1" dirty="0">
                          <a:ea typeface="Cambria Math" pitchFamily="18" charset="0"/>
                        </a:rPr>
                        <a:t>q</a:t>
                      </a:r>
                      <a:r>
                        <a:rPr lang="en-US" sz="2400" b="1" i="0" dirty="0">
                          <a:ea typeface="Cambria Math" pitchFamily="18" charset="0"/>
                        </a:rPr>
                        <a:t> </a:t>
                      </a:r>
                      <a:endParaRPr lang="en-US" sz="2400" b="1" i="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i="0" dirty="0">
                          <a:latin typeface="Cambria Math"/>
                          <a:ea typeface="Cambria Math"/>
                        </a:rPr>
                        <a:t>¬</a:t>
                      </a:r>
                      <a:r>
                        <a:rPr lang="en-US" sz="2400" b="1" i="1" dirty="0">
                          <a:ea typeface="Cambria Math" pitchFamily="18" charset="0"/>
                        </a:rPr>
                        <a:t>q</a:t>
                      </a:r>
                      <a:r>
                        <a:rPr lang="en-US" sz="2400" b="1" i="0" dirty="0">
                          <a:ea typeface="Cambria Math" pitchFamily="18" charset="0"/>
                        </a:rPr>
                        <a:t> </a:t>
                      </a:r>
                      <a:r>
                        <a:rPr lang="en-US" sz="2400" b="1" i="0" dirty="0">
                          <a:ea typeface="Cambria Math" pitchFamily="18" charset="0"/>
                          <a:sym typeface="Symbol"/>
                        </a:rPr>
                        <a:t></a:t>
                      </a:r>
                      <a:r>
                        <a:rPr lang="en-US" sz="2400" b="1" i="0" dirty="0">
                          <a:ea typeface="Cambria Math" pitchFamily="18" charset="0"/>
                        </a:rPr>
                        <a:t> </a:t>
                      </a:r>
                      <a:r>
                        <a:rPr lang="en-US" sz="2400" b="1" i="0" dirty="0">
                          <a:latin typeface="Cambria Math"/>
                          <a:ea typeface="Cambria Math"/>
                        </a:rPr>
                        <a:t>¬</a:t>
                      </a:r>
                      <a:r>
                        <a:rPr lang="en-US" sz="2400" b="1" i="1" dirty="0">
                          <a:ea typeface="Cambria Math" pitchFamily="18" charset="0"/>
                        </a:rPr>
                        <a:t>p</a:t>
                      </a:r>
                      <a:endParaRPr lang="en-US" sz="2400" b="1" i="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457200">
                <a:tc>
                  <a:txBody>
                    <a:bodyPr/>
                    <a:lstStyle/>
                    <a:p>
                      <a:pPr algn="ctr"/>
                      <a:r>
                        <a:rPr lang="en-US" sz="2400" dirty="0">
                          <a:latin typeface="+mj-lt"/>
                        </a:rPr>
                        <a:t>T</a:t>
                      </a:r>
                      <a:endParaRPr lang="en-US" sz="24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mj-lt"/>
                        </a:rPr>
                        <a:t>T</a:t>
                      </a:r>
                      <a:endParaRPr lang="en-US" sz="24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2400" b="0" i="0" u="none" strike="noStrike" kern="1200" cap="none" spc="0" normalizeH="0" baseline="0" noProof="0" dirty="0">
                          <a:ln>
                            <a:noFill/>
                          </a:ln>
                          <a:solidFill>
                            <a:prstClr val="black"/>
                          </a:solidFill>
                          <a:effectLst/>
                          <a:uLnTx/>
                          <a:uFillTx/>
                          <a:latin typeface="Calibri"/>
                          <a:ea typeface="+mn-ea"/>
                          <a:cs typeface="+mn-cs"/>
                        </a:rPr>
                        <a:t>T</a:t>
                      </a:r>
                      <a:endParaRPr lang="en-US" sz="24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457200">
                <a:tc>
                  <a:txBody>
                    <a:bodyPr/>
                    <a:lstStyle/>
                    <a:p>
                      <a:pPr algn="ctr"/>
                      <a:r>
                        <a:rPr lang="en-US" sz="2400" dirty="0">
                          <a:latin typeface="+mj-lt"/>
                        </a:rPr>
                        <a:t>T</a:t>
                      </a:r>
                      <a:endParaRPr lang="en-US" sz="24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mj-lt"/>
                        </a:rPr>
                        <a:t>F</a:t>
                      </a:r>
                      <a:endParaRPr lang="en-US" sz="24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2400" b="0" i="0" u="none" strike="noStrike" kern="1200" cap="none" spc="0" normalizeH="0" baseline="0" noProof="0" dirty="0">
                          <a:ln>
                            <a:noFill/>
                          </a:ln>
                          <a:solidFill>
                            <a:prstClr val="black"/>
                          </a:solidFill>
                          <a:effectLst/>
                          <a:uLnTx/>
                          <a:uFillTx/>
                          <a:latin typeface="Calibri"/>
                          <a:ea typeface="+mn-ea"/>
                          <a:cs typeface="+mn-cs"/>
                        </a:rPr>
                        <a:t>F</a:t>
                      </a:r>
                      <a:endParaRPr lang="en-US" sz="24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r h="45720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kern="1200" dirty="0">
                          <a:solidFill>
                            <a:schemeClr val="dk1"/>
                          </a:solidFill>
                          <a:latin typeface="+mn-lt"/>
                          <a:ea typeface="+mn-ea"/>
                          <a:cs typeface="+mn-cs"/>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6197536"/>
                  </a:ext>
                </a:extLst>
              </a:tr>
              <a:tr h="45720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kern="1200" dirty="0">
                          <a:solidFill>
                            <a:schemeClr val="dk1"/>
                          </a:solidFill>
                          <a:latin typeface="+mn-lt"/>
                          <a:ea typeface="+mn-ea"/>
                          <a:cs typeface="+mn-cs"/>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2039154"/>
                  </a:ext>
                </a:extLst>
              </a:tr>
            </a:tbl>
          </a:graphicData>
        </a:graphic>
      </p:graphicFrame>
      <p:sp>
        <p:nvSpPr>
          <p:cNvPr id="5"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21</a:t>
            </a:fld>
            <a:endParaRPr lang="en-US" sz="1600" b="1" dirty="0"/>
          </a:p>
        </p:txBody>
      </p:sp>
      <p:sp>
        <p:nvSpPr>
          <p:cNvPr id="7" name="Rectangle 6"/>
          <p:cNvSpPr/>
          <p:nvPr/>
        </p:nvSpPr>
        <p:spPr>
          <a:xfrm>
            <a:off x="3200398" y="4745421"/>
            <a:ext cx="1299601" cy="1800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8" name="Rectangle 7"/>
          <p:cNvSpPr/>
          <p:nvPr/>
        </p:nvSpPr>
        <p:spPr>
          <a:xfrm>
            <a:off x="4499999" y="4748049"/>
            <a:ext cx="1278393" cy="1800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9" name="Rectangle 8"/>
          <p:cNvSpPr/>
          <p:nvPr/>
        </p:nvSpPr>
        <p:spPr>
          <a:xfrm>
            <a:off x="5760000" y="4745421"/>
            <a:ext cx="1296000" cy="1800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10" name="Rectangle 9"/>
          <p:cNvSpPr/>
          <p:nvPr/>
        </p:nvSpPr>
        <p:spPr>
          <a:xfrm>
            <a:off x="7056000" y="4745421"/>
            <a:ext cx="1440000" cy="1800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11" name="Rectangle 10"/>
          <p:cNvSpPr/>
          <p:nvPr/>
        </p:nvSpPr>
        <p:spPr>
          <a:xfrm>
            <a:off x="5778392" y="4748049"/>
            <a:ext cx="2717608" cy="1797372"/>
          </a:xfrm>
          <a:prstGeom prst="rect">
            <a:avLst/>
          </a:prstGeom>
          <a:noFill/>
          <a:ln w="38100">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115344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Truth Table to Show </a:t>
            </a:r>
            <a:br>
              <a:rPr lang="en-US" dirty="0"/>
            </a:br>
            <a:r>
              <a:rPr lang="en-US" dirty="0"/>
              <a:t>Non-Equivalence</a:t>
            </a:r>
          </a:p>
        </p:txBody>
      </p:sp>
      <p:sp>
        <p:nvSpPr>
          <p:cNvPr id="3" name="Content Placeholder 2"/>
          <p:cNvSpPr>
            <a:spLocks noGrp="1"/>
          </p:cNvSpPr>
          <p:nvPr>
            <p:ph idx="1"/>
          </p:nvPr>
        </p:nvSpPr>
        <p:spPr>
          <a:xfrm>
            <a:off x="457200" y="1295400"/>
            <a:ext cx="8458200" cy="2286000"/>
          </a:xfrm>
        </p:spPr>
        <p:txBody>
          <a:bodyPr/>
          <a:lstStyle/>
          <a:p>
            <a:r>
              <a:rPr lang="en-US" b="1" dirty="0"/>
              <a:t>Example</a:t>
            </a:r>
            <a:r>
              <a:rPr lang="en-US" dirty="0"/>
              <a:t>: Using truth table show that implication is not equivalent to its </a:t>
            </a:r>
            <a:r>
              <a:rPr lang="en-US" b="1" dirty="0"/>
              <a:t>inverse</a:t>
            </a:r>
            <a:r>
              <a:rPr lang="en-US" dirty="0"/>
              <a:t> nor to its </a:t>
            </a:r>
            <a:r>
              <a:rPr lang="en-US" b="1" dirty="0"/>
              <a:t>converse.</a:t>
            </a:r>
            <a:endParaRPr lang="en-US" dirty="0"/>
          </a:p>
          <a:p>
            <a:r>
              <a:rPr lang="en-US" b="1" dirty="0"/>
              <a:t>Solution: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75030879"/>
              </p:ext>
            </p:extLst>
          </p:nvPr>
        </p:nvGraphicFramePr>
        <p:xfrm>
          <a:off x="457200" y="3733800"/>
          <a:ext cx="8229600" cy="2286000"/>
        </p:xfrm>
        <a:graphic>
          <a:graphicData uri="http://schemas.openxmlformats.org/drawingml/2006/table">
            <a:tbl>
              <a:tblPr firstRow="1" bandRow="1">
                <a:tableStyleId>{21E4AEA4-8DFA-4A89-87EB-49C32662AFE0}</a:tableStyleId>
              </a:tblPr>
              <a:tblGrid>
                <a:gridCol w="1097523">
                  <a:extLst>
                    <a:ext uri="{9D8B030D-6E8A-4147-A177-3AD203B41FA5}">
                      <a16:colId xmlns:a16="http://schemas.microsoft.com/office/drawing/2014/main" val="831567363"/>
                    </a:ext>
                  </a:extLst>
                </a:gridCol>
                <a:gridCol w="1097523">
                  <a:extLst>
                    <a:ext uri="{9D8B030D-6E8A-4147-A177-3AD203B41FA5}">
                      <a16:colId xmlns:a16="http://schemas.microsoft.com/office/drawing/2014/main" val="1633824391"/>
                    </a:ext>
                  </a:extLst>
                </a:gridCol>
                <a:gridCol w="1097523">
                  <a:extLst>
                    <a:ext uri="{9D8B030D-6E8A-4147-A177-3AD203B41FA5}">
                      <a16:colId xmlns:a16="http://schemas.microsoft.com/office/drawing/2014/main" val="2270511431"/>
                    </a:ext>
                  </a:extLst>
                </a:gridCol>
                <a:gridCol w="1097523">
                  <a:extLst>
                    <a:ext uri="{9D8B030D-6E8A-4147-A177-3AD203B41FA5}">
                      <a16:colId xmlns:a16="http://schemas.microsoft.com/office/drawing/2014/main" val="2468978270"/>
                    </a:ext>
                  </a:extLst>
                </a:gridCol>
                <a:gridCol w="1097523">
                  <a:extLst>
                    <a:ext uri="{9D8B030D-6E8A-4147-A177-3AD203B41FA5}">
                      <a16:colId xmlns:a16="http://schemas.microsoft.com/office/drawing/2014/main" val="1828901928"/>
                    </a:ext>
                  </a:extLst>
                </a:gridCol>
                <a:gridCol w="1487673">
                  <a:extLst>
                    <a:ext uri="{9D8B030D-6E8A-4147-A177-3AD203B41FA5}">
                      <a16:colId xmlns:a16="http://schemas.microsoft.com/office/drawing/2014/main" val="973339140"/>
                    </a:ext>
                  </a:extLst>
                </a:gridCol>
                <a:gridCol w="1254312">
                  <a:extLst>
                    <a:ext uri="{9D8B030D-6E8A-4147-A177-3AD203B41FA5}">
                      <a16:colId xmlns:a16="http://schemas.microsoft.com/office/drawing/2014/main" val="2209165444"/>
                    </a:ext>
                  </a:extLst>
                </a:gridCol>
              </a:tblGrid>
              <a:tr h="457200">
                <a:tc>
                  <a:txBody>
                    <a:bodyPr/>
                    <a:lstStyle/>
                    <a:p>
                      <a:pPr algn="ctr"/>
                      <a:r>
                        <a:rPr lang="en-US" sz="2400" b="1" i="1" dirty="0">
                          <a:latin typeface="+mj-lt"/>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i="1" dirty="0">
                          <a:latin typeface="+mj-lt"/>
                          <a:ea typeface="Cambria Math" panose="02040503050406030204" pitchFamily="18" charset="0"/>
                        </a:rPr>
                        <a:t>q</a:t>
                      </a:r>
                      <a:endParaRPr lang="en-US" sz="2400" b="1" i="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i="0" dirty="0">
                          <a:latin typeface="Cambria Math"/>
                          <a:ea typeface="Cambria Math"/>
                        </a:rPr>
                        <a:t>¬</a:t>
                      </a:r>
                      <a:r>
                        <a:rPr lang="en-US" sz="2400" b="1" i="1" dirty="0">
                          <a:ea typeface="Cambria Math" pitchFamily="18" charset="0"/>
                        </a:rPr>
                        <a:t>p</a:t>
                      </a:r>
                      <a:endParaRPr lang="en-US" sz="2400" b="1" i="1" kern="1200" dirty="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i="0" dirty="0">
                          <a:latin typeface="Cambria Math"/>
                          <a:ea typeface="Cambria Math"/>
                        </a:rPr>
                        <a:t>¬</a:t>
                      </a:r>
                      <a:r>
                        <a:rPr lang="en-US" sz="2400" b="1" i="1" dirty="0">
                          <a:ea typeface="Cambria Math" pitchFamily="18" charset="0"/>
                        </a:rPr>
                        <a:t>q</a:t>
                      </a:r>
                      <a:endParaRPr lang="en-US" sz="2400" b="1" i="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i="1" dirty="0">
                          <a:ea typeface="Cambria Math" pitchFamily="18" charset="0"/>
                        </a:rPr>
                        <a:t>p</a:t>
                      </a:r>
                      <a:r>
                        <a:rPr lang="en-US" sz="2400" b="1" i="0" dirty="0">
                          <a:latin typeface="Cambria Math" pitchFamily="18" charset="0"/>
                          <a:ea typeface="Cambria Math" pitchFamily="18" charset="0"/>
                        </a:rPr>
                        <a:t> </a:t>
                      </a:r>
                      <a:r>
                        <a:rPr lang="en-US" sz="2400" b="1" i="0" dirty="0">
                          <a:ea typeface="Cambria Math" pitchFamily="18" charset="0"/>
                          <a:sym typeface="Symbol"/>
                        </a:rPr>
                        <a:t></a:t>
                      </a:r>
                      <a:r>
                        <a:rPr lang="en-US" sz="2400" b="1" i="0" dirty="0">
                          <a:latin typeface="Cambria Math" pitchFamily="18" charset="0"/>
                          <a:ea typeface="Cambria Math" pitchFamily="18" charset="0"/>
                        </a:rPr>
                        <a:t> </a:t>
                      </a:r>
                      <a:r>
                        <a:rPr lang="en-US" sz="2400" b="1" i="1" dirty="0">
                          <a:ea typeface="Cambria Math" pitchFamily="18" charset="0"/>
                        </a:rPr>
                        <a:t>q</a:t>
                      </a:r>
                      <a:r>
                        <a:rPr lang="en-US" sz="2400" b="1" i="0" dirty="0">
                          <a:ea typeface="Cambria Math" pitchFamily="18" charset="0"/>
                        </a:rPr>
                        <a:t> </a:t>
                      </a:r>
                      <a:endParaRPr lang="en-US" sz="2400" b="1" i="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i="0" dirty="0">
                          <a:latin typeface="Cambria Math"/>
                          <a:ea typeface="Cambria Math"/>
                        </a:rPr>
                        <a:t>¬</a:t>
                      </a:r>
                      <a:r>
                        <a:rPr lang="en-US" sz="2400" b="1" i="1" dirty="0">
                          <a:ea typeface="Cambria Math" pitchFamily="18" charset="0"/>
                        </a:rPr>
                        <a:t>p</a:t>
                      </a:r>
                      <a:r>
                        <a:rPr lang="en-US" sz="2400" b="1" i="0" dirty="0">
                          <a:ea typeface="Cambria Math" pitchFamily="18" charset="0"/>
                        </a:rPr>
                        <a:t> </a:t>
                      </a:r>
                      <a:r>
                        <a:rPr lang="en-US" sz="2400" b="1" i="0" dirty="0">
                          <a:ea typeface="Cambria Math" pitchFamily="18" charset="0"/>
                          <a:sym typeface="Symbol"/>
                        </a:rPr>
                        <a:t></a:t>
                      </a:r>
                      <a:r>
                        <a:rPr lang="en-US" sz="2400" b="1" i="0" dirty="0">
                          <a:ea typeface="Cambria Math" pitchFamily="18" charset="0"/>
                        </a:rPr>
                        <a:t> </a:t>
                      </a:r>
                      <a:r>
                        <a:rPr lang="en-US" sz="2400" b="1" i="0" dirty="0">
                          <a:latin typeface="Cambria Math"/>
                          <a:ea typeface="Cambria Math"/>
                        </a:rPr>
                        <a:t>¬</a:t>
                      </a:r>
                      <a:r>
                        <a:rPr lang="en-US" sz="2400" b="1" i="1" dirty="0">
                          <a:ea typeface="Cambria Math" pitchFamily="18" charset="0"/>
                        </a:rPr>
                        <a:t>q</a:t>
                      </a:r>
                      <a:endParaRPr lang="en-US" sz="2400" b="1" i="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i="1" dirty="0">
                          <a:ea typeface="Cambria Math" pitchFamily="18" charset="0"/>
                        </a:rPr>
                        <a:t>q</a:t>
                      </a:r>
                      <a:r>
                        <a:rPr lang="en-US" sz="2400" b="1" i="0" dirty="0">
                          <a:latin typeface="Cambria Math" pitchFamily="18" charset="0"/>
                          <a:ea typeface="Cambria Math" pitchFamily="18" charset="0"/>
                        </a:rPr>
                        <a:t> </a:t>
                      </a:r>
                      <a:r>
                        <a:rPr lang="en-US" sz="2400" b="1" i="0" dirty="0">
                          <a:ea typeface="Cambria Math" pitchFamily="18" charset="0"/>
                          <a:sym typeface="Symbol"/>
                        </a:rPr>
                        <a:t></a:t>
                      </a:r>
                      <a:r>
                        <a:rPr lang="en-US" sz="2400" b="1" i="0" dirty="0">
                          <a:latin typeface="Cambria Math" pitchFamily="18" charset="0"/>
                          <a:ea typeface="Cambria Math" pitchFamily="18" charset="0"/>
                        </a:rPr>
                        <a:t> </a:t>
                      </a:r>
                      <a:r>
                        <a:rPr lang="en-US" sz="2400" b="1" i="1" dirty="0">
                          <a:ea typeface="Cambria Math" pitchFamily="18" charset="0"/>
                        </a:rPr>
                        <a:t>p</a:t>
                      </a:r>
                      <a:endParaRPr lang="en-US" sz="2400" b="1" i="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457200">
                <a:tc>
                  <a:txBody>
                    <a:bodyPr/>
                    <a:lstStyle/>
                    <a:p>
                      <a:pPr algn="ctr"/>
                      <a:r>
                        <a:rPr lang="en-US" sz="2400" dirty="0">
                          <a:latin typeface="+mj-lt"/>
                        </a:rPr>
                        <a:t>T</a:t>
                      </a:r>
                      <a:endParaRPr lang="en-US" sz="24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mj-lt"/>
                        </a:rPr>
                        <a:t>T</a:t>
                      </a:r>
                      <a:endParaRPr lang="en-US" sz="24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2400" b="0" i="0" u="none" strike="noStrike" kern="1200" cap="none" spc="0" normalizeH="0" baseline="0" noProof="0" dirty="0">
                          <a:ln>
                            <a:noFill/>
                          </a:ln>
                          <a:solidFill>
                            <a:prstClr val="black"/>
                          </a:solidFill>
                          <a:effectLst/>
                          <a:uLnTx/>
                          <a:uFillTx/>
                          <a:latin typeface="Calibri"/>
                          <a:ea typeface="+mn-ea"/>
                          <a:cs typeface="+mn-cs"/>
                        </a:rPr>
                        <a:t>T</a:t>
                      </a:r>
                      <a:endParaRPr lang="en-US" sz="24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457200">
                <a:tc>
                  <a:txBody>
                    <a:bodyPr/>
                    <a:lstStyle/>
                    <a:p>
                      <a:pPr algn="ctr"/>
                      <a:r>
                        <a:rPr lang="en-US" sz="2400" dirty="0">
                          <a:latin typeface="+mj-lt"/>
                        </a:rPr>
                        <a:t>T</a:t>
                      </a:r>
                      <a:endParaRPr lang="en-US" sz="24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mj-lt"/>
                        </a:rPr>
                        <a:t>F</a:t>
                      </a:r>
                      <a:endParaRPr lang="en-US" sz="24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2400" b="0" i="0" u="none" strike="noStrike" kern="1200" cap="none" spc="0" normalizeH="0" baseline="0" noProof="0" dirty="0">
                          <a:ln>
                            <a:noFill/>
                          </a:ln>
                          <a:solidFill>
                            <a:prstClr val="black"/>
                          </a:solidFill>
                          <a:effectLst/>
                          <a:uLnTx/>
                          <a:uFillTx/>
                          <a:latin typeface="Calibri"/>
                          <a:ea typeface="+mn-ea"/>
                          <a:cs typeface="+mn-cs"/>
                        </a:rPr>
                        <a:t>F</a:t>
                      </a:r>
                      <a:endParaRPr lang="en-US" sz="24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r h="45720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kern="1200" dirty="0">
                          <a:solidFill>
                            <a:schemeClr val="dk1"/>
                          </a:solidFill>
                          <a:latin typeface="+mn-lt"/>
                          <a:ea typeface="+mn-ea"/>
                          <a:cs typeface="+mn-cs"/>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6197536"/>
                  </a:ext>
                </a:extLst>
              </a:tr>
              <a:tr h="45720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0" kern="1200" dirty="0">
                          <a:solidFill>
                            <a:schemeClr val="dk1"/>
                          </a:solidFill>
                          <a:latin typeface="+mn-lt"/>
                          <a:ea typeface="+mn-ea"/>
                          <a:cs typeface="+mn-cs"/>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2039154"/>
                  </a:ext>
                </a:extLst>
              </a:tr>
            </a:tbl>
          </a:graphicData>
        </a:graphic>
      </p:graphicFrame>
      <p:sp>
        <p:nvSpPr>
          <p:cNvPr id="6"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22</a:t>
            </a:fld>
            <a:endParaRPr lang="en-US" sz="1600" b="1" dirty="0"/>
          </a:p>
        </p:txBody>
      </p:sp>
      <p:sp>
        <p:nvSpPr>
          <p:cNvPr id="7" name="Rectangle 6"/>
          <p:cNvSpPr/>
          <p:nvPr/>
        </p:nvSpPr>
        <p:spPr>
          <a:xfrm>
            <a:off x="2667000" y="4205400"/>
            <a:ext cx="1066799" cy="1800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8" name="Rectangle 7"/>
          <p:cNvSpPr/>
          <p:nvPr/>
        </p:nvSpPr>
        <p:spPr>
          <a:xfrm>
            <a:off x="3733798" y="4205400"/>
            <a:ext cx="1132491" cy="1800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9" name="Rectangle 8"/>
          <p:cNvSpPr/>
          <p:nvPr/>
        </p:nvSpPr>
        <p:spPr>
          <a:xfrm>
            <a:off x="4866290" y="4205400"/>
            <a:ext cx="1077310" cy="1800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10" name="Rectangle 9"/>
          <p:cNvSpPr/>
          <p:nvPr/>
        </p:nvSpPr>
        <p:spPr>
          <a:xfrm>
            <a:off x="5943600" y="4205400"/>
            <a:ext cx="1524000" cy="1800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11" name="Rectangle 10"/>
          <p:cNvSpPr/>
          <p:nvPr/>
        </p:nvSpPr>
        <p:spPr>
          <a:xfrm>
            <a:off x="7391400" y="4205400"/>
            <a:ext cx="1295400" cy="1800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5" name="Rectangle 4"/>
          <p:cNvSpPr/>
          <p:nvPr/>
        </p:nvSpPr>
        <p:spPr>
          <a:xfrm>
            <a:off x="4866290" y="4673600"/>
            <a:ext cx="3820510" cy="431800"/>
          </a:xfrm>
          <a:prstGeom prst="rect">
            <a:avLst/>
          </a:prstGeom>
          <a:noFill/>
          <a:ln w="57150">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46642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1"/>
                                        </p:tgtEl>
                                      </p:cBhvr>
                                    </p:animEffect>
                                    <p:set>
                                      <p:cBhvr>
                                        <p:cTn id="27" dur="1" fill="hold">
                                          <p:stCondLst>
                                            <p:cond delay="499"/>
                                          </p:stCondLst>
                                        </p:cTn>
                                        <p:tgtEl>
                                          <p:spTgt spid="1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534400" cy="5257800"/>
              </a:xfrm>
            </p:spPr>
            <p:txBody>
              <a:bodyPr/>
              <a:lstStyle/>
              <a:p>
                <a:pPr>
                  <a:spcAft>
                    <a:spcPts val="1200"/>
                  </a:spcAft>
                </a:pPr>
                <a:r>
                  <a:rPr lang="en-US" dirty="0"/>
                  <a:t>How many rows are there in a truth table with </a:t>
                </a:r>
                <a:r>
                  <a:rPr lang="en-US" i="1" dirty="0"/>
                  <a:t>n</a:t>
                </a:r>
                <a:r>
                  <a:rPr lang="en-US" dirty="0"/>
                  <a:t> propositional variables?</a:t>
                </a:r>
                <a:endParaRPr lang="en-US" b="1" dirty="0"/>
              </a:p>
              <a:p>
                <a:pPr>
                  <a:spcAft>
                    <a:spcPts val="1200"/>
                  </a:spcAft>
                </a:pPr>
                <a:r>
                  <a:rPr lang="en-US" b="1" dirty="0"/>
                  <a:t>Solution</a:t>
                </a:r>
                <a:r>
                  <a:rPr lang="en-US" dirty="0"/>
                  <a:t>:  </a:t>
                </a:r>
                <a14:m>
                  <m:oMath xmlns:m="http://schemas.openxmlformats.org/officeDocument/2006/math">
                    <m:sSup>
                      <m:sSupPr>
                        <m:ctrlPr>
                          <a:rPr lang="en-CA" b="0" i="1" smtClean="0">
                            <a:latin typeface="Cambria Math" panose="02040503050406030204" pitchFamily="18" charset="0"/>
                          </a:rPr>
                        </m:ctrlPr>
                      </m:sSupPr>
                      <m:e>
                        <m:r>
                          <a:rPr lang="en-CA" b="0" i="1" smtClean="0">
                            <a:latin typeface="Cambria Math"/>
                          </a:rPr>
                          <m:t>2</m:t>
                        </m:r>
                      </m:e>
                      <m:sup>
                        <m:r>
                          <a:rPr lang="en-CA" b="0" i="1" smtClean="0">
                            <a:latin typeface="Cambria Math"/>
                          </a:rPr>
                          <m:t>𝑛</m:t>
                        </m:r>
                      </m:sup>
                    </m:sSup>
                  </m:oMath>
                </a14:m>
                <a:r>
                  <a:rPr lang="en-US" dirty="0">
                    <a:ea typeface="Cambria Math" pitchFamily="18" charset="0"/>
                  </a:rPr>
                  <a:t>.   </a:t>
                </a:r>
              </a:p>
              <a:p>
                <a:pPr marL="914400" lvl="1" indent="-457200">
                  <a:spcAft>
                    <a:spcPts val="1200"/>
                  </a:spcAft>
                  <a:buFont typeface="Wingdings" panose="05000000000000000000" pitchFamily="2" charset="2"/>
                  <a:buChar char="§"/>
                </a:pPr>
                <a:r>
                  <a:rPr lang="en-US" sz="2400" dirty="0">
                    <a:solidFill>
                      <a:srgbClr val="C00000"/>
                    </a:solidFill>
                    <a:ea typeface="Cambria Math" pitchFamily="18" charset="0"/>
                  </a:rPr>
                  <a:t>We will see why in Chapter 6.</a:t>
                </a:r>
                <a:endParaRPr lang="en-US" sz="2400" dirty="0">
                  <a:solidFill>
                    <a:srgbClr val="C00000"/>
                  </a:solidFill>
                </a:endParaRPr>
              </a:p>
              <a:p>
                <a:pPr marL="914400" lvl="1" indent="-457200">
                  <a:spcAft>
                    <a:spcPts val="1200"/>
                  </a:spcAft>
                  <a:buFont typeface="Wingdings" panose="05000000000000000000" pitchFamily="2" charset="2"/>
                  <a:buChar char="§"/>
                </a:pPr>
                <a:r>
                  <a:rPr lang="en-US" sz="2400" dirty="0">
                    <a:solidFill>
                      <a:srgbClr val="C00000"/>
                    </a:solidFill>
                  </a:rPr>
                  <a:t>Note that this means that with n propositional variables, we can construct </a:t>
                </a:r>
                <a14:m>
                  <m:oMath xmlns:m="http://schemas.openxmlformats.org/officeDocument/2006/math">
                    <m:sSup>
                      <m:sSupPr>
                        <m:ctrlPr>
                          <a:rPr lang="en-CA" sz="2400" b="1" i="1" smtClean="0">
                            <a:solidFill>
                              <a:srgbClr val="C00000"/>
                            </a:solidFill>
                            <a:latin typeface="Cambria Math" panose="02040503050406030204" pitchFamily="18" charset="0"/>
                          </a:rPr>
                        </m:ctrlPr>
                      </m:sSupPr>
                      <m:e>
                        <m:r>
                          <a:rPr lang="en-CA" sz="2400" b="1" i="1" smtClean="0">
                            <a:solidFill>
                              <a:srgbClr val="C00000"/>
                            </a:solidFill>
                            <a:latin typeface="Cambria Math"/>
                          </a:rPr>
                          <m:t>𝟐</m:t>
                        </m:r>
                      </m:e>
                      <m:sup>
                        <m:sSup>
                          <m:sSupPr>
                            <m:ctrlPr>
                              <a:rPr lang="en-CA" sz="2400" b="1" i="1" smtClean="0">
                                <a:solidFill>
                                  <a:srgbClr val="C00000"/>
                                </a:solidFill>
                                <a:latin typeface="Cambria Math" panose="02040503050406030204" pitchFamily="18" charset="0"/>
                              </a:rPr>
                            </m:ctrlPr>
                          </m:sSupPr>
                          <m:e>
                            <m:r>
                              <a:rPr lang="en-CA" sz="2400" b="1" i="1" smtClean="0">
                                <a:solidFill>
                                  <a:srgbClr val="C00000"/>
                                </a:solidFill>
                                <a:latin typeface="Cambria Math"/>
                              </a:rPr>
                              <m:t>𝟐</m:t>
                            </m:r>
                          </m:e>
                          <m:sup>
                            <m:r>
                              <a:rPr lang="en-CA" sz="2400" b="1" i="1" smtClean="0">
                                <a:solidFill>
                                  <a:srgbClr val="C00000"/>
                                </a:solidFill>
                                <a:latin typeface="Cambria Math"/>
                              </a:rPr>
                              <m:t>𝒏</m:t>
                            </m:r>
                          </m:sup>
                        </m:sSup>
                      </m:sup>
                    </m:sSup>
                    <m:r>
                      <a:rPr lang="en-CA" sz="2400" b="0" i="1" smtClean="0">
                        <a:solidFill>
                          <a:srgbClr val="C00000"/>
                        </a:solidFill>
                        <a:latin typeface="Cambria Math"/>
                      </a:rPr>
                      <m:t> </m:t>
                    </m:r>
                  </m:oMath>
                </a14:m>
                <a:r>
                  <a:rPr lang="en-US" sz="2400" dirty="0">
                    <a:solidFill>
                      <a:srgbClr val="C00000"/>
                    </a:solidFill>
                    <a:ea typeface="Cambria Math" pitchFamily="18" charset="0"/>
                  </a:rPr>
                  <a:t>distinct (i.e., not equivalent) propositions. </a:t>
                </a:r>
                <a:br>
                  <a:rPr lang="en-US" sz="2400" dirty="0">
                    <a:solidFill>
                      <a:srgbClr val="C00000"/>
                    </a:solidFill>
                    <a:ea typeface="Cambria Math" pitchFamily="18" charset="0"/>
                  </a:rPr>
                </a:br>
                <a:r>
                  <a:rPr lang="en-US" sz="2400" dirty="0">
                    <a:solidFill>
                      <a:srgbClr val="C00000"/>
                    </a:solidFill>
                    <a:ea typeface="Cambria Math" pitchFamily="18" charset="0"/>
                  </a:rPr>
                  <a:t>For example, with </a:t>
                </a:r>
                <a14:m>
                  <m:oMath xmlns:m="http://schemas.openxmlformats.org/officeDocument/2006/math">
                    <m:r>
                      <a:rPr lang="en-US" sz="2400" i="1" dirty="0" smtClean="0">
                        <a:solidFill>
                          <a:srgbClr val="C00000"/>
                        </a:solidFill>
                        <a:latin typeface="Cambria Math"/>
                        <a:ea typeface="Cambria Math" pitchFamily="18" charset="0"/>
                      </a:rPr>
                      <m:t>𝑛</m:t>
                    </m:r>
                    <m:r>
                      <a:rPr lang="en-US" sz="2400" i="1" dirty="0" smtClean="0">
                        <a:solidFill>
                          <a:srgbClr val="C00000"/>
                        </a:solidFill>
                        <a:latin typeface="Cambria Math"/>
                        <a:ea typeface="Cambria Math" pitchFamily="18" charset="0"/>
                      </a:rPr>
                      <m:t>=3</m:t>
                    </m:r>
                  </m:oMath>
                </a14:m>
                <a:r>
                  <a:rPr lang="en-US" sz="2400" dirty="0">
                    <a:solidFill>
                      <a:srgbClr val="C00000"/>
                    </a:solidFill>
                    <a:ea typeface="Cambria Math" pitchFamily="18" charset="0"/>
                  </a:rPr>
                  <a:t> variables, their truth table will have </a:t>
                </a:r>
                <a14:m>
                  <m:oMath xmlns:m="http://schemas.openxmlformats.org/officeDocument/2006/math">
                    <m:sSup>
                      <m:sSupPr>
                        <m:ctrlPr>
                          <a:rPr lang="en-CA" sz="2400" b="0" i="1" smtClean="0">
                            <a:solidFill>
                              <a:srgbClr val="C00000"/>
                            </a:solidFill>
                            <a:latin typeface="Cambria Math" panose="02040503050406030204" pitchFamily="18" charset="0"/>
                            <a:ea typeface="Cambria Math" pitchFamily="18" charset="0"/>
                          </a:rPr>
                        </m:ctrlPr>
                      </m:sSupPr>
                      <m:e>
                        <m:r>
                          <a:rPr lang="en-CA" sz="2400" b="0" i="1" smtClean="0">
                            <a:solidFill>
                              <a:srgbClr val="C00000"/>
                            </a:solidFill>
                            <a:latin typeface="Cambria Math"/>
                            <a:ea typeface="Cambria Math" pitchFamily="18" charset="0"/>
                          </a:rPr>
                          <m:t>2</m:t>
                        </m:r>
                      </m:e>
                      <m:sup>
                        <m:r>
                          <a:rPr lang="en-CA" sz="2400" b="0" i="1" smtClean="0">
                            <a:solidFill>
                              <a:srgbClr val="C00000"/>
                            </a:solidFill>
                            <a:latin typeface="Cambria Math"/>
                            <a:ea typeface="Cambria Math" pitchFamily="18" charset="0"/>
                          </a:rPr>
                          <m:t>𝑛</m:t>
                        </m:r>
                      </m:sup>
                    </m:sSup>
                    <m:r>
                      <a:rPr lang="en-CA" sz="2400" b="0" i="1" smtClean="0">
                        <a:solidFill>
                          <a:srgbClr val="C00000"/>
                        </a:solidFill>
                        <a:latin typeface="Cambria Math"/>
                        <a:ea typeface="Cambria Math" pitchFamily="18" charset="0"/>
                      </a:rPr>
                      <m:t>=</m:t>
                    </m:r>
                    <m:sSup>
                      <m:sSupPr>
                        <m:ctrlPr>
                          <a:rPr lang="en-CA" sz="2400" b="0" i="1" smtClean="0">
                            <a:solidFill>
                              <a:srgbClr val="C00000"/>
                            </a:solidFill>
                            <a:latin typeface="Cambria Math" panose="02040503050406030204" pitchFamily="18" charset="0"/>
                            <a:ea typeface="Cambria Math" pitchFamily="18" charset="0"/>
                          </a:rPr>
                        </m:ctrlPr>
                      </m:sSupPr>
                      <m:e>
                        <m:r>
                          <a:rPr lang="en-CA" sz="2400" b="0" i="1" smtClean="0">
                            <a:solidFill>
                              <a:srgbClr val="C00000"/>
                            </a:solidFill>
                            <a:latin typeface="Cambria Math"/>
                            <a:ea typeface="Cambria Math" pitchFamily="18" charset="0"/>
                          </a:rPr>
                          <m:t>2</m:t>
                        </m:r>
                      </m:e>
                      <m:sup>
                        <m:r>
                          <a:rPr lang="en-CA" sz="2400" b="0" i="1" smtClean="0">
                            <a:solidFill>
                              <a:srgbClr val="C00000"/>
                            </a:solidFill>
                            <a:latin typeface="Cambria Math"/>
                            <a:ea typeface="Cambria Math" pitchFamily="18" charset="0"/>
                          </a:rPr>
                          <m:t>3</m:t>
                        </m:r>
                      </m:sup>
                    </m:sSup>
                    <m:r>
                      <a:rPr lang="en-CA" sz="2400" b="0" i="1" smtClean="0">
                        <a:solidFill>
                          <a:srgbClr val="C00000"/>
                        </a:solidFill>
                        <a:latin typeface="Cambria Math"/>
                        <a:ea typeface="Cambria Math" pitchFamily="18" charset="0"/>
                      </a:rPr>
                      <m:t>=8</m:t>
                    </m:r>
                  </m:oMath>
                </a14:m>
                <a:r>
                  <a:rPr lang="en-US" sz="2400" dirty="0">
                    <a:solidFill>
                      <a:srgbClr val="C00000"/>
                    </a:solidFill>
                  </a:rPr>
                  <a:t> rows and we can use these variables to express </a:t>
                </a:r>
                <a14:m>
                  <m:oMath xmlns:m="http://schemas.openxmlformats.org/officeDocument/2006/math">
                    <m:sSup>
                      <m:sSupPr>
                        <m:ctrlPr>
                          <a:rPr lang="en-CA" sz="2400" b="0" i="1" smtClean="0">
                            <a:solidFill>
                              <a:srgbClr val="C00000"/>
                            </a:solidFill>
                            <a:latin typeface="Cambria Math" panose="02040503050406030204" pitchFamily="18" charset="0"/>
                          </a:rPr>
                        </m:ctrlPr>
                      </m:sSupPr>
                      <m:e>
                        <m:sSup>
                          <m:sSupPr>
                            <m:ctrlPr>
                              <a:rPr lang="en-CA" sz="2400" b="0" i="1" smtClean="0">
                                <a:solidFill>
                                  <a:srgbClr val="C00000"/>
                                </a:solidFill>
                                <a:latin typeface="Cambria Math" panose="02040503050406030204" pitchFamily="18" charset="0"/>
                              </a:rPr>
                            </m:ctrlPr>
                          </m:sSupPr>
                          <m:e>
                            <m:r>
                              <a:rPr lang="en-CA" sz="2400" b="0" i="1" smtClean="0">
                                <a:solidFill>
                                  <a:srgbClr val="C00000"/>
                                </a:solidFill>
                                <a:latin typeface="Cambria Math"/>
                              </a:rPr>
                              <m:t>2</m:t>
                            </m:r>
                          </m:e>
                          <m:sup>
                            <m:r>
                              <a:rPr lang="en-CA" sz="2400" b="0" i="1" smtClean="0">
                                <a:solidFill>
                                  <a:srgbClr val="C00000"/>
                                </a:solidFill>
                                <a:latin typeface="Cambria Math"/>
                              </a:rPr>
                              <m:t>2</m:t>
                            </m:r>
                          </m:sup>
                        </m:sSup>
                      </m:e>
                      <m:sup>
                        <m:r>
                          <a:rPr lang="en-CA" sz="2400" b="0" i="1" smtClean="0">
                            <a:solidFill>
                              <a:srgbClr val="C00000"/>
                            </a:solidFill>
                            <a:latin typeface="Cambria Math"/>
                          </a:rPr>
                          <m:t>3</m:t>
                        </m:r>
                      </m:sup>
                    </m:sSup>
                    <m:r>
                      <a:rPr lang="en-CA" sz="2400" b="0" i="1" smtClean="0">
                        <a:solidFill>
                          <a:srgbClr val="C00000"/>
                        </a:solidFill>
                        <a:latin typeface="Cambria Math"/>
                      </a:rPr>
                      <m:t>=</m:t>
                    </m:r>
                    <m:sSup>
                      <m:sSupPr>
                        <m:ctrlPr>
                          <a:rPr lang="en-CA" sz="2400" b="0" i="1" smtClean="0">
                            <a:solidFill>
                              <a:srgbClr val="C00000"/>
                            </a:solidFill>
                            <a:latin typeface="Cambria Math" panose="02040503050406030204" pitchFamily="18" charset="0"/>
                          </a:rPr>
                        </m:ctrlPr>
                      </m:sSupPr>
                      <m:e>
                        <m:r>
                          <a:rPr lang="en-CA" sz="2400" b="0" i="1" smtClean="0">
                            <a:solidFill>
                              <a:srgbClr val="C00000"/>
                            </a:solidFill>
                            <a:latin typeface="Cambria Math"/>
                          </a:rPr>
                          <m:t>2</m:t>
                        </m:r>
                      </m:e>
                      <m:sup>
                        <m:r>
                          <a:rPr lang="en-CA" sz="2400" b="0" i="1" smtClean="0">
                            <a:solidFill>
                              <a:srgbClr val="C00000"/>
                            </a:solidFill>
                            <a:latin typeface="Cambria Math"/>
                          </a:rPr>
                          <m:t>8</m:t>
                        </m:r>
                      </m:sup>
                    </m:sSup>
                    <m:r>
                      <a:rPr lang="en-CA" sz="2400" b="0" i="1" smtClean="0">
                        <a:solidFill>
                          <a:srgbClr val="C00000"/>
                        </a:solidFill>
                        <a:latin typeface="Cambria Math"/>
                      </a:rPr>
                      <m:t>=256</m:t>
                    </m:r>
                  </m:oMath>
                </a14:m>
                <a:r>
                  <a:rPr lang="en-US" sz="2400" dirty="0">
                    <a:solidFill>
                      <a:srgbClr val="C00000"/>
                    </a:solidFill>
                  </a:rPr>
                  <a:t> different propositions.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534400" cy="5257800"/>
              </a:xfrm>
              <a:blipFill rotWithShape="1">
                <a:blip r:embed="rId2"/>
                <a:stretch>
                  <a:fillRect l="-1786" t="-1508" r="-1643"/>
                </a:stretch>
              </a:blipFill>
            </p:spPr>
            <p:txBody>
              <a:bodyPr/>
              <a:lstStyle/>
              <a:p>
                <a:r>
                  <a:rPr lang="en-CA">
                    <a:noFill/>
                  </a:rPr>
                  <a:t> </a:t>
                </a:r>
              </a:p>
            </p:txBody>
          </p:sp>
        </mc:Fallback>
      </mc:AlternateContent>
      <p:sp>
        <p:nvSpPr>
          <p:cNvPr id="4"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23</a:t>
            </a:fld>
            <a:endParaRPr lang="en-US" sz="1600" b="1" dirty="0"/>
          </a:p>
        </p:txBody>
      </p:sp>
    </p:spTree>
    <p:extLst>
      <p:ext uri="{BB962C8B-B14F-4D97-AF65-F5344CB8AC3E}">
        <p14:creationId xmlns:p14="http://schemas.microsoft.com/office/powerpoint/2010/main" val="253486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500"/>
                                        <p:tgtEl>
                                          <p:spTgt spid="3">
                                            <p:txEl>
                                              <p:pRg st="2" end="2"/>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 of Logical Operators</a:t>
            </a:r>
          </a:p>
        </p:txBody>
      </p:sp>
      <p:graphicFrame>
        <p:nvGraphicFramePr>
          <p:cNvPr id="4" name="Table 2"/>
          <p:cNvGraphicFramePr>
            <a:graphicFrameLocks noGrp="1"/>
          </p:cNvGraphicFramePr>
          <p:nvPr>
            <p:extLst>
              <p:ext uri="{D42A27DB-BD31-4B8C-83A1-F6EECF244321}">
                <p14:modId xmlns:p14="http://schemas.microsoft.com/office/powerpoint/2010/main" val="644740445"/>
              </p:ext>
            </p:extLst>
          </p:nvPr>
        </p:nvGraphicFramePr>
        <p:xfrm>
          <a:off x="1828800" y="1447800"/>
          <a:ext cx="5486400" cy="2743200"/>
        </p:xfrm>
        <a:graphic>
          <a:graphicData uri="http://schemas.openxmlformats.org/drawingml/2006/table">
            <a:tbl>
              <a:tblPr firstRow="1" bandRow="1">
                <a:tableStyleId>{21E4AEA4-8DFA-4A89-87EB-49C32662AFE0}</a:tableStyleId>
              </a:tblPr>
              <a:tblGrid>
                <a:gridCol w="2743200">
                  <a:extLst>
                    <a:ext uri="{9D8B030D-6E8A-4147-A177-3AD203B41FA5}">
                      <a16:colId xmlns:a16="http://schemas.microsoft.com/office/drawing/2014/main" val="831567363"/>
                    </a:ext>
                  </a:extLst>
                </a:gridCol>
                <a:gridCol w="2743200">
                  <a:extLst>
                    <a:ext uri="{9D8B030D-6E8A-4147-A177-3AD203B41FA5}">
                      <a16:colId xmlns:a16="http://schemas.microsoft.com/office/drawing/2014/main" val="1633824391"/>
                    </a:ext>
                  </a:extLst>
                </a:gridCol>
              </a:tblGrid>
              <a:tr h="457200">
                <a:tc>
                  <a:txBody>
                    <a:bodyPr/>
                    <a:lstStyle/>
                    <a:p>
                      <a:pPr algn="ctr"/>
                      <a:r>
                        <a:rPr lang="en-US" sz="2400" dirty="0"/>
                        <a:t>Operator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Precedence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457200">
                <a:tc>
                  <a:txBody>
                    <a:bodyPr/>
                    <a:lstStyle/>
                    <a:p>
                      <a:pPr algn="ctr"/>
                      <a:r>
                        <a:rPr lang="en-US" sz="2400" b="0" i="0" dirty="0">
                          <a:latin typeface="Cambria Math" pitchFamily="18" charset="0"/>
                          <a:ea typeface="Cambria Math" pitchFamily="18" charset="0"/>
                          <a:sym typeface="Symbol"/>
                        </a:rPr>
                        <a:t>¬</a:t>
                      </a:r>
                      <a:endParaRPr lang="en-US" sz="2400" b="0" i="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mj-lt"/>
                        </a:rPr>
                        <a:t>1</a:t>
                      </a:r>
                      <a:endParaRPr lang="en-US" sz="24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457200">
                <a:tc>
                  <a:txBody>
                    <a:bodyPr/>
                    <a:lstStyle/>
                    <a:p>
                      <a:pPr algn="ctr"/>
                      <a:r>
                        <a:rPr lang="en-US" sz="2400" b="0" dirty="0">
                          <a:latin typeface="Cambria Math" pitchFamily="18" charset="0"/>
                          <a:ea typeface="Cambria Math" pitchFamily="18" charset="0"/>
                          <a:sym typeface="Symbol" panose="05050102010706020507" pitchFamily="18" charset="2"/>
                        </a:rPr>
                        <a:t>∧</a:t>
                      </a:r>
                      <a:endParaRPr lang="en-US" sz="24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mj-lt"/>
                        </a:rPr>
                        <a:t>2</a:t>
                      </a:r>
                      <a:endParaRPr lang="en-US" sz="24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r h="45720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b="0" dirty="0">
                          <a:latin typeface="Cambria Math" pitchFamily="18" charset="0"/>
                          <a:ea typeface="Cambria Math" pitchFamily="18" charset="0"/>
                          <a:sym typeface="Symbol" panose="05050102010706020507" pitchFamily="18" charset="2"/>
                        </a:rPr>
                        <a:t>∨</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6197536"/>
                  </a:ext>
                </a:extLst>
              </a:tr>
              <a:tr h="45720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b="1" i="0" dirty="0">
                          <a:ea typeface="Cambria Math" pitchFamily="18" charset="0"/>
                          <a:sym typeface="Symbol"/>
                        </a:rPr>
                        <a:t></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2039154"/>
                  </a:ext>
                </a:extLst>
              </a:tr>
              <a:tr h="45720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sym typeface="Symbol"/>
                        </a:rPr>
                        <a:t></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2965957"/>
                  </a:ext>
                </a:extLst>
              </a:tr>
            </a:tbl>
          </a:graphicData>
        </a:graphic>
      </p:graphicFrame>
      <p:sp>
        <p:nvSpPr>
          <p:cNvPr id="3" name="Content Placeholder 3"/>
          <p:cNvSpPr>
            <a:spLocks noGrp="1"/>
          </p:cNvSpPr>
          <p:nvPr>
            <p:ph idx="1"/>
          </p:nvPr>
        </p:nvSpPr>
        <p:spPr>
          <a:xfrm>
            <a:off x="457200" y="4495800"/>
            <a:ext cx="8321040" cy="1828800"/>
          </a:xfrm>
        </p:spPr>
        <p:txBody>
          <a:bodyPr/>
          <a:lstStyle/>
          <a:p>
            <a:pPr>
              <a:spcBef>
                <a:spcPts val="600"/>
              </a:spcBef>
            </a:pPr>
            <a:r>
              <a:rPr lang="en-US" i="1" dirty="0">
                <a:solidFill>
                  <a:srgbClr val="0000FF"/>
                </a:solidFill>
                <a:ea typeface="Cambria Math" pitchFamily="18" charset="0"/>
              </a:rPr>
              <a:t>p </a:t>
            </a:r>
            <a:r>
              <a:rPr lang="en-US" dirty="0">
                <a:solidFill>
                  <a:srgbClr val="0000FF"/>
                </a:solidFill>
                <a:latin typeface="Cambria Math" panose="02040503050406030204" pitchFamily="18" charset="0"/>
                <a:ea typeface="Cambria Math" panose="02040503050406030204" pitchFamily="18" charset="0"/>
                <a:sym typeface="Symbol"/>
              </a:rPr>
              <a:t>∨</a:t>
            </a:r>
            <a:r>
              <a:rPr lang="en-US" dirty="0">
                <a:solidFill>
                  <a:srgbClr val="0000FF"/>
                </a:solidFill>
                <a:ea typeface="Cambria Math" pitchFamily="18" charset="0"/>
                <a:sym typeface="Symbol"/>
              </a:rPr>
              <a:t> </a:t>
            </a:r>
            <a:r>
              <a:rPr lang="en-US" i="1" dirty="0">
                <a:solidFill>
                  <a:srgbClr val="0000FF"/>
                </a:solidFill>
                <a:ea typeface="Cambria Math" pitchFamily="18" charset="0"/>
                <a:sym typeface="Symbol"/>
              </a:rPr>
              <a:t>q </a:t>
            </a:r>
            <a:r>
              <a:rPr lang="en-US" b="1" dirty="0">
                <a:solidFill>
                  <a:srgbClr val="0000FF"/>
                </a:solidFill>
                <a:ea typeface="Cambria Math" pitchFamily="18" charset="0"/>
                <a:sym typeface="Symbol"/>
              </a:rPr>
              <a:t></a:t>
            </a:r>
            <a:r>
              <a:rPr lang="en-US" i="1" dirty="0">
                <a:solidFill>
                  <a:srgbClr val="0000FF"/>
                </a:solidFill>
                <a:ea typeface="Cambria Math" pitchFamily="18" charset="0"/>
                <a:sym typeface="Symbol"/>
              </a:rPr>
              <a:t> </a:t>
            </a:r>
            <a:r>
              <a:rPr lang="en-US" dirty="0">
                <a:solidFill>
                  <a:srgbClr val="0000FF"/>
                </a:solidFill>
                <a:latin typeface="Cambria Math" panose="02040503050406030204" pitchFamily="18" charset="0"/>
                <a:ea typeface="Cambria Math" panose="02040503050406030204" pitchFamily="18" charset="0"/>
                <a:sym typeface="Symbol"/>
              </a:rPr>
              <a:t>¬</a:t>
            </a:r>
            <a:r>
              <a:rPr lang="en-US" i="1" dirty="0">
                <a:solidFill>
                  <a:srgbClr val="0000FF"/>
                </a:solidFill>
                <a:ea typeface="Cambria Math" pitchFamily="18" charset="0"/>
                <a:sym typeface="Symbol"/>
              </a:rPr>
              <a:t>r   </a:t>
            </a:r>
            <a:r>
              <a:rPr lang="en-US" dirty="0">
                <a:ea typeface="Cambria Math" pitchFamily="18" charset="0"/>
                <a:sym typeface="Symbol"/>
              </a:rPr>
              <a:t>is equivalent to</a:t>
            </a:r>
            <a:r>
              <a:rPr lang="en-US" dirty="0">
                <a:ea typeface="Cambria Math" pitchFamily="18" charset="0"/>
              </a:rPr>
              <a:t>   </a:t>
            </a:r>
            <a:r>
              <a:rPr lang="en-US" dirty="0">
                <a:solidFill>
                  <a:srgbClr val="0000FF"/>
                </a:solidFill>
                <a:ea typeface="Cambria Math" pitchFamily="18" charset="0"/>
              </a:rPr>
              <a:t>(</a:t>
            </a:r>
            <a:r>
              <a:rPr lang="en-US" i="1" dirty="0">
                <a:solidFill>
                  <a:srgbClr val="0000FF"/>
                </a:solidFill>
                <a:ea typeface="Cambria Math" pitchFamily="18" charset="0"/>
              </a:rPr>
              <a:t>p </a:t>
            </a:r>
            <a:r>
              <a:rPr lang="en-US" dirty="0">
                <a:solidFill>
                  <a:srgbClr val="0000FF"/>
                </a:solidFill>
                <a:latin typeface="Cambria Math" panose="02040503050406030204" pitchFamily="18" charset="0"/>
                <a:ea typeface="Cambria Math" panose="02040503050406030204" pitchFamily="18" charset="0"/>
                <a:sym typeface="Symbol"/>
              </a:rPr>
              <a:t>∨ </a:t>
            </a:r>
            <a:r>
              <a:rPr lang="en-US" i="1" dirty="0">
                <a:solidFill>
                  <a:srgbClr val="0000FF"/>
                </a:solidFill>
                <a:ea typeface="Cambria Math" pitchFamily="18" charset="0"/>
                <a:sym typeface="Symbol"/>
              </a:rPr>
              <a:t>q</a:t>
            </a:r>
            <a:r>
              <a:rPr lang="en-US" dirty="0">
                <a:solidFill>
                  <a:srgbClr val="0000FF"/>
                </a:solidFill>
                <a:ea typeface="Cambria Math" pitchFamily="18" charset="0"/>
                <a:sym typeface="Symbol"/>
              </a:rPr>
              <a:t>)</a:t>
            </a:r>
            <a:r>
              <a:rPr lang="en-US" i="1" dirty="0">
                <a:solidFill>
                  <a:srgbClr val="0000FF"/>
                </a:solidFill>
                <a:ea typeface="Cambria Math" pitchFamily="18" charset="0"/>
                <a:sym typeface="Symbol"/>
              </a:rPr>
              <a:t> </a:t>
            </a:r>
            <a:r>
              <a:rPr lang="en-US" b="1" dirty="0">
                <a:solidFill>
                  <a:srgbClr val="0000FF"/>
                </a:solidFill>
                <a:ea typeface="Cambria Math" pitchFamily="18" charset="0"/>
                <a:sym typeface="Symbol"/>
              </a:rPr>
              <a:t></a:t>
            </a:r>
            <a:r>
              <a:rPr lang="en-US" i="1" dirty="0">
                <a:solidFill>
                  <a:srgbClr val="0000FF"/>
                </a:solidFill>
                <a:ea typeface="Cambria Math" pitchFamily="18" charset="0"/>
                <a:sym typeface="Symbol"/>
              </a:rPr>
              <a:t> </a:t>
            </a:r>
            <a:r>
              <a:rPr lang="en-US" dirty="0">
                <a:solidFill>
                  <a:srgbClr val="0000FF"/>
                </a:solidFill>
                <a:latin typeface="Cambria Math" panose="02040503050406030204" pitchFamily="18" charset="0"/>
                <a:ea typeface="Cambria Math" panose="02040503050406030204" pitchFamily="18" charset="0"/>
                <a:sym typeface="Symbol"/>
              </a:rPr>
              <a:t>¬</a:t>
            </a:r>
            <a:r>
              <a:rPr lang="en-US" i="1" dirty="0">
                <a:solidFill>
                  <a:srgbClr val="0000FF"/>
                </a:solidFill>
                <a:ea typeface="Cambria Math" pitchFamily="18" charset="0"/>
                <a:sym typeface="Symbol"/>
              </a:rPr>
              <a:t>r</a:t>
            </a:r>
          </a:p>
          <a:p>
            <a:pPr>
              <a:spcBef>
                <a:spcPts val="600"/>
              </a:spcBef>
            </a:pPr>
            <a:r>
              <a:rPr lang="en-US" dirty="0">
                <a:ea typeface="Cambria Math" pitchFamily="18" charset="0"/>
                <a:sym typeface="Symbol"/>
              </a:rPr>
              <a:t>If the intended meaning is   </a:t>
            </a:r>
            <a:r>
              <a:rPr lang="en-US" i="1" dirty="0">
                <a:solidFill>
                  <a:srgbClr val="0000FF"/>
                </a:solidFill>
                <a:ea typeface="Cambria Math" pitchFamily="18" charset="0"/>
              </a:rPr>
              <a:t>p </a:t>
            </a:r>
            <a:r>
              <a:rPr lang="en-US" dirty="0">
                <a:solidFill>
                  <a:srgbClr val="0000FF"/>
                </a:solidFill>
                <a:latin typeface="Cambria Math" panose="02040503050406030204" pitchFamily="18" charset="0"/>
                <a:ea typeface="Cambria Math" panose="02040503050406030204" pitchFamily="18" charset="0"/>
                <a:sym typeface="Symbol"/>
              </a:rPr>
              <a:t>∨</a:t>
            </a:r>
            <a:r>
              <a:rPr lang="en-US" dirty="0">
                <a:solidFill>
                  <a:srgbClr val="0000FF"/>
                </a:solidFill>
                <a:ea typeface="Cambria Math" pitchFamily="18" charset="0"/>
                <a:sym typeface="Symbol"/>
              </a:rPr>
              <a:t>(</a:t>
            </a:r>
            <a:r>
              <a:rPr lang="en-US" i="1" dirty="0">
                <a:solidFill>
                  <a:srgbClr val="0000FF"/>
                </a:solidFill>
                <a:ea typeface="Cambria Math" pitchFamily="18" charset="0"/>
                <a:sym typeface="Symbol"/>
              </a:rPr>
              <a:t>q </a:t>
            </a:r>
            <a:r>
              <a:rPr lang="en-US" b="1" dirty="0">
                <a:solidFill>
                  <a:srgbClr val="0000FF"/>
                </a:solidFill>
                <a:ea typeface="Cambria Math" pitchFamily="18" charset="0"/>
                <a:sym typeface="Symbol"/>
              </a:rPr>
              <a:t></a:t>
            </a:r>
            <a:r>
              <a:rPr lang="en-US" i="1" dirty="0">
                <a:solidFill>
                  <a:srgbClr val="0000FF"/>
                </a:solidFill>
                <a:ea typeface="Cambria Math" pitchFamily="18" charset="0"/>
                <a:sym typeface="Symbol"/>
              </a:rPr>
              <a:t> </a:t>
            </a:r>
            <a:r>
              <a:rPr lang="en-US" dirty="0">
                <a:solidFill>
                  <a:srgbClr val="0000FF"/>
                </a:solidFill>
                <a:latin typeface="Cambria Math" panose="02040503050406030204" pitchFamily="18" charset="0"/>
                <a:ea typeface="Cambria Math" panose="02040503050406030204" pitchFamily="18" charset="0"/>
                <a:sym typeface="Symbol"/>
              </a:rPr>
              <a:t>¬</a:t>
            </a:r>
            <a:r>
              <a:rPr lang="en-US" i="1" dirty="0">
                <a:solidFill>
                  <a:srgbClr val="0000FF"/>
                </a:solidFill>
                <a:ea typeface="Cambria Math" pitchFamily="18" charset="0"/>
                <a:sym typeface="Symbol"/>
              </a:rPr>
              <a:t>r</a:t>
            </a:r>
            <a:r>
              <a:rPr lang="en-US" dirty="0">
                <a:solidFill>
                  <a:srgbClr val="0000FF"/>
                </a:solidFill>
                <a:ea typeface="Cambria Math" pitchFamily="18" charset="0"/>
                <a:sym typeface="Symbol"/>
              </a:rPr>
              <a:t>)</a:t>
            </a:r>
          </a:p>
          <a:p>
            <a:pPr>
              <a:spcBef>
                <a:spcPts val="600"/>
              </a:spcBef>
            </a:pPr>
            <a:r>
              <a:rPr lang="en-US" dirty="0">
                <a:ea typeface="Cambria Math" pitchFamily="18" charset="0"/>
                <a:sym typeface="Symbol"/>
              </a:rPr>
              <a:t>then parentheses must be used.</a:t>
            </a:r>
            <a:endParaRPr lang="en-US" dirty="0"/>
          </a:p>
        </p:txBody>
      </p:sp>
      <p:sp>
        <p:nvSpPr>
          <p:cNvPr id="5"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24</a:t>
            </a:fld>
            <a:endParaRPr lang="en-US" sz="1600" b="1" dirty="0"/>
          </a:p>
        </p:txBody>
      </p:sp>
    </p:spTree>
    <p:extLst>
      <p:ext uri="{BB962C8B-B14F-4D97-AF65-F5344CB8AC3E}">
        <p14:creationId xmlns:p14="http://schemas.microsoft.com/office/powerpoint/2010/main" val="1863755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Applications of Propositional Logic</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1.2</a:t>
            </a:r>
          </a:p>
        </p:txBody>
      </p:sp>
      <p:sp>
        <p:nvSpPr>
          <p:cNvPr id="4"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25</a:t>
            </a:fld>
            <a:endParaRPr lang="en-US" sz="1600" b="1" dirty="0"/>
          </a:p>
        </p:txBody>
      </p:sp>
    </p:spTree>
    <p:extLst>
      <p:ext uri="{BB962C8B-B14F-4D97-AF65-F5344CB8AC3E}">
        <p14:creationId xmlns:p14="http://schemas.microsoft.com/office/powerpoint/2010/main" val="3524313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Propositional Logic: Summary</a:t>
            </a:r>
          </a:p>
        </p:txBody>
      </p:sp>
      <p:sp>
        <p:nvSpPr>
          <p:cNvPr id="3" name="Content Placeholder 2"/>
          <p:cNvSpPr>
            <a:spLocks noGrp="1"/>
          </p:cNvSpPr>
          <p:nvPr>
            <p:ph idx="1"/>
          </p:nvPr>
        </p:nvSpPr>
        <p:spPr>
          <a:xfrm>
            <a:off x="457200" y="1295400"/>
            <a:ext cx="8321040" cy="5257800"/>
          </a:xfrm>
        </p:spPr>
        <p:txBody>
          <a:bodyPr/>
          <a:lstStyle/>
          <a:p>
            <a:pPr marL="457200" indent="-457200">
              <a:buFont typeface="Arial" panose="020B0604020202020204" pitchFamily="34" charset="0"/>
              <a:buChar char="•"/>
            </a:pPr>
            <a:r>
              <a:rPr lang="en-US" b="1" dirty="0"/>
              <a:t>Translating English to Propositional Logic</a:t>
            </a:r>
          </a:p>
          <a:p>
            <a:pPr marL="457200" indent="-457200">
              <a:buFont typeface="Arial" panose="020B0604020202020204" pitchFamily="34" charset="0"/>
              <a:buChar char="•"/>
            </a:pPr>
            <a:r>
              <a:rPr lang="en-US" b="1" dirty="0"/>
              <a:t>System Specifications</a:t>
            </a:r>
          </a:p>
          <a:p>
            <a:pPr marL="457200" indent="-457200">
              <a:buFont typeface="Arial" panose="020B0604020202020204" pitchFamily="34" charset="0"/>
              <a:buChar char="•"/>
            </a:pPr>
            <a:r>
              <a:rPr lang="en-US" b="1" dirty="0"/>
              <a:t>Boolean Searching</a:t>
            </a:r>
          </a:p>
          <a:p>
            <a:pPr marL="457200" indent="-457200">
              <a:buFont typeface="Arial" panose="020B0604020202020204" pitchFamily="34" charset="0"/>
              <a:buChar char="•"/>
            </a:pPr>
            <a:r>
              <a:rPr lang="en-US" b="1" dirty="0"/>
              <a:t>Logic Puzzles</a:t>
            </a:r>
          </a:p>
          <a:p>
            <a:pPr marL="457200" indent="-457200">
              <a:buFont typeface="Arial" panose="020B0604020202020204" pitchFamily="34" charset="0"/>
              <a:buChar char="•"/>
            </a:pPr>
            <a:r>
              <a:rPr lang="en-US" b="1" dirty="0"/>
              <a:t>Logic Circuits </a:t>
            </a:r>
          </a:p>
          <a:p>
            <a:pPr marL="457200" indent="-457200">
              <a:buFont typeface="Arial" panose="020B0604020202020204" pitchFamily="34" charset="0"/>
              <a:buChar char="•"/>
            </a:pPr>
            <a:r>
              <a:rPr lang="en-US" b="1" dirty="0"/>
              <a:t>AI Diagnosis Method </a:t>
            </a:r>
            <a:r>
              <a:rPr lang="en-US" dirty="0">
                <a:solidFill>
                  <a:srgbClr val="C00000"/>
                </a:solidFill>
              </a:rPr>
              <a:t>(not covered)</a:t>
            </a:r>
          </a:p>
        </p:txBody>
      </p:sp>
      <p:sp>
        <p:nvSpPr>
          <p:cNvPr id="4"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26</a:t>
            </a:fld>
            <a:endParaRPr lang="en-US" sz="1600" b="1" dirty="0"/>
          </a:p>
        </p:txBody>
      </p:sp>
    </p:spTree>
    <p:extLst>
      <p:ext uri="{BB962C8B-B14F-4D97-AF65-F5344CB8AC3E}">
        <p14:creationId xmlns:p14="http://schemas.microsoft.com/office/powerpoint/2010/main" val="1068069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246491C-86F5-4DC2-BA20-116F966E6C18}"/>
              </a:ext>
            </a:extLst>
          </p:cNvPr>
          <p:cNvSpPr/>
          <p:nvPr/>
        </p:nvSpPr>
        <p:spPr>
          <a:xfrm>
            <a:off x="1219200" y="3886200"/>
            <a:ext cx="6248400" cy="990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Translating English Sentences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229600" cy="5181600"/>
              </a:xfrm>
            </p:spPr>
            <p:txBody>
              <a:bodyPr/>
              <a:lstStyle/>
              <a:p>
                <a:pPr>
                  <a:spcBef>
                    <a:spcPts val="600"/>
                  </a:spcBef>
                </a:pPr>
                <a:r>
                  <a:rPr lang="en-US" dirty="0"/>
                  <a:t>Steps to convert an English sentence to a statement in propositional logic</a:t>
                </a:r>
              </a:p>
              <a:p>
                <a:pPr lvl="1">
                  <a:spcBef>
                    <a:spcPts val="0"/>
                  </a:spcBef>
                </a:pPr>
                <a:r>
                  <a:rPr lang="en-US" dirty="0"/>
                  <a:t>Identify atomic propositions and represent using propositional variables.</a:t>
                </a:r>
              </a:p>
              <a:p>
                <a:pPr lvl="1">
                  <a:spcBef>
                    <a:spcPts val="0"/>
                  </a:spcBef>
                </a:pPr>
                <a:r>
                  <a:rPr lang="en-US" dirty="0"/>
                  <a:t>Determine appropriate logical connectives</a:t>
                </a:r>
              </a:p>
              <a:p>
                <a:pPr>
                  <a:spcBef>
                    <a:spcPts val="600"/>
                  </a:spcBef>
                </a:pPr>
                <a:r>
                  <a:rPr lang="en-US" dirty="0">
                    <a:solidFill>
                      <a:srgbClr val="0000FF"/>
                    </a:solidFill>
                  </a:rPr>
                  <a:t>         “If I go to Harry’s or to the country, </a:t>
                </a:r>
                <a:br>
                  <a:rPr lang="en-US" dirty="0">
                    <a:solidFill>
                      <a:srgbClr val="0000FF"/>
                    </a:solidFill>
                  </a:rPr>
                </a:br>
                <a:r>
                  <a:rPr lang="en-US" dirty="0">
                    <a:solidFill>
                      <a:srgbClr val="0000FF"/>
                    </a:solidFill>
                  </a:rPr>
                  <a:t>           I will not go shopping.”</a:t>
                </a:r>
              </a:p>
              <a:p>
                <a:pPr lvl="1">
                  <a:spcBef>
                    <a:spcPts val="0"/>
                  </a:spcBef>
                </a:pPr>
                <a14:m>
                  <m:oMath xmlns:m="http://schemas.openxmlformats.org/officeDocument/2006/math">
                    <m:r>
                      <a:rPr lang="en-US" i="1" dirty="0" smtClean="0">
                        <a:latin typeface="Cambria Math"/>
                      </a:rPr>
                      <m:t>𝑝</m:t>
                    </m:r>
                    <m:r>
                      <a:rPr lang="en-US" i="1" dirty="0" smtClean="0">
                        <a:latin typeface="Cambria Math"/>
                      </a:rPr>
                      <m:t>:  </m:t>
                    </m:r>
                  </m:oMath>
                </a14:m>
                <a:r>
                  <a:rPr lang="en-US" dirty="0">
                    <a:solidFill>
                      <a:srgbClr val="0000FF"/>
                    </a:solidFill>
                  </a:rPr>
                  <a:t>I go to Harry’s</a:t>
                </a:r>
              </a:p>
              <a:p>
                <a:pPr lvl="1">
                  <a:spcBef>
                    <a:spcPts val="0"/>
                  </a:spcBef>
                </a:pPr>
                <a14:m>
                  <m:oMath xmlns:m="http://schemas.openxmlformats.org/officeDocument/2006/math">
                    <m:r>
                      <a:rPr lang="en-US" i="1" dirty="0" smtClean="0">
                        <a:latin typeface="Cambria Math"/>
                      </a:rPr>
                      <m:t>𝑞</m:t>
                    </m:r>
                    <m:r>
                      <a:rPr lang="en-US" i="1" dirty="0" smtClean="0">
                        <a:latin typeface="Cambria Math"/>
                      </a:rPr>
                      <m:t>:  </m:t>
                    </m:r>
                  </m:oMath>
                </a14:m>
                <a:r>
                  <a:rPr lang="en-US" dirty="0">
                    <a:solidFill>
                      <a:srgbClr val="0000FF"/>
                    </a:solidFill>
                  </a:rPr>
                  <a:t>I go to the country.</a:t>
                </a:r>
              </a:p>
              <a:p>
                <a:pPr lvl="1">
                  <a:spcBef>
                    <a:spcPts val="0"/>
                  </a:spcBef>
                </a:pPr>
                <a14:m>
                  <m:oMath xmlns:m="http://schemas.openxmlformats.org/officeDocument/2006/math">
                    <m:r>
                      <a:rPr lang="en-US" i="1" dirty="0" smtClean="0">
                        <a:latin typeface="Cambria Math"/>
                      </a:rPr>
                      <m:t>𝑟</m:t>
                    </m:r>
                    <m:r>
                      <a:rPr lang="en-US" i="1" dirty="0" smtClean="0">
                        <a:latin typeface="Cambria Math"/>
                      </a:rPr>
                      <m:t>:   </m:t>
                    </m:r>
                  </m:oMath>
                </a14:m>
                <a:r>
                  <a:rPr lang="en-US" dirty="0">
                    <a:solidFill>
                      <a:srgbClr val="0000FF"/>
                    </a:solidFill>
                  </a:rPr>
                  <a:t>I will go shopping.</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181600"/>
              </a:xfrm>
              <a:blipFill>
                <a:blip r:embed="rId2"/>
                <a:stretch>
                  <a:fillRect l="-1852" t="-1529" b="-23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idx="13"/>
              </p:nvPr>
            </p:nvSpPr>
            <p:spPr>
              <a:xfrm>
                <a:off x="4648200" y="5029200"/>
                <a:ext cx="3581400" cy="1295400"/>
              </a:xfrm>
              <a:ln>
                <a:solidFill>
                  <a:schemeClr val="tx1"/>
                </a:solidFill>
              </a:ln>
            </p:spPr>
            <p:txBody>
              <a:bodyPr/>
              <a:lstStyle/>
              <a:p>
                <a:pPr algn="ctr"/>
                <a:r>
                  <a:rPr lang="en-US" dirty="0"/>
                  <a:t>If </a:t>
                </a:r>
                <a:r>
                  <a:rPr lang="en-US" i="1" dirty="0"/>
                  <a:t>p</a:t>
                </a:r>
                <a:r>
                  <a:rPr lang="en-US" dirty="0"/>
                  <a:t> or </a:t>
                </a:r>
                <a:r>
                  <a:rPr lang="en-US" i="1" dirty="0"/>
                  <a:t>q</a:t>
                </a:r>
                <a:r>
                  <a:rPr lang="en-US" dirty="0"/>
                  <a:t> then not </a:t>
                </a:r>
                <a:r>
                  <a:rPr lang="en-US" i="1" dirty="0"/>
                  <a:t>r</a:t>
                </a:r>
                <a:r>
                  <a:rPr lang="en-US" dirty="0"/>
                  <a:t>.</a:t>
                </a:r>
              </a:p>
              <a:p>
                <a:pPr algn="ctr"/>
                <a14:m>
                  <m:oMathPara xmlns:m="http://schemas.openxmlformats.org/officeDocument/2006/math">
                    <m:oMathParaPr>
                      <m:jc m:val="centerGroup"/>
                    </m:oMathParaPr>
                    <m:oMath xmlns:m="http://schemas.openxmlformats.org/officeDocument/2006/math">
                      <m:r>
                        <a:rPr lang="en-CA" b="0" i="1" smtClean="0">
                          <a:latin typeface="Cambria Math"/>
                        </a:rPr>
                        <m:t>(</m:t>
                      </m:r>
                      <m:r>
                        <a:rPr lang="en-CA" b="0" i="1" smtClean="0">
                          <a:latin typeface="Cambria Math"/>
                        </a:rPr>
                        <m:t>𝑝</m:t>
                      </m:r>
                      <m:r>
                        <a:rPr lang="en-CA" b="0" i="1" smtClean="0">
                          <a:latin typeface="Cambria Math"/>
                          <a:ea typeface="Cambria Math"/>
                        </a:rPr>
                        <m:t>∨</m:t>
                      </m:r>
                      <m:r>
                        <a:rPr lang="en-CA" b="0" i="1" smtClean="0">
                          <a:latin typeface="Cambria Math"/>
                          <a:ea typeface="Cambria Math"/>
                        </a:rPr>
                        <m:t>𝑞</m:t>
                      </m:r>
                      <m:r>
                        <a:rPr lang="en-CA" b="0" i="1" smtClean="0">
                          <a:latin typeface="Cambria Math"/>
                          <a:ea typeface="Cambria Math"/>
                        </a:rPr>
                        <m:t>)⟶¬</m:t>
                      </m:r>
                      <m:r>
                        <a:rPr lang="en-CA" b="0" i="1" smtClean="0">
                          <a:latin typeface="Cambria Math"/>
                          <a:ea typeface="Cambria Math"/>
                        </a:rPr>
                        <m:t>𝑟</m:t>
                      </m:r>
                    </m:oMath>
                  </m:oMathPara>
                </a14:m>
                <a:endParaRPr lang="en-US" i="1" dirty="0"/>
              </a:p>
            </p:txBody>
          </p:sp>
        </mc:Choice>
        <mc:Fallback xmlns="">
          <p:sp>
            <p:nvSpPr>
              <p:cNvPr id="4" name="Content Placeholder 3"/>
              <p:cNvSpPr>
                <a:spLocks noGrp="1" noRot="1" noChangeAspect="1" noMove="1" noResize="1" noEditPoints="1" noAdjustHandles="1" noChangeArrowheads="1" noChangeShapeType="1" noTextEdit="1"/>
              </p:cNvSpPr>
              <p:nvPr>
                <p:ph idx="13"/>
              </p:nvPr>
            </p:nvSpPr>
            <p:spPr>
              <a:xfrm>
                <a:off x="4648200" y="5029200"/>
                <a:ext cx="3581400" cy="1295400"/>
              </a:xfrm>
              <a:blipFill rotWithShape="1">
                <a:blip r:embed="rId3"/>
                <a:stretch>
                  <a:fillRect l="-509" t="-5581" r="-340"/>
                </a:stretch>
              </a:blipFill>
              <a:ln>
                <a:solidFill>
                  <a:schemeClr val="tx1"/>
                </a:solidFill>
              </a:ln>
            </p:spPr>
            <p:txBody>
              <a:bodyPr/>
              <a:lstStyle/>
              <a:p>
                <a:r>
                  <a:rPr lang="en-CA">
                    <a:noFill/>
                  </a:rPr>
                  <a:t> </a:t>
                </a:r>
              </a:p>
            </p:txBody>
          </p:sp>
        </mc:Fallback>
      </mc:AlternateContent>
      <p:sp>
        <p:nvSpPr>
          <p:cNvPr id="6"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27</a:t>
            </a:fld>
            <a:endParaRPr lang="en-US" sz="1600" b="1" dirty="0"/>
          </a:p>
        </p:txBody>
      </p:sp>
    </p:spTree>
    <p:extLst>
      <p:ext uri="{BB962C8B-B14F-4D97-AF65-F5344CB8AC3E}">
        <p14:creationId xmlns:p14="http://schemas.microsoft.com/office/powerpoint/2010/main" val="40286725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1BF8F5-9140-47AE-BB01-48E3AFE36F65}"/>
              </a:ext>
            </a:extLst>
          </p:cNvPr>
          <p:cNvSpPr/>
          <p:nvPr/>
        </p:nvSpPr>
        <p:spPr>
          <a:xfrm>
            <a:off x="381000" y="2362200"/>
            <a:ext cx="8610600" cy="1066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458200" cy="5029200"/>
              </a:xfrm>
            </p:spPr>
            <p:txBody>
              <a:bodyPr/>
              <a:lstStyle/>
              <a:p>
                <a:r>
                  <a:rPr lang="en-US" sz="2800" b="1" dirty="0"/>
                  <a:t>Problem:</a:t>
                </a:r>
                <a:r>
                  <a:rPr lang="en-US" sz="2800" dirty="0"/>
                  <a:t> Translate the following sentence into propositional logic:</a:t>
                </a:r>
              </a:p>
              <a:p>
                <a:r>
                  <a:rPr lang="en-US" sz="2800" dirty="0">
                    <a:solidFill>
                      <a:srgbClr val="0000FF"/>
                    </a:solidFill>
                  </a:rPr>
                  <a:t>“You can access the Internet from campus only if you are a computer science major or you are not a freshman.”</a:t>
                </a:r>
              </a:p>
              <a:p>
                <a:r>
                  <a:rPr lang="en-US" sz="2800" b="1" dirty="0"/>
                  <a:t>One Solution</a:t>
                </a:r>
                <a:r>
                  <a:rPr lang="en-US" sz="2800" dirty="0"/>
                  <a:t>: Let </a:t>
                </a:r>
                <a:r>
                  <a:rPr lang="en-US" sz="2800" i="1" dirty="0">
                    <a:ea typeface="Cambria Math" pitchFamily="18" charset="0"/>
                  </a:rPr>
                  <a:t>a</a:t>
                </a:r>
                <a:r>
                  <a:rPr lang="en-US" sz="2800" dirty="0"/>
                  <a:t>, </a:t>
                </a:r>
                <a:r>
                  <a:rPr lang="en-US" sz="2800" i="1" dirty="0">
                    <a:ea typeface="Cambria Math" pitchFamily="18" charset="0"/>
                  </a:rPr>
                  <a:t>c</a:t>
                </a:r>
                <a:r>
                  <a:rPr lang="en-US" sz="2800" dirty="0"/>
                  <a:t>, and </a:t>
                </a:r>
                <a:r>
                  <a:rPr lang="en-US" sz="2800" i="1" dirty="0">
                    <a:ea typeface="Cambria Math" pitchFamily="18" charset="0"/>
                  </a:rPr>
                  <a:t>f</a:t>
                </a:r>
                <a:r>
                  <a:rPr lang="en-US" sz="2800" dirty="0"/>
                  <a:t>  represent </a:t>
                </a:r>
                <a:br>
                  <a:rPr lang="en-US" sz="2800" dirty="0"/>
                </a:br>
                <a:r>
                  <a:rPr lang="en-US" sz="2800" dirty="0"/>
                  <a:t>		</a:t>
                </a:r>
                <a14:m>
                  <m:oMath xmlns:m="http://schemas.openxmlformats.org/officeDocument/2006/math">
                    <m:r>
                      <a:rPr lang="en-US" sz="2800" i="1" dirty="0" smtClean="0">
                        <a:latin typeface="Cambria Math"/>
                      </a:rPr>
                      <m:t>𝑎</m:t>
                    </m:r>
                    <m:r>
                      <a:rPr lang="en-US" sz="2800" i="1" dirty="0" smtClean="0">
                        <a:latin typeface="Cambria Math"/>
                      </a:rPr>
                      <m:t>:   </m:t>
                    </m:r>
                  </m:oMath>
                </a14:m>
                <a:r>
                  <a:rPr lang="en-US" sz="2800" dirty="0">
                    <a:solidFill>
                      <a:srgbClr val="0000FF"/>
                    </a:solidFill>
                  </a:rPr>
                  <a:t>“You can access the internet from campus,” </a:t>
                </a:r>
                <a:br>
                  <a:rPr lang="en-US" sz="2800" dirty="0">
                    <a:solidFill>
                      <a:srgbClr val="0000FF"/>
                    </a:solidFill>
                  </a:rPr>
                </a:br>
                <a:r>
                  <a:rPr lang="en-US" sz="2800" dirty="0">
                    <a:solidFill>
                      <a:srgbClr val="0000FF"/>
                    </a:solidFill>
                  </a:rPr>
                  <a:t>		</a:t>
                </a:r>
                <a14:m>
                  <m:oMath xmlns:m="http://schemas.openxmlformats.org/officeDocument/2006/math">
                    <m:r>
                      <a:rPr lang="en-US" sz="2800" i="1" dirty="0" smtClean="0">
                        <a:latin typeface="Cambria Math"/>
                      </a:rPr>
                      <m:t>𝑐</m:t>
                    </m:r>
                    <m:r>
                      <a:rPr lang="en-US" sz="2800" i="1" dirty="0" smtClean="0">
                        <a:latin typeface="Cambria Math"/>
                      </a:rPr>
                      <m:t>:   </m:t>
                    </m:r>
                  </m:oMath>
                </a14:m>
                <a:r>
                  <a:rPr lang="en-US" sz="2800" dirty="0">
                    <a:solidFill>
                      <a:srgbClr val="0000FF"/>
                    </a:solidFill>
                  </a:rPr>
                  <a:t>“You are a computer science major,” </a:t>
                </a:r>
                <a:r>
                  <a:rPr lang="en-US" sz="2800" dirty="0"/>
                  <a:t> </a:t>
                </a:r>
                <a:br>
                  <a:rPr lang="en-US" sz="2800" dirty="0"/>
                </a:br>
                <a:r>
                  <a:rPr lang="en-US" sz="2800" dirty="0"/>
                  <a:t>		</a:t>
                </a:r>
                <a14:m>
                  <m:oMath xmlns:m="http://schemas.openxmlformats.org/officeDocument/2006/math">
                    <m:r>
                      <a:rPr lang="en-US" sz="2800" i="1" dirty="0" smtClean="0">
                        <a:latin typeface="Cambria Math"/>
                      </a:rPr>
                      <m:t>𝑓</m:t>
                    </m:r>
                    <m:r>
                      <a:rPr lang="en-US" sz="2800" i="1" dirty="0" smtClean="0">
                        <a:latin typeface="Cambria Math"/>
                      </a:rPr>
                      <m:t>:   </m:t>
                    </m:r>
                  </m:oMath>
                </a14:m>
                <a:r>
                  <a:rPr lang="en-US" sz="2800" dirty="0">
                    <a:solidFill>
                      <a:srgbClr val="0000FF"/>
                    </a:solidFill>
                  </a:rPr>
                  <a:t>“You are a freshman.”</a:t>
                </a:r>
                <a:br>
                  <a:rPr lang="en-US" sz="2800" dirty="0">
                    <a:solidFill>
                      <a:srgbClr val="0000FF"/>
                    </a:solidFill>
                  </a:rPr>
                </a:br>
                <a:r>
                  <a:rPr lang="en-CA" b="0" dirty="0">
                    <a:ea typeface="Cambria Math"/>
                  </a:rPr>
                  <a:t>		proposition:   </a:t>
                </a:r>
                <a14:m>
                  <m:oMath xmlns:m="http://schemas.openxmlformats.org/officeDocument/2006/math">
                    <m:r>
                      <a:rPr lang="en-CA" b="0" i="1" smtClean="0">
                        <a:solidFill>
                          <a:srgbClr val="0000FF"/>
                        </a:solidFill>
                        <a:latin typeface="Cambria Math"/>
                        <a:ea typeface="Cambria Math"/>
                      </a:rPr>
                      <m:t>𝑎</m:t>
                    </m:r>
                    <m:r>
                      <a:rPr lang="en-CA" i="1">
                        <a:solidFill>
                          <a:srgbClr val="0000FF"/>
                        </a:solidFill>
                        <a:latin typeface="Cambria Math"/>
                        <a:ea typeface="Cambria Math"/>
                      </a:rPr>
                      <m:t>⟶</m:t>
                    </m:r>
                    <m:r>
                      <a:rPr lang="en-CA" b="0" i="1" smtClean="0">
                        <a:solidFill>
                          <a:srgbClr val="0000FF"/>
                        </a:solidFill>
                        <a:latin typeface="Cambria Math"/>
                        <a:ea typeface="Cambria Math"/>
                      </a:rPr>
                      <m:t>(</m:t>
                    </m:r>
                    <m:r>
                      <a:rPr lang="en-CA" b="0" i="1" smtClean="0">
                        <a:solidFill>
                          <a:srgbClr val="0000FF"/>
                        </a:solidFill>
                        <a:latin typeface="Cambria Math"/>
                        <a:ea typeface="Cambria Math"/>
                      </a:rPr>
                      <m:t>𝑐</m:t>
                    </m:r>
                    <m:r>
                      <a:rPr lang="en-CA" i="1">
                        <a:solidFill>
                          <a:srgbClr val="0000FF"/>
                        </a:solidFill>
                        <a:latin typeface="Cambria Math"/>
                        <a:ea typeface="Cambria Math"/>
                      </a:rPr>
                      <m:t>∨¬</m:t>
                    </m:r>
                    <m:r>
                      <a:rPr lang="en-CA" b="0" i="1" smtClean="0">
                        <a:solidFill>
                          <a:srgbClr val="0000FF"/>
                        </a:solidFill>
                        <a:latin typeface="Cambria Math"/>
                        <a:ea typeface="Cambria Math"/>
                      </a:rPr>
                      <m:t>𝑓</m:t>
                    </m:r>
                    <m:r>
                      <a:rPr lang="en-CA" b="0" i="1" smtClean="0">
                        <a:solidFill>
                          <a:srgbClr val="0000FF"/>
                        </a:solidFill>
                        <a:latin typeface="Cambria Math"/>
                        <a:ea typeface="Cambria Math"/>
                      </a:rPr>
                      <m:t>)</m:t>
                    </m:r>
                  </m:oMath>
                </a14:m>
                <a:endParaRPr lang="en-US" i="1" dirty="0">
                  <a:solidFill>
                    <a:srgbClr val="0000FF"/>
                  </a:solidFill>
                </a:endParaRPr>
              </a:p>
              <a:p>
                <a:endParaRPr lang="en-US" sz="2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458200" cy="5029200"/>
              </a:xfrm>
              <a:blipFill>
                <a:blip r:embed="rId2"/>
                <a:stretch>
                  <a:fillRect l="-1441" t="-1212" r="-1297"/>
                </a:stretch>
              </a:blipFill>
            </p:spPr>
            <p:txBody>
              <a:bodyPr/>
              <a:lstStyle/>
              <a:p>
                <a:r>
                  <a:rPr lang="en-US">
                    <a:noFill/>
                  </a:rPr>
                  <a:t> </a:t>
                </a:r>
              </a:p>
            </p:txBody>
          </p:sp>
        </mc:Fallback>
      </mc:AlternateContent>
      <p:sp>
        <p:nvSpPr>
          <p:cNvPr id="5"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28</a:t>
            </a:fld>
            <a:endParaRPr lang="en-US" sz="1600" b="1" dirty="0"/>
          </a:p>
        </p:txBody>
      </p:sp>
    </p:spTree>
    <p:extLst>
      <p:ext uri="{BB962C8B-B14F-4D97-AF65-F5344CB8AC3E}">
        <p14:creationId xmlns:p14="http://schemas.microsoft.com/office/powerpoint/2010/main" val="204714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D12D6C-ADA5-4F08-ADEA-B3A67A53EFE4}"/>
              </a:ext>
            </a:extLst>
          </p:cNvPr>
          <p:cNvSpPr/>
          <p:nvPr/>
        </p:nvSpPr>
        <p:spPr>
          <a:xfrm>
            <a:off x="457200" y="3352800"/>
            <a:ext cx="7772400"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System Specifications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229600" cy="5029200"/>
              </a:xfrm>
            </p:spPr>
            <p:txBody>
              <a:bodyPr/>
              <a:lstStyle/>
              <a:p>
                <a:pPr>
                  <a:spcBef>
                    <a:spcPts val="600"/>
                  </a:spcBef>
                </a:pPr>
                <a:r>
                  <a:rPr lang="en-US" sz="2800" dirty="0"/>
                  <a:t>System and Software engineers take requirements in English and express them in a precise specification language based on logic.</a:t>
                </a:r>
              </a:p>
              <a:p>
                <a:pPr>
                  <a:spcBef>
                    <a:spcPts val="600"/>
                  </a:spcBef>
                </a:pPr>
                <a:r>
                  <a:rPr lang="en-US" sz="2800" b="1" dirty="0"/>
                  <a:t>Example</a:t>
                </a:r>
                <a:r>
                  <a:rPr lang="en-US" sz="2800" dirty="0"/>
                  <a:t>: Express in propositional logic:</a:t>
                </a:r>
              </a:p>
              <a:p>
                <a:pPr>
                  <a:spcBef>
                    <a:spcPts val="600"/>
                  </a:spcBef>
                </a:pPr>
                <a:r>
                  <a:rPr lang="en-US" sz="2800" dirty="0">
                    <a:solidFill>
                      <a:srgbClr val="0000FF"/>
                    </a:solidFill>
                  </a:rPr>
                  <a:t>“The automated reply cannot be sent when the file  </a:t>
                </a:r>
                <a:br>
                  <a:rPr lang="en-US" sz="2800" dirty="0">
                    <a:solidFill>
                      <a:srgbClr val="0000FF"/>
                    </a:solidFill>
                  </a:rPr>
                </a:br>
                <a:r>
                  <a:rPr lang="en-US" sz="2800" dirty="0">
                    <a:solidFill>
                      <a:srgbClr val="0000FF"/>
                    </a:solidFill>
                  </a:rPr>
                  <a:t>  system is full”</a:t>
                </a:r>
              </a:p>
              <a:p>
                <a:pPr>
                  <a:spcBef>
                    <a:spcPts val="600"/>
                  </a:spcBef>
                </a:pPr>
                <a:r>
                  <a:rPr lang="en-US" sz="2800" b="1" dirty="0"/>
                  <a:t>Solution</a:t>
                </a:r>
                <a:r>
                  <a:rPr lang="en-US" sz="2800" dirty="0"/>
                  <a:t>: One possible solution:  Let </a:t>
                </a:r>
                <a:br>
                  <a:rPr lang="en-US" sz="2800" dirty="0"/>
                </a:br>
                <a:r>
                  <a:rPr lang="en-US" sz="2800" i="1" dirty="0"/>
                  <a:t>p</a:t>
                </a:r>
                <a:r>
                  <a:rPr lang="en-US" sz="2800" dirty="0"/>
                  <a:t> denote  </a:t>
                </a:r>
                <a:r>
                  <a:rPr lang="en-US" sz="2800" dirty="0">
                    <a:solidFill>
                      <a:srgbClr val="0000FF"/>
                    </a:solidFill>
                  </a:rPr>
                  <a:t>“The automated reply can be sent” </a:t>
                </a:r>
                <a:r>
                  <a:rPr lang="en-US" sz="2800" dirty="0"/>
                  <a:t>and</a:t>
                </a:r>
                <a:br>
                  <a:rPr lang="en-US" sz="2800" dirty="0"/>
                </a:br>
                <a:r>
                  <a:rPr lang="en-US" sz="2800" i="1" dirty="0"/>
                  <a:t>q</a:t>
                </a:r>
                <a:r>
                  <a:rPr lang="en-US" sz="2800" dirty="0"/>
                  <a:t> denote  </a:t>
                </a:r>
                <a:r>
                  <a:rPr lang="en-US" sz="2800" dirty="0">
                    <a:solidFill>
                      <a:srgbClr val="0000FF"/>
                    </a:solidFill>
                  </a:rPr>
                  <a:t>“The file system is full.”  </a:t>
                </a:r>
                <a:br>
                  <a:rPr lang="en-US" sz="2800" dirty="0">
                    <a:solidFill>
                      <a:srgbClr val="0000FF"/>
                    </a:solidFill>
                  </a:rPr>
                </a:br>
                <a:r>
                  <a:rPr lang="en-US" sz="2800" dirty="0"/>
                  <a:t>The proposition is    </a:t>
                </a:r>
                <a14:m>
                  <m:oMath xmlns:m="http://schemas.openxmlformats.org/officeDocument/2006/math">
                    <m:r>
                      <a:rPr lang="en-CA" sz="2800" b="0" i="1" smtClean="0">
                        <a:solidFill>
                          <a:srgbClr val="0000FF"/>
                        </a:solidFill>
                        <a:latin typeface="Cambria Math"/>
                      </a:rPr>
                      <m:t>𝑞</m:t>
                    </m:r>
                    <m:r>
                      <a:rPr lang="en-CA" sz="2800" b="0" i="1" smtClean="0">
                        <a:solidFill>
                          <a:srgbClr val="0000FF"/>
                        </a:solidFill>
                        <a:latin typeface="Cambria Math"/>
                        <a:ea typeface="Cambria Math"/>
                      </a:rPr>
                      <m:t>→¬</m:t>
                    </m:r>
                    <m:r>
                      <a:rPr lang="en-CA" sz="2800" b="0" i="1" smtClean="0">
                        <a:solidFill>
                          <a:srgbClr val="0000FF"/>
                        </a:solidFill>
                        <a:latin typeface="Cambria Math"/>
                        <a:ea typeface="Cambria Math"/>
                      </a:rPr>
                      <m:t>𝑝</m:t>
                    </m:r>
                  </m:oMath>
                </a14:m>
                <a:r>
                  <a:rPr lang="en-US" dirty="0">
                    <a:solidFill>
                      <a:srgbClr val="0000FF"/>
                    </a:solidFill>
                  </a:rPr>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029200"/>
              </a:xfrm>
              <a:blipFill>
                <a:blip r:embed="rId2"/>
                <a:stretch>
                  <a:fillRect l="-1481" t="-1212" b="-848"/>
                </a:stretch>
              </a:blipFill>
            </p:spPr>
            <p:txBody>
              <a:bodyPr/>
              <a:lstStyle/>
              <a:p>
                <a:r>
                  <a:rPr lang="en-US">
                    <a:noFill/>
                  </a:rPr>
                  <a:t> </a:t>
                </a:r>
              </a:p>
            </p:txBody>
          </p:sp>
        </mc:Fallback>
      </mc:AlternateContent>
      <p:sp>
        <p:nvSpPr>
          <p:cNvPr id="5"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29</a:t>
            </a:fld>
            <a:endParaRPr lang="en-US" sz="1600" b="1" dirty="0"/>
          </a:p>
        </p:txBody>
      </p:sp>
    </p:spTree>
    <p:extLst>
      <p:ext uri="{BB962C8B-B14F-4D97-AF65-F5344CB8AC3E}">
        <p14:creationId xmlns:p14="http://schemas.microsoft.com/office/powerpoint/2010/main" val="3625724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Propositional Logic Summary</a:t>
            </a:r>
          </a:p>
        </p:txBody>
      </p:sp>
      <p:sp>
        <p:nvSpPr>
          <p:cNvPr id="3" name="Content Placeholder 2"/>
          <p:cNvSpPr>
            <a:spLocks noGrp="1"/>
          </p:cNvSpPr>
          <p:nvPr>
            <p:ph idx="1"/>
          </p:nvPr>
        </p:nvSpPr>
        <p:spPr/>
        <p:txBody>
          <a:bodyPr/>
          <a:lstStyle/>
          <a:p>
            <a:pPr>
              <a:spcBef>
                <a:spcPts val="600"/>
              </a:spcBef>
            </a:pPr>
            <a:r>
              <a:rPr lang="en-US" sz="2800" b="1" dirty="0"/>
              <a:t>The Language of Propositions</a:t>
            </a:r>
          </a:p>
          <a:p>
            <a:pPr lvl="2">
              <a:lnSpc>
                <a:spcPct val="95000"/>
              </a:lnSpc>
              <a:spcBef>
                <a:spcPts val="0"/>
              </a:spcBef>
              <a:spcAft>
                <a:spcPts val="0"/>
              </a:spcAft>
            </a:pPr>
            <a:r>
              <a:rPr lang="en-US" dirty="0"/>
              <a:t>Connectives</a:t>
            </a:r>
          </a:p>
          <a:p>
            <a:pPr lvl="2">
              <a:lnSpc>
                <a:spcPct val="95000"/>
              </a:lnSpc>
              <a:spcBef>
                <a:spcPts val="0"/>
              </a:spcBef>
              <a:spcAft>
                <a:spcPts val="0"/>
              </a:spcAft>
            </a:pPr>
            <a:r>
              <a:rPr lang="en-US" dirty="0"/>
              <a:t>Truth Values</a:t>
            </a:r>
          </a:p>
          <a:p>
            <a:pPr lvl="2">
              <a:lnSpc>
                <a:spcPct val="95000"/>
              </a:lnSpc>
              <a:spcBef>
                <a:spcPts val="0"/>
              </a:spcBef>
              <a:spcAft>
                <a:spcPts val="0"/>
              </a:spcAft>
            </a:pPr>
            <a:r>
              <a:rPr lang="en-US" dirty="0"/>
              <a:t>Truth Tables</a:t>
            </a:r>
          </a:p>
          <a:p>
            <a:pPr>
              <a:spcBef>
                <a:spcPts val="600"/>
              </a:spcBef>
            </a:pPr>
            <a:r>
              <a:rPr lang="en-US" sz="2800" b="1" dirty="0"/>
              <a:t>Applications</a:t>
            </a:r>
          </a:p>
          <a:p>
            <a:pPr lvl="2">
              <a:lnSpc>
                <a:spcPct val="95000"/>
              </a:lnSpc>
              <a:spcBef>
                <a:spcPts val="0"/>
              </a:spcBef>
              <a:spcAft>
                <a:spcPts val="0"/>
              </a:spcAft>
            </a:pPr>
            <a:r>
              <a:rPr lang="en-US" dirty="0"/>
              <a:t>Translating English Sentences</a:t>
            </a:r>
          </a:p>
          <a:p>
            <a:pPr lvl="2">
              <a:lnSpc>
                <a:spcPct val="95000"/>
              </a:lnSpc>
              <a:spcBef>
                <a:spcPts val="0"/>
              </a:spcBef>
              <a:spcAft>
                <a:spcPts val="0"/>
              </a:spcAft>
            </a:pPr>
            <a:r>
              <a:rPr lang="en-US" dirty="0"/>
              <a:t>System Specifications</a:t>
            </a:r>
          </a:p>
          <a:p>
            <a:pPr lvl="2">
              <a:lnSpc>
                <a:spcPct val="95000"/>
              </a:lnSpc>
              <a:spcBef>
                <a:spcPts val="0"/>
              </a:spcBef>
              <a:spcAft>
                <a:spcPts val="0"/>
              </a:spcAft>
            </a:pPr>
            <a:r>
              <a:rPr lang="en-US" dirty="0"/>
              <a:t>Logic Puzzles</a:t>
            </a:r>
          </a:p>
          <a:p>
            <a:pPr lvl="2">
              <a:lnSpc>
                <a:spcPct val="95000"/>
              </a:lnSpc>
              <a:spcBef>
                <a:spcPts val="0"/>
              </a:spcBef>
              <a:spcAft>
                <a:spcPts val="0"/>
              </a:spcAft>
            </a:pPr>
            <a:r>
              <a:rPr lang="en-US" dirty="0"/>
              <a:t>Logic Circuits </a:t>
            </a:r>
          </a:p>
          <a:p>
            <a:pPr>
              <a:spcBef>
                <a:spcPts val="600"/>
              </a:spcBef>
            </a:pPr>
            <a:r>
              <a:rPr lang="en-US" sz="2800" b="1" dirty="0"/>
              <a:t>Logical Equivalences</a:t>
            </a:r>
          </a:p>
          <a:p>
            <a:pPr lvl="2">
              <a:lnSpc>
                <a:spcPct val="95000"/>
              </a:lnSpc>
              <a:spcBef>
                <a:spcPts val="0"/>
              </a:spcBef>
              <a:spcAft>
                <a:spcPts val="0"/>
              </a:spcAft>
            </a:pPr>
            <a:r>
              <a:rPr lang="en-US" dirty="0"/>
              <a:t>Important Equivalences</a:t>
            </a:r>
          </a:p>
          <a:p>
            <a:pPr lvl="2">
              <a:lnSpc>
                <a:spcPct val="95000"/>
              </a:lnSpc>
              <a:spcBef>
                <a:spcPts val="0"/>
              </a:spcBef>
              <a:spcAft>
                <a:spcPts val="0"/>
              </a:spcAft>
            </a:pPr>
            <a:r>
              <a:rPr lang="en-US" dirty="0"/>
              <a:t>Showing Equivalence</a:t>
            </a:r>
          </a:p>
          <a:p>
            <a:pPr lvl="2">
              <a:lnSpc>
                <a:spcPct val="95000"/>
              </a:lnSpc>
              <a:spcBef>
                <a:spcPts val="0"/>
              </a:spcBef>
              <a:spcAft>
                <a:spcPts val="0"/>
              </a:spcAft>
            </a:pPr>
            <a:r>
              <a:rPr lang="en-US" dirty="0"/>
              <a:t>Satisfiability</a:t>
            </a:r>
          </a:p>
        </p:txBody>
      </p:sp>
      <p:sp>
        <p:nvSpPr>
          <p:cNvPr id="4"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3</a:t>
            </a:fld>
            <a:endParaRPr lang="en-US" sz="1600" b="1" dirty="0"/>
          </a:p>
        </p:txBody>
      </p:sp>
    </p:spTree>
    <p:extLst>
      <p:ext uri="{BB962C8B-B14F-4D97-AF65-F5344CB8AC3E}">
        <p14:creationId xmlns:p14="http://schemas.microsoft.com/office/powerpoint/2010/main" val="30755226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1295400"/>
            <a:ext cx="8077200" cy="1219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2" name="Title 1"/>
          <p:cNvSpPr>
            <a:spLocks noGrp="1"/>
          </p:cNvSpPr>
          <p:nvPr>
            <p:ph type="title"/>
          </p:nvPr>
        </p:nvSpPr>
        <p:spPr/>
        <p:txBody>
          <a:bodyPr/>
          <a:lstStyle/>
          <a:p>
            <a:r>
              <a:rPr lang="en-US" dirty="0"/>
              <a:t>Consistent System Specifications</a:t>
            </a:r>
          </a:p>
        </p:txBody>
      </p:sp>
      <p:sp>
        <p:nvSpPr>
          <p:cNvPr id="3" name="Content Placeholder 2"/>
          <p:cNvSpPr>
            <a:spLocks noGrp="1"/>
          </p:cNvSpPr>
          <p:nvPr>
            <p:ph idx="1"/>
          </p:nvPr>
        </p:nvSpPr>
        <p:spPr>
          <a:xfrm>
            <a:off x="457200" y="1295400"/>
            <a:ext cx="8229600" cy="5257800"/>
          </a:xfrm>
        </p:spPr>
        <p:txBody>
          <a:bodyPr/>
          <a:lstStyle/>
          <a:p>
            <a:pPr>
              <a:spcBef>
                <a:spcPts val="600"/>
              </a:spcBef>
            </a:pPr>
            <a:r>
              <a:rPr lang="en-US" sz="2400" b="1" dirty="0"/>
              <a:t>Definition</a:t>
            </a:r>
            <a:r>
              <a:rPr lang="en-US" sz="2400" dirty="0"/>
              <a:t>: A list of propositions is </a:t>
            </a:r>
            <a:r>
              <a:rPr lang="en-US" sz="2400" i="1" dirty="0">
                <a:solidFill>
                  <a:srgbClr val="0000FF"/>
                </a:solidFill>
              </a:rPr>
              <a:t>consistent</a:t>
            </a:r>
            <a:r>
              <a:rPr lang="en-US" sz="2400" dirty="0"/>
              <a:t> if it is possible to assign truth values to the proposition variables so that each proposition is true.</a:t>
            </a:r>
          </a:p>
          <a:p>
            <a:pPr>
              <a:spcBef>
                <a:spcPts val="600"/>
              </a:spcBef>
            </a:pPr>
            <a:r>
              <a:rPr lang="en-US" sz="2400" b="1" dirty="0"/>
              <a:t>Exercise</a:t>
            </a:r>
            <a:r>
              <a:rPr lang="en-US" sz="2400" dirty="0"/>
              <a:t>: Are these specifications consistent?</a:t>
            </a:r>
          </a:p>
          <a:p>
            <a:pPr lvl="1">
              <a:spcBef>
                <a:spcPts val="0"/>
              </a:spcBef>
            </a:pPr>
            <a:r>
              <a:rPr lang="en-US" sz="1800" dirty="0">
                <a:solidFill>
                  <a:srgbClr val="0000FF"/>
                </a:solidFill>
              </a:rPr>
              <a:t>“The diagnostic message is stored in the buffer or it is retransmitted.”</a:t>
            </a:r>
          </a:p>
          <a:p>
            <a:pPr lvl="1">
              <a:spcBef>
                <a:spcPts val="0"/>
              </a:spcBef>
            </a:pPr>
            <a:r>
              <a:rPr lang="en-US" sz="1800" dirty="0">
                <a:solidFill>
                  <a:srgbClr val="0000FF"/>
                </a:solidFill>
              </a:rPr>
              <a:t>“The diagnostic message is not stored in the buffer.”</a:t>
            </a:r>
          </a:p>
          <a:p>
            <a:pPr lvl="1">
              <a:spcBef>
                <a:spcPts val="0"/>
              </a:spcBef>
            </a:pPr>
            <a:r>
              <a:rPr lang="en-US" sz="1800" dirty="0">
                <a:solidFill>
                  <a:srgbClr val="0000FF"/>
                </a:solidFill>
              </a:rPr>
              <a:t>“If the diagnostic message is stored in the buffer, then it is retransmitted.”</a:t>
            </a:r>
          </a:p>
          <a:p>
            <a:pPr>
              <a:spcBef>
                <a:spcPts val="600"/>
              </a:spcBef>
            </a:pPr>
            <a:r>
              <a:rPr lang="en-US" sz="2000" b="1" dirty="0"/>
              <a:t>Solution</a:t>
            </a:r>
            <a:r>
              <a:rPr lang="en-US" sz="2000" dirty="0"/>
              <a:t>: Let p denote “The diagnostic message is stored in the buffer.” Let q denote “The diagnostic message is retransmitted” The specification can be written as:</a:t>
            </a:r>
            <a:r>
              <a:rPr lang="en-US" sz="2000" dirty="0">
                <a:ea typeface="Cambria Math"/>
              </a:rPr>
              <a:t> p </a:t>
            </a:r>
            <a:r>
              <a:rPr lang="en-US" sz="2000" dirty="0">
                <a:latin typeface="Cambria Math" panose="02040503050406030204" pitchFamily="18" charset="0"/>
                <a:ea typeface="Cambria Math" panose="02040503050406030204" pitchFamily="18" charset="0"/>
              </a:rPr>
              <a:t>∨</a:t>
            </a:r>
            <a:r>
              <a:rPr lang="en-US" sz="2000" dirty="0">
                <a:ea typeface="Cambria Math"/>
              </a:rPr>
              <a:t> </a:t>
            </a:r>
            <a:r>
              <a:rPr lang="en-US" sz="2000" i="1" dirty="0">
                <a:ea typeface="Cambria Math" pitchFamily="18" charset="0"/>
              </a:rPr>
              <a:t>q</a:t>
            </a:r>
            <a:r>
              <a:rPr lang="en-US" sz="2000" dirty="0">
                <a:ea typeface="Cambria Math"/>
              </a:rPr>
              <a:t>, </a:t>
            </a:r>
            <a:r>
              <a:rPr lang="en-US" sz="2000" dirty="0">
                <a:latin typeface="Cambria Math" panose="02040503050406030204" pitchFamily="18" charset="0"/>
                <a:ea typeface="Cambria Math" panose="02040503050406030204" pitchFamily="18" charset="0"/>
              </a:rPr>
              <a:t>¬</a:t>
            </a:r>
            <a:r>
              <a:rPr lang="en-US" sz="2000" i="1" dirty="0">
                <a:ea typeface="Cambria Math" pitchFamily="18" charset="0"/>
              </a:rPr>
              <a:t>p,</a:t>
            </a:r>
            <a:r>
              <a:rPr lang="en-US" sz="2000" dirty="0"/>
              <a:t> </a:t>
            </a:r>
            <a:r>
              <a:rPr lang="en-US" sz="2000" i="1" dirty="0">
                <a:ea typeface="Cambria Math"/>
              </a:rPr>
              <a:t>p </a:t>
            </a:r>
            <a:r>
              <a:rPr lang="en-US" sz="2000" dirty="0">
                <a:ea typeface="Cambria Math"/>
                <a:sym typeface="Symbol"/>
              </a:rPr>
              <a:t></a:t>
            </a:r>
            <a:r>
              <a:rPr lang="en-US" sz="2000" i="1" dirty="0">
                <a:ea typeface="Cambria Math"/>
              </a:rPr>
              <a:t> q</a:t>
            </a:r>
            <a:r>
              <a:rPr lang="en-US" sz="2000" dirty="0"/>
              <a:t>. When p is false and q is true all three statements are true. So the specification is </a:t>
            </a:r>
            <a:r>
              <a:rPr lang="en-US" sz="2000" dirty="0">
                <a:solidFill>
                  <a:srgbClr val="C00000"/>
                </a:solidFill>
              </a:rPr>
              <a:t>consistent</a:t>
            </a:r>
            <a:r>
              <a:rPr lang="en-US" sz="2000" dirty="0"/>
              <a:t>.</a:t>
            </a:r>
            <a:endParaRPr lang="en-US" dirty="0"/>
          </a:p>
          <a:p>
            <a:pPr lvl="1">
              <a:spcBef>
                <a:spcPts val="600"/>
              </a:spcBef>
            </a:pPr>
            <a:r>
              <a:rPr lang="en-US" sz="1800" dirty="0"/>
              <a:t>What if </a:t>
            </a:r>
            <a:r>
              <a:rPr lang="en-US" sz="1800" dirty="0">
                <a:solidFill>
                  <a:srgbClr val="0000FF"/>
                </a:solidFill>
              </a:rPr>
              <a:t>“The diagnostic message is not retransmitted” </a:t>
            </a:r>
            <a:r>
              <a:rPr lang="en-US" sz="1800" dirty="0"/>
              <a:t>is added.</a:t>
            </a:r>
          </a:p>
          <a:p>
            <a:pPr lvl="1" indent="0">
              <a:spcBef>
                <a:spcPts val="600"/>
              </a:spcBef>
              <a:buNone/>
            </a:pPr>
            <a:r>
              <a:rPr lang="en-US" sz="1800" b="1" dirty="0"/>
              <a:t>Solution</a:t>
            </a:r>
            <a:r>
              <a:rPr lang="en-US" sz="1800" dirty="0"/>
              <a:t>: Now we are adding </a:t>
            </a:r>
            <a:r>
              <a:rPr lang="en-US" sz="1800" dirty="0">
                <a:ea typeface="Cambria Math"/>
              </a:rPr>
              <a:t>¬</a:t>
            </a:r>
            <a:r>
              <a:rPr lang="en-US" sz="1800" i="1" dirty="0">
                <a:ea typeface="Cambria Math" pitchFamily="18" charset="0"/>
              </a:rPr>
              <a:t>q</a:t>
            </a:r>
            <a:r>
              <a:rPr lang="en-US" sz="1800" dirty="0"/>
              <a:t> and there is no satisfying assignment. </a:t>
            </a:r>
            <a:br>
              <a:rPr lang="en-US" sz="1800" dirty="0"/>
            </a:br>
            <a:r>
              <a:rPr lang="en-US" sz="1800" dirty="0"/>
              <a:t>So the specification is </a:t>
            </a:r>
            <a:r>
              <a:rPr lang="en-US" sz="1800" dirty="0">
                <a:solidFill>
                  <a:srgbClr val="C00000"/>
                </a:solidFill>
              </a:rPr>
              <a:t>not consistent.</a:t>
            </a:r>
          </a:p>
        </p:txBody>
      </p:sp>
      <p:sp>
        <p:nvSpPr>
          <p:cNvPr id="4"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30</a:t>
            </a:fld>
            <a:endParaRPr lang="en-US" sz="1600" b="1" dirty="0"/>
          </a:p>
        </p:txBody>
      </p:sp>
    </p:spTree>
    <p:extLst>
      <p:ext uri="{BB962C8B-B14F-4D97-AF65-F5344CB8AC3E}">
        <p14:creationId xmlns:p14="http://schemas.microsoft.com/office/powerpoint/2010/main" val="2236468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500"/>
                                        <p:tgtEl>
                                          <p:spTgt spid="3">
                                            <p:txEl>
                                              <p:pRg st="2" end="2"/>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left)">
                                      <p:cBhvr>
                                        <p:cTn id="28" dur="500"/>
                                        <p:tgtEl>
                                          <p:spTgt spid="3">
                                            <p:txEl>
                                              <p:pRg st="6" end="6"/>
                                            </p:txEl>
                                          </p:spTgt>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left)">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46349" y="121920"/>
            <a:ext cx="2438400" cy="1143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US" dirty="0"/>
              <a:t>Logic Puzzles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34940" y="1249362"/>
                <a:ext cx="8556660" cy="5257800"/>
              </a:xfrm>
            </p:spPr>
            <p:txBody>
              <a:bodyPr/>
              <a:lstStyle/>
              <a:p>
                <a:pPr>
                  <a:spcBef>
                    <a:spcPts val="600"/>
                  </a:spcBef>
                </a:pPr>
                <a:r>
                  <a:rPr lang="en-US" sz="2200" dirty="0"/>
                  <a:t>An island has two types of inhabitants, </a:t>
                </a:r>
                <a:r>
                  <a:rPr lang="en-US" sz="2200" i="1" dirty="0">
                    <a:solidFill>
                      <a:srgbClr val="0000FF"/>
                    </a:solidFill>
                  </a:rPr>
                  <a:t>knights</a:t>
                </a:r>
                <a:r>
                  <a:rPr lang="en-US" sz="2200" dirty="0"/>
                  <a:t>, who always tell the truth, and </a:t>
                </a:r>
                <a:r>
                  <a:rPr lang="en-US" sz="2200" i="1" dirty="0">
                    <a:solidFill>
                      <a:srgbClr val="0000FF"/>
                    </a:solidFill>
                  </a:rPr>
                  <a:t>knaves</a:t>
                </a:r>
                <a:r>
                  <a:rPr lang="en-US" sz="2200" dirty="0"/>
                  <a:t>, who always lie.    You go to the island and meet A and B. </a:t>
                </a:r>
              </a:p>
              <a:p>
                <a:pPr lvl="2">
                  <a:lnSpc>
                    <a:spcPts val="1900"/>
                  </a:lnSpc>
                  <a:spcBef>
                    <a:spcPts val="600"/>
                  </a:spcBef>
                </a:pPr>
                <a:r>
                  <a:rPr lang="en-US" sz="2000" dirty="0">
                    <a:solidFill>
                      <a:srgbClr val="0000FF"/>
                    </a:solidFill>
                  </a:rPr>
                  <a:t>A says “B is a knight.”</a:t>
                </a:r>
              </a:p>
              <a:p>
                <a:pPr lvl="2">
                  <a:lnSpc>
                    <a:spcPts val="1900"/>
                  </a:lnSpc>
                  <a:spcBef>
                    <a:spcPts val="600"/>
                  </a:spcBef>
                </a:pPr>
                <a:r>
                  <a:rPr lang="en-US" sz="2000" dirty="0">
                    <a:solidFill>
                      <a:srgbClr val="0000FF"/>
                    </a:solidFill>
                  </a:rPr>
                  <a:t>B says “The two of us are of opposite types.”</a:t>
                </a:r>
              </a:p>
              <a:p>
                <a:pPr>
                  <a:spcBef>
                    <a:spcPts val="600"/>
                  </a:spcBef>
                </a:pPr>
                <a:r>
                  <a:rPr lang="en-US" sz="2400" b="1" dirty="0"/>
                  <a:t>Question</a:t>
                </a:r>
                <a:r>
                  <a:rPr lang="en-US" sz="2400" dirty="0"/>
                  <a:t>:  What are the types of A and B?</a:t>
                </a:r>
              </a:p>
              <a:p>
                <a:pPr>
                  <a:spcBef>
                    <a:spcPts val="600"/>
                  </a:spcBef>
                </a:pPr>
                <a:r>
                  <a:rPr lang="en-US" sz="2000" b="1" dirty="0"/>
                  <a:t>Solution: </a:t>
                </a:r>
                <a:r>
                  <a:rPr lang="en-US" sz="2000" dirty="0"/>
                  <a:t>Let    </a:t>
                </a:r>
                <a14:m>
                  <m:oMath xmlns:m="http://schemas.openxmlformats.org/officeDocument/2006/math">
                    <m:r>
                      <a:rPr lang="en-US" sz="2000" i="1" dirty="0" smtClean="0">
                        <a:latin typeface="Cambria Math"/>
                        <a:ea typeface="Cambria Math" pitchFamily="18" charset="0"/>
                      </a:rPr>
                      <m:t>𝑝</m:t>
                    </m:r>
                    <m:r>
                      <a:rPr lang="en-US" sz="2000" i="1" dirty="0" smtClean="0">
                        <a:latin typeface="Cambria Math"/>
                        <a:ea typeface="Cambria Math"/>
                      </a:rPr>
                      <m:t>≡</m:t>
                    </m:r>
                    <m:r>
                      <a:rPr lang="en-CA" sz="2000" b="0" i="1" dirty="0" smtClean="0">
                        <a:latin typeface="Cambria Math"/>
                        <a:ea typeface="Cambria Math"/>
                      </a:rPr>
                      <m:t> </m:t>
                    </m:r>
                  </m:oMath>
                </a14:m>
                <a:r>
                  <a:rPr lang="en-US" sz="2000" dirty="0"/>
                  <a:t>“A is a knight” ,       </a:t>
                </a:r>
                <a14:m>
                  <m:oMath xmlns:m="http://schemas.openxmlformats.org/officeDocument/2006/math">
                    <m:r>
                      <a:rPr lang="en-US" sz="2000" i="1" dirty="0" smtClean="0">
                        <a:latin typeface="Cambria Math"/>
                        <a:ea typeface="Cambria Math" pitchFamily="18" charset="0"/>
                      </a:rPr>
                      <m:t>𝑞</m:t>
                    </m:r>
                    <m:r>
                      <a:rPr lang="en-US" sz="2000" i="1" dirty="0" smtClean="0">
                        <a:latin typeface="Cambria Math"/>
                        <a:ea typeface="Cambria Math"/>
                      </a:rPr>
                      <m:t>≡</m:t>
                    </m:r>
                  </m:oMath>
                </a14:m>
                <a:r>
                  <a:rPr lang="en-US" sz="2000" dirty="0"/>
                  <a:t> “B is a knight”. </a:t>
                </a:r>
                <a:br>
                  <a:rPr lang="en-US" sz="2000" dirty="0"/>
                </a:br>
                <a:r>
                  <a:rPr lang="en-US" sz="2000" dirty="0"/>
                  <a:t>                        </a:t>
                </a:r>
                <a14:m>
                  <m:oMath xmlns:m="http://schemas.openxmlformats.org/officeDocument/2006/math">
                    <m:r>
                      <a:rPr lang="en-US" sz="2000" i="1" dirty="0" smtClean="0">
                        <a:latin typeface="Cambria Math"/>
                        <a:ea typeface="Cambria Math" panose="02040503050406030204" pitchFamily="18" charset="0"/>
                        <a:sym typeface="Symbol"/>
                      </a:rPr>
                      <m:t>¬</m:t>
                    </m:r>
                    <m:r>
                      <a:rPr lang="en-US" sz="2000" i="1" dirty="0">
                        <a:latin typeface="Cambria Math"/>
                        <a:sym typeface="Symbol"/>
                      </a:rPr>
                      <m:t>𝑝</m:t>
                    </m:r>
                    <m:r>
                      <a:rPr lang="en-US" sz="2000" i="1" dirty="0" smtClean="0">
                        <a:latin typeface="Cambria Math"/>
                        <a:ea typeface="Cambria Math"/>
                        <a:sym typeface="Symbol"/>
                      </a:rPr>
                      <m:t>≡</m:t>
                    </m:r>
                    <m:r>
                      <a:rPr lang="en-US" sz="2000" i="1" dirty="0">
                        <a:latin typeface="Cambria Math"/>
                        <a:sym typeface="Symbol"/>
                      </a:rPr>
                      <m:t> </m:t>
                    </m:r>
                  </m:oMath>
                </a14:m>
                <a:r>
                  <a:rPr lang="en-US" sz="2000" dirty="0">
                    <a:sym typeface="Symbol"/>
                  </a:rPr>
                  <a:t>“A is a knave” ,    </a:t>
                </a:r>
                <a14:m>
                  <m:oMath xmlns:m="http://schemas.openxmlformats.org/officeDocument/2006/math">
                    <m:r>
                      <a:rPr lang="en-US" sz="2000" i="1" dirty="0" smtClean="0">
                        <a:latin typeface="Cambria Math"/>
                        <a:ea typeface="Cambria Math" panose="02040503050406030204" pitchFamily="18" charset="0"/>
                        <a:sym typeface="Symbol"/>
                      </a:rPr>
                      <m:t>¬</m:t>
                    </m:r>
                    <m:r>
                      <a:rPr lang="en-US" sz="2000" i="1" dirty="0">
                        <a:latin typeface="Cambria Math"/>
                        <a:sym typeface="Symbol"/>
                      </a:rPr>
                      <m:t>𝑞</m:t>
                    </m:r>
                    <m:r>
                      <a:rPr lang="en-US" sz="2000" i="1" dirty="0" smtClean="0">
                        <a:latin typeface="Cambria Math"/>
                        <a:ea typeface="Cambria Math"/>
                        <a:sym typeface="Symbol"/>
                      </a:rPr>
                      <m:t>≡</m:t>
                    </m:r>
                    <m:r>
                      <a:rPr lang="en-US" sz="2000" i="1" dirty="0">
                        <a:latin typeface="Cambria Math"/>
                        <a:sym typeface="Symbol"/>
                      </a:rPr>
                      <m:t> </m:t>
                    </m:r>
                  </m:oMath>
                </a14:m>
                <a:r>
                  <a:rPr lang="en-US" sz="2000" dirty="0">
                    <a:sym typeface="Symbol"/>
                  </a:rPr>
                  <a:t> “B is a knave”.   </a:t>
                </a:r>
              </a:p>
              <a:p>
                <a:pPr marL="174625" indent="-174625">
                  <a:lnSpc>
                    <a:spcPts val="2000"/>
                  </a:lnSpc>
                  <a:spcBef>
                    <a:spcPts val="600"/>
                  </a:spcBef>
                  <a:buFont typeface="Arial" panose="020B0604020202020204" pitchFamily="34" charset="0"/>
                  <a:buChar char="•"/>
                </a:pPr>
                <a:r>
                  <a:rPr lang="en-US" sz="2000" dirty="0">
                    <a:sym typeface="Symbol"/>
                  </a:rPr>
                  <a:t>A says  </a:t>
                </a:r>
                <a14:m>
                  <m:oMath xmlns:m="http://schemas.openxmlformats.org/officeDocument/2006/math">
                    <m:r>
                      <a:rPr lang="en-US" sz="2000" i="1" dirty="0" smtClean="0">
                        <a:solidFill>
                          <a:srgbClr val="0000FF"/>
                        </a:solidFill>
                        <a:latin typeface="Cambria Math"/>
                        <a:sym typeface="Symbol"/>
                      </a:rPr>
                      <m:t>𝑞</m:t>
                    </m:r>
                  </m:oMath>
                </a14:m>
                <a:r>
                  <a:rPr lang="en-US" sz="2000" dirty="0">
                    <a:sym typeface="Symbol"/>
                  </a:rPr>
                  <a:t>,   and   B says</a:t>
                </a:r>
                <a:r>
                  <a:rPr lang="en-US" sz="2000" dirty="0">
                    <a:solidFill>
                      <a:srgbClr val="0000FF"/>
                    </a:solidFill>
                    <a:sym typeface="Symbol"/>
                  </a:rPr>
                  <a:t> </a:t>
                </a:r>
                <a14:m>
                  <m:oMath xmlns:m="http://schemas.openxmlformats.org/officeDocument/2006/math">
                    <m:r>
                      <a:rPr lang="en-US" sz="2000" i="1" dirty="0" smtClean="0">
                        <a:solidFill>
                          <a:srgbClr val="0000FF"/>
                        </a:solidFill>
                        <a:latin typeface="Cambria Math"/>
                        <a:ea typeface="Cambria Math"/>
                        <a:sym typeface="Symbol"/>
                      </a:rPr>
                      <m:t>¬</m:t>
                    </m:r>
                    <m:r>
                      <a:rPr lang="en-US" sz="2000" i="1" dirty="0">
                        <a:solidFill>
                          <a:srgbClr val="0000FF"/>
                        </a:solidFill>
                        <a:latin typeface="Cambria Math"/>
                        <a:sym typeface="Symbol"/>
                      </a:rPr>
                      <m:t>(</m:t>
                    </m:r>
                    <m:r>
                      <a:rPr lang="en-US" sz="2000" i="1" dirty="0">
                        <a:solidFill>
                          <a:srgbClr val="0000FF"/>
                        </a:solidFill>
                        <a:latin typeface="Cambria Math"/>
                        <a:ea typeface="Cambria Math"/>
                      </a:rPr>
                      <m:t>𝑝</m:t>
                    </m:r>
                    <m:r>
                      <a:rPr lang="en-US" sz="2000" i="1" dirty="0" smtClean="0">
                        <a:solidFill>
                          <a:srgbClr val="0000FF"/>
                        </a:solidFill>
                        <a:latin typeface="Cambria Math"/>
                        <a:ea typeface="Cambria Math"/>
                      </a:rPr>
                      <m:t>↔</m:t>
                    </m:r>
                    <m:r>
                      <a:rPr lang="en-CA" sz="2000" b="0" i="1" dirty="0" smtClean="0">
                        <a:solidFill>
                          <a:srgbClr val="0000FF"/>
                        </a:solidFill>
                        <a:latin typeface="Cambria Math"/>
                        <a:ea typeface="Cambria Math"/>
                      </a:rPr>
                      <m:t>𝑞</m:t>
                    </m:r>
                    <m:r>
                      <a:rPr lang="en-CA" sz="2000" b="0" i="1" dirty="0" smtClean="0">
                        <a:solidFill>
                          <a:srgbClr val="0000FF"/>
                        </a:solidFill>
                        <a:latin typeface="Cambria Math"/>
                        <a:ea typeface="Cambria Math"/>
                      </a:rPr>
                      <m:t>)</m:t>
                    </m:r>
                  </m:oMath>
                </a14:m>
                <a:r>
                  <a:rPr lang="en-US" sz="2000" dirty="0">
                    <a:solidFill>
                      <a:srgbClr val="0000FF"/>
                    </a:solidFill>
                    <a:ea typeface="Cambria Math" pitchFamily="18" charset="0"/>
                  </a:rPr>
                  <a:t>.</a:t>
                </a:r>
              </a:p>
              <a:p>
                <a:pPr marL="174625" indent="-174625">
                  <a:lnSpc>
                    <a:spcPts val="2000"/>
                  </a:lnSpc>
                  <a:spcBef>
                    <a:spcPts val="600"/>
                  </a:spcBef>
                  <a:buFont typeface="Arial" panose="020B0604020202020204" pitchFamily="34" charset="0"/>
                  <a:buChar char="•"/>
                </a:pPr>
                <a:r>
                  <a:rPr lang="en-CA" sz="2000" dirty="0">
                    <a:ea typeface="Cambria Math" pitchFamily="18" charset="0"/>
                    <a:sym typeface="Symbol"/>
                  </a:rPr>
                  <a:t>A is a knight iff what A says is true:</a:t>
                </a:r>
                <a14:m>
                  <m:oMath xmlns:m="http://schemas.openxmlformats.org/officeDocument/2006/math">
                    <m:r>
                      <a:rPr lang="en-CA" sz="2000">
                        <a:latin typeface="Cambria Math"/>
                        <a:ea typeface="Cambria Math" pitchFamily="18" charset="0"/>
                        <a:sym typeface="Symbol"/>
                      </a:rPr>
                      <m:t> </m:t>
                    </m:r>
                    <m:r>
                      <a:rPr lang="en-CA" sz="2000" b="0" i="0" smtClean="0">
                        <a:latin typeface="Cambria Math"/>
                        <a:ea typeface="Cambria Math" pitchFamily="18" charset="0"/>
                        <a:sym typeface="Symbol"/>
                      </a:rPr>
                      <m:t>  </m:t>
                    </m:r>
                    <m:d>
                      <m:dPr>
                        <m:ctrlPr>
                          <a:rPr lang="en-CA" sz="2000" b="0" i="1" smtClean="0">
                            <a:solidFill>
                              <a:srgbClr val="0000FF"/>
                            </a:solidFill>
                            <a:latin typeface="Cambria Math" panose="02040503050406030204" pitchFamily="18" charset="0"/>
                            <a:ea typeface="Cambria Math" pitchFamily="18" charset="0"/>
                            <a:sym typeface="Symbol"/>
                          </a:rPr>
                        </m:ctrlPr>
                      </m:dPr>
                      <m:e>
                        <m:r>
                          <a:rPr lang="en-CA" sz="2000" b="0" i="1" smtClean="0">
                            <a:solidFill>
                              <a:srgbClr val="0000FF"/>
                            </a:solidFill>
                            <a:latin typeface="Cambria Math"/>
                            <a:ea typeface="Cambria Math" pitchFamily="18" charset="0"/>
                            <a:sym typeface="Symbol"/>
                          </a:rPr>
                          <m:t>𝑝</m:t>
                        </m:r>
                        <m:r>
                          <a:rPr lang="en-CA" sz="2000" b="0" i="1" smtClean="0">
                            <a:solidFill>
                              <a:srgbClr val="0000FF"/>
                            </a:solidFill>
                            <a:latin typeface="Cambria Math"/>
                            <a:ea typeface="Cambria Math"/>
                            <a:sym typeface="Symbol"/>
                          </a:rPr>
                          <m:t>↔</m:t>
                        </m:r>
                        <m:r>
                          <a:rPr lang="en-CA" sz="2000" b="0" i="1" smtClean="0">
                            <a:solidFill>
                              <a:srgbClr val="0000FF"/>
                            </a:solidFill>
                            <a:latin typeface="Cambria Math"/>
                            <a:ea typeface="Cambria Math"/>
                            <a:sym typeface="Symbol"/>
                          </a:rPr>
                          <m:t>𝑞</m:t>
                        </m:r>
                      </m:e>
                    </m:d>
                  </m:oMath>
                </a14:m>
                <a:r>
                  <a:rPr lang="en-US" sz="2000" dirty="0">
                    <a:solidFill>
                      <a:srgbClr val="0000FF"/>
                    </a:solidFill>
                    <a:ea typeface="Cambria Math" panose="02040503050406030204" pitchFamily="18" charset="0"/>
                  </a:rPr>
                  <a:t>      </a:t>
                </a:r>
                <a:r>
                  <a:rPr lang="en-US" sz="2000" dirty="0">
                    <a:ea typeface="Cambria Math" panose="02040503050406030204" pitchFamily="18" charset="0"/>
                  </a:rPr>
                  <a:t>[  </a:t>
                </a:r>
                <a14:m>
                  <m:oMath xmlns:m="http://schemas.openxmlformats.org/officeDocument/2006/math">
                    <m:r>
                      <a:rPr lang="en-US" sz="2000" i="1" dirty="0" smtClean="0">
                        <a:solidFill>
                          <a:srgbClr val="0000FF"/>
                        </a:solidFill>
                        <a:latin typeface="Cambria Math"/>
                        <a:ea typeface="Cambria Math"/>
                      </a:rPr>
                      <m:t>≡</m:t>
                    </m:r>
                    <m:d>
                      <m:dPr>
                        <m:ctrlPr>
                          <a:rPr lang="en-US" sz="2000" i="1" dirty="0">
                            <a:solidFill>
                              <a:srgbClr val="0000FF"/>
                            </a:solidFill>
                            <a:latin typeface="Cambria Math" panose="02040503050406030204" pitchFamily="18" charset="0"/>
                            <a:ea typeface="Cambria Math" panose="02040503050406030204" pitchFamily="18" charset="0"/>
                          </a:rPr>
                        </m:ctrlPr>
                      </m:dPr>
                      <m:e>
                        <m:r>
                          <a:rPr lang="en-US" sz="2000" i="1" dirty="0">
                            <a:solidFill>
                              <a:srgbClr val="0000FF"/>
                            </a:solidFill>
                            <a:latin typeface="Cambria Math"/>
                            <a:ea typeface="Cambria Math"/>
                          </a:rPr>
                          <m:t>¬</m:t>
                        </m:r>
                        <m:r>
                          <a:rPr lang="en-CA" sz="2000" b="0" i="1" dirty="0" smtClean="0">
                            <a:solidFill>
                              <a:srgbClr val="0000FF"/>
                            </a:solidFill>
                            <a:latin typeface="Cambria Math"/>
                            <a:ea typeface="Cambria Math"/>
                          </a:rPr>
                          <m:t>𝑝</m:t>
                        </m:r>
                        <m:r>
                          <a:rPr lang="en-CA" sz="2000" i="1" dirty="0">
                            <a:solidFill>
                              <a:srgbClr val="0000FF"/>
                            </a:solidFill>
                            <a:latin typeface="Cambria Math"/>
                            <a:ea typeface="Cambria Math"/>
                          </a:rPr>
                          <m:t>↔</m:t>
                        </m:r>
                        <m:r>
                          <a:rPr lang="en-US" sz="2000" i="1">
                            <a:solidFill>
                              <a:srgbClr val="0000FF"/>
                            </a:solidFill>
                            <a:latin typeface="Cambria Math"/>
                            <a:ea typeface="Cambria Math"/>
                            <a:sym typeface="Symbol"/>
                          </a:rPr>
                          <m:t>¬</m:t>
                        </m:r>
                        <m:r>
                          <a:rPr lang="en-CA" sz="2000" i="1">
                            <a:solidFill>
                              <a:srgbClr val="0000FF"/>
                            </a:solidFill>
                            <a:latin typeface="Cambria Math"/>
                            <a:ea typeface="Cambria Math"/>
                            <a:sym typeface="Symbol"/>
                          </a:rPr>
                          <m:t>𝑞</m:t>
                        </m:r>
                      </m:e>
                    </m:d>
                  </m:oMath>
                </a14:m>
                <a:r>
                  <a:rPr lang="en-US" sz="2000" dirty="0">
                    <a:solidFill>
                      <a:srgbClr val="0000FF"/>
                    </a:solidFill>
                    <a:ea typeface="Cambria Math" panose="02040503050406030204" pitchFamily="18" charset="0"/>
                  </a:rPr>
                  <a:t> </a:t>
                </a:r>
                <a:r>
                  <a:rPr lang="en-US" sz="2000" dirty="0">
                    <a:ea typeface="Cambria Math" panose="02040503050406030204" pitchFamily="18" charset="0"/>
                  </a:rPr>
                  <a:t>].</a:t>
                </a:r>
                <a:endParaRPr lang="en-US" sz="2000" dirty="0">
                  <a:solidFill>
                    <a:srgbClr val="0000FF"/>
                  </a:solidFill>
                  <a:ea typeface="Cambria Math" panose="02040503050406030204" pitchFamily="18" charset="0"/>
                </a:endParaRPr>
              </a:p>
              <a:p>
                <a:pPr marL="174625" indent="-174625">
                  <a:lnSpc>
                    <a:spcPts val="2000"/>
                  </a:lnSpc>
                  <a:spcBef>
                    <a:spcPts val="600"/>
                  </a:spcBef>
                  <a:buFont typeface="Arial" panose="020B0604020202020204" pitchFamily="34" charset="0"/>
                  <a:buChar char="•"/>
                </a:pPr>
                <a:r>
                  <a:rPr lang="en-CA" sz="2000" b="0" i="0" dirty="0">
                    <a:latin typeface="+mj-lt"/>
                    <a:ea typeface="Cambria Math" panose="02040503050406030204" pitchFamily="18" charset="0"/>
                  </a:rPr>
                  <a:t>B is a knight </a:t>
                </a:r>
                <a:r>
                  <a:rPr lang="en-CA" sz="2000" b="0" i="0" dirty="0" err="1">
                    <a:latin typeface="+mj-lt"/>
                    <a:ea typeface="Cambria Math" panose="02040503050406030204" pitchFamily="18" charset="0"/>
                  </a:rPr>
                  <a:t>iff</a:t>
                </a:r>
                <a:r>
                  <a:rPr lang="en-CA" sz="2000" b="0" i="0" dirty="0">
                    <a:latin typeface="+mj-lt"/>
                    <a:ea typeface="Cambria Math" panose="02040503050406030204" pitchFamily="18" charset="0"/>
                  </a:rPr>
                  <a:t> what B says is true:   </a:t>
                </a:r>
                <a14:m>
                  <m:oMath xmlns:m="http://schemas.openxmlformats.org/officeDocument/2006/math">
                    <m:d>
                      <m:dPr>
                        <m:ctrlPr>
                          <a:rPr lang="en-US" sz="2000" i="1" dirty="0" smtClean="0">
                            <a:solidFill>
                              <a:srgbClr val="0000FF"/>
                            </a:solidFill>
                            <a:latin typeface="Cambria Math" panose="02040503050406030204" pitchFamily="18" charset="0"/>
                            <a:ea typeface="Cambria Math" panose="02040503050406030204" pitchFamily="18" charset="0"/>
                          </a:rPr>
                        </m:ctrlPr>
                      </m:dPr>
                      <m:e>
                        <m:r>
                          <a:rPr lang="en-CA" sz="2000" b="0" i="1" dirty="0" smtClean="0">
                            <a:solidFill>
                              <a:srgbClr val="0000FF"/>
                            </a:solidFill>
                            <a:latin typeface="Cambria Math"/>
                            <a:ea typeface="Cambria Math" panose="02040503050406030204" pitchFamily="18" charset="0"/>
                          </a:rPr>
                          <m:t>𝑞</m:t>
                        </m:r>
                        <m:r>
                          <a:rPr lang="en-CA" sz="2000" b="0" i="1" dirty="0" smtClean="0">
                            <a:solidFill>
                              <a:srgbClr val="0000FF"/>
                            </a:solidFill>
                            <a:latin typeface="Cambria Math"/>
                            <a:ea typeface="Cambria Math"/>
                          </a:rPr>
                          <m:t>↔¬</m:t>
                        </m:r>
                        <m:d>
                          <m:dPr>
                            <m:ctrlPr>
                              <a:rPr lang="en-CA" sz="2000" b="0" i="1" dirty="0" smtClean="0">
                                <a:solidFill>
                                  <a:srgbClr val="0000FF"/>
                                </a:solidFill>
                                <a:latin typeface="Cambria Math" panose="02040503050406030204" pitchFamily="18" charset="0"/>
                                <a:ea typeface="Cambria Math"/>
                              </a:rPr>
                            </m:ctrlPr>
                          </m:dPr>
                          <m:e>
                            <m:r>
                              <a:rPr lang="en-US" sz="2000" i="1" dirty="0">
                                <a:solidFill>
                                  <a:srgbClr val="0000FF"/>
                                </a:solidFill>
                                <a:latin typeface="Cambria Math"/>
                                <a:ea typeface="Cambria Math"/>
                              </a:rPr>
                              <m:t>𝑝</m:t>
                            </m:r>
                            <m:r>
                              <a:rPr lang="en-US" sz="2000" i="1" dirty="0">
                                <a:solidFill>
                                  <a:srgbClr val="0000FF"/>
                                </a:solidFill>
                                <a:latin typeface="Cambria Math"/>
                                <a:ea typeface="Cambria Math"/>
                              </a:rPr>
                              <m:t>↔</m:t>
                            </m:r>
                            <m:r>
                              <a:rPr lang="en-CA" sz="2000" i="1" dirty="0">
                                <a:solidFill>
                                  <a:srgbClr val="0000FF"/>
                                </a:solidFill>
                                <a:latin typeface="Cambria Math"/>
                                <a:ea typeface="Cambria Math"/>
                              </a:rPr>
                              <m:t>𝑞</m:t>
                            </m:r>
                          </m:e>
                        </m:d>
                      </m:e>
                    </m:d>
                  </m:oMath>
                </a14:m>
                <a:r>
                  <a:rPr lang="en-US" sz="2000" dirty="0">
                    <a:solidFill>
                      <a:schemeClr val="tx1"/>
                    </a:solidFill>
                    <a:sym typeface="Symbol"/>
                  </a:rPr>
                  <a:t>   [</a:t>
                </a:r>
                <a14:m>
                  <m:oMath xmlns:m="http://schemas.openxmlformats.org/officeDocument/2006/math">
                    <m:r>
                      <a:rPr lang="en-CA" sz="2000" b="0" i="0" dirty="0" smtClean="0">
                        <a:solidFill>
                          <a:srgbClr val="0000FF"/>
                        </a:solidFill>
                        <a:latin typeface="Cambria Math"/>
                        <a:ea typeface="Cambria Math"/>
                      </a:rPr>
                      <m:t>  </m:t>
                    </m:r>
                    <m:r>
                      <a:rPr lang="en-US" sz="2000" i="1" dirty="0" smtClean="0">
                        <a:solidFill>
                          <a:srgbClr val="0000FF"/>
                        </a:solidFill>
                        <a:latin typeface="Cambria Math"/>
                        <a:ea typeface="Cambria Math"/>
                      </a:rPr>
                      <m:t>≡</m:t>
                    </m:r>
                    <m:d>
                      <m:dPr>
                        <m:ctrlPr>
                          <a:rPr lang="en-US" sz="2000" i="1" dirty="0" smtClean="0">
                            <a:solidFill>
                              <a:srgbClr val="0000FF"/>
                            </a:solidFill>
                            <a:latin typeface="Cambria Math" panose="02040503050406030204" pitchFamily="18" charset="0"/>
                            <a:ea typeface="Cambria Math" panose="02040503050406030204" pitchFamily="18" charset="0"/>
                          </a:rPr>
                        </m:ctrlPr>
                      </m:dPr>
                      <m:e>
                        <m:r>
                          <a:rPr lang="en-US" sz="2000" i="1" dirty="0" smtClean="0">
                            <a:solidFill>
                              <a:srgbClr val="0000FF"/>
                            </a:solidFill>
                            <a:latin typeface="Cambria Math"/>
                            <a:ea typeface="Cambria Math"/>
                          </a:rPr>
                          <m:t>¬</m:t>
                        </m:r>
                        <m:r>
                          <a:rPr lang="en-CA" sz="2000" i="1" dirty="0">
                            <a:solidFill>
                              <a:srgbClr val="0000FF"/>
                            </a:solidFill>
                            <a:latin typeface="Cambria Math"/>
                            <a:ea typeface="Cambria Math" panose="02040503050406030204" pitchFamily="18" charset="0"/>
                          </a:rPr>
                          <m:t>𝑞</m:t>
                        </m:r>
                        <m:r>
                          <a:rPr lang="en-CA" sz="2000" i="1" dirty="0">
                            <a:solidFill>
                              <a:srgbClr val="0000FF"/>
                            </a:solidFill>
                            <a:latin typeface="Cambria Math"/>
                            <a:ea typeface="Cambria Math"/>
                          </a:rPr>
                          <m:t>↔</m:t>
                        </m:r>
                        <m:d>
                          <m:dPr>
                            <m:ctrlPr>
                              <a:rPr lang="en-CA" sz="2000" i="1" dirty="0">
                                <a:solidFill>
                                  <a:srgbClr val="0000FF"/>
                                </a:solidFill>
                                <a:latin typeface="Cambria Math" panose="02040503050406030204" pitchFamily="18" charset="0"/>
                                <a:ea typeface="Cambria Math"/>
                              </a:rPr>
                            </m:ctrlPr>
                          </m:dPr>
                          <m:e>
                            <m:r>
                              <a:rPr lang="en-US" sz="2000" i="1" dirty="0">
                                <a:solidFill>
                                  <a:srgbClr val="0000FF"/>
                                </a:solidFill>
                                <a:latin typeface="Cambria Math"/>
                                <a:ea typeface="Cambria Math"/>
                              </a:rPr>
                              <m:t>𝑝</m:t>
                            </m:r>
                            <m:r>
                              <a:rPr lang="en-US" sz="2000" i="1" dirty="0">
                                <a:solidFill>
                                  <a:srgbClr val="0000FF"/>
                                </a:solidFill>
                                <a:latin typeface="Cambria Math"/>
                                <a:ea typeface="Cambria Math"/>
                              </a:rPr>
                              <m:t>↔</m:t>
                            </m:r>
                            <m:r>
                              <a:rPr lang="en-CA" sz="2000" i="1" dirty="0">
                                <a:solidFill>
                                  <a:srgbClr val="0000FF"/>
                                </a:solidFill>
                                <a:latin typeface="Cambria Math"/>
                                <a:ea typeface="Cambria Math"/>
                              </a:rPr>
                              <m:t>𝑞</m:t>
                            </m:r>
                          </m:e>
                        </m:d>
                      </m:e>
                    </m:d>
                  </m:oMath>
                </a14:m>
                <a:r>
                  <a:rPr lang="en-US" sz="2000" dirty="0">
                    <a:solidFill>
                      <a:srgbClr val="0000FF"/>
                    </a:solidFill>
                    <a:sym typeface="Symbol"/>
                  </a:rPr>
                  <a:t> ].</a:t>
                </a:r>
              </a:p>
              <a:p>
                <a:pPr marL="174625" indent="-174625">
                  <a:lnSpc>
                    <a:spcPts val="2000"/>
                  </a:lnSpc>
                  <a:spcBef>
                    <a:spcPts val="600"/>
                  </a:spcBef>
                  <a:buFont typeface="Arial" panose="020B0604020202020204" pitchFamily="34" charset="0"/>
                  <a:buChar char="•"/>
                </a:pPr>
                <a14:m>
                  <m:oMath xmlns:m="http://schemas.openxmlformats.org/officeDocument/2006/math">
                    <m:r>
                      <a:rPr lang="en-CA" sz="2000">
                        <a:solidFill>
                          <a:srgbClr val="0000FF"/>
                        </a:solidFill>
                        <a:latin typeface="Cambria Math"/>
                        <a:ea typeface="Cambria Math" pitchFamily="18" charset="0"/>
                        <a:sym typeface="Symbol"/>
                      </a:rPr>
                      <m:t>(</m:t>
                    </m:r>
                    <m:r>
                      <a:rPr lang="en-CA" sz="2000" i="1" smtClean="0">
                        <a:solidFill>
                          <a:srgbClr val="0000FF"/>
                        </a:solidFill>
                        <a:latin typeface="Cambria Math"/>
                        <a:ea typeface="Cambria Math" pitchFamily="18" charset="0"/>
                        <a:sym typeface="Symbol"/>
                      </a:rPr>
                      <m:t>𝑝</m:t>
                    </m:r>
                    <m:r>
                      <a:rPr lang="en-CA" sz="2000" i="1">
                        <a:solidFill>
                          <a:srgbClr val="0000FF"/>
                        </a:solidFill>
                        <a:latin typeface="Cambria Math"/>
                        <a:ea typeface="Cambria Math"/>
                        <a:sym typeface="Symbol"/>
                      </a:rPr>
                      <m:t>↔</m:t>
                    </m:r>
                    <m:r>
                      <a:rPr lang="en-CA" sz="2000" i="1">
                        <a:solidFill>
                          <a:srgbClr val="0000FF"/>
                        </a:solidFill>
                        <a:latin typeface="Cambria Math"/>
                        <a:ea typeface="Cambria Math"/>
                        <a:sym typeface="Symbol"/>
                      </a:rPr>
                      <m:t>𝑞</m:t>
                    </m:r>
                    <m:r>
                      <a:rPr lang="en-CA" sz="2000" i="1">
                        <a:solidFill>
                          <a:srgbClr val="0000FF"/>
                        </a:solidFill>
                        <a:latin typeface="Cambria Math"/>
                        <a:ea typeface="Cambria Math"/>
                        <a:sym typeface="Symbol"/>
                      </a:rPr>
                      <m:t>)</m:t>
                    </m:r>
                  </m:oMath>
                </a14:m>
                <a:r>
                  <a:rPr lang="en-US" sz="2000" dirty="0">
                    <a:sym typeface="Symbol"/>
                  </a:rPr>
                  <a:t> and   </a:t>
                </a:r>
                <a14:m>
                  <m:oMath xmlns:m="http://schemas.openxmlformats.org/officeDocument/2006/math">
                    <m:d>
                      <m:dPr>
                        <m:ctrlPr>
                          <a:rPr lang="en-US" sz="2000" i="1" dirty="0">
                            <a:solidFill>
                              <a:srgbClr val="0000FF"/>
                            </a:solidFill>
                            <a:latin typeface="Cambria Math" panose="02040503050406030204" pitchFamily="18" charset="0"/>
                            <a:ea typeface="Cambria Math" panose="02040503050406030204" pitchFamily="18" charset="0"/>
                          </a:rPr>
                        </m:ctrlPr>
                      </m:dPr>
                      <m:e>
                        <m:r>
                          <a:rPr lang="en-US" sz="2000" i="1" dirty="0">
                            <a:solidFill>
                              <a:srgbClr val="0000FF"/>
                            </a:solidFill>
                            <a:latin typeface="Cambria Math"/>
                            <a:ea typeface="Cambria Math"/>
                          </a:rPr>
                          <m:t>¬</m:t>
                        </m:r>
                        <m:r>
                          <a:rPr lang="en-CA" sz="2000" i="1" dirty="0">
                            <a:solidFill>
                              <a:srgbClr val="0000FF"/>
                            </a:solidFill>
                            <a:latin typeface="Cambria Math"/>
                            <a:ea typeface="Cambria Math" panose="02040503050406030204" pitchFamily="18" charset="0"/>
                          </a:rPr>
                          <m:t>𝑞</m:t>
                        </m:r>
                        <m:r>
                          <a:rPr lang="en-CA" sz="2000" i="1" dirty="0">
                            <a:solidFill>
                              <a:srgbClr val="0000FF"/>
                            </a:solidFill>
                            <a:latin typeface="Cambria Math"/>
                            <a:ea typeface="Cambria Math"/>
                          </a:rPr>
                          <m:t>↔</m:t>
                        </m:r>
                        <m:d>
                          <m:dPr>
                            <m:ctrlPr>
                              <a:rPr lang="en-CA" sz="2000" i="1" dirty="0">
                                <a:solidFill>
                                  <a:srgbClr val="0000FF"/>
                                </a:solidFill>
                                <a:latin typeface="Cambria Math" panose="02040503050406030204" pitchFamily="18" charset="0"/>
                                <a:ea typeface="Cambria Math"/>
                              </a:rPr>
                            </m:ctrlPr>
                          </m:dPr>
                          <m:e>
                            <m:r>
                              <a:rPr lang="en-US" sz="2000" i="1" dirty="0">
                                <a:solidFill>
                                  <a:srgbClr val="0000FF"/>
                                </a:solidFill>
                                <a:latin typeface="Cambria Math"/>
                                <a:ea typeface="Cambria Math"/>
                              </a:rPr>
                              <m:t>𝑝</m:t>
                            </m:r>
                            <m:r>
                              <a:rPr lang="en-US" sz="2000" i="1" dirty="0">
                                <a:solidFill>
                                  <a:srgbClr val="0000FF"/>
                                </a:solidFill>
                                <a:latin typeface="Cambria Math"/>
                                <a:ea typeface="Cambria Math"/>
                              </a:rPr>
                              <m:t>↔</m:t>
                            </m:r>
                            <m:r>
                              <a:rPr lang="en-CA" sz="2000" i="1" dirty="0">
                                <a:solidFill>
                                  <a:srgbClr val="0000FF"/>
                                </a:solidFill>
                                <a:latin typeface="Cambria Math"/>
                                <a:ea typeface="Cambria Math"/>
                              </a:rPr>
                              <m:t>𝑞</m:t>
                            </m:r>
                          </m:e>
                        </m:d>
                      </m:e>
                    </m:d>
                  </m:oMath>
                </a14:m>
                <a:r>
                  <a:rPr lang="en-US" sz="2000" dirty="0">
                    <a:sym typeface="Symbol"/>
                  </a:rPr>
                  <a:t>  i</a:t>
                </a:r>
                <a14:m>
                  <m:oMath xmlns:m="http://schemas.openxmlformats.org/officeDocument/2006/math">
                    <m:r>
                      <m:rPr>
                        <m:sty m:val="p"/>
                      </m:rPr>
                      <a:rPr lang="en-CA" sz="2000" b="0" i="0" smtClean="0">
                        <a:latin typeface="Cambria Math"/>
                        <a:ea typeface="Cambria Math"/>
                        <a:sym typeface="Symbol"/>
                      </a:rPr>
                      <m:t>mply</m:t>
                    </m:r>
                    <m:r>
                      <a:rPr lang="en-CA" sz="2000" b="0" i="0" smtClean="0">
                        <a:latin typeface="Cambria Math"/>
                        <a:ea typeface="Cambria Math"/>
                        <a:sym typeface="Symbol"/>
                      </a:rPr>
                      <m:t>   </m:t>
                    </m:r>
                    <m:r>
                      <a:rPr lang="en-US" sz="2000" i="1" smtClean="0">
                        <a:solidFill>
                          <a:srgbClr val="0000FF"/>
                        </a:solidFill>
                        <a:latin typeface="Cambria Math"/>
                        <a:ea typeface="Cambria Math"/>
                        <a:sym typeface="Symbol"/>
                      </a:rPr>
                      <m:t>¬</m:t>
                    </m:r>
                    <m:r>
                      <a:rPr lang="en-CA" sz="2000" i="1">
                        <a:solidFill>
                          <a:srgbClr val="0000FF"/>
                        </a:solidFill>
                        <a:latin typeface="Cambria Math"/>
                        <a:ea typeface="Cambria Math"/>
                        <a:sym typeface="Symbol"/>
                      </a:rPr>
                      <m:t>𝑞</m:t>
                    </m:r>
                  </m:oMath>
                </a14:m>
                <a:r>
                  <a:rPr lang="en-US" sz="2000" dirty="0">
                    <a:sym typeface="Symbol"/>
                  </a:rPr>
                  <a:t>.</a:t>
                </a:r>
                <a:br>
                  <a:rPr lang="en-US" sz="2000" dirty="0">
                    <a:sym typeface="Symbol"/>
                  </a:rPr>
                </a:br>
                <a:r>
                  <a:rPr lang="en-US" sz="2000" dirty="0">
                    <a:sym typeface="Symbol"/>
                  </a:rPr>
                  <a:t>    </a:t>
                </a:r>
                <a14:m>
                  <m:oMath xmlns:m="http://schemas.openxmlformats.org/officeDocument/2006/math">
                    <m:r>
                      <a:rPr lang="en-US" sz="2000" i="1">
                        <a:solidFill>
                          <a:srgbClr val="0000FF"/>
                        </a:solidFill>
                        <a:latin typeface="Cambria Math"/>
                        <a:ea typeface="Cambria Math"/>
                        <a:sym typeface="Symbol"/>
                      </a:rPr>
                      <m:t>¬</m:t>
                    </m:r>
                    <m:r>
                      <a:rPr lang="en-CA" sz="2000" i="1">
                        <a:solidFill>
                          <a:srgbClr val="0000FF"/>
                        </a:solidFill>
                        <a:latin typeface="Cambria Math"/>
                        <a:ea typeface="Cambria Math"/>
                        <a:sym typeface="Symbol"/>
                      </a:rPr>
                      <m:t>𝑞</m:t>
                    </m:r>
                  </m:oMath>
                </a14:m>
                <a:r>
                  <a:rPr lang="en-US" sz="2000" dirty="0">
                    <a:sym typeface="Symbol"/>
                  </a:rPr>
                  <a:t>      and   </a:t>
                </a:r>
                <a14:m>
                  <m:oMath xmlns:m="http://schemas.openxmlformats.org/officeDocument/2006/math">
                    <m:d>
                      <m:dPr>
                        <m:ctrlPr>
                          <a:rPr lang="en-US" sz="2000" i="1" dirty="0">
                            <a:solidFill>
                              <a:srgbClr val="0000FF"/>
                            </a:solidFill>
                            <a:latin typeface="Cambria Math" panose="02040503050406030204" pitchFamily="18" charset="0"/>
                            <a:ea typeface="Cambria Math" panose="02040503050406030204" pitchFamily="18" charset="0"/>
                          </a:rPr>
                        </m:ctrlPr>
                      </m:dPr>
                      <m:e>
                        <m:r>
                          <a:rPr lang="en-US" sz="2000" i="1" dirty="0">
                            <a:solidFill>
                              <a:srgbClr val="0000FF"/>
                            </a:solidFill>
                            <a:latin typeface="Cambria Math"/>
                            <a:ea typeface="Cambria Math"/>
                          </a:rPr>
                          <m:t>¬</m:t>
                        </m:r>
                        <m:r>
                          <a:rPr lang="en-CA" sz="2000" i="1" dirty="0">
                            <a:solidFill>
                              <a:srgbClr val="0000FF"/>
                            </a:solidFill>
                            <a:latin typeface="Cambria Math"/>
                            <a:ea typeface="Cambria Math"/>
                          </a:rPr>
                          <m:t>𝑝</m:t>
                        </m:r>
                        <m:r>
                          <a:rPr lang="en-CA" sz="2000" i="1" dirty="0">
                            <a:solidFill>
                              <a:srgbClr val="0000FF"/>
                            </a:solidFill>
                            <a:latin typeface="Cambria Math"/>
                            <a:ea typeface="Cambria Math"/>
                          </a:rPr>
                          <m:t>↔¬</m:t>
                        </m:r>
                        <m:r>
                          <a:rPr lang="en-CA" sz="2000" i="1">
                            <a:solidFill>
                              <a:srgbClr val="0000FF"/>
                            </a:solidFill>
                            <a:latin typeface="Cambria Math"/>
                            <a:ea typeface="Cambria Math"/>
                            <a:sym typeface="Symbol"/>
                          </a:rPr>
                          <m:t>𝑞</m:t>
                        </m:r>
                      </m:e>
                    </m:d>
                  </m:oMath>
                </a14:m>
                <a:r>
                  <a:rPr lang="en-US" sz="2000" dirty="0">
                    <a:sym typeface="Symbol"/>
                  </a:rPr>
                  <a:t>            imply    </a:t>
                </a:r>
                <a14:m>
                  <m:oMath xmlns:m="http://schemas.openxmlformats.org/officeDocument/2006/math">
                    <m:r>
                      <a:rPr lang="en-US" sz="2000" i="1">
                        <a:solidFill>
                          <a:srgbClr val="0000FF"/>
                        </a:solidFill>
                        <a:latin typeface="Cambria Math"/>
                        <a:ea typeface="Cambria Math"/>
                        <a:sym typeface="Symbol"/>
                      </a:rPr>
                      <m:t>¬</m:t>
                    </m:r>
                    <m:r>
                      <a:rPr lang="en-CA" sz="2000" b="0" i="1" smtClean="0">
                        <a:solidFill>
                          <a:srgbClr val="0000FF"/>
                        </a:solidFill>
                        <a:latin typeface="Cambria Math"/>
                        <a:ea typeface="Cambria Math"/>
                        <a:sym typeface="Symbol"/>
                      </a:rPr>
                      <m:t>𝑝</m:t>
                    </m:r>
                  </m:oMath>
                </a14:m>
                <a:r>
                  <a:rPr lang="en-US" sz="2000" dirty="0">
                    <a:sym typeface="Symbol"/>
                  </a:rPr>
                  <a:t>.</a:t>
                </a:r>
              </a:p>
              <a:p>
                <a:pPr marL="174625" indent="-174625">
                  <a:lnSpc>
                    <a:spcPts val="2000"/>
                  </a:lnSpc>
                  <a:spcBef>
                    <a:spcPts val="600"/>
                  </a:spcBef>
                  <a:buFont typeface="Arial" panose="020B0604020202020204" pitchFamily="34" charset="0"/>
                  <a:buChar char="•"/>
                </a:pPr>
                <a:r>
                  <a:rPr lang="en-US" sz="2000" dirty="0">
                    <a:sym typeface="Symbol"/>
                  </a:rPr>
                  <a:t>We conclude </a:t>
                </a:r>
                <a14:m>
                  <m:oMath xmlns:m="http://schemas.openxmlformats.org/officeDocument/2006/math">
                    <m:r>
                      <a:rPr lang="en-US" sz="2000" i="1" smtClean="0">
                        <a:solidFill>
                          <a:srgbClr val="0000FF"/>
                        </a:solidFill>
                        <a:latin typeface="Cambria Math"/>
                        <a:ea typeface="Cambria Math"/>
                        <a:sym typeface="Symbol"/>
                      </a:rPr>
                      <m:t>¬</m:t>
                    </m:r>
                    <m:r>
                      <a:rPr lang="en-CA" sz="2000" b="0" i="1" smtClean="0">
                        <a:solidFill>
                          <a:srgbClr val="0000FF"/>
                        </a:solidFill>
                        <a:latin typeface="Cambria Math"/>
                        <a:ea typeface="Cambria Math"/>
                        <a:sym typeface="Symbol"/>
                      </a:rPr>
                      <m:t>𝑝</m:t>
                    </m:r>
                  </m:oMath>
                </a14:m>
                <a:r>
                  <a:rPr lang="en-US" sz="2000" dirty="0">
                    <a:solidFill>
                      <a:srgbClr val="0000FF"/>
                    </a:solidFill>
                    <a:sym typeface="Symbol"/>
                  </a:rPr>
                  <a:t> </a:t>
                </a:r>
                <a:r>
                  <a:rPr lang="en-US" sz="2000" dirty="0">
                    <a:sym typeface="Symbol"/>
                  </a:rPr>
                  <a:t>and </a:t>
                </a:r>
                <a14:m>
                  <m:oMath xmlns:m="http://schemas.openxmlformats.org/officeDocument/2006/math">
                    <m:r>
                      <a:rPr lang="en-US" sz="2000" i="1" smtClean="0">
                        <a:solidFill>
                          <a:srgbClr val="0000FF"/>
                        </a:solidFill>
                        <a:latin typeface="Cambria Math"/>
                        <a:ea typeface="Cambria Math"/>
                        <a:sym typeface="Symbol"/>
                      </a:rPr>
                      <m:t>¬</m:t>
                    </m:r>
                    <m:r>
                      <a:rPr lang="en-CA" sz="2000" b="0" i="1" smtClean="0">
                        <a:solidFill>
                          <a:srgbClr val="0000FF"/>
                        </a:solidFill>
                        <a:latin typeface="Cambria Math"/>
                        <a:ea typeface="Cambria Math"/>
                        <a:sym typeface="Symbol"/>
                      </a:rPr>
                      <m:t>𝑞</m:t>
                    </m:r>
                  </m:oMath>
                </a14:m>
                <a:r>
                  <a:rPr lang="en-US" sz="2000" dirty="0">
                    <a:sym typeface="Symbol"/>
                  </a:rPr>
                  <a:t>,  i.e.,  </a:t>
                </a:r>
                <a:r>
                  <a:rPr lang="en-US" sz="2000" b="1" dirty="0">
                    <a:sym typeface="Symbol"/>
                  </a:rPr>
                  <a:t>both A and B are knaves.</a:t>
                </a:r>
              </a:p>
              <a:p>
                <a:pPr marL="179387">
                  <a:spcBef>
                    <a:spcPts val="600"/>
                  </a:spcBef>
                </a:pPr>
                <a:endParaRPr lang="en-US" sz="2000" dirty="0">
                  <a:solidFill>
                    <a:srgbClr val="0000FF"/>
                  </a:solidFill>
                  <a:sym typeface="Symbo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34940" y="1249362"/>
                <a:ext cx="8556660" cy="5257800"/>
              </a:xfrm>
              <a:blipFill rotWithShape="1">
                <a:blip r:embed="rId2"/>
                <a:stretch>
                  <a:fillRect l="-1068" t="-696" r="-499"/>
                </a:stretch>
              </a:blipFill>
            </p:spPr>
            <p:txBody>
              <a:bodyPr/>
              <a:lstStyle/>
              <a:p>
                <a:r>
                  <a:rPr lang="en-CA">
                    <a:noFill/>
                  </a:rPr>
                  <a:t> </a:t>
                </a:r>
              </a:p>
            </p:txBody>
          </p:sp>
        </mc:Fallback>
      </mc:AlternateContent>
      <p:pic>
        <p:nvPicPr>
          <p:cNvPr id="15" name="Picture 3"/>
          <p:cNvPicPr>
            <a:picLocks noGrp="1" noChangeAspect="1" noChangeArrowheads="1"/>
          </p:cNvPicPr>
          <p:nvPr>
            <p:ph idx="13"/>
          </p:nvPr>
        </p:nvPicPr>
        <p:blipFill rotWithShape="1">
          <a:blip r:embed="rId3">
            <a:extLst>
              <a:ext uri="{28A0092B-C50C-407E-A947-70E740481C1C}">
                <a14:useLocalDpi xmlns:a14="http://schemas.microsoft.com/office/drawing/2010/main" val="0"/>
              </a:ext>
            </a:extLst>
          </a:blip>
          <a:srcRect t="-1" r="6944" b="4856"/>
          <a:stretch/>
        </p:blipFill>
        <p:spPr bwMode="auto">
          <a:xfrm>
            <a:off x="6522549" y="198120"/>
            <a:ext cx="864000" cy="10440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7513149" y="228600"/>
            <a:ext cx="1463040" cy="1005840"/>
          </a:xfrm>
        </p:spPr>
        <p:txBody>
          <a:bodyPr/>
          <a:lstStyle/>
          <a:p>
            <a:r>
              <a:rPr lang="en-US" sz="1800" dirty="0"/>
              <a:t>Raymond </a:t>
            </a:r>
            <a:r>
              <a:rPr lang="en-US" sz="1800" dirty="0" err="1"/>
              <a:t>Smullyan</a:t>
            </a:r>
            <a:r>
              <a:rPr lang="en-US" sz="1800" dirty="0"/>
              <a:t> (1919-2017)</a:t>
            </a:r>
          </a:p>
        </p:txBody>
      </p:sp>
      <p:sp>
        <p:nvSpPr>
          <p:cNvPr id="6"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31</a:t>
            </a:fld>
            <a:endParaRPr lang="en-US" sz="1600" b="1" dirty="0"/>
          </a:p>
        </p:txBody>
      </p:sp>
    </p:spTree>
    <p:extLst>
      <p:ext uri="{BB962C8B-B14F-4D97-AF65-F5344CB8AC3E}">
        <p14:creationId xmlns:p14="http://schemas.microsoft.com/office/powerpoint/2010/main" val="351958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left)">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wipe(left)">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wipe(left)">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left)">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left)">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wipe(left)">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DCCF90B-DD25-E549-8018-710DBE5D78AB}" type="slidenum">
              <a:rPr lang="en-US" smtClean="0"/>
              <a:pPr>
                <a:defRPr/>
              </a:pPr>
              <a:t>32</a:t>
            </a:fld>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228600" y="228600"/>
                <a:ext cx="16306800" cy="6247864"/>
              </a:xfrm>
              <a:prstGeom prst="rect">
                <a:avLst/>
              </a:prstGeom>
              <a:noFill/>
            </p:spPr>
            <p:txBody>
              <a:bodyPr wrap="square" rtlCol="0">
                <a:spAutoFit/>
              </a:bodyPr>
              <a:lstStyle/>
              <a:p>
                <a:pPr>
                  <a:lnSpc>
                    <a:spcPts val="2000"/>
                  </a:lnSpc>
                </a:pPr>
                <a:r>
                  <a:rPr lang="en-CA" sz="2400" b="1" dirty="0"/>
                  <a:t>Puzzle solution further explained:</a:t>
                </a:r>
                <a:br>
                  <a:rPr lang="en-CA" dirty="0"/>
                </a:br>
                <a:r>
                  <a:rPr lang="en-CA" dirty="0">
                    <a:solidFill>
                      <a:srgbClr val="0000FF"/>
                    </a:solidFill>
                  </a:rPr>
                  <a:t> 	1.   A says   “B is a knight.”</a:t>
                </a:r>
                <a:br>
                  <a:rPr lang="en-CA" dirty="0">
                    <a:solidFill>
                      <a:srgbClr val="0000FF"/>
                    </a:solidFill>
                  </a:rPr>
                </a:br>
                <a:r>
                  <a:rPr lang="en-CA" dirty="0">
                    <a:solidFill>
                      <a:srgbClr val="0000FF"/>
                    </a:solidFill>
                  </a:rPr>
                  <a:t> 	2.   B says   “The two of us are of opposite types.”</a:t>
                </a:r>
                <a:br>
                  <a:rPr lang="en-CA" dirty="0">
                    <a:solidFill>
                      <a:srgbClr val="0000FF"/>
                    </a:solidFill>
                  </a:rPr>
                </a:br>
                <a:r>
                  <a:rPr lang="en-CA" dirty="0">
                    <a:solidFill>
                      <a:srgbClr val="0000FF"/>
                    </a:solidFill>
                  </a:rPr>
                  <a:t> 	3.   </a:t>
                </a:r>
                <a14:m>
                  <m:oMath xmlns:m="http://schemas.openxmlformats.org/officeDocument/2006/math">
                    <m:r>
                      <a:rPr lang="en-CA" i="1" dirty="0" smtClean="0">
                        <a:solidFill>
                          <a:srgbClr val="0000FF"/>
                        </a:solidFill>
                        <a:latin typeface="Cambria Math"/>
                      </a:rPr>
                      <m:t>𝑝</m:t>
                    </m:r>
                  </m:oMath>
                </a14:m>
                <a:r>
                  <a:rPr lang="en-CA" dirty="0">
                    <a:solidFill>
                      <a:srgbClr val="0000FF"/>
                    </a:solidFill>
                  </a:rPr>
                  <a:t> = “A is a knight”    ( </a:t>
                </a:r>
                <a14:m>
                  <m:oMath xmlns:m="http://schemas.openxmlformats.org/officeDocument/2006/math">
                    <m:r>
                      <a:rPr lang="en-CA" i="1" dirty="0" smtClean="0">
                        <a:solidFill>
                          <a:srgbClr val="0000FF"/>
                        </a:solidFill>
                        <a:latin typeface="Cambria Math"/>
                        <a:ea typeface="Cambria Math"/>
                      </a:rPr>
                      <m:t>¬</m:t>
                    </m:r>
                    <m:r>
                      <a:rPr lang="en-CA" i="1" dirty="0" smtClean="0">
                        <a:solidFill>
                          <a:srgbClr val="0000FF"/>
                        </a:solidFill>
                        <a:latin typeface="Cambria Math"/>
                      </a:rPr>
                      <m:t>𝑝</m:t>
                    </m:r>
                    <m:r>
                      <a:rPr lang="en-CA" b="0" i="1" dirty="0" smtClean="0">
                        <a:solidFill>
                          <a:srgbClr val="0000FF"/>
                        </a:solidFill>
                        <a:latin typeface="Cambria Math"/>
                      </a:rPr>
                      <m:t> </m:t>
                    </m:r>
                    <m:r>
                      <a:rPr lang="en-CA" i="1" dirty="0" smtClean="0">
                        <a:solidFill>
                          <a:srgbClr val="0000FF"/>
                        </a:solidFill>
                        <a:latin typeface="Cambria Math"/>
                      </a:rPr>
                      <m:t> </m:t>
                    </m:r>
                  </m:oMath>
                </a14:m>
                <a:r>
                  <a:rPr lang="en-CA" dirty="0">
                    <a:solidFill>
                      <a:srgbClr val="0000FF"/>
                    </a:solidFill>
                  </a:rPr>
                  <a:t>=  “A is a knave”)</a:t>
                </a:r>
                <a:br>
                  <a:rPr lang="en-CA" dirty="0">
                    <a:solidFill>
                      <a:srgbClr val="0000FF"/>
                    </a:solidFill>
                  </a:rPr>
                </a:br>
                <a:r>
                  <a:rPr lang="en-CA" dirty="0">
                    <a:solidFill>
                      <a:srgbClr val="0000FF"/>
                    </a:solidFill>
                  </a:rPr>
                  <a:t> 	4.   </a:t>
                </a:r>
                <a14:m>
                  <m:oMath xmlns:m="http://schemas.openxmlformats.org/officeDocument/2006/math">
                    <m:r>
                      <a:rPr lang="en-CA" i="1" dirty="0" smtClean="0">
                        <a:solidFill>
                          <a:srgbClr val="0000FF"/>
                        </a:solidFill>
                        <a:latin typeface="Cambria Math"/>
                      </a:rPr>
                      <m:t>𝑞</m:t>
                    </m:r>
                  </m:oMath>
                </a14:m>
                <a:r>
                  <a:rPr lang="en-CA" dirty="0">
                    <a:solidFill>
                      <a:srgbClr val="0000FF"/>
                    </a:solidFill>
                  </a:rPr>
                  <a:t> = “B is a knight”    (</a:t>
                </a:r>
                <a14:m>
                  <m:oMath xmlns:m="http://schemas.openxmlformats.org/officeDocument/2006/math">
                    <m:r>
                      <a:rPr lang="en-CA" b="0" i="0" dirty="0" smtClean="0">
                        <a:solidFill>
                          <a:srgbClr val="0000FF"/>
                        </a:solidFill>
                        <a:latin typeface="Cambria Math"/>
                        <a:ea typeface="Cambria Math"/>
                      </a:rPr>
                      <m:t> </m:t>
                    </m:r>
                    <m:r>
                      <a:rPr lang="en-CA" i="1" dirty="0">
                        <a:solidFill>
                          <a:srgbClr val="0000FF"/>
                        </a:solidFill>
                        <a:latin typeface="Cambria Math"/>
                        <a:ea typeface="Cambria Math"/>
                      </a:rPr>
                      <m:t>¬</m:t>
                    </m:r>
                    <m:r>
                      <a:rPr lang="en-CA" b="0" i="1" dirty="0" smtClean="0">
                        <a:solidFill>
                          <a:srgbClr val="0000FF"/>
                        </a:solidFill>
                        <a:latin typeface="Cambria Math"/>
                        <a:ea typeface="Cambria Math"/>
                      </a:rPr>
                      <m:t>𝑞</m:t>
                    </m:r>
                    <m:r>
                      <a:rPr lang="en-CA" i="1" dirty="0">
                        <a:solidFill>
                          <a:srgbClr val="0000FF"/>
                        </a:solidFill>
                        <a:latin typeface="Cambria Math"/>
                      </a:rPr>
                      <m:t> </m:t>
                    </m:r>
                  </m:oMath>
                </a14:m>
                <a:r>
                  <a:rPr lang="en-CA" dirty="0">
                    <a:solidFill>
                      <a:srgbClr val="0000FF"/>
                    </a:solidFill>
                  </a:rPr>
                  <a:t> =  “B is a knave”)</a:t>
                </a:r>
                <a:br>
                  <a:rPr lang="en-CA" dirty="0"/>
                </a:br>
                <a:br>
                  <a:rPr lang="en-CA" dirty="0"/>
                </a:br>
                <a:r>
                  <a:rPr lang="en-CA" dirty="0"/>
                  <a:t>From (1,3,4) we get</a:t>
                </a:r>
                <a:r>
                  <a:rPr lang="en-CA" dirty="0">
                    <a:solidFill>
                      <a:srgbClr val="0000FF"/>
                    </a:solidFill>
                    <a:ea typeface="Cambria Math" pitchFamily="18" charset="0"/>
                    <a:sym typeface="Symbol"/>
                  </a:rPr>
                  <a:t> </a:t>
                </a:r>
                <a14:m>
                  <m:oMath xmlns:m="http://schemas.openxmlformats.org/officeDocument/2006/math">
                    <m:r>
                      <a:rPr lang="en-CA" b="0" i="0" smtClean="0">
                        <a:solidFill>
                          <a:srgbClr val="0000FF"/>
                        </a:solidFill>
                        <a:latin typeface="Cambria Math"/>
                        <a:ea typeface="Cambria Math" pitchFamily="18" charset="0"/>
                        <a:sym typeface="Symbol"/>
                      </a:rPr>
                      <m:t>(</m:t>
                    </m:r>
                    <m:r>
                      <a:rPr lang="en-CA" i="1">
                        <a:solidFill>
                          <a:srgbClr val="0000FF"/>
                        </a:solidFill>
                        <a:latin typeface="Cambria Math"/>
                        <a:ea typeface="Cambria Math" pitchFamily="18" charset="0"/>
                        <a:sym typeface="Symbol"/>
                      </a:rPr>
                      <m:t>𝑝</m:t>
                    </m:r>
                    <m:r>
                      <a:rPr lang="en-CA" i="1">
                        <a:solidFill>
                          <a:srgbClr val="0000FF"/>
                        </a:solidFill>
                        <a:latin typeface="Cambria Math"/>
                        <a:ea typeface="Cambria Math"/>
                        <a:sym typeface="Symbol"/>
                      </a:rPr>
                      <m:t>↔</m:t>
                    </m:r>
                    <m:r>
                      <a:rPr lang="en-CA" i="1">
                        <a:solidFill>
                          <a:srgbClr val="0000FF"/>
                        </a:solidFill>
                        <a:latin typeface="Cambria Math"/>
                        <a:ea typeface="Cambria Math"/>
                        <a:sym typeface="Symbol"/>
                      </a:rPr>
                      <m:t>𝑞</m:t>
                    </m:r>
                    <m:r>
                      <a:rPr lang="en-CA" b="0" i="1" smtClean="0">
                        <a:solidFill>
                          <a:srgbClr val="0000FF"/>
                        </a:solidFill>
                        <a:latin typeface="Cambria Math"/>
                        <a:ea typeface="Cambria Math"/>
                        <a:sym typeface="Symbol"/>
                      </a:rPr>
                      <m:t>)</m:t>
                    </m:r>
                    <m:r>
                      <a:rPr lang="en-CA" i="1">
                        <a:solidFill>
                          <a:srgbClr val="0000FF"/>
                        </a:solidFill>
                        <a:latin typeface="Cambria Math"/>
                        <a:ea typeface="Cambria Math"/>
                        <a:sym typeface="Symbol"/>
                      </a:rPr>
                      <m:t> </m:t>
                    </m:r>
                  </m:oMath>
                </a14:m>
                <a:r>
                  <a:rPr lang="en-CA" dirty="0"/>
                  <a:t>. This means  </a:t>
                </a:r>
                <a:r>
                  <a:rPr lang="en-CA" dirty="0">
                    <a:solidFill>
                      <a:srgbClr val="0000FF"/>
                    </a:solidFill>
                  </a:rPr>
                  <a:t>“A is a knight”  </a:t>
                </a:r>
                <a:r>
                  <a:rPr lang="en-CA" dirty="0" err="1"/>
                  <a:t>iff</a:t>
                </a:r>
                <a:r>
                  <a:rPr lang="en-CA" dirty="0"/>
                  <a:t>   </a:t>
                </a:r>
                <a:r>
                  <a:rPr lang="en-CA" dirty="0">
                    <a:solidFill>
                      <a:srgbClr val="0000FF"/>
                    </a:solidFill>
                  </a:rPr>
                  <a:t>“what A says is true”. </a:t>
                </a:r>
                <a:br>
                  <a:rPr lang="en-CA" dirty="0"/>
                </a:br>
                <a:r>
                  <a:rPr lang="en-CA" dirty="0"/>
                  <a:t>The reason is that from (1) we see what A says, namely   </a:t>
                </a:r>
                <a:r>
                  <a:rPr lang="en-CA" dirty="0">
                    <a:solidFill>
                      <a:srgbClr val="0000FF"/>
                    </a:solidFill>
                  </a:rPr>
                  <a:t>“B is a knight”. </a:t>
                </a:r>
                <a:br>
                  <a:rPr lang="en-CA" dirty="0"/>
                </a:br>
                <a:r>
                  <a:rPr lang="en-CA" dirty="0"/>
                  <a:t>A is truthful </a:t>
                </a:r>
                <a:r>
                  <a:rPr lang="en-CA" dirty="0" err="1"/>
                  <a:t>iff</a:t>
                </a:r>
                <a:r>
                  <a:rPr lang="en-CA" dirty="0"/>
                  <a:t> what A says is true. In other words,  </a:t>
                </a:r>
                <a:r>
                  <a:rPr lang="en-CA" dirty="0">
                    <a:solidFill>
                      <a:srgbClr val="0000FF"/>
                    </a:solidFill>
                  </a:rPr>
                  <a:t>“A is a knight”   </a:t>
                </a:r>
                <a:r>
                  <a:rPr lang="en-CA" dirty="0" err="1"/>
                  <a:t>iff</a:t>
                </a:r>
                <a:r>
                  <a:rPr lang="en-CA" dirty="0"/>
                  <a:t>   </a:t>
                </a:r>
                <a:r>
                  <a:rPr lang="en-CA" dirty="0">
                    <a:solidFill>
                      <a:srgbClr val="0000FF"/>
                    </a:solidFill>
                  </a:rPr>
                  <a:t>“B is a knight” </a:t>
                </a:r>
                <a:r>
                  <a:rPr lang="en-CA" dirty="0"/>
                  <a:t>. </a:t>
                </a:r>
                <a:br>
                  <a:rPr lang="en-CA" dirty="0"/>
                </a:br>
                <a:r>
                  <a:rPr lang="en-CA" dirty="0"/>
                  <a:t>In short </a:t>
                </a:r>
                <a14:m>
                  <m:oMath xmlns:m="http://schemas.openxmlformats.org/officeDocument/2006/math">
                    <m:r>
                      <a:rPr lang="en-CA">
                        <a:solidFill>
                          <a:srgbClr val="0000FF"/>
                        </a:solidFill>
                        <a:latin typeface="Cambria Math"/>
                        <a:ea typeface="Cambria Math" pitchFamily="18" charset="0"/>
                        <a:sym typeface="Symbol"/>
                      </a:rPr>
                      <m:t>(</m:t>
                    </m:r>
                    <m:r>
                      <a:rPr lang="en-CA" i="1">
                        <a:solidFill>
                          <a:srgbClr val="0000FF"/>
                        </a:solidFill>
                        <a:latin typeface="Cambria Math"/>
                        <a:ea typeface="Cambria Math" pitchFamily="18" charset="0"/>
                        <a:sym typeface="Symbol"/>
                      </a:rPr>
                      <m:t>𝑝</m:t>
                    </m:r>
                    <m:r>
                      <a:rPr lang="en-CA" i="1">
                        <a:solidFill>
                          <a:srgbClr val="0000FF"/>
                        </a:solidFill>
                        <a:latin typeface="Cambria Math"/>
                        <a:ea typeface="Cambria Math"/>
                        <a:sym typeface="Symbol"/>
                      </a:rPr>
                      <m:t>↔</m:t>
                    </m:r>
                    <m:r>
                      <a:rPr lang="en-CA" i="1">
                        <a:solidFill>
                          <a:srgbClr val="0000FF"/>
                        </a:solidFill>
                        <a:latin typeface="Cambria Math"/>
                        <a:ea typeface="Cambria Math"/>
                        <a:sym typeface="Symbol"/>
                      </a:rPr>
                      <m:t>𝑞</m:t>
                    </m:r>
                    <m:r>
                      <a:rPr lang="en-CA" i="1">
                        <a:solidFill>
                          <a:srgbClr val="0000FF"/>
                        </a:solidFill>
                        <a:latin typeface="Cambria Math"/>
                        <a:ea typeface="Cambria Math"/>
                        <a:sym typeface="Symbol"/>
                      </a:rPr>
                      <m:t>) </m:t>
                    </m:r>
                  </m:oMath>
                </a14:m>
                <a:r>
                  <a:rPr lang="en-CA" dirty="0"/>
                  <a:t>.</a:t>
                </a:r>
                <a:br>
                  <a:rPr lang="en-CA" dirty="0"/>
                </a:br>
                <a:br>
                  <a:rPr lang="en-CA" dirty="0"/>
                </a:br>
                <a:r>
                  <a:rPr lang="en-CA" dirty="0"/>
                  <a:t>Similarly, from (2,3,4) we get  </a:t>
                </a:r>
                <a14:m>
                  <m:oMath xmlns:m="http://schemas.openxmlformats.org/officeDocument/2006/math">
                    <m:d>
                      <m:dPr>
                        <m:ctrlPr>
                          <a:rPr lang="en-US" i="1" dirty="0">
                            <a:solidFill>
                              <a:srgbClr val="0000FF"/>
                            </a:solidFill>
                            <a:latin typeface="Cambria Math" panose="02040503050406030204" pitchFamily="18" charset="0"/>
                            <a:ea typeface="Cambria Math" panose="02040503050406030204" pitchFamily="18" charset="0"/>
                          </a:rPr>
                        </m:ctrlPr>
                      </m:dPr>
                      <m:e>
                        <m:r>
                          <a:rPr lang="en-CA" i="1" dirty="0">
                            <a:solidFill>
                              <a:srgbClr val="0000FF"/>
                            </a:solidFill>
                            <a:latin typeface="Cambria Math"/>
                            <a:ea typeface="Cambria Math" panose="02040503050406030204" pitchFamily="18" charset="0"/>
                          </a:rPr>
                          <m:t>𝑞</m:t>
                        </m:r>
                        <m:r>
                          <a:rPr lang="en-CA" i="1" dirty="0">
                            <a:solidFill>
                              <a:srgbClr val="0000FF"/>
                            </a:solidFill>
                            <a:latin typeface="Cambria Math"/>
                            <a:ea typeface="Cambria Math"/>
                          </a:rPr>
                          <m:t>↔¬</m:t>
                        </m:r>
                        <m:d>
                          <m:dPr>
                            <m:ctrlPr>
                              <a:rPr lang="en-CA" i="1" dirty="0">
                                <a:solidFill>
                                  <a:srgbClr val="0000FF"/>
                                </a:solidFill>
                                <a:latin typeface="Cambria Math" panose="02040503050406030204" pitchFamily="18" charset="0"/>
                                <a:ea typeface="Cambria Math"/>
                              </a:rPr>
                            </m:ctrlPr>
                          </m:dPr>
                          <m:e>
                            <m:r>
                              <a:rPr lang="en-US" i="1" dirty="0">
                                <a:solidFill>
                                  <a:srgbClr val="0000FF"/>
                                </a:solidFill>
                                <a:latin typeface="Cambria Math"/>
                                <a:ea typeface="Cambria Math"/>
                              </a:rPr>
                              <m:t>𝑝</m:t>
                            </m:r>
                            <m:r>
                              <a:rPr lang="en-US" i="1" dirty="0">
                                <a:solidFill>
                                  <a:srgbClr val="0000FF"/>
                                </a:solidFill>
                                <a:latin typeface="Cambria Math"/>
                                <a:ea typeface="Cambria Math"/>
                              </a:rPr>
                              <m:t>↔</m:t>
                            </m:r>
                            <m:r>
                              <a:rPr lang="en-CA" i="1" dirty="0">
                                <a:solidFill>
                                  <a:srgbClr val="0000FF"/>
                                </a:solidFill>
                                <a:latin typeface="Cambria Math"/>
                                <a:ea typeface="Cambria Math"/>
                              </a:rPr>
                              <m:t>𝑞</m:t>
                            </m:r>
                          </m:e>
                        </m:d>
                      </m:e>
                    </m:d>
                  </m:oMath>
                </a14:m>
                <a:r>
                  <a:rPr lang="en-CA" dirty="0"/>
                  <a:t> .</a:t>
                </a:r>
                <a:br>
                  <a:rPr lang="en-CA" dirty="0"/>
                </a:br>
                <a:r>
                  <a:rPr lang="en-CA" dirty="0"/>
                  <a:t>This is because </a:t>
                </a:r>
                <a:r>
                  <a:rPr lang="en-CA" dirty="0">
                    <a:solidFill>
                      <a:srgbClr val="0000FF"/>
                    </a:solidFill>
                  </a:rPr>
                  <a:t>“B is truthful”  </a:t>
                </a:r>
                <a:r>
                  <a:rPr lang="en-CA" dirty="0" err="1"/>
                  <a:t>iff</a:t>
                </a:r>
                <a:r>
                  <a:rPr lang="en-CA" dirty="0"/>
                  <a:t>  </a:t>
                </a:r>
                <a:r>
                  <a:rPr lang="en-CA" dirty="0">
                    <a:solidFill>
                      <a:srgbClr val="0000FF"/>
                    </a:solidFill>
                  </a:rPr>
                  <a:t>“what B says is true”, </a:t>
                </a:r>
                <a:r>
                  <a:rPr lang="en-CA" dirty="0"/>
                  <a:t>i.e.,  </a:t>
                </a:r>
                <a14:m>
                  <m:oMath xmlns:m="http://schemas.openxmlformats.org/officeDocument/2006/math">
                    <m:r>
                      <a:rPr lang="en-CA" i="1" dirty="0" smtClean="0">
                        <a:solidFill>
                          <a:srgbClr val="0000FF"/>
                        </a:solidFill>
                        <a:latin typeface="Cambria Math"/>
                      </a:rPr>
                      <m:t>𝑞</m:t>
                    </m:r>
                  </m:oMath>
                </a14:m>
                <a:r>
                  <a:rPr lang="en-CA" dirty="0"/>
                  <a:t> </a:t>
                </a:r>
                <a:r>
                  <a:rPr lang="en-CA" dirty="0" err="1"/>
                  <a:t>iff</a:t>
                </a:r>
                <a:r>
                  <a:rPr lang="en-CA" dirty="0"/>
                  <a:t>  </a:t>
                </a:r>
                <a:r>
                  <a:rPr lang="en-CA" dirty="0">
                    <a:solidFill>
                      <a:srgbClr val="0000FF"/>
                    </a:solidFill>
                  </a:rPr>
                  <a:t>“what B says is true”. </a:t>
                </a:r>
                <a:br>
                  <a:rPr lang="en-CA" dirty="0"/>
                </a:br>
                <a:r>
                  <a:rPr lang="en-CA" dirty="0"/>
                  <a:t>We see what B says. He says  </a:t>
                </a:r>
                <a14:m>
                  <m:oMath xmlns:m="http://schemas.openxmlformats.org/officeDocument/2006/math">
                    <m:r>
                      <a:rPr lang="en-CA" i="1" dirty="0">
                        <a:solidFill>
                          <a:srgbClr val="0000FF"/>
                        </a:solidFill>
                        <a:latin typeface="Cambria Math"/>
                        <a:ea typeface="Cambria Math"/>
                      </a:rPr>
                      <m:t>¬</m:t>
                    </m:r>
                    <m:d>
                      <m:dPr>
                        <m:ctrlPr>
                          <a:rPr lang="en-CA" i="1" dirty="0">
                            <a:solidFill>
                              <a:srgbClr val="0000FF"/>
                            </a:solidFill>
                            <a:latin typeface="Cambria Math" panose="02040503050406030204" pitchFamily="18" charset="0"/>
                            <a:ea typeface="Cambria Math"/>
                          </a:rPr>
                        </m:ctrlPr>
                      </m:dPr>
                      <m:e>
                        <m:r>
                          <a:rPr lang="en-US" i="1" dirty="0">
                            <a:solidFill>
                              <a:srgbClr val="0000FF"/>
                            </a:solidFill>
                            <a:latin typeface="Cambria Math"/>
                            <a:ea typeface="Cambria Math"/>
                          </a:rPr>
                          <m:t>𝑝</m:t>
                        </m:r>
                        <m:r>
                          <a:rPr lang="en-US" i="1" dirty="0">
                            <a:solidFill>
                              <a:srgbClr val="0000FF"/>
                            </a:solidFill>
                            <a:latin typeface="Cambria Math"/>
                            <a:ea typeface="Cambria Math"/>
                          </a:rPr>
                          <m:t>↔</m:t>
                        </m:r>
                        <m:r>
                          <a:rPr lang="en-CA" i="1" dirty="0">
                            <a:solidFill>
                              <a:srgbClr val="0000FF"/>
                            </a:solidFill>
                            <a:latin typeface="Cambria Math"/>
                            <a:ea typeface="Cambria Math"/>
                          </a:rPr>
                          <m:t>𝑞</m:t>
                        </m:r>
                      </m:e>
                    </m:d>
                  </m:oMath>
                </a14:m>
                <a:r>
                  <a:rPr lang="en-CA" dirty="0"/>
                  <a:t>.</a:t>
                </a:r>
                <a:br>
                  <a:rPr lang="en-CA" dirty="0"/>
                </a:br>
                <a:br>
                  <a:rPr lang="en-CA" dirty="0"/>
                </a:br>
                <a:r>
                  <a:rPr lang="en-CA" dirty="0"/>
                  <a:t>The remaining bullets come from the following type of implication: </a:t>
                </a:r>
                <a:br>
                  <a:rPr lang="en-CA" dirty="0"/>
                </a:br>
                <a:r>
                  <a:rPr lang="en-CA" dirty="0"/>
                  <a:t>If we know both statements </a:t>
                </a:r>
                <a14:m>
                  <m:oMath xmlns:m="http://schemas.openxmlformats.org/officeDocument/2006/math">
                    <m:r>
                      <a:rPr lang="en-CA" b="0" i="1" smtClean="0">
                        <a:solidFill>
                          <a:srgbClr val="0000FF"/>
                        </a:solidFill>
                        <a:latin typeface="Cambria Math"/>
                        <a:ea typeface="Cambria Math" pitchFamily="18" charset="0"/>
                        <a:sym typeface="Symbol"/>
                      </a:rPr>
                      <m:t>𝑥</m:t>
                    </m:r>
                    <m:r>
                      <a:rPr lang="en-CA" i="1">
                        <a:solidFill>
                          <a:srgbClr val="0000FF"/>
                        </a:solidFill>
                        <a:latin typeface="Cambria Math"/>
                        <a:ea typeface="Cambria Math"/>
                        <a:sym typeface="Symbol"/>
                      </a:rPr>
                      <m:t>↔</m:t>
                    </m:r>
                    <m:r>
                      <a:rPr lang="en-CA" b="0" i="1" smtClean="0">
                        <a:solidFill>
                          <a:srgbClr val="0000FF"/>
                        </a:solidFill>
                        <a:latin typeface="Cambria Math"/>
                        <a:ea typeface="Cambria Math"/>
                        <a:sym typeface="Symbol"/>
                      </a:rPr>
                      <m:t>𝑦</m:t>
                    </m:r>
                    <m:r>
                      <a:rPr lang="en-CA" i="1">
                        <a:solidFill>
                          <a:srgbClr val="0000FF"/>
                        </a:solidFill>
                        <a:latin typeface="Cambria Math"/>
                        <a:ea typeface="Cambria Math"/>
                        <a:sym typeface="Symbol"/>
                      </a:rPr>
                      <m:t> </m:t>
                    </m:r>
                  </m:oMath>
                </a14:m>
                <a:r>
                  <a:rPr lang="en-CA" dirty="0"/>
                  <a:t>and </a:t>
                </a:r>
                <a14:m>
                  <m:oMath xmlns:m="http://schemas.openxmlformats.org/officeDocument/2006/math">
                    <m:r>
                      <a:rPr lang="en-CA" i="1">
                        <a:solidFill>
                          <a:srgbClr val="0000FF"/>
                        </a:solidFill>
                        <a:latin typeface="Cambria Math"/>
                        <a:ea typeface="Cambria Math" pitchFamily="18" charset="0"/>
                        <a:sym typeface="Symbol"/>
                      </a:rPr>
                      <m:t>𝑥</m:t>
                    </m:r>
                    <m:r>
                      <a:rPr lang="en-CA" i="1">
                        <a:solidFill>
                          <a:srgbClr val="0000FF"/>
                        </a:solidFill>
                        <a:latin typeface="Cambria Math"/>
                        <a:ea typeface="Cambria Math" pitchFamily="18" charset="0"/>
                        <a:sym typeface="Symbol"/>
                      </a:rPr>
                      <m:t> </m:t>
                    </m:r>
                  </m:oMath>
                </a14:m>
                <a:r>
                  <a:rPr lang="en-CA" dirty="0"/>
                  <a:t>are true, then they imply  </a:t>
                </a:r>
                <a14:m>
                  <m:oMath xmlns:m="http://schemas.openxmlformats.org/officeDocument/2006/math">
                    <m:r>
                      <a:rPr lang="en-CA" b="0" i="1" smtClean="0">
                        <a:solidFill>
                          <a:srgbClr val="0000FF"/>
                        </a:solidFill>
                        <a:latin typeface="Cambria Math"/>
                        <a:ea typeface="Cambria Math" pitchFamily="18" charset="0"/>
                        <a:sym typeface="Symbol"/>
                      </a:rPr>
                      <m:t>𝑦</m:t>
                    </m:r>
                  </m:oMath>
                </a14:m>
                <a:r>
                  <a:rPr lang="en-CA" dirty="0"/>
                  <a:t>  must also be true. </a:t>
                </a:r>
                <a:br>
                  <a:rPr lang="en-CA" dirty="0"/>
                </a:br>
                <a:r>
                  <a:rPr lang="en-CA" dirty="0"/>
                  <a:t>Why? The statement </a:t>
                </a:r>
                <a14:m>
                  <m:oMath xmlns:m="http://schemas.openxmlformats.org/officeDocument/2006/math">
                    <m:r>
                      <a:rPr lang="en-CA" i="1">
                        <a:solidFill>
                          <a:srgbClr val="0000FF"/>
                        </a:solidFill>
                        <a:latin typeface="Cambria Math"/>
                        <a:ea typeface="Cambria Math" pitchFamily="18" charset="0"/>
                        <a:sym typeface="Symbol"/>
                      </a:rPr>
                      <m:t>𝑥</m:t>
                    </m:r>
                    <m:r>
                      <a:rPr lang="en-CA" i="1">
                        <a:solidFill>
                          <a:srgbClr val="0000FF"/>
                        </a:solidFill>
                        <a:latin typeface="Cambria Math"/>
                        <a:ea typeface="Cambria Math"/>
                        <a:sym typeface="Symbol"/>
                      </a:rPr>
                      <m:t>↔</m:t>
                    </m:r>
                    <m:r>
                      <a:rPr lang="en-CA" i="1">
                        <a:solidFill>
                          <a:srgbClr val="0000FF"/>
                        </a:solidFill>
                        <a:latin typeface="Cambria Math"/>
                        <a:ea typeface="Cambria Math"/>
                        <a:sym typeface="Symbol"/>
                      </a:rPr>
                      <m:t>𝑦</m:t>
                    </m:r>
                    <m:r>
                      <a:rPr lang="en-CA" i="1">
                        <a:solidFill>
                          <a:srgbClr val="0000FF"/>
                        </a:solidFill>
                        <a:latin typeface="Cambria Math"/>
                        <a:ea typeface="Cambria Math"/>
                        <a:sym typeface="Symbol"/>
                      </a:rPr>
                      <m:t> </m:t>
                    </m:r>
                  </m:oMath>
                </a14:m>
                <a:r>
                  <a:rPr lang="en-CA" dirty="0"/>
                  <a:t>means either both </a:t>
                </a:r>
                <a14:m>
                  <m:oMath xmlns:m="http://schemas.openxmlformats.org/officeDocument/2006/math">
                    <m:r>
                      <a:rPr lang="en-CA" i="1">
                        <a:solidFill>
                          <a:srgbClr val="0000FF"/>
                        </a:solidFill>
                        <a:latin typeface="Cambria Math"/>
                        <a:ea typeface="Cambria Math" pitchFamily="18" charset="0"/>
                        <a:sym typeface="Symbol"/>
                      </a:rPr>
                      <m:t>𝑥</m:t>
                    </m:r>
                  </m:oMath>
                </a14:m>
                <a:r>
                  <a:rPr lang="en-CA" dirty="0"/>
                  <a:t> and </a:t>
                </a:r>
                <a14:m>
                  <m:oMath xmlns:m="http://schemas.openxmlformats.org/officeDocument/2006/math">
                    <m:r>
                      <a:rPr lang="en-CA" i="1">
                        <a:solidFill>
                          <a:srgbClr val="0000FF"/>
                        </a:solidFill>
                        <a:latin typeface="Cambria Math"/>
                        <a:ea typeface="Cambria Math"/>
                        <a:sym typeface="Symbol"/>
                      </a:rPr>
                      <m:t>𝑦</m:t>
                    </m:r>
                  </m:oMath>
                </a14:m>
                <a:r>
                  <a:rPr lang="en-CA" dirty="0"/>
                  <a:t> are true or both </a:t>
                </a:r>
                <a14:m>
                  <m:oMath xmlns:m="http://schemas.openxmlformats.org/officeDocument/2006/math">
                    <m:r>
                      <a:rPr lang="en-CA" i="1">
                        <a:solidFill>
                          <a:srgbClr val="0000FF"/>
                        </a:solidFill>
                        <a:latin typeface="Cambria Math"/>
                        <a:ea typeface="Cambria Math" pitchFamily="18" charset="0"/>
                        <a:sym typeface="Symbol"/>
                      </a:rPr>
                      <m:t>𝑥</m:t>
                    </m:r>
                  </m:oMath>
                </a14:m>
                <a:r>
                  <a:rPr lang="en-CA" dirty="0"/>
                  <a:t> and </a:t>
                </a:r>
                <a14:m>
                  <m:oMath xmlns:m="http://schemas.openxmlformats.org/officeDocument/2006/math">
                    <m:r>
                      <a:rPr lang="en-CA" i="1">
                        <a:solidFill>
                          <a:srgbClr val="0000FF"/>
                        </a:solidFill>
                        <a:latin typeface="Cambria Math"/>
                        <a:ea typeface="Cambria Math"/>
                        <a:sym typeface="Symbol"/>
                      </a:rPr>
                      <m:t>𝑦</m:t>
                    </m:r>
                  </m:oMath>
                </a14:m>
                <a:r>
                  <a:rPr lang="en-CA" dirty="0"/>
                  <a:t> are false. </a:t>
                </a:r>
                <a:br>
                  <a:rPr lang="en-CA" dirty="0"/>
                </a:br>
                <a:r>
                  <a:rPr lang="en-CA" dirty="0"/>
                  <a:t>But the second statement says </a:t>
                </a:r>
                <a14:m>
                  <m:oMath xmlns:m="http://schemas.openxmlformats.org/officeDocument/2006/math">
                    <m:r>
                      <a:rPr lang="en-CA" i="1">
                        <a:solidFill>
                          <a:srgbClr val="0000FF"/>
                        </a:solidFill>
                        <a:latin typeface="Cambria Math"/>
                        <a:ea typeface="Cambria Math" pitchFamily="18" charset="0"/>
                        <a:sym typeface="Symbol"/>
                      </a:rPr>
                      <m:t>𝑥</m:t>
                    </m:r>
                  </m:oMath>
                </a14:m>
                <a:r>
                  <a:rPr lang="en-CA" dirty="0"/>
                  <a:t> is true. </a:t>
                </a:r>
                <a:br>
                  <a:rPr lang="en-CA" dirty="0"/>
                </a:br>
                <a:r>
                  <a:rPr lang="en-CA" dirty="0"/>
                  <a:t>Therefore </a:t>
                </a:r>
                <a14:m>
                  <m:oMath xmlns:m="http://schemas.openxmlformats.org/officeDocument/2006/math">
                    <m:r>
                      <a:rPr lang="en-CA" i="1">
                        <a:solidFill>
                          <a:srgbClr val="0000FF"/>
                        </a:solidFill>
                        <a:latin typeface="Cambria Math"/>
                        <a:ea typeface="Cambria Math"/>
                        <a:sym typeface="Symbol"/>
                      </a:rPr>
                      <m:t>𝑦</m:t>
                    </m:r>
                  </m:oMath>
                </a14:m>
                <a:r>
                  <a:rPr lang="en-CA" dirty="0"/>
                  <a:t> must also be true (otherwise, it would violate </a:t>
                </a:r>
                <a14:m>
                  <m:oMath xmlns:m="http://schemas.openxmlformats.org/officeDocument/2006/math">
                    <m:r>
                      <a:rPr lang="en-CA" i="1">
                        <a:solidFill>
                          <a:srgbClr val="0000FF"/>
                        </a:solidFill>
                        <a:latin typeface="Cambria Math"/>
                        <a:ea typeface="Cambria Math" pitchFamily="18" charset="0"/>
                        <a:sym typeface="Symbol"/>
                      </a:rPr>
                      <m:t>𝑥</m:t>
                    </m:r>
                    <m:r>
                      <a:rPr lang="en-CA" i="1">
                        <a:solidFill>
                          <a:srgbClr val="0000FF"/>
                        </a:solidFill>
                        <a:latin typeface="Cambria Math"/>
                        <a:ea typeface="Cambria Math"/>
                        <a:sym typeface="Symbol"/>
                      </a:rPr>
                      <m:t>↔</m:t>
                    </m:r>
                    <m:r>
                      <a:rPr lang="en-CA" i="1">
                        <a:solidFill>
                          <a:srgbClr val="0000FF"/>
                        </a:solidFill>
                        <a:latin typeface="Cambria Math"/>
                        <a:ea typeface="Cambria Math"/>
                        <a:sym typeface="Symbol"/>
                      </a:rPr>
                      <m:t>𝑦</m:t>
                    </m:r>
                    <m:r>
                      <a:rPr lang="en-CA" i="1">
                        <a:solidFill>
                          <a:srgbClr val="0000FF"/>
                        </a:solidFill>
                        <a:latin typeface="Cambria Math"/>
                        <a:ea typeface="Cambria Math"/>
                        <a:sym typeface="Symbol"/>
                      </a:rPr>
                      <m:t> </m:t>
                    </m:r>
                  </m:oMath>
                </a14:m>
                <a:r>
                  <a:rPr lang="en-CA" dirty="0"/>
                  <a:t>).</a:t>
                </a:r>
                <a:br>
                  <a:rPr lang="en-CA" dirty="0"/>
                </a:br>
                <a:br>
                  <a:rPr lang="en-CA" dirty="0"/>
                </a:br>
                <a:r>
                  <a:rPr lang="en-CA" dirty="0"/>
                  <a:t>Using that reasoning we can make the conclusions in the next to last bullet.</a:t>
                </a:r>
                <a:br>
                  <a:rPr lang="en-CA" dirty="0"/>
                </a:br>
                <a:br>
                  <a:rPr lang="en-CA" dirty="0"/>
                </a:br>
                <a:r>
                  <a:rPr lang="en-CA" dirty="0"/>
                  <a:t>Those conclusions are  </a:t>
                </a:r>
                <a14:m>
                  <m:oMath xmlns:m="http://schemas.openxmlformats.org/officeDocument/2006/math">
                    <m:r>
                      <a:rPr lang="en-US" i="1">
                        <a:solidFill>
                          <a:srgbClr val="0000FF"/>
                        </a:solidFill>
                        <a:latin typeface="Cambria Math"/>
                        <a:ea typeface="Cambria Math"/>
                        <a:sym typeface="Symbol"/>
                      </a:rPr>
                      <m:t>¬</m:t>
                    </m:r>
                    <m:r>
                      <a:rPr lang="en-CA" i="1">
                        <a:solidFill>
                          <a:srgbClr val="0000FF"/>
                        </a:solidFill>
                        <a:latin typeface="Cambria Math"/>
                        <a:ea typeface="Cambria Math"/>
                        <a:sym typeface="Symbol"/>
                      </a:rPr>
                      <m:t>𝑝</m:t>
                    </m:r>
                  </m:oMath>
                </a14:m>
                <a:r>
                  <a:rPr lang="en-US" dirty="0">
                    <a:solidFill>
                      <a:srgbClr val="0000FF"/>
                    </a:solidFill>
                    <a:sym typeface="Symbol"/>
                  </a:rPr>
                  <a:t>  </a:t>
                </a:r>
                <a:r>
                  <a:rPr lang="en-CA" dirty="0"/>
                  <a:t>and </a:t>
                </a:r>
                <a14:m>
                  <m:oMath xmlns:m="http://schemas.openxmlformats.org/officeDocument/2006/math">
                    <m:r>
                      <a:rPr lang="en-US" i="1">
                        <a:solidFill>
                          <a:srgbClr val="0000FF"/>
                        </a:solidFill>
                        <a:latin typeface="Cambria Math"/>
                        <a:ea typeface="Cambria Math"/>
                        <a:sym typeface="Symbol"/>
                      </a:rPr>
                      <m:t>¬</m:t>
                    </m:r>
                    <m:r>
                      <a:rPr lang="en-CA" b="0" i="1" smtClean="0">
                        <a:solidFill>
                          <a:srgbClr val="0000FF"/>
                        </a:solidFill>
                        <a:latin typeface="Cambria Math"/>
                        <a:ea typeface="Cambria Math"/>
                        <a:sym typeface="Symbol"/>
                      </a:rPr>
                      <m:t>𝑞</m:t>
                    </m:r>
                  </m:oMath>
                </a14:m>
                <a:r>
                  <a:rPr lang="en-US" dirty="0">
                    <a:solidFill>
                      <a:srgbClr val="0000FF"/>
                    </a:solidFill>
                    <a:sym typeface="Symbol"/>
                  </a:rPr>
                  <a:t> .  </a:t>
                </a:r>
                <a:r>
                  <a:rPr lang="en-CA" dirty="0"/>
                  <a:t>That's the last bullet.</a:t>
                </a:r>
              </a:p>
            </p:txBody>
          </p:sp>
        </mc:Choice>
        <mc:Fallback xmlns="">
          <p:sp>
            <p:nvSpPr>
              <p:cNvPr id="3" name="TextBox 2"/>
              <p:cNvSpPr txBox="1">
                <a:spLocks noRot="1" noChangeAspect="1" noMove="1" noResize="1" noEditPoints="1" noAdjustHandles="1" noChangeArrowheads="1" noChangeShapeType="1" noTextEdit="1"/>
              </p:cNvSpPr>
              <p:nvPr/>
            </p:nvSpPr>
            <p:spPr>
              <a:xfrm>
                <a:off x="228600" y="228600"/>
                <a:ext cx="16306800" cy="6247864"/>
              </a:xfrm>
              <a:prstGeom prst="rect">
                <a:avLst/>
              </a:prstGeom>
              <a:blipFill rotWithShape="1">
                <a:blip r:embed="rId2"/>
                <a:stretch>
                  <a:fillRect l="-598" t="-2344" b="-586"/>
                </a:stretch>
              </a:blipFill>
            </p:spPr>
            <p:txBody>
              <a:bodyPr/>
              <a:lstStyle/>
              <a:p>
                <a:r>
                  <a:rPr lang="en-CA">
                    <a:noFill/>
                  </a:rPr>
                  <a:t> </a:t>
                </a:r>
              </a:p>
            </p:txBody>
          </p:sp>
        </mc:Fallback>
      </mc:AlternateContent>
    </p:spTree>
    <p:extLst>
      <p:ext uri="{BB962C8B-B14F-4D97-AF65-F5344CB8AC3E}">
        <p14:creationId xmlns:p14="http://schemas.microsoft.com/office/powerpoint/2010/main" val="5440946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Propositional Equivalences</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1.3</a:t>
            </a:r>
          </a:p>
        </p:txBody>
      </p:sp>
      <p:sp>
        <p:nvSpPr>
          <p:cNvPr id="4"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33</a:t>
            </a:fld>
            <a:endParaRPr lang="en-US" sz="1600" b="1" dirty="0"/>
          </a:p>
        </p:txBody>
      </p:sp>
    </p:spTree>
    <p:extLst>
      <p:ext uri="{BB962C8B-B14F-4D97-AF65-F5344CB8AC3E}">
        <p14:creationId xmlns:p14="http://schemas.microsoft.com/office/powerpoint/2010/main" val="2243515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2</a:t>
            </a:r>
            <a:endParaRPr lang="en-US" dirty="0"/>
          </a:p>
        </p:txBody>
      </p:sp>
      <p:sp>
        <p:nvSpPr>
          <p:cNvPr id="3" name="Content Placeholder 2"/>
          <p:cNvSpPr>
            <a:spLocks noGrp="1"/>
          </p:cNvSpPr>
          <p:nvPr>
            <p:ph idx="1"/>
          </p:nvPr>
        </p:nvSpPr>
        <p:spPr>
          <a:xfrm>
            <a:off x="457200" y="1295400"/>
            <a:ext cx="8412480" cy="5257800"/>
          </a:xfrm>
        </p:spPr>
        <p:txBody>
          <a:bodyPr/>
          <a:lstStyle/>
          <a:p>
            <a:pPr>
              <a:spcBef>
                <a:spcPts val="600"/>
              </a:spcBef>
            </a:pPr>
            <a:r>
              <a:rPr lang="en-US" sz="3000" b="1" dirty="0"/>
              <a:t>Tautologies</a:t>
            </a:r>
            <a:r>
              <a:rPr lang="en-US" sz="3000" dirty="0"/>
              <a:t>,  </a:t>
            </a:r>
            <a:r>
              <a:rPr lang="en-US" sz="3000" b="1" dirty="0"/>
              <a:t>Contradictions</a:t>
            </a:r>
            <a:r>
              <a:rPr lang="en-US" sz="3000" dirty="0"/>
              <a:t>,  </a:t>
            </a:r>
            <a:r>
              <a:rPr lang="en-US" sz="3000" b="1" dirty="0"/>
              <a:t>Contingencies</a:t>
            </a:r>
            <a:r>
              <a:rPr lang="en-US" sz="3000" dirty="0"/>
              <a:t>. </a:t>
            </a:r>
          </a:p>
          <a:p>
            <a:pPr>
              <a:spcBef>
                <a:spcPts val="600"/>
              </a:spcBef>
            </a:pPr>
            <a:r>
              <a:rPr lang="en-US" sz="3000" b="1" dirty="0"/>
              <a:t>Logical Equivalence</a:t>
            </a:r>
          </a:p>
          <a:p>
            <a:pPr lvl="2">
              <a:spcBef>
                <a:spcPts val="600"/>
              </a:spcBef>
            </a:pPr>
            <a:r>
              <a:rPr lang="en-US" dirty="0"/>
              <a:t>Important Logical Equivalences</a:t>
            </a:r>
          </a:p>
          <a:p>
            <a:pPr lvl="2">
              <a:spcBef>
                <a:spcPts val="600"/>
              </a:spcBef>
            </a:pPr>
            <a:r>
              <a:rPr lang="en-US" dirty="0"/>
              <a:t>Showing Logical Equivalence</a:t>
            </a:r>
          </a:p>
          <a:p>
            <a:pPr>
              <a:spcBef>
                <a:spcPts val="600"/>
              </a:spcBef>
            </a:pPr>
            <a:r>
              <a:rPr lang="en-US" sz="3000" b="1" dirty="0"/>
              <a:t>Normal Forms </a:t>
            </a:r>
            <a:endParaRPr lang="en-US" sz="3000" dirty="0"/>
          </a:p>
          <a:p>
            <a:pPr lvl="2">
              <a:spcBef>
                <a:spcPts val="600"/>
              </a:spcBef>
            </a:pPr>
            <a:r>
              <a:rPr lang="en-US" dirty="0"/>
              <a:t>Disjunctive Normal Form</a:t>
            </a:r>
          </a:p>
          <a:p>
            <a:pPr lvl="2">
              <a:spcBef>
                <a:spcPts val="600"/>
              </a:spcBef>
            </a:pPr>
            <a:r>
              <a:rPr lang="en-US" dirty="0"/>
              <a:t>Conjunctive Normal Form</a:t>
            </a:r>
          </a:p>
          <a:p>
            <a:pPr>
              <a:spcBef>
                <a:spcPts val="600"/>
              </a:spcBef>
            </a:pPr>
            <a:r>
              <a:rPr lang="en-US" sz="3000" b="1" dirty="0"/>
              <a:t>Propositional Satisfiability</a:t>
            </a:r>
          </a:p>
          <a:p>
            <a:pPr lvl="2">
              <a:spcBef>
                <a:spcPts val="600"/>
              </a:spcBef>
            </a:pPr>
            <a:r>
              <a:rPr lang="en-US" dirty="0"/>
              <a:t>Sudoku Example</a:t>
            </a:r>
          </a:p>
        </p:txBody>
      </p:sp>
      <p:sp>
        <p:nvSpPr>
          <p:cNvPr id="4"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34</a:t>
            </a:fld>
            <a:endParaRPr lang="en-US" sz="1600" b="1" dirty="0"/>
          </a:p>
        </p:txBody>
      </p:sp>
    </p:spTree>
    <p:extLst>
      <p:ext uri="{BB962C8B-B14F-4D97-AF65-F5344CB8AC3E}">
        <p14:creationId xmlns:p14="http://schemas.microsoft.com/office/powerpoint/2010/main" val="11096317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1295400"/>
            <a:ext cx="8458200" cy="365760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2" name="Title 1"/>
          <p:cNvSpPr>
            <a:spLocks noGrp="1"/>
          </p:cNvSpPr>
          <p:nvPr>
            <p:ph type="title"/>
          </p:nvPr>
        </p:nvSpPr>
        <p:spPr/>
        <p:txBody>
          <a:bodyPr/>
          <a:lstStyle/>
          <a:p>
            <a:r>
              <a:rPr lang="en-US" dirty="0"/>
              <a:t>Tautologies, Contradictions, and Contingencies</a:t>
            </a:r>
          </a:p>
        </p:txBody>
      </p:sp>
      <p:sp>
        <p:nvSpPr>
          <p:cNvPr id="3" name="Content Placeholder 2"/>
          <p:cNvSpPr>
            <a:spLocks noGrp="1"/>
          </p:cNvSpPr>
          <p:nvPr>
            <p:ph idx="1"/>
          </p:nvPr>
        </p:nvSpPr>
        <p:spPr>
          <a:xfrm>
            <a:off x="457200" y="1295400"/>
            <a:ext cx="8503920" cy="3657600"/>
          </a:xfrm>
        </p:spPr>
        <p:txBody>
          <a:bodyPr/>
          <a:lstStyle/>
          <a:p>
            <a:r>
              <a:rPr lang="en-US" sz="3000" dirty="0"/>
              <a:t>A </a:t>
            </a:r>
            <a:r>
              <a:rPr lang="en-US" sz="3000" i="1" dirty="0">
                <a:solidFill>
                  <a:srgbClr val="0000FF"/>
                </a:solidFill>
              </a:rPr>
              <a:t>tautology</a:t>
            </a:r>
            <a:r>
              <a:rPr lang="en-US" sz="3000" i="1" dirty="0"/>
              <a:t> </a:t>
            </a:r>
            <a:r>
              <a:rPr lang="en-US" sz="3000" dirty="0"/>
              <a:t>is a proposition which is always true.</a:t>
            </a:r>
          </a:p>
          <a:p>
            <a:pPr lvl="1"/>
            <a:r>
              <a:rPr lang="en-US" sz="2600" dirty="0"/>
              <a:t>Example: </a:t>
            </a:r>
            <a:r>
              <a:rPr lang="en-US" sz="2600" i="1" dirty="0">
                <a:ea typeface="Cambria Math" pitchFamily="18" charset="0"/>
              </a:rPr>
              <a:t>p</a:t>
            </a:r>
            <a:r>
              <a:rPr lang="en-US" sz="2600" dirty="0"/>
              <a:t> </a:t>
            </a:r>
            <a:r>
              <a:rPr lang="en-US" sz="2600" dirty="0">
                <a:latin typeface="Cambria Math" panose="02040503050406030204" pitchFamily="18" charset="0"/>
                <a:ea typeface="Cambria Math" panose="02040503050406030204" pitchFamily="18" charset="0"/>
              </a:rPr>
              <a:t>∨</a:t>
            </a:r>
            <a:r>
              <a:rPr lang="en-US" sz="2600" dirty="0">
                <a:ea typeface="Cambria Math" panose="02040503050406030204" pitchFamily="18" charset="0"/>
              </a:rPr>
              <a:t> </a:t>
            </a:r>
            <a:r>
              <a:rPr lang="en-US" dirty="0">
                <a:latin typeface="Cambria Math" pitchFamily="18" charset="0"/>
                <a:ea typeface="Cambria Math" pitchFamily="18" charset="0"/>
                <a:sym typeface="Symbol"/>
              </a:rPr>
              <a:t>¬</a:t>
            </a:r>
            <a:r>
              <a:rPr lang="en-US" sz="2600" i="1" dirty="0">
                <a:ea typeface="Cambria Math" pitchFamily="18" charset="0"/>
              </a:rPr>
              <a:t>p</a:t>
            </a:r>
            <a:r>
              <a:rPr lang="en-US" sz="2600" dirty="0"/>
              <a:t> </a:t>
            </a:r>
          </a:p>
          <a:p>
            <a:r>
              <a:rPr lang="en-US" sz="3000" dirty="0"/>
              <a:t>A  </a:t>
            </a:r>
            <a:r>
              <a:rPr lang="en-US" sz="3000" i="1" dirty="0">
                <a:solidFill>
                  <a:srgbClr val="0000FF"/>
                </a:solidFill>
              </a:rPr>
              <a:t>contradiction</a:t>
            </a:r>
            <a:r>
              <a:rPr lang="en-US" sz="3000" dirty="0"/>
              <a:t> is a proposition which is always false.</a:t>
            </a:r>
          </a:p>
          <a:p>
            <a:pPr lvl="1"/>
            <a:r>
              <a:rPr lang="en-US" sz="2600" dirty="0"/>
              <a:t>Example: </a:t>
            </a:r>
            <a:r>
              <a:rPr lang="en-US" sz="2600" i="1" dirty="0">
                <a:ea typeface="Cambria Math" pitchFamily="18" charset="0"/>
              </a:rPr>
              <a:t>p</a:t>
            </a:r>
            <a:r>
              <a:rPr lang="en-US" sz="2600" dirty="0"/>
              <a:t> </a:t>
            </a:r>
            <a:r>
              <a:rPr lang="en-US" sz="2600" dirty="0">
                <a:latin typeface="Cambria Math" panose="02040503050406030204" pitchFamily="18" charset="0"/>
                <a:ea typeface="Cambria Math" panose="02040503050406030204" pitchFamily="18" charset="0"/>
              </a:rPr>
              <a:t>∧</a:t>
            </a:r>
            <a:r>
              <a:rPr lang="en-US" sz="2600" dirty="0">
                <a:ea typeface="Cambria Math" panose="02040503050406030204" pitchFamily="18" charset="0"/>
              </a:rPr>
              <a:t> </a:t>
            </a:r>
            <a:r>
              <a:rPr lang="en-US" sz="2400" dirty="0">
                <a:latin typeface="Cambria Math" pitchFamily="18" charset="0"/>
                <a:ea typeface="Cambria Math" pitchFamily="18" charset="0"/>
                <a:sym typeface="Symbol"/>
              </a:rPr>
              <a:t>¬</a:t>
            </a:r>
            <a:r>
              <a:rPr lang="en-US" sz="2600" i="1" dirty="0">
                <a:ea typeface="Cambria Math" pitchFamily="18" charset="0"/>
              </a:rPr>
              <a:t>p</a:t>
            </a:r>
            <a:endParaRPr lang="en-US" sz="2600" dirty="0"/>
          </a:p>
          <a:p>
            <a:r>
              <a:rPr lang="en-US" sz="3000" dirty="0"/>
              <a:t>A </a:t>
            </a:r>
            <a:r>
              <a:rPr lang="en-US" sz="3000" i="1" dirty="0">
                <a:solidFill>
                  <a:srgbClr val="0000FF"/>
                </a:solidFill>
              </a:rPr>
              <a:t>contingency</a:t>
            </a:r>
            <a:r>
              <a:rPr lang="en-US" sz="3000" dirty="0"/>
              <a:t> is a proposition which is neither a tautology nor a contradiction, such as </a:t>
            </a:r>
            <a:r>
              <a:rPr lang="en-US" sz="3000" i="1" dirty="0"/>
              <a:t>p</a:t>
            </a:r>
          </a:p>
        </p:txBody>
      </p:sp>
      <p:graphicFrame>
        <p:nvGraphicFramePr>
          <p:cNvPr id="4" name="Table 3"/>
          <p:cNvGraphicFramePr>
            <a:graphicFrameLocks noGrp="1"/>
          </p:cNvGraphicFramePr>
          <p:nvPr>
            <p:extLst>
              <p:ext uri="{D42A27DB-BD31-4B8C-83A1-F6EECF244321}">
                <p14:modId xmlns:p14="http://schemas.microsoft.com/office/powerpoint/2010/main" val="4033502104"/>
              </p:ext>
            </p:extLst>
          </p:nvPr>
        </p:nvGraphicFramePr>
        <p:xfrm>
          <a:off x="914400" y="5105400"/>
          <a:ext cx="7315200" cy="1371600"/>
        </p:xfrm>
        <a:graphic>
          <a:graphicData uri="http://schemas.openxmlformats.org/drawingml/2006/table">
            <a:tbl>
              <a:tblPr firstRow="1" bandRow="1">
                <a:tableStyleId>{21E4AEA4-8DFA-4A89-87EB-49C32662AFE0}</a:tableStyleId>
              </a:tblPr>
              <a:tblGrid>
                <a:gridCol w="1828800">
                  <a:extLst>
                    <a:ext uri="{9D8B030D-6E8A-4147-A177-3AD203B41FA5}">
                      <a16:colId xmlns:a16="http://schemas.microsoft.com/office/drawing/2014/main" val="831567363"/>
                    </a:ext>
                  </a:extLst>
                </a:gridCol>
                <a:gridCol w="1828800">
                  <a:extLst>
                    <a:ext uri="{9D8B030D-6E8A-4147-A177-3AD203B41FA5}">
                      <a16:colId xmlns:a16="http://schemas.microsoft.com/office/drawing/2014/main" val="1633824391"/>
                    </a:ext>
                  </a:extLst>
                </a:gridCol>
                <a:gridCol w="1828800">
                  <a:extLst>
                    <a:ext uri="{9D8B030D-6E8A-4147-A177-3AD203B41FA5}">
                      <a16:colId xmlns:a16="http://schemas.microsoft.com/office/drawing/2014/main" val="842337965"/>
                    </a:ext>
                  </a:extLst>
                </a:gridCol>
                <a:gridCol w="1828800">
                  <a:extLst>
                    <a:ext uri="{9D8B030D-6E8A-4147-A177-3AD203B41FA5}">
                      <a16:colId xmlns:a16="http://schemas.microsoft.com/office/drawing/2014/main" val="2192956712"/>
                    </a:ext>
                  </a:extLst>
                </a:gridCol>
              </a:tblGrid>
              <a:tr h="457200">
                <a:tc>
                  <a:txBody>
                    <a:bodyPr/>
                    <a:lstStyle/>
                    <a:p>
                      <a:pPr algn="ctr"/>
                      <a:r>
                        <a:rPr lang="en-US" sz="2400" i="1"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i="0" dirty="0">
                          <a:latin typeface="Cambria Math" panose="02040503050406030204" pitchFamily="18" charset="0"/>
                          <a:ea typeface="Cambria Math" panose="02040503050406030204" pitchFamily="18" charset="0"/>
                        </a:rPr>
                        <a:t>¬</a:t>
                      </a:r>
                      <a:r>
                        <a:rPr lang="en-US" sz="2400" i="1"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i="1" dirty="0"/>
                        <a:t>p </a:t>
                      </a:r>
                      <a:r>
                        <a:rPr lang="en-US" sz="2400" i="0" dirty="0">
                          <a:latin typeface="Cambria Math" panose="02040503050406030204" pitchFamily="18" charset="0"/>
                          <a:ea typeface="Cambria Math" panose="02040503050406030204" pitchFamily="18" charset="0"/>
                        </a:rPr>
                        <a:t>∨</a:t>
                      </a:r>
                      <a:r>
                        <a:rPr lang="en-US" sz="2400" i="1" dirty="0"/>
                        <a:t> </a:t>
                      </a:r>
                      <a:r>
                        <a:rPr lang="en-US" sz="2400" i="0" dirty="0">
                          <a:latin typeface="Cambria Math" panose="02040503050406030204" pitchFamily="18" charset="0"/>
                          <a:ea typeface="Cambria Math" panose="02040503050406030204" pitchFamily="18" charset="0"/>
                        </a:rPr>
                        <a:t>¬</a:t>
                      </a:r>
                      <a:r>
                        <a:rPr lang="en-US" sz="2400" i="1"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i="1" dirty="0"/>
                        <a:t>p </a:t>
                      </a:r>
                      <a:r>
                        <a:rPr lang="en-US" sz="2400" i="0" dirty="0">
                          <a:latin typeface="Cambria Math" panose="02040503050406030204" pitchFamily="18" charset="0"/>
                          <a:ea typeface="Cambria Math" panose="02040503050406030204" pitchFamily="18" charset="0"/>
                        </a:rPr>
                        <a:t>∧</a:t>
                      </a:r>
                      <a:r>
                        <a:rPr lang="en-US" sz="2400" i="1" dirty="0"/>
                        <a:t> </a:t>
                      </a:r>
                      <a:r>
                        <a:rPr lang="en-US" sz="2400" i="0" dirty="0">
                          <a:latin typeface="Cambria Math" panose="02040503050406030204" pitchFamily="18" charset="0"/>
                          <a:ea typeface="Cambria Math" panose="02040503050406030204" pitchFamily="18" charset="0"/>
                        </a:rPr>
                        <a:t>¬</a:t>
                      </a:r>
                      <a:r>
                        <a:rPr lang="en-US" sz="2400" i="1"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457200">
                <a:tc>
                  <a:txBody>
                    <a:bodyPr/>
                    <a:lstStyle/>
                    <a:p>
                      <a:pPr algn="ctr"/>
                      <a:r>
                        <a:rPr lang="en-US" sz="2400" b="0" i="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mj-lt"/>
                        </a:rPr>
                        <a:t>F</a:t>
                      </a:r>
                      <a:endParaRPr lang="en-US" sz="24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457200">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mj-lt"/>
                        </a:rPr>
                        <a:t>T</a:t>
                      </a:r>
                      <a:endParaRPr lang="en-US" sz="24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bl>
          </a:graphicData>
        </a:graphic>
      </p:graphicFrame>
      <p:sp>
        <p:nvSpPr>
          <p:cNvPr id="5"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35</a:t>
            </a:fld>
            <a:endParaRPr lang="en-US" sz="1600" b="1" dirty="0"/>
          </a:p>
        </p:txBody>
      </p:sp>
    </p:spTree>
    <p:extLst>
      <p:ext uri="{BB962C8B-B14F-4D97-AF65-F5344CB8AC3E}">
        <p14:creationId xmlns:p14="http://schemas.microsoft.com/office/powerpoint/2010/main" val="30713240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1295400"/>
            <a:ext cx="8229600" cy="838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2" name="Title 1"/>
          <p:cNvSpPr>
            <a:spLocks noGrp="1"/>
          </p:cNvSpPr>
          <p:nvPr>
            <p:ph type="title"/>
          </p:nvPr>
        </p:nvSpPr>
        <p:spPr/>
        <p:txBody>
          <a:bodyPr/>
          <a:lstStyle/>
          <a:p>
            <a:r>
              <a:rPr lang="en-US" dirty="0"/>
              <a:t>Logically Equivalent</a:t>
            </a:r>
          </a:p>
        </p:txBody>
      </p:sp>
      <p:sp>
        <p:nvSpPr>
          <p:cNvPr id="3" name="Content Placeholder 2"/>
          <p:cNvSpPr>
            <a:spLocks noGrp="1"/>
          </p:cNvSpPr>
          <p:nvPr>
            <p:ph idx="1"/>
          </p:nvPr>
        </p:nvSpPr>
        <p:spPr>
          <a:xfrm>
            <a:off x="457200" y="1295400"/>
            <a:ext cx="8503920" cy="2926080"/>
          </a:xfrm>
        </p:spPr>
        <p:txBody>
          <a:bodyPr/>
          <a:lstStyle/>
          <a:p>
            <a:pPr>
              <a:spcBef>
                <a:spcPts val="0"/>
              </a:spcBef>
            </a:pPr>
            <a:r>
              <a:rPr lang="en-US" sz="2400" dirty="0"/>
              <a:t>Two compound propositions p and q are </a:t>
            </a:r>
            <a:r>
              <a:rPr lang="en-US" sz="2400" dirty="0">
                <a:solidFill>
                  <a:srgbClr val="0000FF"/>
                </a:solidFill>
              </a:rPr>
              <a:t>logically equivalent </a:t>
            </a:r>
            <a:r>
              <a:rPr lang="en-US" sz="2400" dirty="0"/>
              <a:t>if </a:t>
            </a:r>
            <a:br>
              <a:rPr lang="en-US" sz="2400" dirty="0"/>
            </a:br>
            <a:r>
              <a:rPr lang="en-US" sz="2400" i="1" dirty="0">
                <a:ea typeface="Cambria Math" pitchFamily="18" charset="0"/>
              </a:rPr>
              <a:t>p </a:t>
            </a:r>
            <a:r>
              <a:rPr lang="en-US" sz="2400" dirty="0">
                <a:latin typeface="Calibri" panose="020F0502020204030204" pitchFamily="34" charset="0"/>
                <a:ea typeface="Cambria Math" pitchFamily="18" charset="0"/>
                <a:sym typeface="Symbol"/>
              </a:rPr>
              <a:t></a:t>
            </a:r>
            <a:r>
              <a:rPr lang="en-US" sz="2400" dirty="0">
                <a:latin typeface="Calibri" panose="020F0502020204030204" pitchFamily="34" charset="0"/>
                <a:ea typeface="Cambria Math" pitchFamily="18" charset="0"/>
              </a:rPr>
              <a:t> </a:t>
            </a:r>
            <a:r>
              <a:rPr lang="en-US" sz="2400" i="1" dirty="0">
                <a:ea typeface="Cambria Math" pitchFamily="18" charset="0"/>
              </a:rPr>
              <a:t>q</a:t>
            </a:r>
            <a:r>
              <a:rPr lang="en-US" sz="2400" dirty="0"/>
              <a:t>  is a tautology.</a:t>
            </a:r>
          </a:p>
          <a:p>
            <a:pPr>
              <a:spcBef>
                <a:spcPts val="0"/>
              </a:spcBef>
            </a:pPr>
            <a:r>
              <a:rPr lang="en-US" sz="2400" dirty="0"/>
              <a:t>We write this as </a:t>
            </a:r>
            <a:r>
              <a:rPr lang="en-US" sz="2400" i="1" dirty="0">
                <a:solidFill>
                  <a:srgbClr val="0000FF"/>
                </a:solidFill>
                <a:ea typeface="Cambria Math" pitchFamily="18" charset="0"/>
              </a:rPr>
              <a:t>p </a:t>
            </a:r>
            <a:r>
              <a:rPr lang="en-US" sz="2400" dirty="0">
                <a:solidFill>
                  <a:srgbClr val="0000FF"/>
                </a:solidFill>
                <a:latin typeface="Cambria Math" panose="02040503050406030204" pitchFamily="18" charset="0"/>
                <a:ea typeface="Cambria Math" panose="02040503050406030204" pitchFamily="18" charset="0"/>
              </a:rPr>
              <a:t>⇔ </a:t>
            </a:r>
            <a:r>
              <a:rPr lang="en-US" sz="2400" i="1" dirty="0">
                <a:solidFill>
                  <a:srgbClr val="0000FF"/>
                </a:solidFill>
                <a:ea typeface="Cambria Math" pitchFamily="18" charset="0"/>
              </a:rPr>
              <a:t>q</a:t>
            </a:r>
            <a:r>
              <a:rPr lang="en-US" sz="2400" dirty="0">
                <a:solidFill>
                  <a:srgbClr val="0000FF"/>
                </a:solidFill>
              </a:rPr>
              <a:t> </a:t>
            </a:r>
            <a:r>
              <a:rPr lang="en-US" sz="2400" dirty="0"/>
              <a:t>or as </a:t>
            </a:r>
            <a:r>
              <a:rPr lang="en-US" sz="2400" i="1" dirty="0">
                <a:solidFill>
                  <a:srgbClr val="0000FF"/>
                </a:solidFill>
                <a:ea typeface="Cambria Math" pitchFamily="18" charset="0"/>
              </a:rPr>
              <a:t>p </a:t>
            </a:r>
            <a:r>
              <a:rPr lang="en-US" sz="2400" dirty="0">
                <a:solidFill>
                  <a:srgbClr val="0000FF"/>
                </a:solidFill>
                <a:latin typeface="Cambria Math" panose="02040503050406030204" pitchFamily="18" charset="0"/>
                <a:ea typeface="Cambria Math" panose="02040503050406030204" pitchFamily="18" charset="0"/>
              </a:rPr>
              <a:t>≡ </a:t>
            </a:r>
            <a:r>
              <a:rPr lang="en-US" sz="2400" i="1" dirty="0">
                <a:solidFill>
                  <a:srgbClr val="0000FF"/>
                </a:solidFill>
                <a:ea typeface="Cambria Math" pitchFamily="18" charset="0"/>
              </a:rPr>
              <a:t>q</a:t>
            </a:r>
            <a:r>
              <a:rPr lang="en-US" sz="2400" dirty="0">
                <a:solidFill>
                  <a:srgbClr val="0000FF"/>
                </a:solidFill>
              </a:rPr>
              <a:t> </a:t>
            </a:r>
            <a:r>
              <a:rPr lang="en-US" sz="2400" dirty="0"/>
              <a:t>where </a:t>
            </a:r>
            <a:r>
              <a:rPr lang="en-US" sz="2400" i="1" dirty="0">
                <a:ea typeface="Cambria Math" pitchFamily="18" charset="0"/>
              </a:rPr>
              <a:t>p</a:t>
            </a:r>
            <a:r>
              <a:rPr lang="en-US" sz="2400" dirty="0"/>
              <a:t> and </a:t>
            </a:r>
            <a:r>
              <a:rPr lang="en-US" sz="2400" i="1" dirty="0">
                <a:ea typeface="Cambria Math" pitchFamily="18" charset="0"/>
              </a:rPr>
              <a:t>q</a:t>
            </a:r>
            <a:r>
              <a:rPr lang="en-US" sz="2400" dirty="0"/>
              <a:t> are compound propositions.</a:t>
            </a:r>
          </a:p>
          <a:p>
            <a:pPr>
              <a:spcBef>
                <a:spcPts val="0"/>
              </a:spcBef>
            </a:pPr>
            <a:r>
              <a:rPr lang="en-US" sz="2400" dirty="0"/>
              <a:t>Two compound propositions </a:t>
            </a:r>
            <a:r>
              <a:rPr lang="en-US" sz="2400" i="1" dirty="0">
                <a:ea typeface="Cambria Math" pitchFamily="18" charset="0"/>
              </a:rPr>
              <a:t>p</a:t>
            </a:r>
            <a:r>
              <a:rPr lang="en-US" sz="2400" dirty="0"/>
              <a:t> and </a:t>
            </a:r>
            <a:r>
              <a:rPr lang="en-US" sz="2400" i="1" dirty="0">
                <a:ea typeface="Cambria Math" pitchFamily="18" charset="0"/>
              </a:rPr>
              <a:t>q</a:t>
            </a:r>
            <a:r>
              <a:rPr lang="en-US" sz="2400" dirty="0"/>
              <a:t> are equivalent if and only if the columns in a truth table giving their truth values agree.</a:t>
            </a:r>
          </a:p>
          <a:p>
            <a:pPr>
              <a:spcBef>
                <a:spcPts val="0"/>
              </a:spcBef>
            </a:pPr>
            <a:r>
              <a:rPr lang="en-US" sz="2400" dirty="0"/>
              <a:t>This truth table shows that </a:t>
            </a:r>
            <a:r>
              <a:rPr lang="en-US" sz="2400" dirty="0">
                <a:latin typeface="Cambria Math" panose="02040503050406030204" pitchFamily="18" charset="0"/>
                <a:ea typeface="Cambria Math" panose="02040503050406030204" pitchFamily="18" charset="0"/>
              </a:rPr>
              <a:t>¬</a:t>
            </a:r>
            <a:r>
              <a:rPr lang="en-US" sz="2400" i="1" dirty="0">
                <a:ea typeface="Cambria Math" pitchFamily="18" charset="0"/>
              </a:rPr>
              <a:t>p </a:t>
            </a:r>
            <a:r>
              <a:rPr lang="en-US" sz="2400" dirty="0">
                <a:latin typeface="Cambria Math" panose="02040503050406030204" pitchFamily="18" charset="0"/>
                <a:ea typeface="Cambria Math" panose="02040503050406030204" pitchFamily="18" charset="0"/>
              </a:rPr>
              <a:t>∨</a:t>
            </a:r>
            <a:r>
              <a:rPr lang="en-US" sz="2400" dirty="0">
                <a:ea typeface="Cambria Math"/>
              </a:rPr>
              <a:t> </a:t>
            </a:r>
            <a:r>
              <a:rPr lang="en-US" sz="2400" i="1" dirty="0">
                <a:ea typeface="Cambria Math" pitchFamily="18" charset="0"/>
              </a:rPr>
              <a:t>q </a:t>
            </a:r>
            <a:r>
              <a:rPr lang="en-US" sz="2400" dirty="0">
                <a:ea typeface="Cambria Math" pitchFamily="18" charset="0"/>
              </a:rPr>
              <a:t>is equivalent to </a:t>
            </a:r>
            <a:r>
              <a:rPr lang="en-US" sz="2400" i="1" dirty="0">
                <a:ea typeface="Cambria Math" pitchFamily="18" charset="0"/>
              </a:rPr>
              <a:t>p </a:t>
            </a:r>
            <a:r>
              <a:rPr lang="en-US" sz="2400" dirty="0">
                <a:ea typeface="Cambria Math"/>
                <a:sym typeface="Symbol"/>
              </a:rPr>
              <a:t></a:t>
            </a:r>
            <a:r>
              <a:rPr lang="en-US" sz="2400" i="1" dirty="0">
                <a:ea typeface="Cambria Math"/>
              </a:rPr>
              <a:t> </a:t>
            </a:r>
            <a:r>
              <a:rPr lang="en-US" sz="2400" i="1" dirty="0">
                <a:ea typeface="Cambria Math" pitchFamily="18" charset="0"/>
              </a:rPr>
              <a:t>q.</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1202359265"/>
              </p:ext>
            </p:extLst>
          </p:nvPr>
        </p:nvGraphicFramePr>
        <p:xfrm>
          <a:off x="914400" y="4267200"/>
          <a:ext cx="7315200" cy="2286000"/>
        </p:xfrm>
        <a:graphic>
          <a:graphicData uri="http://schemas.openxmlformats.org/drawingml/2006/table">
            <a:tbl>
              <a:tblPr firstRow="1" bandRow="1">
                <a:tableStyleId>{21E4AEA4-8DFA-4A89-87EB-49C32662AFE0}</a:tableStyleId>
              </a:tblPr>
              <a:tblGrid>
                <a:gridCol w="1463040">
                  <a:extLst>
                    <a:ext uri="{9D8B030D-6E8A-4147-A177-3AD203B41FA5}">
                      <a16:colId xmlns:a16="http://schemas.microsoft.com/office/drawing/2014/main" val="831567363"/>
                    </a:ext>
                  </a:extLst>
                </a:gridCol>
                <a:gridCol w="1463040">
                  <a:extLst>
                    <a:ext uri="{9D8B030D-6E8A-4147-A177-3AD203B41FA5}">
                      <a16:colId xmlns:a16="http://schemas.microsoft.com/office/drawing/2014/main" val="1633824391"/>
                    </a:ext>
                  </a:extLst>
                </a:gridCol>
                <a:gridCol w="1463040">
                  <a:extLst>
                    <a:ext uri="{9D8B030D-6E8A-4147-A177-3AD203B41FA5}">
                      <a16:colId xmlns:a16="http://schemas.microsoft.com/office/drawing/2014/main" val="842337965"/>
                    </a:ext>
                  </a:extLst>
                </a:gridCol>
                <a:gridCol w="1463040">
                  <a:extLst>
                    <a:ext uri="{9D8B030D-6E8A-4147-A177-3AD203B41FA5}">
                      <a16:colId xmlns:a16="http://schemas.microsoft.com/office/drawing/2014/main" val="2192956712"/>
                    </a:ext>
                  </a:extLst>
                </a:gridCol>
                <a:gridCol w="1463040">
                  <a:extLst>
                    <a:ext uri="{9D8B030D-6E8A-4147-A177-3AD203B41FA5}">
                      <a16:colId xmlns:a16="http://schemas.microsoft.com/office/drawing/2014/main" val="1967618080"/>
                    </a:ext>
                  </a:extLst>
                </a:gridCol>
              </a:tblGrid>
              <a:tr h="457200">
                <a:tc>
                  <a:txBody>
                    <a:bodyPr/>
                    <a:lstStyle/>
                    <a:p>
                      <a:pPr algn="ctr"/>
                      <a:r>
                        <a:rPr lang="en-US" sz="2400" i="1"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i="1" dirty="0"/>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i="0" dirty="0">
                          <a:latin typeface="Cambria Math" panose="02040503050406030204" pitchFamily="18" charset="0"/>
                          <a:ea typeface="Cambria Math" panose="02040503050406030204" pitchFamily="18" charset="0"/>
                        </a:rPr>
                        <a:t>¬</a:t>
                      </a:r>
                      <a:r>
                        <a:rPr lang="en-US" sz="2400" i="1"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i="0" dirty="0">
                          <a:latin typeface="Cambria Math" panose="02040503050406030204" pitchFamily="18" charset="0"/>
                          <a:ea typeface="Cambria Math" panose="02040503050406030204" pitchFamily="18" charset="0"/>
                        </a:rPr>
                        <a:t>¬</a:t>
                      </a:r>
                      <a:r>
                        <a:rPr lang="en-US" sz="2400" i="1" dirty="0"/>
                        <a:t>p </a:t>
                      </a:r>
                      <a:r>
                        <a:rPr lang="en-US" sz="2400" i="0" dirty="0">
                          <a:latin typeface="Cambria Math" panose="02040503050406030204" pitchFamily="18" charset="0"/>
                          <a:ea typeface="Cambria Math" panose="02040503050406030204" pitchFamily="18" charset="0"/>
                        </a:rPr>
                        <a:t>∨</a:t>
                      </a:r>
                      <a:r>
                        <a:rPr lang="en-US" sz="2400" i="1" dirty="0"/>
                        <a:t> 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i="1" dirty="0"/>
                        <a:t>p </a:t>
                      </a:r>
                      <a:r>
                        <a:rPr lang="en-US" sz="2400" dirty="0">
                          <a:ea typeface="Cambria Math"/>
                          <a:sym typeface="Symbol"/>
                        </a:rPr>
                        <a:t></a:t>
                      </a:r>
                      <a:r>
                        <a:rPr lang="en-US" sz="2400" i="1" dirty="0"/>
                        <a:t> 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457200">
                <a:tc>
                  <a:txBody>
                    <a:bodyPr/>
                    <a:lstStyle/>
                    <a:p>
                      <a:pPr algn="ctr"/>
                      <a:r>
                        <a:rPr lang="en-US" sz="2400" b="0" i="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mj-lt"/>
                        </a:rPr>
                        <a:t>T</a:t>
                      </a:r>
                      <a:endParaRPr lang="en-US" sz="24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457200">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mj-lt"/>
                        </a:rPr>
                        <a:t>F</a:t>
                      </a:r>
                      <a:endParaRPr lang="en-US" sz="24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r h="457200">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8392561"/>
                  </a:ext>
                </a:extLst>
              </a:tr>
              <a:tr h="457200">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308094"/>
                  </a:ext>
                </a:extLst>
              </a:tr>
            </a:tbl>
          </a:graphicData>
        </a:graphic>
      </p:graphicFrame>
      <p:sp>
        <p:nvSpPr>
          <p:cNvPr id="5"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36</a:t>
            </a:fld>
            <a:endParaRPr lang="en-US" sz="1600" b="1" dirty="0"/>
          </a:p>
        </p:txBody>
      </p:sp>
    </p:spTree>
    <p:extLst>
      <p:ext uri="{BB962C8B-B14F-4D97-AF65-F5344CB8AC3E}">
        <p14:creationId xmlns:p14="http://schemas.microsoft.com/office/powerpoint/2010/main" val="34603633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638800" y="1371600"/>
            <a:ext cx="3352800" cy="1143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CA"/>
          </a:p>
        </p:txBody>
      </p:sp>
      <p:sp>
        <p:nvSpPr>
          <p:cNvPr id="4" name="Rectangle 3"/>
          <p:cNvSpPr/>
          <p:nvPr/>
        </p:nvSpPr>
        <p:spPr>
          <a:xfrm>
            <a:off x="685800" y="1143000"/>
            <a:ext cx="4267200" cy="160020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2" name="Title 1"/>
          <p:cNvSpPr>
            <a:spLocks noGrp="1"/>
          </p:cNvSpPr>
          <p:nvPr>
            <p:ph type="title"/>
          </p:nvPr>
        </p:nvSpPr>
        <p:spPr/>
        <p:txBody>
          <a:bodyPr/>
          <a:lstStyle/>
          <a:p>
            <a:r>
              <a:rPr lang="en-US" dirty="0"/>
              <a:t>De Morgan’s Laws</a:t>
            </a:r>
          </a:p>
        </p:txBody>
      </p:sp>
      <p:graphicFrame>
        <p:nvGraphicFramePr>
          <p:cNvPr id="10" name="Object 2"/>
          <p:cNvGraphicFramePr>
            <a:graphicFrameLocks noChangeAspect="1"/>
          </p:cNvGraphicFramePr>
          <p:nvPr>
            <p:extLst>
              <p:ext uri="{D42A27DB-BD31-4B8C-83A1-F6EECF244321}">
                <p14:modId xmlns:p14="http://schemas.microsoft.com/office/powerpoint/2010/main" val="700496837"/>
              </p:ext>
            </p:extLst>
          </p:nvPr>
        </p:nvGraphicFramePr>
        <p:xfrm>
          <a:off x="762000" y="1181100"/>
          <a:ext cx="4114800" cy="1485900"/>
        </p:xfrm>
        <a:graphic>
          <a:graphicData uri="http://schemas.openxmlformats.org/presentationml/2006/ole">
            <mc:AlternateContent xmlns:mc="http://schemas.openxmlformats.org/markup-compatibility/2006">
              <mc:Choice xmlns:v="urn:schemas-microsoft-com:vml" Requires="v">
                <p:oleObj spid="_x0000_s1160" name="Equation" r:id="rId3" imgW="1282680" imgH="495000" progId="Equation.DSMT4">
                  <p:embed/>
                </p:oleObj>
              </mc:Choice>
              <mc:Fallback>
                <p:oleObj name="Equation" r:id="rId3" imgW="1282680" imgH="495000" progId="Equation.DSMT4">
                  <p:embed/>
                  <p:pic>
                    <p:nvPicPr>
                      <p:cNvPr id="0" name=""/>
                      <p:cNvPicPr/>
                      <p:nvPr/>
                    </p:nvPicPr>
                    <p:blipFill>
                      <a:blip r:embed="rId4"/>
                      <a:stretch>
                        <a:fillRect/>
                      </a:stretch>
                    </p:blipFill>
                    <p:spPr>
                      <a:xfrm>
                        <a:off x="762000" y="1181100"/>
                        <a:ext cx="4114800" cy="1485900"/>
                      </a:xfrm>
                      <a:prstGeom prst="rect">
                        <a:avLst/>
                      </a:prstGeom>
                    </p:spPr>
                  </p:pic>
                </p:oleObj>
              </mc:Fallback>
            </mc:AlternateContent>
          </a:graphicData>
        </a:graphic>
      </p:graphicFrame>
      <p:sp>
        <p:nvSpPr>
          <p:cNvPr id="3" name="Content Placeholder 3"/>
          <p:cNvSpPr>
            <a:spLocks noGrp="1"/>
          </p:cNvSpPr>
          <p:nvPr>
            <p:ph idx="1"/>
          </p:nvPr>
        </p:nvSpPr>
        <p:spPr>
          <a:xfrm>
            <a:off x="457200" y="3200400"/>
            <a:ext cx="8229600" cy="457200"/>
          </a:xfrm>
        </p:spPr>
        <p:txBody>
          <a:bodyPr/>
          <a:lstStyle/>
          <a:p>
            <a:pPr>
              <a:spcBef>
                <a:spcPts val="3600"/>
              </a:spcBef>
            </a:pPr>
            <a:r>
              <a:rPr lang="en-US" sz="2400" dirty="0"/>
              <a:t>This truth table shows that De Morgan’s Second Law holds.</a:t>
            </a:r>
          </a:p>
        </p:txBody>
      </p:sp>
      <p:graphicFrame>
        <p:nvGraphicFramePr>
          <p:cNvPr id="9" name="Table 4"/>
          <p:cNvGraphicFramePr>
            <a:graphicFrameLocks noGrp="1"/>
          </p:cNvGraphicFramePr>
          <p:nvPr>
            <p:extLst>
              <p:ext uri="{D42A27DB-BD31-4B8C-83A1-F6EECF244321}">
                <p14:modId xmlns:p14="http://schemas.microsoft.com/office/powerpoint/2010/main" val="4130285708"/>
              </p:ext>
            </p:extLst>
          </p:nvPr>
        </p:nvGraphicFramePr>
        <p:xfrm>
          <a:off x="320040" y="3810000"/>
          <a:ext cx="8503920" cy="2286000"/>
        </p:xfrm>
        <a:graphic>
          <a:graphicData uri="http://schemas.openxmlformats.org/drawingml/2006/table">
            <a:tbl>
              <a:tblPr firstRow="1" bandRow="1">
                <a:tableStyleId>{21E4AEA4-8DFA-4A89-87EB-49C32662AFE0}</a:tableStyleId>
              </a:tblPr>
              <a:tblGrid>
                <a:gridCol w="1097280">
                  <a:extLst>
                    <a:ext uri="{9D8B030D-6E8A-4147-A177-3AD203B41FA5}">
                      <a16:colId xmlns:a16="http://schemas.microsoft.com/office/drawing/2014/main" val="831567363"/>
                    </a:ext>
                  </a:extLst>
                </a:gridCol>
                <a:gridCol w="1097280">
                  <a:extLst>
                    <a:ext uri="{9D8B030D-6E8A-4147-A177-3AD203B41FA5}">
                      <a16:colId xmlns:a16="http://schemas.microsoft.com/office/drawing/2014/main" val="1633824391"/>
                    </a:ext>
                  </a:extLst>
                </a:gridCol>
                <a:gridCol w="1097280">
                  <a:extLst>
                    <a:ext uri="{9D8B030D-6E8A-4147-A177-3AD203B41FA5}">
                      <a16:colId xmlns:a16="http://schemas.microsoft.com/office/drawing/2014/main" val="842337965"/>
                    </a:ext>
                  </a:extLst>
                </a:gridCol>
                <a:gridCol w="1097280">
                  <a:extLst>
                    <a:ext uri="{9D8B030D-6E8A-4147-A177-3AD203B41FA5}">
                      <a16:colId xmlns:a16="http://schemas.microsoft.com/office/drawing/2014/main" val="2192956712"/>
                    </a:ext>
                  </a:extLst>
                </a:gridCol>
                <a:gridCol w="1371600">
                  <a:extLst>
                    <a:ext uri="{9D8B030D-6E8A-4147-A177-3AD203B41FA5}">
                      <a16:colId xmlns:a16="http://schemas.microsoft.com/office/drawing/2014/main" val="1967618080"/>
                    </a:ext>
                  </a:extLst>
                </a:gridCol>
                <a:gridCol w="1371600">
                  <a:extLst>
                    <a:ext uri="{9D8B030D-6E8A-4147-A177-3AD203B41FA5}">
                      <a16:colId xmlns:a16="http://schemas.microsoft.com/office/drawing/2014/main" val="3763253761"/>
                    </a:ext>
                  </a:extLst>
                </a:gridCol>
                <a:gridCol w="1371600">
                  <a:extLst>
                    <a:ext uri="{9D8B030D-6E8A-4147-A177-3AD203B41FA5}">
                      <a16:colId xmlns:a16="http://schemas.microsoft.com/office/drawing/2014/main" val="4147084237"/>
                    </a:ext>
                  </a:extLst>
                </a:gridCol>
              </a:tblGrid>
              <a:tr h="457200">
                <a:tc>
                  <a:txBody>
                    <a:bodyPr/>
                    <a:lstStyle/>
                    <a:p>
                      <a:pPr algn="ctr"/>
                      <a:r>
                        <a:rPr lang="en-US" sz="2400" i="1"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i="1" dirty="0"/>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i="0" dirty="0">
                          <a:latin typeface="Cambria Math" panose="02040503050406030204" pitchFamily="18" charset="0"/>
                          <a:ea typeface="Cambria Math" panose="02040503050406030204" pitchFamily="18" charset="0"/>
                        </a:rPr>
                        <a:t>¬</a:t>
                      </a:r>
                      <a:r>
                        <a:rPr lang="en-US" sz="2400" i="1"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i="0" dirty="0">
                          <a:latin typeface="Cambria Math" panose="02040503050406030204" pitchFamily="18" charset="0"/>
                          <a:ea typeface="Cambria Math" panose="02040503050406030204" pitchFamily="18" charset="0"/>
                        </a:rPr>
                        <a:t>¬</a:t>
                      </a:r>
                      <a:r>
                        <a:rPr lang="en-US" sz="2400" i="1" dirty="0"/>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i="0" dirty="0"/>
                        <a:t>(</a:t>
                      </a:r>
                      <a:r>
                        <a:rPr lang="en-US" sz="2400" i="1" dirty="0"/>
                        <a:t>p </a:t>
                      </a:r>
                      <a:r>
                        <a:rPr lang="en-US" sz="2400" i="0" dirty="0">
                          <a:latin typeface="Cambria Math" panose="02040503050406030204" pitchFamily="18" charset="0"/>
                          <a:ea typeface="Cambria Math" panose="02040503050406030204" pitchFamily="18" charset="0"/>
                        </a:rPr>
                        <a:t>∨</a:t>
                      </a:r>
                      <a:r>
                        <a:rPr lang="en-US" sz="2400" i="1" dirty="0"/>
                        <a:t> q</a:t>
                      </a:r>
                      <a:r>
                        <a:rPr lang="en-US" sz="2400" i="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i="0" dirty="0">
                          <a:latin typeface="Cambria Math" panose="02040503050406030204" pitchFamily="18" charset="0"/>
                          <a:ea typeface="Cambria Math" panose="02040503050406030204" pitchFamily="18" charset="0"/>
                        </a:rPr>
                        <a:t>¬</a:t>
                      </a:r>
                      <a:r>
                        <a:rPr lang="en-US" sz="2400" i="0" dirty="0">
                          <a:latin typeface="+mj-lt"/>
                          <a:ea typeface="Cambria Math" panose="02040503050406030204" pitchFamily="18" charset="0"/>
                        </a:rPr>
                        <a:t>(</a:t>
                      </a:r>
                      <a:r>
                        <a:rPr lang="en-US" sz="2400" i="1" dirty="0"/>
                        <a:t>p </a:t>
                      </a:r>
                      <a:r>
                        <a:rPr lang="en-US" sz="2400" i="0" dirty="0">
                          <a:latin typeface="Cambria Math" panose="02040503050406030204" pitchFamily="18" charset="0"/>
                          <a:ea typeface="Cambria Math" panose="02040503050406030204" pitchFamily="18" charset="0"/>
                        </a:rPr>
                        <a:t>∨</a:t>
                      </a:r>
                      <a:r>
                        <a:rPr lang="en-US" sz="2400" i="1" dirty="0"/>
                        <a:t> q</a:t>
                      </a:r>
                      <a:r>
                        <a:rPr lang="en-US" sz="2400" i="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i="0" dirty="0">
                          <a:latin typeface="Cambria Math" panose="02040503050406030204" pitchFamily="18" charset="0"/>
                          <a:ea typeface="Cambria Math" panose="02040503050406030204" pitchFamily="18" charset="0"/>
                        </a:rPr>
                        <a:t>¬</a:t>
                      </a:r>
                      <a:r>
                        <a:rPr lang="en-US" sz="2400" i="1" dirty="0"/>
                        <a:t>p </a:t>
                      </a:r>
                      <a:r>
                        <a:rPr lang="en-US" sz="2400" i="0" dirty="0">
                          <a:latin typeface="Cambria Math" panose="02040503050406030204" pitchFamily="18" charset="0"/>
                          <a:ea typeface="Cambria Math" panose="02040503050406030204" pitchFamily="18" charset="0"/>
                        </a:rPr>
                        <a:t>∧</a:t>
                      </a:r>
                      <a:r>
                        <a:rPr lang="en-US" sz="2400" i="1" dirty="0"/>
                        <a:t> </a:t>
                      </a:r>
                      <a:r>
                        <a:rPr lang="en-US" sz="2400" i="0" dirty="0">
                          <a:latin typeface="Cambria Math" panose="02040503050406030204" pitchFamily="18" charset="0"/>
                          <a:ea typeface="Cambria Math" panose="02040503050406030204" pitchFamily="18" charset="0"/>
                        </a:rPr>
                        <a:t>¬</a:t>
                      </a:r>
                      <a:r>
                        <a:rPr lang="en-US" sz="2400" i="1" dirty="0"/>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457200">
                <a:tc>
                  <a:txBody>
                    <a:bodyPr/>
                    <a:lstStyle/>
                    <a:p>
                      <a:pPr algn="ctr"/>
                      <a:r>
                        <a:rPr lang="en-US" sz="2400" b="0" i="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mj-lt"/>
                        </a:rPr>
                        <a:t>T</a:t>
                      </a:r>
                      <a:endParaRPr lang="en-US" sz="24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457200">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mj-lt"/>
                        </a:rPr>
                        <a:t>F</a:t>
                      </a:r>
                      <a:endParaRPr lang="en-US" sz="24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r h="457200">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8392561"/>
                  </a:ext>
                </a:extLst>
              </a:tr>
              <a:tr h="457200">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308094"/>
                  </a:ext>
                </a:extLst>
              </a:tr>
            </a:tbl>
          </a:graphicData>
        </a:graphic>
      </p:graphicFrame>
      <p:pic>
        <p:nvPicPr>
          <p:cNvPr id="8" name="Picture 5"/>
          <p:cNvPicPr>
            <a:picLocks noGrp="1" noChangeAspect="1" noChangeArrowheads="1"/>
          </p:cNvPicPr>
          <p:nvPr>
            <p:ph idx="13"/>
          </p:nvPr>
        </p:nvPicPr>
        <p:blipFill rotWithShape="1">
          <a:blip r:embed="rId5">
            <a:extLst>
              <a:ext uri="{BEBA8EAE-BF5A-486C-A8C5-ECC9F3942E4B}">
                <a14:imgProps xmlns:a14="http://schemas.microsoft.com/office/drawing/2010/main">
                  <a14:imgLayer r:embed="rId6">
                    <a14:imgEffect>
                      <a14:sharpenSoften amount="54000"/>
                    </a14:imgEffect>
                  </a14:imgLayer>
                </a14:imgProps>
              </a:ext>
              <a:ext uri="{28A0092B-C50C-407E-A947-70E740481C1C}">
                <a14:useLocalDpi xmlns:a14="http://schemas.microsoft.com/office/drawing/2010/main" val="0"/>
              </a:ext>
            </a:extLst>
          </a:blip>
          <a:srcRect l="1" r="5016" b="5090"/>
          <a:stretch/>
        </p:blipFill>
        <p:spPr bwMode="auto">
          <a:xfrm>
            <a:off x="5736546" y="1447800"/>
            <a:ext cx="828000" cy="972000"/>
          </a:xfrm>
          <a:prstGeom prst="rect">
            <a:avLst/>
          </a:prstGeom>
          <a:extLst>
            <a:ext uri="{909E8E84-426E-40DD-AFC4-6F175D3DCCD1}">
              <a14:hiddenFill xmlns:a14="http://schemas.microsoft.com/office/drawing/2010/main">
                <a:solidFill>
                  <a:srgbClr val="FFFFFF"/>
                </a:solidFill>
              </a14:hiddenFill>
            </a:ext>
          </a:extLst>
        </p:spPr>
      </p:pic>
      <p:sp>
        <p:nvSpPr>
          <p:cNvPr id="5" name="Content Placeholder 6"/>
          <p:cNvSpPr>
            <a:spLocks noGrp="1"/>
          </p:cNvSpPr>
          <p:nvPr>
            <p:ph idx="14"/>
          </p:nvPr>
        </p:nvSpPr>
        <p:spPr>
          <a:xfrm>
            <a:off x="6650946" y="1558544"/>
            <a:ext cx="2377440" cy="731520"/>
          </a:xfrm>
        </p:spPr>
        <p:txBody>
          <a:bodyPr/>
          <a:lstStyle/>
          <a:p>
            <a:r>
              <a:rPr lang="en-US" sz="2000" dirty="0"/>
              <a:t>Augustus De Morgan 1806-1871</a:t>
            </a:r>
          </a:p>
        </p:txBody>
      </p:sp>
      <p:sp>
        <p:nvSpPr>
          <p:cNvPr id="11"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37</a:t>
            </a:fld>
            <a:endParaRPr lang="en-US" sz="1600" b="1" dirty="0"/>
          </a:p>
        </p:txBody>
      </p:sp>
    </p:spTree>
    <p:extLst>
      <p:ext uri="{BB962C8B-B14F-4D97-AF65-F5344CB8AC3E}">
        <p14:creationId xmlns:p14="http://schemas.microsoft.com/office/powerpoint/2010/main" val="18197079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81000" y="1066800"/>
            <a:ext cx="8534400" cy="525780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2" name="Title 1"/>
          <p:cNvSpPr>
            <a:spLocks noGrp="1"/>
          </p:cNvSpPr>
          <p:nvPr>
            <p:ph type="title"/>
          </p:nvPr>
        </p:nvSpPr>
        <p:spPr/>
        <p:txBody>
          <a:bodyPr/>
          <a:lstStyle/>
          <a:p>
            <a:r>
              <a:rPr lang="en-US" dirty="0"/>
              <a:t>Key Logical Equivalences</a:t>
            </a:r>
            <a:r>
              <a:rPr lang="en-US" sz="1500" dirty="0"/>
              <a:t> 1</a:t>
            </a:r>
            <a:endParaRPr lang="en-US" dirty="0"/>
          </a:p>
        </p:txBody>
      </p:sp>
      <p:sp>
        <p:nvSpPr>
          <p:cNvPr id="3" name="Content Placeholder 2"/>
          <p:cNvSpPr>
            <a:spLocks noGrp="1"/>
          </p:cNvSpPr>
          <p:nvPr>
            <p:ph idx="1"/>
          </p:nvPr>
        </p:nvSpPr>
        <p:spPr>
          <a:xfrm>
            <a:off x="457200" y="1295400"/>
            <a:ext cx="3200400" cy="640080"/>
          </a:xfrm>
        </p:spPr>
        <p:txBody>
          <a:bodyPr/>
          <a:lstStyle/>
          <a:p>
            <a:r>
              <a:rPr lang="en-US" dirty="0"/>
              <a:t>Identity Laws:</a:t>
            </a:r>
          </a:p>
        </p:txBody>
      </p:sp>
      <p:graphicFrame>
        <p:nvGraphicFramePr>
          <p:cNvPr id="11" name="Object 3"/>
          <p:cNvGraphicFramePr>
            <a:graphicFrameLocks noChangeAspect="1"/>
          </p:cNvGraphicFramePr>
          <p:nvPr>
            <p:extLst>
              <p:ext uri="{D42A27DB-BD31-4B8C-83A1-F6EECF244321}">
                <p14:modId xmlns:p14="http://schemas.microsoft.com/office/powerpoint/2010/main" val="1371957583"/>
              </p:ext>
            </p:extLst>
          </p:nvPr>
        </p:nvGraphicFramePr>
        <p:xfrm>
          <a:off x="4000500" y="1310640"/>
          <a:ext cx="4762500" cy="609600"/>
        </p:xfrm>
        <a:graphic>
          <a:graphicData uri="http://schemas.openxmlformats.org/presentationml/2006/ole">
            <mc:AlternateContent xmlns:mc="http://schemas.openxmlformats.org/markup-compatibility/2006">
              <mc:Choice xmlns:v="urn:schemas-microsoft-com:vml" Requires="v">
                <p:oleObj spid="_x0000_s2710" name="Equation" r:id="rId3" imgW="1587240" imgH="203040" progId="Equation.DSMT4">
                  <p:embed/>
                </p:oleObj>
              </mc:Choice>
              <mc:Fallback>
                <p:oleObj name="Equation" r:id="rId3" imgW="1587240" imgH="203040" progId="Equation.DSMT4">
                  <p:embed/>
                  <p:pic>
                    <p:nvPicPr>
                      <p:cNvPr id="10" name="Object 2"/>
                      <p:cNvPicPr/>
                      <p:nvPr/>
                    </p:nvPicPr>
                    <p:blipFill>
                      <a:blip r:embed="rId4"/>
                      <a:stretch>
                        <a:fillRect/>
                      </a:stretch>
                    </p:blipFill>
                    <p:spPr>
                      <a:xfrm>
                        <a:off x="4000500" y="1310640"/>
                        <a:ext cx="4762500" cy="609600"/>
                      </a:xfrm>
                      <a:prstGeom prst="rect">
                        <a:avLst/>
                      </a:prstGeom>
                    </p:spPr>
                  </p:pic>
                </p:oleObj>
              </mc:Fallback>
            </mc:AlternateContent>
          </a:graphicData>
        </a:graphic>
      </p:graphicFrame>
      <p:sp>
        <p:nvSpPr>
          <p:cNvPr id="4" name="Content Placeholder 4"/>
          <p:cNvSpPr>
            <a:spLocks noGrp="1"/>
          </p:cNvSpPr>
          <p:nvPr>
            <p:ph idx="13"/>
          </p:nvPr>
        </p:nvSpPr>
        <p:spPr>
          <a:xfrm>
            <a:off x="457200" y="2373630"/>
            <a:ext cx="3200400" cy="640080"/>
          </a:xfrm>
        </p:spPr>
        <p:txBody>
          <a:bodyPr/>
          <a:lstStyle/>
          <a:p>
            <a:r>
              <a:rPr lang="en-US" dirty="0"/>
              <a:t>Domination Laws:</a:t>
            </a:r>
          </a:p>
        </p:txBody>
      </p:sp>
      <p:graphicFrame>
        <p:nvGraphicFramePr>
          <p:cNvPr id="12" name="Object 5"/>
          <p:cNvGraphicFramePr>
            <a:graphicFrameLocks noChangeAspect="1"/>
          </p:cNvGraphicFramePr>
          <p:nvPr>
            <p:extLst>
              <p:ext uri="{D42A27DB-BD31-4B8C-83A1-F6EECF244321}">
                <p14:modId xmlns:p14="http://schemas.microsoft.com/office/powerpoint/2010/main" val="478927036"/>
              </p:ext>
            </p:extLst>
          </p:nvPr>
        </p:nvGraphicFramePr>
        <p:xfrm>
          <a:off x="3981450" y="2388870"/>
          <a:ext cx="4800600" cy="609600"/>
        </p:xfrm>
        <a:graphic>
          <a:graphicData uri="http://schemas.openxmlformats.org/presentationml/2006/ole">
            <mc:AlternateContent xmlns:mc="http://schemas.openxmlformats.org/markup-compatibility/2006">
              <mc:Choice xmlns:v="urn:schemas-microsoft-com:vml" Requires="v">
                <p:oleObj spid="_x0000_s2711" name="Equation" r:id="rId5" imgW="1600200" imgH="203040" progId="Equation.DSMT4">
                  <p:embed/>
                </p:oleObj>
              </mc:Choice>
              <mc:Fallback>
                <p:oleObj name="Equation" r:id="rId5" imgW="1600200" imgH="203040" progId="Equation.DSMT4">
                  <p:embed/>
                  <p:pic>
                    <p:nvPicPr>
                      <p:cNvPr id="11" name="Object 2"/>
                      <p:cNvPicPr/>
                      <p:nvPr/>
                    </p:nvPicPr>
                    <p:blipFill>
                      <a:blip r:embed="rId6"/>
                      <a:stretch>
                        <a:fillRect/>
                      </a:stretch>
                    </p:blipFill>
                    <p:spPr>
                      <a:xfrm>
                        <a:off x="3981450" y="2388870"/>
                        <a:ext cx="4800600" cy="609600"/>
                      </a:xfrm>
                      <a:prstGeom prst="rect">
                        <a:avLst/>
                      </a:prstGeom>
                    </p:spPr>
                  </p:pic>
                </p:oleObj>
              </mc:Fallback>
            </mc:AlternateContent>
          </a:graphicData>
        </a:graphic>
      </p:graphicFrame>
      <p:sp>
        <p:nvSpPr>
          <p:cNvPr id="5" name="Content Placeholder 6"/>
          <p:cNvSpPr>
            <a:spLocks noGrp="1"/>
          </p:cNvSpPr>
          <p:nvPr>
            <p:ph idx="14"/>
          </p:nvPr>
        </p:nvSpPr>
        <p:spPr>
          <a:xfrm>
            <a:off x="457200" y="3451860"/>
            <a:ext cx="3200400" cy="640080"/>
          </a:xfrm>
        </p:spPr>
        <p:txBody>
          <a:bodyPr/>
          <a:lstStyle/>
          <a:p>
            <a:r>
              <a:rPr lang="en-US" dirty="0"/>
              <a:t>Idempotent laws:</a:t>
            </a:r>
          </a:p>
        </p:txBody>
      </p:sp>
      <p:graphicFrame>
        <p:nvGraphicFramePr>
          <p:cNvPr id="13" name="Object 7"/>
          <p:cNvGraphicFramePr>
            <a:graphicFrameLocks noChangeAspect="1"/>
          </p:cNvGraphicFramePr>
          <p:nvPr>
            <p:extLst>
              <p:ext uri="{D42A27DB-BD31-4B8C-83A1-F6EECF244321}">
                <p14:modId xmlns:p14="http://schemas.microsoft.com/office/powerpoint/2010/main" val="2583952589"/>
              </p:ext>
            </p:extLst>
          </p:nvPr>
        </p:nvGraphicFramePr>
        <p:xfrm>
          <a:off x="4019550" y="3524250"/>
          <a:ext cx="4724400" cy="495300"/>
        </p:xfrm>
        <a:graphic>
          <a:graphicData uri="http://schemas.openxmlformats.org/presentationml/2006/ole">
            <mc:AlternateContent xmlns:mc="http://schemas.openxmlformats.org/markup-compatibility/2006">
              <mc:Choice xmlns:v="urn:schemas-microsoft-com:vml" Requires="v">
                <p:oleObj spid="_x0000_s2712" name="Equation" r:id="rId7" imgW="1574640" imgH="164880" progId="Equation.DSMT4">
                  <p:embed/>
                </p:oleObj>
              </mc:Choice>
              <mc:Fallback>
                <p:oleObj name="Equation" r:id="rId7" imgW="1574640" imgH="164880" progId="Equation.DSMT4">
                  <p:embed/>
                  <p:pic>
                    <p:nvPicPr>
                      <p:cNvPr id="12" name="Object 2"/>
                      <p:cNvPicPr/>
                      <p:nvPr/>
                    </p:nvPicPr>
                    <p:blipFill>
                      <a:blip r:embed="rId8"/>
                      <a:stretch>
                        <a:fillRect/>
                      </a:stretch>
                    </p:blipFill>
                    <p:spPr>
                      <a:xfrm>
                        <a:off x="4019550" y="3524250"/>
                        <a:ext cx="4724400" cy="495300"/>
                      </a:xfrm>
                      <a:prstGeom prst="rect">
                        <a:avLst/>
                      </a:prstGeom>
                    </p:spPr>
                  </p:pic>
                </p:oleObj>
              </mc:Fallback>
            </mc:AlternateContent>
          </a:graphicData>
        </a:graphic>
      </p:graphicFrame>
      <p:sp>
        <p:nvSpPr>
          <p:cNvPr id="6" name="Content Placeholder 8"/>
          <p:cNvSpPr>
            <a:spLocks noGrp="1"/>
          </p:cNvSpPr>
          <p:nvPr>
            <p:ph idx="15"/>
          </p:nvPr>
        </p:nvSpPr>
        <p:spPr>
          <a:xfrm>
            <a:off x="457200" y="4530090"/>
            <a:ext cx="3840480" cy="640080"/>
          </a:xfrm>
        </p:spPr>
        <p:txBody>
          <a:bodyPr/>
          <a:lstStyle/>
          <a:p>
            <a:r>
              <a:rPr lang="en-US" dirty="0"/>
              <a:t>Double Negation Law:</a:t>
            </a:r>
          </a:p>
        </p:txBody>
      </p:sp>
      <p:graphicFrame>
        <p:nvGraphicFramePr>
          <p:cNvPr id="14" name="Object 9"/>
          <p:cNvGraphicFramePr>
            <a:graphicFrameLocks noChangeAspect="1"/>
          </p:cNvGraphicFramePr>
          <p:nvPr>
            <p:extLst>
              <p:ext uri="{D42A27DB-BD31-4B8C-83A1-F6EECF244321}">
                <p14:modId xmlns:p14="http://schemas.microsoft.com/office/powerpoint/2010/main" val="765651602"/>
              </p:ext>
            </p:extLst>
          </p:nvPr>
        </p:nvGraphicFramePr>
        <p:xfrm>
          <a:off x="4495800" y="4419600"/>
          <a:ext cx="2171700" cy="723900"/>
        </p:xfrm>
        <a:graphic>
          <a:graphicData uri="http://schemas.openxmlformats.org/presentationml/2006/ole">
            <mc:AlternateContent xmlns:mc="http://schemas.openxmlformats.org/markup-compatibility/2006">
              <mc:Choice xmlns:v="urn:schemas-microsoft-com:vml" Requires="v">
                <p:oleObj spid="_x0000_s2713" name="Equation" r:id="rId9" imgW="723600" imgH="241200" progId="Equation.DSMT4">
                  <p:embed/>
                </p:oleObj>
              </mc:Choice>
              <mc:Fallback>
                <p:oleObj name="Equation" r:id="rId9" imgW="723600" imgH="241200" progId="Equation.DSMT4">
                  <p:embed/>
                  <p:pic>
                    <p:nvPicPr>
                      <p:cNvPr id="13" name="Object 2"/>
                      <p:cNvPicPr/>
                      <p:nvPr/>
                    </p:nvPicPr>
                    <p:blipFill>
                      <a:blip r:embed="rId10"/>
                      <a:stretch>
                        <a:fillRect/>
                      </a:stretch>
                    </p:blipFill>
                    <p:spPr>
                      <a:xfrm>
                        <a:off x="4495800" y="4419600"/>
                        <a:ext cx="2171700" cy="723900"/>
                      </a:xfrm>
                      <a:prstGeom prst="rect">
                        <a:avLst/>
                      </a:prstGeom>
                    </p:spPr>
                  </p:pic>
                </p:oleObj>
              </mc:Fallback>
            </mc:AlternateContent>
          </a:graphicData>
        </a:graphic>
      </p:graphicFrame>
      <p:sp>
        <p:nvSpPr>
          <p:cNvPr id="7" name="Content Placeholder 10"/>
          <p:cNvSpPr>
            <a:spLocks noGrp="1"/>
          </p:cNvSpPr>
          <p:nvPr>
            <p:ph idx="16"/>
          </p:nvPr>
        </p:nvSpPr>
        <p:spPr>
          <a:xfrm>
            <a:off x="457200" y="5608320"/>
            <a:ext cx="3200400" cy="640080"/>
          </a:xfrm>
        </p:spPr>
        <p:txBody>
          <a:bodyPr/>
          <a:lstStyle/>
          <a:p>
            <a:r>
              <a:rPr lang="en-US" dirty="0"/>
              <a:t>Negation Laws:</a:t>
            </a:r>
          </a:p>
        </p:txBody>
      </p:sp>
      <p:graphicFrame>
        <p:nvGraphicFramePr>
          <p:cNvPr id="15" name="Object 11"/>
          <p:cNvGraphicFramePr>
            <a:graphicFrameLocks noChangeAspect="1"/>
          </p:cNvGraphicFramePr>
          <p:nvPr>
            <p:extLst>
              <p:ext uri="{D42A27DB-BD31-4B8C-83A1-F6EECF244321}">
                <p14:modId xmlns:p14="http://schemas.microsoft.com/office/powerpoint/2010/main" val="2345264867"/>
              </p:ext>
            </p:extLst>
          </p:nvPr>
        </p:nvGraphicFramePr>
        <p:xfrm>
          <a:off x="3867150" y="5623560"/>
          <a:ext cx="5029200" cy="609600"/>
        </p:xfrm>
        <a:graphic>
          <a:graphicData uri="http://schemas.openxmlformats.org/presentationml/2006/ole">
            <mc:AlternateContent xmlns:mc="http://schemas.openxmlformats.org/markup-compatibility/2006">
              <mc:Choice xmlns:v="urn:schemas-microsoft-com:vml" Requires="v">
                <p:oleObj spid="_x0000_s2714" name="Equation" r:id="rId11" imgW="1676160" imgH="203040" progId="Equation.DSMT4">
                  <p:embed/>
                </p:oleObj>
              </mc:Choice>
              <mc:Fallback>
                <p:oleObj name="Equation" r:id="rId11" imgW="1676160" imgH="203040" progId="Equation.DSMT4">
                  <p:embed/>
                  <p:pic>
                    <p:nvPicPr>
                      <p:cNvPr id="14" name="Object 2"/>
                      <p:cNvPicPr/>
                      <p:nvPr/>
                    </p:nvPicPr>
                    <p:blipFill>
                      <a:blip r:embed="rId12"/>
                      <a:stretch>
                        <a:fillRect/>
                      </a:stretch>
                    </p:blipFill>
                    <p:spPr>
                      <a:xfrm>
                        <a:off x="3867150" y="5623560"/>
                        <a:ext cx="5029200" cy="609600"/>
                      </a:xfrm>
                      <a:prstGeom prst="rect">
                        <a:avLst/>
                      </a:prstGeom>
                    </p:spPr>
                  </p:pic>
                </p:oleObj>
              </mc:Fallback>
            </mc:AlternateContent>
          </a:graphicData>
        </a:graphic>
      </p:graphicFrame>
      <p:sp>
        <p:nvSpPr>
          <p:cNvPr id="16"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38</a:t>
            </a:fld>
            <a:endParaRPr lang="en-US" sz="1600" b="1" dirty="0"/>
          </a:p>
        </p:txBody>
      </p:sp>
    </p:spTree>
    <p:extLst>
      <p:ext uri="{BB962C8B-B14F-4D97-AF65-F5344CB8AC3E}">
        <p14:creationId xmlns:p14="http://schemas.microsoft.com/office/powerpoint/2010/main" val="3018681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81000" y="1143000"/>
            <a:ext cx="8534400" cy="480060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2" name="Title 1"/>
          <p:cNvSpPr>
            <a:spLocks noGrp="1"/>
          </p:cNvSpPr>
          <p:nvPr>
            <p:ph type="title"/>
          </p:nvPr>
        </p:nvSpPr>
        <p:spPr/>
        <p:txBody>
          <a:bodyPr/>
          <a:lstStyle/>
          <a:p>
            <a:r>
              <a:rPr lang="en-US" dirty="0"/>
              <a:t>Key Logical Equivalences</a:t>
            </a:r>
            <a:r>
              <a:rPr lang="en-US" sz="1500" dirty="0"/>
              <a:t> 2</a:t>
            </a:r>
            <a:endParaRPr lang="en-US" dirty="0"/>
          </a:p>
        </p:txBody>
      </p:sp>
      <p:sp>
        <p:nvSpPr>
          <p:cNvPr id="3" name="Content Placeholder 2"/>
          <p:cNvSpPr>
            <a:spLocks noGrp="1"/>
          </p:cNvSpPr>
          <p:nvPr>
            <p:ph idx="1"/>
          </p:nvPr>
        </p:nvSpPr>
        <p:spPr>
          <a:xfrm>
            <a:off x="457200" y="1295400"/>
            <a:ext cx="3474720" cy="640080"/>
          </a:xfrm>
        </p:spPr>
        <p:txBody>
          <a:bodyPr/>
          <a:lstStyle/>
          <a:p>
            <a:r>
              <a:rPr lang="en-US" dirty="0"/>
              <a:t>Commutative Laws:</a:t>
            </a:r>
          </a:p>
        </p:txBody>
      </p:sp>
      <p:graphicFrame>
        <p:nvGraphicFramePr>
          <p:cNvPr id="11" name="Object 3"/>
          <p:cNvGraphicFramePr>
            <a:graphicFrameLocks noChangeAspect="1"/>
          </p:cNvGraphicFramePr>
          <p:nvPr>
            <p:extLst>
              <p:ext uri="{D42A27DB-BD31-4B8C-83A1-F6EECF244321}">
                <p14:modId xmlns:p14="http://schemas.microsoft.com/office/powerpoint/2010/main" val="1810097063"/>
              </p:ext>
            </p:extLst>
          </p:nvPr>
        </p:nvGraphicFramePr>
        <p:xfrm>
          <a:off x="3918000" y="1409340"/>
          <a:ext cx="4444200" cy="412200"/>
        </p:xfrm>
        <a:graphic>
          <a:graphicData uri="http://schemas.openxmlformats.org/presentationml/2006/ole">
            <mc:AlternateContent xmlns:mc="http://schemas.openxmlformats.org/markup-compatibility/2006">
              <mc:Choice xmlns:v="urn:schemas-microsoft-com:vml" Requires="v">
                <p:oleObj spid="_x0000_s3533" name="Equation" r:id="rId3" imgW="1777680" imgH="164880" progId="Equation.DSMT4">
                  <p:embed/>
                </p:oleObj>
              </mc:Choice>
              <mc:Fallback>
                <p:oleObj name="Equation" r:id="rId3" imgW="1777680" imgH="164880" progId="Equation.DSMT4">
                  <p:embed/>
                  <p:pic>
                    <p:nvPicPr>
                      <p:cNvPr id="11" name="Object 3"/>
                      <p:cNvPicPr/>
                      <p:nvPr/>
                    </p:nvPicPr>
                    <p:blipFill>
                      <a:blip r:embed="rId4"/>
                      <a:stretch>
                        <a:fillRect/>
                      </a:stretch>
                    </p:blipFill>
                    <p:spPr>
                      <a:xfrm>
                        <a:off x="3918000" y="1409340"/>
                        <a:ext cx="4444200" cy="412200"/>
                      </a:xfrm>
                      <a:prstGeom prst="rect">
                        <a:avLst/>
                      </a:prstGeom>
                    </p:spPr>
                  </p:pic>
                </p:oleObj>
              </mc:Fallback>
            </mc:AlternateContent>
          </a:graphicData>
        </a:graphic>
      </p:graphicFrame>
      <p:sp>
        <p:nvSpPr>
          <p:cNvPr id="4" name="Content Placeholder 4"/>
          <p:cNvSpPr>
            <a:spLocks noGrp="1"/>
          </p:cNvSpPr>
          <p:nvPr>
            <p:ph idx="13"/>
          </p:nvPr>
        </p:nvSpPr>
        <p:spPr>
          <a:xfrm>
            <a:off x="457200" y="2115300"/>
            <a:ext cx="3200400" cy="640080"/>
          </a:xfrm>
        </p:spPr>
        <p:txBody>
          <a:bodyPr/>
          <a:lstStyle/>
          <a:p>
            <a:r>
              <a:rPr lang="en-US" dirty="0"/>
              <a:t>Associative Laws:</a:t>
            </a:r>
          </a:p>
        </p:txBody>
      </p:sp>
      <p:graphicFrame>
        <p:nvGraphicFramePr>
          <p:cNvPr id="12" name="Object 5"/>
          <p:cNvGraphicFramePr>
            <a:graphicFrameLocks noChangeAspect="1"/>
          </p:cNvGraphicFramePr>
          <p:nvPr>
            <p:extLst>
              <p:ext uri="{D42A27DB-BD31-4B8C-83A1-F6EECF244321}">
                <p14:modId xmlns:p14="http://schemas.microsoft.com/office/powerpoint/2010/main" val="292163708"/>
              </p:ext>
            </p:extLst>
          </p:nvPr>
        </p:nvGraphicFramePr>
        <p:xfrm>
          <a:off x="3918000" y="2115300"/>
          <a:ext cx="3682800" cy="1237500"/>
        </p:xfrm>
        <a:graphic>
          <a:graphicData uri="http://schemas.openxmlformats.org/presentationml/2006/ole">
            <mc:AlternateContent xmlns:mc="http://schemas.openxmlformats.org/markup-compatibility/2006">
              <mc:Choice xmlns:v="urn:schemas-microsoft-com:vml" Requires="v">
                <p:oleObj spid="_x0000_s3534" name="Equation" r:id="rId5" imgW="1473120" imgH="495000" progId="Equation.DSMT4">
                  <p:embed/>
                </p:oleObj>
              </mc:Choice>
              <mc:Fallback>
                <p:oleObj name="Equation" r:id="rId5" imgW="1473120" imgH="495000" progId="Equation.DSMT4">
                  <p:embed/>
                  <p:pic>
                    <p:nvPicPr>
                      <p:cNvPr id="12" name="Object 5"/>
                      <p:cNvPicPr/>
                      <p:nvPr/>
                    </p:nvPicPr>
                    <p:blipFill>
                      <a:blip r:embed="rId6"/>
                      <a:stretch>
                        <a:fillRect/>
                      </a:stretch>
                    </p:blipFill>
                    <p:spPr>
                      <a:xfrm>
                        <a:off x="3918000" y="2115300"/>
                        <a:ext cx="3682800" cy="1237500"/>
                      </a:xfrm>
                      <a:prstGeom prst="rect">
                        <a:avLst/>
                      </a:prstGeom>
                    </p:spPr>
                  </p:pic>
                </p:oleObj>
              </mc:Fallback>
            </mc:AlternateContent>
          </a:graphicData>
        </a:graphic>
      </p:graphicFrame>
      <p:sp>
        <p:nvSpPr>
          <p:cNvPr id="5" name="Content Placeholder 6"/>
          <p:cNvSpPr>
            <a:spLocks noGrp="1"/>
          </p:cNvSpPr>
          <p:nvPr>
            <p:ph idx="14"/>
          </p:nvPr>
        </p:nvSpPr>
        <p:spPr>
          <a:xfrm>
            <a:off x="457200" y="3620100"/>
            <a:ext cx="3200400" cy="640080"/>
          </a:xfrm>
        </p:spPr>
        <p:txBody>
          <a:bodyPr/>
          <a:lstStyle/>
          <a:p>
            <a:r>
              <a:rPr lang="en-US" dirty="0"/>
              <a:t>Distributive Laws:</a:t>
            </a:r>
          </a:p>
        </p:txBody>
      </p:sp>
      <p:graphicFrame>
        <p:nvGraphicFramePr>
          <p:cNvPr id="13" name="Object 7"/>
          <p:cNvGraphicFramePr>
            <a:graphicFrameLocks noChangeAspect="1"/>
          </p:cNvGraphicFramePr>
          <p:nvPr>
            <p:extLst>
              <p:ext uri="{D42A27DB-BD31-4B8C-83A1-F6EECF244321}">
                <p14:modId xmlns:p14="http://schemas.microsoft.com/office/powerpoint/2010/main" val="1337350644"/>
              </p:ext>
            </p:extLst>
          </p:nvPr>
        </p:nvGraphicFramePr>
        <p:xfrm>
          <a:off x="3918000" y="3620100"/>
          <a:ext cx="4793400" cy="1332900"/>
        </p:xfrm>
        <a:graphic>
          <a:graphicData uri="http://schemas.openxmlformats.org/presentationml/2006/ole">
            <mc:AlternateContent xmlns:mc="http://schemas.openxmlformats.org/markup-compatibility/2006">
              <mc:Choice xmlns:v="urn:schemas-microsoft-com:vml" Requires="v">
                <p:oleObj spid="_x0000_s3535" name="Equation" r:id="rId7" imgW="1917360" imgH="533160" progId="Equation.DSMT4">
                  <p:embed/>
                </p:oleObj>
              </mc:Choice>
              <mc:Fallback>
                <p:oleObj name="Equation" r:id="rId7" imgW="1917360" imgH="533160" progId="Equation.DSMT4">
                  <p:embed/>
                  <p:pic>
                    <p:nvPicPr>
                      <p:cNvPr id="13" name="Object 7"/>
                      <p:cNvPicPr/>
                      <p:nvPr/>
                    </p:nvPicPr>
                    <p:blipFill>
                      <a:blip r:embed="rId8"/>
                      <a:stretch>
                        <a:fillRect/>
                      </a:stretch>
                    </p:blipFill>
                    <p:spPr>
                      <a:xfrm>
                        <a:off x="3918000" y="3620100"/>
                        <a:ext cx="4793400" cy="13329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6" name="Content Placeholder 8"/>
              <p:cNvSpPr>
                <a:spLocks noGrp="1"/>
              </p:cNvSpPr>
              <p:nvPr>
                <p:ph idx="15"/>
              </p:nvPr>
            </p:nvSpPr>
            <p:spPr>
              <a:xfrm>
                <a:off x="457200" y="5151120"/>
                <a:ext cx="8458200" cy="640080"/>
              </a:xfrm>
            </p:spPr>
            <p:txBody>
              <a:bodyPr/>
              <a:lstStyle/>
              <a:p>
                <a:r>
                  <a:rPr lang="en-US" dirty="0"/>
                  <a:t>Absorption Laws:      </a:t>
                </a:r>
                <a14:m>
                  <m:oMath xmlns:m="http://schemas.openxmlformats.org/officeDocument/2006/math">
                    <m:r>
                      <a:rPr lang="en-CA" sz="2800" b="0" i="1" smtClean="0">
                        <a:latin typeface="Cambria Math"/>
                      </a:rPr>
                      <m:t>𝑝</m:t>
                    </m:r>
                    <m:r>
                      <a:rPr lang="en-CA" sz="2800" b="0" i="1" smtClean="0">
                        <a:latin typeface="Cambria Math"/>
                        <a:ea typeface="Cambria Math"/>
                      </a:rPr>
                      <m:t>∨</m:t>
                    </m:r>
                    <m:d>
                      <m:dPr>
                        <m:ctrlPr>
                          <a:rPr lang="en-CA" sz="2800" i="1" smtClean="0">
                            <a:latin typeface="Cambria Math" panose="02040503050406030204" pitchFamily="18" charset="0"/>
                            <a:ea typeface="Cambria Math"/>
                          </a:rPr>
                        </m:ctrlPr>
                      </m:dPr>
                      <m:e>
                        <m:r>
                          <a:rPr lang="en-CA" sz="2800" b="0" i="1" smtClean="0">
                            <a:latin typeface="Cambria Math"/>
                            <a:ea typeface="Cambria Math"/>
                          </a:rPr>
                          <m:t>𝑝</m:t>
                        </m:r>
                        <m:r>
                          <a:rPr lang="en-CA" sz="2800" b="0" i="1" smtClean="0">
                            <a:latin typeface="Cambria Math"/>
                            <a:ea typeface="Cambria Math"/>
                          </a:rPr>
                          <m:t>∧</m:t>
                        </m:r>
                        <m:r>
                          <a:rPr lang="en-CA" sz="2800" b="0" i="1" smtClean="0">
                            <a:latin typeface="Cambria Math"/>
                            <a:ea typeface="Cambria Math"/>
                          </a:rPr>
                          <m:t>𝑞</m:t>
                        </m:r>
                      </m:e>
                    </m:d>
                    <m:r>
                      <a:rPr lang="en-CA" sz="2800" b="0" i="1" smtClean="0">
                        <a:latin typeface="Cambria Math"/>
                        <a:ea typeface="Cambria Math"/>
                      </a:rPr>
                      <m:t>≡</m:t>
                    </m:r>
                    <m:r>
                      <a:rPr lang="en-CA" sz="2800" b="0" i="1" smtClean="0">
                        <a:latin typeface="Cambria Math"/>
                        <a:ea typeface="Cambria Math"/>
                      </a:rPr>
                      <m:t>𝑝</m:t>
                    </m:r>
                    <m:r>
                      <a:rPr lang="en-CA" sz="2800" b="0" i="1" smtClean="0">
                        <a:latin typeface="Cambria Math"/>
                        <a:ea typeface="Cambria Math"/>
                      </a:rPr>
                      <m:t>,  </m:t>
                    </m:r>
                    <m:r>
                      <a:rPr lang="en-CA" sz="2800" b="0" i="1">
                        <a:latin typeface="Cambria Math"/>
                      </a:rPr>
                      <m:t>𝑝</m:t>
                    </m:r>
                    <m:r>
                      <a:rPr lang="en-CA" sz="2800" b="0" i="1">
                        <a:latin typeface="Cambria Math"/>
                        <a:ea typeface="Cambria Math"/>
                      </a:rPr>
                      <m:t>∧</m:t>
                    </m:r>
                    <m:d>
                      <m:dPr>
                        <m:ctrlPr>
                          <a:rPr lang="en-CA" sz="2800" i="1">
                            <a:latin typeface="Cambria Math" panose="02040503050406030204" pitchFamily="18" charset="0"/>
                            <a:ea typeface="Cambria Math"/>
                          </a:rPr>
                        </m:ctrlPr>
                      </m:dPr>
                      <m:e>
                        <m:r>
                          <a:rPr lang="en-CA" sz="2800" b="0" i="1">
                            <a:latin typeface="Cambria Math"/>
                            <a:ea typeface="Cambria Math"/>
                          </a:rPr>
                          <m:t>𝑝</m:t>
                        </m:r>
                        <m:r>
                          <a:rPr lang="en-CA" sz="2800" b="0" i="1">
                            <a:latin typeface="Cambria Math"/>
                            <a:ea typeface="Cambria Math"/>
                          </a:rPr>
                          <m:t>∨</m:t>
                        </m:r>
                        <m:r>
                          <a:rPr lang="en-CA" sz="2800" b="0" i="1">
                            <a:latin typeface="Cambria Math"/>
                            <a:ea typeface="Cambria Math"/>
                          </a:rPr>
                          <m:t>𝑞</m:t>
                        </m:r>
                      </m:e>
                    </m:d>
                    <m:r>
                      <a:rPr lang="en-CA" sz="2800" b="0" i="1">
                        <a:latin typeface="Cambria Math"/>
                        <a:ea typeface="Cambria Math"/>
                      </a:rPr>
                      <m:t>≡</m:t>
                    </m:r>
                    <m:r>
                      <a:rPr lang="en-CA" sz="2800" b="0" i="1">
                        <a:latin typeface="Cambria Math"/>
                        <a:ea typeface="Cambria Math"/>
                      </a:rPr>
                      <m:t>𝑝</m:t>
                    </m:r>
                  </m:oMath>
                </a14:m>
                <a:endParaRPr lang="en-US" sz="1800" dirty="0"/>
              </a:p>
            </p:txBody>
          </p:sp>
        </mc:Choice>
        <mc:Fallback xmlns="">
          <p:sp>
            <p:nvSpPr>
              <p:cNvPr id="6" name="Content Placeholder 8"/>
              <p:cNvSpPr>
                <a:spLocks noGrp="1" noRot="1" noChangeAspect="1" noMove="1" noResize="1" noEditPoints="1" noAdjustHandles="1" noChangeArrowheads="1" noChangeShapeType="1" noTextEdit="1"/>
              </p:cNvSpPr>
              <p:nvPr>
                <p:ph idx="15"/>
              </p:nvPr>
            </p:nvSpPr>
            <p:spPr>
              <a:xfrm>
                <a:off x="457200" y="5151120"/>
                <a:ext cx="8458200" cy="640080"/>
              </a:xfrm>
              <a:blipFill rotWithShape="1">
                <a:blip r:embed="rId9"/>
                <a:stretch>
                  <a:fillRect l="-1801" t="-12381" b="-21905"/>
                </a:stretch>
              </a:blipFill>
            </p:spPr>
            <p:txBody>
              <a:bodyPr/>
              <a:lstStyle/>
              <a:p>
                <a:r>
                  <a:rPr lang="en-CA">
                    <a:noFill/>
                  </a:rPr>
                  <a:t> </a:t>
                </a:r>
              </a:p>
            </p:txBody>
          </p:sp>
        </mc:Fallback>
      </mc:AlternateContent>
      <p:sp>
        <p:nvSpPr>
          <p:cNvPr id="15"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39</a:t>
            </a:fld>
            <a:endParaRPr lang="en-US" sz="1600" b="1" dirty="0"/>
          </a:p>
        </p:txBody>
      </p:sp>
    </p:spTree>
    <p:extLst>
      <p:ext uri="{BB962C8B-B14F-4D97-AF65-F5344CB8AC3E}">
        <p14:creationId xmlns:p14="http://schemas.microsoft.com/office/powerpoint/2010/main" val="1717911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88720"/>
          </a:xfrm>
        </p:spPr>
        <p:txBody>
          <a:bodyPr/>
          <a:lstStyle/>
          <a:p>
            <a:r>
              <a:rPr lang="en-US" sz="6000" b="1" dirty="0"/>
              <a:t>Propositional Logic </a:t>
            </a:r>
          </a:p>
        </p:txBody>
      </p:sp>
      <p:sp>
        <p:nvSpPr>
          <p:cNvPr id="3" name="Content Placeholder 2"/>
          <p:cNvSpPr>
            <a:spLocks noGrp="1"/>
          </p:cNvSpPr>
          <p:nvPr>
            <p:ph idx="1"/>
          </p:nvPr>
        </p:nvSpPr>
        <p:spPr>
          <a:xfrm>
            <a:off x="3048000" y="914400"/>
            <a:ext cx="2743200" cy="640080"/>
          </a:xfrm>
        </p:spPr>
        <p:txBody>
          <a:bodyPr/>
          <a:lstStyle/>
          <a:p>
            <a:pPr algn="ctr"/>
            <a:r>
              <a:rPr lang="en-US" dirty="0"/>
              <a:t>Section 1.1</a:t>
            </a:r>
          </a:p>
        </p:txBody>
      </p:sp>
      <p:sp>
        <p:nvSpPr>
          <p:cNvPr id="4"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4</a:t>
            </a:fld>
            <a:endParaRPr lang="en-US" sz="1600" b="1" dirty="0"/>
          </a:p>
        </p:txBody>
      </p:sp>
      <p:grpSp>
        <p:nvGrpSpPr>
          <p:cNvPr id="7" name="Group 6"/>
          <p:cNvGrpSpPr/>
          <p:nvPr/>
        </p:nvGrpSpPr>
        <p:grpSpPr>
          <a:xfrm>
            <a:off x="2117831" y="3241276"/>
            <a:ext cx="4709695" cy="1295400"/>
            <a:chOff x="762000" y="1447800"/>
            <a:chExt cx="4709695" cy="1295400"/>
          </a:xfrm>
        </p:grpSpPr>
        <p:sp>
          <p:nvSpPr>
            <p:cNvPr id="5" name="Rectangle 4"/>
            <p:cNvSpPr/>
            <p:nvPr/>
          </p:nvSpPr>
          <p:spPr>
            <a:xfrm>
              <a:off x="762000" y="1447800"/>
              <a:ext cx="4709695" cy="1295400"/>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pic>
          <p:nvPicPr>
            <p:cNvPr id="20482" name="Picture 2" descr="Christoph Bernhard Francke - Bildnis des Philosophen Leibniz (ca. 1695).jpg"/>
            <p:cNvPicPr>
              <a:picLocks noChangeAspect="1" noChangeArrowheads="1"/>
            </p:cNvPicPr>
            <p:nvPr/>
          </p:nvPicPr>
          <p:blipFill rotWithShape="1">
            <a:blip r:embed="rId2">
              <a:extLst>
                <a:ext uri="{28A0092B-C50C-407E-A947-70E740481C1C}">
                  <a14:useLocalDpi xmlns:a14="http://schemas.microsoft.com/office/drawing/2010/main" val="0"/>
                </a:ext>
              </a:extLst>
            </a:blip>
            <a:srcRect l="6297" t="1851" r="7802" b="31450"/>
            <a:stretch/>
          </p:blipFill>
          <p:spPr bwMode="auto">
            <a:xfrm>
              <a:off x="827999" y="1533000"/>
              <a:ext cx="1216225" cy="116757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362201" y="1513841"/>
              <a:ext cx="3013735" cy="1200329"/>
            </a:xfrm>
            <a:prstGeom prst="rect">
              <a:avLst/>
            </a:prstGeom>
          </p:spPr>
          <p:txBody>
            <a:bodyPr wrap="square">
              <a:spAutoFit/>
            </a:bodyPr>
            <a:lstStyle/>
            <a:p>
              <a:r>
                <a:rPr lang="en-CA" dirty="0"/>
                <a:t>Gottfried Wilhelm von Leibniz</a:t>
              </a:r>
            </a:p>
            <a:p>
              <a:r>
                <a:rPr lang="en-CA" dirty="0"/>
                <a:t>(1646-1716)</a:t>
              </a:r>
              <a:br>
                <a:rPr lang="en-CA" dirty="0"/>
              </a:br>
              <a:br>
                <a:rPr lang="en-CA" dirty="0"/>
              </a:br>
              <a:r>
                <a:rPr lang="en-CA" b="1" dirty="0">
                  <a:solidFill>
                    <a:srgbClr val="0000FF"/>
                  </a:solidFill>
                </a:rPr>
                <a:t>Symbolic Logic</a:t>
              </a:r>
            </a:p>
          </p:txBody>
        </p:sp>
      </p:grpSp>
      <p:grpSp>
        <p:nvGrpSpPr>
          <p:cNvPr id="8" name="Group 7"/>
          <p:cNvGrpSpPr/>
          <p:nvPr/>
        </p:nvGrpSpPr>
        <p:grpSpPr>
          <a:xfrm>
            <a:off x="562277" y="4800600"/>
            <a:ext cx="3276600" cy="1295400"/>
            <a:chOff x="762001" y="2895600"/>
            <a:chExt cx="2850506" cy="1295400"/>
          </a:xfrm>
        </p:grpSpPr>
        <p:sp>
          <p:nvSpPr>
            <p:cNvPr id="10" name="Rectangle 9"/>
            <p:cNvSpPr/>
            <p:nvPr/>
          </p:nvSpPr>
          <p:spPr>
            <a:xfrm>
              <a:off x="762001" y="2895600"/>
              <a:ext cx="2850506" cy="1295400"/>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12" name="Rectangle 11"/>
            <p:cNvSpPr/>
            <p:nvPr/>
          </p:nvSpPr>
          <p:spPr>
            <a:xfrm>
              <a:off x="1903081" y="2990671"/>
              <a:ext cx="1526303" cy="1200329"/>
            </a:xfrm>
            <a:prstGeom prst="rect">
              <a:avLst/>
            </a:prstGeom>
          </p:spPr>
          <p:txBody>
            <a:bodyPr wrap="none">
              <a:spAutoFit/>
            </a:bodyPr>
            <a:lstStyle/>
            <a:p>
              <a:r>
                <a:rPr lang="en-CA" dirty="0"/>
                <a:t>George Boole</a:t>
              </a:r>
            </a:p>
            <a:p>
              <a:r>
                <a:rPr lang="en-CA" dirty="0"/>
                <a:t>(1815-1864)</a:t>
              </a:r>
              <a:br>
                <a:rPr lang="en-CA" dirty="0"/>
              </a:br>
              <a:br>
                <a:rPr lang="en-CA" dirty="0"/>
              </a:br>
              <a:r>
                <a:rPr lang="en-CA" b="1" dirty="0">
                  <a:solidFill>
                    <a:srgbClr val="0000FF"/>
                  </a:solidFill>
                </a:rPr>
                <a:t>Boolean Algebra</a:t>
              </a:r>
            </a:p>
          </p:txBody>
        </p:sp>
        <p:pic>
          <p:nvPicPr>
            <p:cNvPr id="20484" name="Picture 4" descr="George Boole color.jpg"/>
            <p:cNvPicPr>
              <a:picLocks noChangeAspect="1" noChangeArrowheads="1"/>
            </p:cNvPicPr>
            <p:nvPr/>
          </p:nvPicPr>
          <p:blipFill rotWithShape="1">
            <a:blip r:embed="rId3">
              <a:extLst>
                <a:ext uri="{28A0092B-C50C-407E-A947-70E740481C1C}">
                  <a14:useLocalDpi xmlns:a14="http://schemas.microsoft.com/office/drawing/2010/main" val="0"/>
                </a:ext>
              </a:extLst>
            </a:blip>
            <a:srcRect l="19595" t="3829" r="14265" b="35531"/>
            <a:stretch/>
          </p:blipFill>
          <p:spPr bwMode="auto">
            <a:xfrm>
              <a:off x="828000" y="2965482"/>
              <a:ext cx="875940" cy="1188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p:cNvGrpSpPr/>
          <p:nvPr/>
        </p:nvGrpSpPr>
        <p:grpSpPr>
          <a:xfrm>
            <a:off x="4146219" y="4800600"/>
            <a:ext cx="4359341" cy="1295400"/>
            <a:chOff x="2063359" y="4419600"/>
            <a:chExt cx="4359341" cy="1295400"/>
          </a:xfrm>
        </p:grpSpPr>
        <p:sp>
          <p:nvSpPr>
            <p:cNvPr id="17" name="Rectangle 16"/>
            <p:cNvSpPr/>
            <p:nvPr/>
          </p:nvSpPr>
          <p:spPr>
            <a:xfrm>
              <a:off x="2063359" y="4419600"/>
              <a:ext cx="4359341" cy="1295400"/>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19" name="Rectangle 18"/>
            <p:cNvSpPr/>
            <p:nvPr/>
          </p:nvSpPr>
          <p:spPr>
            <a:xfrm>
              <a:off x="3229467" y="4475835"/>
              <a:ext cx="3092129" cy="1200329"/>
            </a:xfrm>
            <a:prstGeom prst="rect">
              <a:avLst/>
            </a:prstGeom>
          </p:spPr>
          <p:txBody>
            <a:bodyPr wrap="none">
              <a:spAutoFit/>
            </a:bodyPr>
            <a:lstStyle/>
            <a:p>
              <a:r>
                <a:rPr lang="en-CA" dirty="0"/>
                <a:t>Augustus De Morgan</a:t>
              </a:r>
              <a:br>
                <a:rPr lang="en-CA" dirty="0"/>
              </a:br>
              <a:r>
                <a:rPr lang="en-CA" dirty="0"/>
                <a:t>(1806-1871)</a:t>
              </a:r>
              <a:br>
                <a:rPr lang="en-CA" dirty="0"/>
              </a:br>
              <a:br>
                <a:rPr lang="en-CA" dirty="0"/>
              </a:br>
              <a:r>
                <a:rPr lang="en-CA" b="1" dirty="0">
                  <a:solidFill>
                    <a:srgbClr val="0000FF"/>
                  </a:solidFill>
                </a:rPr>
                <a:t>Relational &amp; Universal Algebra</a:t>
              </a:r>
            </a:p>
          </p:txBody>
        </p:sp>
        <p:pic>
          <p:nvPicPr>
            <p:cNvPr id="20486" name="Picture 6" descr="De Morgan Augustus.jpg"/>
            <p:cNvPicPr>
              <a:picLocks noChangeAspect="1" noChangeArrowheads="1"/>
            </p:cNvPicPr>
            <p:nvPr/>
          </p:nvPicPr>
          <p:blipFill rotWithShape="1">
            <a:blip r:embed="rId4">
              <a:extLst>
                <a:ext uri="{28A0092B-C50C-407E-A947-70E740481C1C}">
                  <a14:useLocalDpi xmlns:a14="http://schemas.microsoft.com/office/drawing/2010/main" val="0"/>
                </a:ext>
              </a:extLst>
            </a:blip>
            <a:srcRect l="12617" t="3621" r="9902" b="15244"/>
            <a:stretch/>
          </p:blipFill>
          <p:spPr bwMode="auto">
            <a:xfrm>
              <a:off x="2133914" y="4482000"/>
              <a:ext cx="918611" cy="1188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p:cNvGrpSpPr/>
          <p:nvPr/>
        </p:nvGrpSpPr>
        <p:grpSpPr>
          <a:xfrm>
            <a:off x="5823592" y="1701317"/>
            <a:ext cx="2681968" cy="1295400"/>
            <a:chOff x="2438400" y="1447800"/>
            <a:chExt cx="2386744" cy="1295400"/>
          </a:xfrm>
        </p:grpSpPr>
        <p:sp>
          <p:nvSpPr>
            <p:cNvPr id="23" name="Rectangle 22"/>
            <p:cNvSpPr/>
            <p:nvPr/>
          </p:nvSpPr>
          <p:spPr>
            <a:xfrm>
              <a:off x="2438400" y="1447800"/>
              <a:ext cx="2386744" cy="1295400"/>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24" name="Rectangle 23"/>
            <p:cNvSpPr/>
            <p:nvPr/>
          </p:nvSpPr>
          <p:spPr>
            <a:xfrm>
              <a:off x="3469523" y="1522181"/>
              <a:ext cx="1245662" cy="1200329"/>
            </a:xfrm>
            <a:prstGeom prst="rect">
              <a:avLst/>
            </a:prstGeom>
          </p:spPr>
          <p:txBody>
            <a:bodyPr wrap="none">
              <a:spAutoFit/>
            </a:bodyPr>
            <a:lstStyle/>
            <a:p>
              <a:r>
                <a:rPr lang="en-CA" dirty="0"/>
                <a:t>Aristotle</a:t>
              </a:r>
            </a:p>
            <a:p>
              <a:r>
                <a:rPr lang="en-CA" dirty="0"/>
                <a:t>(384-322 BC)</a:t>
              </a:r>
              <a:br>
                <a:rPr lang="en-CA" dirty="0"/>
              </a:br>
              <a:br>
                <a:rPr lang="en-CA" dirty="0"/>
              </a:br>
              <a:r>
                <a:rPr lang="en-CA" b="1" dirty="0">
                  <a:solidFill>
                    <a:srgbClr val="0000FF"/>
                  </a:solidFill>
                </a:rPr>
                <a:t>Logic</a:t>
              </a:r>
            </a:p>
          </p:txBody>
        </p:sp>
        <p:pic>
          <p:nvPicPr>
            <p:cNvPr id="25" name="Picture 2" descr="Aristotle Altemps Inv8575.jpg"/>
            <p:cNvPicPr>
              <a:picLocks noChangeAspect="1" noChangeArrowheads="1"/>
            </p:cNvPicPr>
            <p:nvPr/>
          </p:nvPicPr>
          <p:blipFill rotWithShape="1">
            <a:blip r:embed="rId5">
              <a:extLst>
                <a:ext uri="{28A0092B-C50C-407E-A947-70E740481C1C}">
                  <a14:useLocalDpi xmlns:a14="http://schemas.microsoft.com/office/drawing/2010/main" val="0"/>
                </a:ext>
              </a:extLst>
            </a:blip>
            <a:srcRect l="15790" t="6038" r="12054" b="25828"/>
            <a:stretch/>
          </p:blipFill>
          <p:spPr bwMode="auto">
            <a:xfrm>
              <a:off x="2508955" y="1511340"/>
              <a:ext cx="852490" cy="1188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p:cNvGrpSpPr/>
          <p:nvPr/>
        </p:nvGrpSpPr>
        <p:grpSpPr>
          <a:xfrm>
            <a:off x="3269965" y="1701317"/>
            <a:ext cx="2436961" cy="1295400"/>
            <a:chOff x="562981" y="2027617"/>
            <a:chExt cx="2436961" cy="1295400"/>
          </a:xfrm>
        </p:grpSpPr>
        <p:sp>
          <p:nvSpPr>
            <p:cNvPr id="20" name="Rectangle 19"/>
            <p:cNvSpPr/>
            <p:nvPr/>
          </p:nvSpPr>
          <p:spPr>
            <a:xfrm>
              <a:off x="562981" y="2027617"/>
              <a:ext cx="2436961" cy="1295400"/>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21" name="Rectangle 20"/>
            <p:cNvSpPr/>
            <p:nvPr/>
          </p:nvSpPr>
          <p:spPr>
            <a:xfrm>
              <a:off x="1494694" y="2088051"/>
              <a:ext cx="1399742" cy="1200329"/>
            </a:xfrm>
            <a:prstGeom prst="rect">
              <a:avLst/>
            </a:prstGeom>
          </p:spPr>
          <p:txBody>
            <a:bodyPr wrap="none">
              <a:spAutoFit/>
            </a:bodyPr>
            <a:lstStyle/>
            <a:p>
              <a:r>
                <a:rPr lang="en-CA" dirty="0"/>
                <a:t>Plato</a:t>
              </a:r>
            </a:p>
            <a:p>
              <a:r>
                <a:rPr lang="en-CA" dirty="0"/>
                <a:t>(428-348 BC)</a:t>
              </a:r>
              <a:br>
                <a:rPr lang="en-CA" dirty="0"/>
              </a:br>
              <a:br>
                <a:rPr lang="en-CA" dirty="0"/>
              </a:br>
              <a:r>
                <a:rPr lang="en-CA" b="1" dirty="0">
                  <a:solidFill>
                    <a:srgbClr val="0000FF"/>
                  </a:solidFill>
                </a:rPr>
                <a:t>Philosophy</a:t>
              </a:r>
            </a:p>
          </p:txBody>
        </p:sp>
        <p:pic>
          <p:nvPicPr>
            <p:cNvPr id="14" name="Picture 2" descr="Plato Silanion Musei Capitolini MC1377.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4960" y="2088051"/>
              <a:ext cx="792000" cy="1188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p:cNvGrpSpPr/>
          <p:nvPr/>
        </p:nvGrpSpPr>
        <p:grpSpPr>
          <a:xfrm>
            <a:off x="728930" y="1680627"/>
            <a:ext cx="2436961" cy="1295400"/>
            <a:chOff x="547181" y="1684881"/>
            <a:chExt cx="2436961" cy="1295400"/>
          </a:xfrm>
        </p:grpSpPr>
        <p:sp>
          <p:nvSpPr>
            <p:cNvPr id="27" name="Rectangle 26"/>
            <p:cNvSpPr/>
            <p:nvPr/>
          </p:nvSpPr>
          <p:spPr>
            <a:xfrm>
              <a:off x="547181" y="1684881"/>
              <a:ext cx="2436961" cy="1295400"/>
            </a:xfrm>
            <a:prstGeom prst="rect">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28" name="Rectangle 27"/>
            <p:cNvSpPr/>
            <p:nvPr/>
          </p:nvSpPr>
          <p:spPr>
            <a:xfrm>
              <a:off x="1550594" y="1717891"/>
              <a:ext cx="1399742" cy="1200329"/>
            </a:xfrm>
            <a:prstGeom prst="rect">
              <a:avLst/>
            </a:prstGeom>
          </p:spPr>
          <p:txBody>
            <a:bodyPr wrap="none">
              <a:spAutoFit/>
            </a:bodyPr>
            <a:lstStyle/>
            <a:p>
              <a:r>
                <a:rPr lang="en-CA" dirty="0"/>
                <a:t>Socrates</a:t>
              </a:r>
            </a:p>
            <a:p>
              <a:r>
                <a:rPr lang="en-CA" dirty="0"/>
                <a:t>(470-399 BC)</a:t>
              </a:r>
              <a:br>
                <a:rPr lang="en-CA" dirty="0"/>
              </a:br>
              <a:br>
                <a:rPr lang="en-CA" dirty="0"/>
              </a:br>
              <a:r>
                <a:rPr lang="en-CA" b="1" dirty="0">
                  <a:solidFill>
                    <a:srgbClr val="0000FF"/>
                  </a:solidFill>
                </a:rPr>
                <a:t>Philosophy</a:t>
              </a:r>
            </a:p>
          </p:txBody>
        </p:sp>
        <p:pic>
          <p:nvPicPr>
            <p:cNvPr id="9" name="Picture 2" descr="A marble head of Socrate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2668" y="1738581"/>
              <a:ext cx="892007" cy="1188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91040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724400" y="2667000"/>
            <a:ext cx="3942000" cy="1981200"/>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8" name="Rectangle 7"/>
          <p:cNvSpPr/>
          <p:nvPr/>
        </p:nvSpPr>
        <p:spPr>
          <a:xfrm>
            <a:off x="457200" y="2133600"/>
            <a:ext cx="3942000" cy="4038600"/>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2" name="Title 1"/>
          <p:cNvSpPr>
            <a:spLocks noGrp="1"/>
          </p:cNvSpPr>
          <p:nvPr>
            <p:ph type="title"/>
          </p:nvPr>
        </p:nvSpPr>
        <p:spPr/>
        <p:txBody>
          <a:bodyPr/>
          <a:lstStyle/>
          <a:p>
            <a:r>
              <a:rPr lang="en-US" dirty="0"/>
              <a:t>More Logical Equivalences</a:t>
            </a:r>
          </a:p>
        </p:txBody>
      </p:sp>
      <p:sp>
        <p:nvSpPr>
          <p:cNvPr id="3" name="Content Placeholder 2"/>
          <p:cNvSpPr>
            <a:spLocks noGrp="1"/>
          </p:cNvSpPr>
          <p:nvPr>
            <p:ph idx="1"/>
          </p:nvPr>
        </p:nvSpPr>
        <p:spPr>
          <a:xfrm>
            <a:off x="457200" y="1402080"/>
            <a:ext cx="3931920" cy="731520"/>
          </a:xfrm>
          <a:solidFill>
            <a:srgbClr val="E1F3FF"/>
          </a:solidFill>
          <a:ln w="28575">
            <a:solidFill>
              <a:srgbClr val="14AAE1"/>
            </a:solidFill>
          </a:ln>
        </p:spPr>
        <p:txBody>
          <a:bodyPr/>
          <a:lstStyle/>
          <a:p>
            <a:r>
              <a:rPr lang="en-US" sz="2000" b="1" dirty="0"/>
              <a:t>TABLE 7   </a:t>
            </a:r>
            <a:r>
              <a:rPr lang="en-US" sz="2000" dirty="0"/>
              <a:t>Logical Equivalences Involving Conditional Statements.</a:t>
            </a:r>
          </a:p>
        </p:txBody>
      </p:sp>
      <p:graphicFrame>
        <p:nvGraphicFramePr>
          <p:cNvPr id="4" name="Object 3"/>
          <p:cNvGraphicFramePr>
            <a:graphicFrameLocks noChangeAspect="1"/>
          </p:cNvGraphicFramePr>
          <p:nvPr>
            <p:extLst>
              <p:ext uri="{D42A27DB-BD31-4B8C-83A1-F6EECF244321}">
                <p14:modId xmlns:p14="http://schemas.microsoft.com/office/powerpoint/2010/main" val="2018047499"/>
              </p:ext>
            </p:extLst>
          </p:nvPr>
        </p:nvGraphicFramePr>
        <p:xfrm>
          <a:off x="548784" y="2209800"/>
          <a:ext cx="3657312" cy="3862728"/>
        </p:xfrm>
        <a:graphic>
          <a:graphicData uri="http://schemas.openxmlformats.org/presentationml/2006/ole">
            <mc:AlternateContent xmlns:mc="http://schemas.openxmlformats.org/markup-compatibility/2006">
              <mc:Choice xmlns:v="urn:schemas-microsoft-com:vml" Requires="v">
                <p:oleObj spid="_x0000_s19655" name="Equation" r:id="rId3" imgW="2031840" imgH="2145960" progId="Equation.DSMT4">
                  <p:embed/>
                </p:oleObj>
              </mc:Choice>
              <mc:Fallback>
                <p:oleObj name="Equation" r:id="rId3" imgW="2031840" imgH="2145960" progId="Equation.DSMT4">
                  <p:embed/>
                  <p:pic>
                    <p:nvPicPr>
                      <p:cNvPr id="0" name=""/>
                      <p:cNvPicPr/>
                      <p:nvPr/>
                    </p:nvPicPr>
                    <p:blipFill>
                      <a:blip r:embed="rId4"/>
                      <a:stretch>
                        <a:fillRect/>
                      </a:stretch>
                    </p:blipFill>
                    <p:spPr>
                      <a:xfrm>
                        <a:off x="548784" y="2209800"/>
                        <a:ext cx="3657312" cy="3862728"/>
                      </a:xfrm>
                      <a:prstGeom prst="rect">
                        <a:avLst/>
                      </a:prstGeom>
                      <a:noFill/>
                      <a:ln>
                        <a:noFill/>
                      </a:ln>
                    </p:spPr>
                  </p:pic>
                </p:oleObj>
              </mc:Fallback>
            </mc:AlternateContent>
          </a:graphicData>
        </a:graphic>
      </p:graphicFrame>
      <p:sp>
        <p:nvSpPr>
          <p:cNvPr id="5" name="Content Placeholder 4"/>
          <p:cNvSpPr>
            <a:spLocks noGrp="1"/>
          </p:cNvSpPr>
          <p:nvPr>
            <p:ph idx="13"/>
          </p:nvPr>
        </p:nvSpPr>
        <p:spPr>
          <a:xfrm>
            <a:off x="4724400" y="1935480"/>
            <a:ext cx="3931920" cy="731520"/>
          </a:xfrm>
          <a:solidFill>
            <a:srgbClr val="E1F3FF"/>
          </a:solidFill>
          <a:ln w="28575">
            <a:solidFill>
              <a:srgbClr val="14AAE1"/>
            </a:solidFill>
          </a:ln>
        </p:spPr>
        <p:txBody>
          <a:bodyPr/>
          <a:lstStyle/>
          <a:p>
            <a:r>
              <a:rPr lang="en-US" sz="2000" b="1" dirty="0"/>
              <a:t>TABLE 8   </a:t>
            </a:r>
            <a:r>
              <a:rPr lang="en-US" sz="2000" dirty="0"/>
              <a:t>Logical Equivalences Involving Biconditional Statements.</a:t>
            </a:r>
          </a:p>
        </p:txBody>
      </p:sp>
      <p:graphicFrame>
        <p:nvGraphicFramePr>
          <p:cNvPr id="6" name="Object 5"/>
          <p:cNvGraphicFramePr>
            <a:graphicFrameLocks noChangeAspect="1"/>
          </p:cNvGraphicFramePr>
          <p:nvPr>
            <p:extLst>
              <p:ext uri="{D42A27DB-BD31-4B8C-83A1-F6EECF244321}">
                <p14:modId xmlns:p14="http://schemas.microsoft.com/office/powerpoint/2010/main" val="169008160"/>
              </p:ext>
            </p:extLst>
          </p:nvPr>
        </p:nvGraphicFramePr>
        <p:xfrm>
          <a:off x="5021724" y="2758219"/>
          <a:ext cx="3245832" cy="1737288"/>
        </p:xfrm>
        <a:graphic>
          <a:graphicData uri="http://schemas.openxmlformats.org/presentationml/2006/ole">
            <mc:AlternateContent xmlns:mc="http://schemas.openxmlformats.org/markup-compatibility/2006">
              <mc:Choice xmlns:v="urn:schemas-microsoft-com:vml" Requires="v">
                <p:oleObj spid="_x0000_s19656" name="Equation" r:id="rId5" imgW="1803240" imgH="965160" progId="Equation.DSMT4">
                  <p:embed/>
                </p:oleObj>
              </mc:Choice>
              <mc:Fallback>
                <p:oleObj name="Equation" r:id="rId5" imgW="1803240" imgH="965160" progId="Equation.DSMT4">
                  <p:embed/>
                  <p:pic>
                    <p:nvPicPr>
                      <p:cNvPr id="0" name=""/>
                      <p:cNvPicPr/>
                      <p:nvPr/>
                    </p:nvPicPr>
                    <p:blipFill>
                      <a:blip r:embed="rId6"/>
                      <a:stretch>
                        <a:fillRect/>
                      </a:stretch>
                    </p:blipFill>
                    <p:spPr>
                      <a:xfrm>
                        <a:off x="5021724" y="2758219"/>
                        <a:ext cx="3245832" cy="1737288"/>
                      </a:xfrm>
                      <a:prstGeom prst="rect">
                        <a:avLst/>
                      </a:prstGeom>
                      <a:ln>
                        <a:noFill/>
                      </a:ln>
                    </p:spPr>
                  </p:pic>
                </p:oleObj>
              </mc:Fallback>
            </mc:AlternateContent>
          </a:graphicData>
        </a:graphic>
      </p:graphicFrame>
      <p:sp>
        <p:nvSpPr>
          <p:cNvPr id="7"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40</a:t>
            </a:fld>
            <a:endParaRPr lang="en-US" sz="1600" b="1" dirty="0"/>
          </a:p>
        </p:txBody>
      </p:sp>
    </p:spTree>
    <p:extLst>
      <p:ext uri="{BB962C8B-B14F-4D97-AF65-F5344CB8AC3E}">
        <p14:creationId xmlns:p14="http://schemas.microsoft.com/office/powerpoint/2010/main" val="33967601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Constructing New Logical Equivalences</a:t>
            </a:r>
          </a:p>
        </p:txBody>
      </p:sp>
      <p:sp>
        <p:nvSpPr>
          <p:cNvPr id="3" name="Content Placeholder 2"/>
          <p:cNvSpPr>
            <a:spLocks noGrp="1"/>
          </p:cNvSpPr>
          <p:nvPr>
            <p:ph idx="1"/>
          </p:nvPr>
        </p:nvSpPr>
        <p:spPr>
          <a:xfrm>
            <a:off x="457200" y="1295400"/>
            <a:ext cx="8229600" cy="2362200"/>
          </a:xfrm>
        </p:spPr>
        <p:txBody>
          <a:bodyPr/>
          <a:lstStyle/>
          <a:p>
            <a:pPr>
              <a:spcBef>
                <a:spcPts val="600"/>
              </a:spcBef>
            </a:pPr>
            <a:r>
              <a:rPr lang="en-US" sz="2800" dirty="0"/>
              <a:t>We can show that two expressions are logically equivalent by developing a series of logically equivalent statements.</a:t>
            </a:r>
          </a:p>
          <a:p>
            <a:pPr>
              <a:spcBef>
                <a:spcPts val="600"/>
              </a:spcBef>
            </a:pPr>
            <a:r>
              <a:rPr lang="en-US" sz="2800" dirty="0"/>
              <a:t>To prove that </a:t>
            </a:r>
            <a:r>
              <a:rPr lang="en-US" sz="2800" i="1" dirty="0"/>
              <a:t>A</a:t>
            </a:r>
            <a:r>
              <a:rPr lang="en-US" sz="2800" dirty="0"/>
              <a:t> </a:t>
            </a:r>
            <a:r>
              <a:rPr lang="en-US" sz="2800" dirty="0">
                <a:latin typeface="Cambria Math" panose="02040503050406030204" pitchFamily="18" charset="0"/>
                <a:ea typeface="Cambria Math" panose="02040503050406030204" pitchFamily="18" charset="0"/>
              </a:rPr>
              <a:t>≡</a:t>
            </a:r>
            <a:r>
              <a:rPr lang="en-US" sz="2800" dirty="0"/>
              <a:t> </a:t>
            </a:r>
            <a:r>
              <a:rPr lang="en-US" sz="2800" i="1" dirty="0"/>
              <a:t>B </a:t>
            </a:r>
            <a:r>
              <a:rPr lang="en-US" sz="2800" dirty="0"/>
              <a:t>we produce a series of equivalences beginning with A and ending with B.</a:t>
            </a:r>
          </a:p>
        </p:txBody>
      </p:sp>
      <p:graphicFrame>
        <p:nvGraphicFramePr>
          <p:cNvPr id="9" name="Object 3"/>
          <p:cNvGraphicFramePr>
            <a:graphicFrameLocks noChangeAspect="1"/>
          </p:cNvGraphicFramePr>
          <p:nvPr>
            <p:extLst>
              <p:ext uri="{D42A27DB-BD31-4B8C-83A1-F6EECF244321}">
                <p14:modId xmlns:p14="http://schemas.microsoft.com/office/powerpoint/2010/main" val="1683500503"/>
              </p:ext>
            </p:extLst>
          </p:nvPr>
        </p:nvGraphicFramePr>
        <p:xfrm>
          <a:off x="4000500" y="3543300"/>
          <a:ext cx="1143000" cy="1333500"/>
        </p:xfrm>
        <a:graphic>
          <a:graphicData uri="http://schemas.openxmlformats.org/presentationml/2006/ole">
            <mc:AlternateContent xmlns:mc="http://schemas.openxmlformats.org/markup-compatibility/2006">
              <mc:Choice xmlns:v="urn:schemas-microsoft-com:vml" Requires="v">
                <p:oleObj spid="_x0000_s4225" name="Equation" r:id="rId3" imgW="457200" imgH="533160" progId="Equation.DSMT4">
                  <p:embed/>
                </p:oleObj>
              </mc:Choice>
              <mc:Fallback>
                <p:oleObj name="Equation" r:id="rId3" imgW="457200" imgH="533160" progId="Equation.DSMT4">
                  <p:embed/>
                  <p:pic>
                    <p:nvPicPr>
                      <p:cNvPr id="0" name=""/>
                      <p:cNvPicPr/>
                      <p:nvPr/>
                    </p:nvPicPr>
                    <p:blipFill>
                      <a:blip r:embed="rId4"/>
                      <a:stretch>
                        <a:fillRect/>
                      </a:stretch>
                    </p:blipFill>
                    <p:spPr>
                      <a:xfrm>
                        <a:off x="4000500" y="3543300"/>
                        <a:ext cx="1143000" cy="1333500"/>
                      </a:xfrm>
                      <a:prstGeom prst="rect">
                        <a:avLst/>
                      </a:prstGeom>
                    </p:spPr>
                  </p:pic>
                </p:oleObj>
              </mc:Fallback>
            </mc:AlternateContent>
          </a:graphicData>
        </a:graphic>
      </p:graphicFrame>
      <p:sp>
        <p:nvSpPr>
          <p:cNvPr id="6" name="Content Placeholder 4"/>
          <p:cNvSpPr>
            <a:spLocks noGrp="1"/>
          </p:cNvSpPr>
          <p:nvPr>
            <p:ph idx="13"/>
          </p:nvPr>
        </p:nvSpPr>
        <p:spPr>
          <a:xfrm>
            <a:off x="457200" y="4724400"/>
            <a:ext cx="8229600" cy="1828800"/>
          </a:xfrm>
        </p:spPr>
        <p:txBody>
          <a:bodyPr/>
          <a:lstStyle/>
          <a:p>
            <a:r>
              <a:rPr lang="en-US" sz="2800" dirty="0"/>
              <a:t>Keep in mind that whenever a proposition (represented by a propositional variable) occurs in the equivalences listed earlier, it may be replaced by an arbitrarily complex compound proposition.</a:t>
            </a:r>
          </a:p>
        </p:txBody>
      </p:sp>
      <p:sp>
        <p:nvSpPr>
          <p:cNvPr id="7"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41</a:t>
            </a:fld>
            <a:endParaRPr lang="en-US" sz="1600" b="1" dirty="0"/>
          </a:p>
        </p:txBody>
      </p:sp>
    </p:spTree>
    <p:extLst>
      <p:ext uri="{BB962C8B-B14F-4D97-AF65-F5344CB8AC3E}">
        <p14:creationId xmlns:p14="http://schemas.microsoft.com/office/powerpoint/2010/main" val="27844639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Proofs</a:t>
            </a:r>
            <a:r>
              <a:rPr lang="en-US" sz="1500" dirty="0"/>
              <a:t> 1</a:t>
            </a:r>
            <a:endParaRPr lang="en-US" dirty="0"/>
          </a:p>
        </p:txBody>
      </p:sp>
      <p:sp>
        <p:nvSpPr>
          <p:cNvPr id="3" name="Content Placeholder 2"/>
          <p:cNvSpPr>
            <a:spLocks noGrp="1"/>
          </p:cNvSpPr>
          <p:nvPr>
            <p:ph idx="1"/>
          </p:nvPr>
        </p:nvSpPr>
        <p:spPr>
          <a:xfrm>
            <a:off x="457200" y="1295400"/>
            <a:ext cx="3108960" cy="548640"/>
          </a:xfrm>
        </p:spPr>
        <p:txBody>
          <a:bodyPr/>
          <a:lstStyle/>
          <a:p>
            <a:r>
              <a:rPr lang="en-US" sz="2800" b="1" dirty="0"/>
              <a:t>Example</a:t>
            </a:r>
            <a:r>
              <a:rPr lang="en-US" sz="2800" dirty="0"/>
              <a:t>: Show that</a:t>
            </a:r>
          </a:p>
        </p:txBody>
      </p:sp>
      <p:graphicFrame>
        <p:nvGraphicFramePr>
          <p:cNvPr id="20" name="Object 3"/>
          <p:cNvGraphicFramePr>
            <a:graphicFrameLocks noChangeAspect="1"/>
          </p:cNvGraphicFramePr>
          <p:nvPr>
            <p:extLst>
              <p:ext uri="{D42A27DB-BD31-4B8C-83A1-F6EECF244321}">
                <p14:modId xmlns:p14="http://schemas.microsoft.com/office/powerpoint/2010/main" val="310397261"/>
              </p:ext>
            </p:extLst>
          </p:nvPr>
        </p:nvGraphicFramePr>
        <p:xfrm>
          <a:off x="3733800" y="1143000"/>
          <a:ext cx="2602800" cy="666000"/>
        </p:xfrm>
        <a:graphic>
          <a:graphicData uri="http://schemas.openxmlformats.org/presentationml/2006/ole">
            <mc:AlternateContent xmlns:mc="http://schemas.openxmlformats.org/markup-compatibility/2006">
              <mc:Choice xmlns:v="urn:schemas-microsoft-com:vml" Requires="v">
                <p:oleObj spid="_x0000_s20658" name="Equation" r:id="rId3" imgW="1041120" imgH="266400" progId="Equation.DSMT4">
                  <p:embed/>
                </p:oleObj>
              </mc:Choice>
              <mc:Fallback>
                <p:oleObj name="Equation" r:id="rId3" imgW="1041120" imgH="266400" progId="Equation.DSMT4">
                  <p:embed/>
                  <p:pic>
                    <p:nvPicPr>
                      <p:cNvPr id="8" name="Object 3"/>
                      <p:cNvPicPr/>
                      <p:nvPr/>
                    </p:nvPicPr>
                    <p:blipFill>
                      <a:blip r:embed="rId4"/>
                      <a:stretch>
                        <a:fillRect/>
                      </a:stretch>
                    </p:blipFill>
                    <p:spPr>
                      <a:xfrm>
                        <a:off x="3733800" y="1143000"/>
                        <a:ext cx="2602800" cy="666000"/>
                      </a:xfrm>
                      <a:prstGeom prst="rect">
                        <a:avLst/>
                      </a:prstGeom>
                    </p:spPr>
                  </p:pic>
                </p:oleObj>
              </mc:Fallback>
            </mc:AlternateContent>
          </a:graphicData>
        </a:graphic>
      </p:graphicFrame>
      <p:sp>
        <p:nvSpPr>
          <p:cNvPr id="4" name="Content Placeholder 4"/>
          <p:cNvSpPr>
            <a:spLocks noGrp="1"/>
          </p:cNvSpPr>
          <p:nvPr>
            <p:ph idx="13"/>
          </p:nvPr>
        </p:nvSpPr>
        <p:spPr>
          <a:xfrm>
            <a:off x="1905000" y="1828800"/>
            <a:ext cx="3733800" cy="548640"/>
          </a:xfrm>
        </p:spPr>
        <p:txBody>
          <a:bodyPr/>
          <a:lstStyle/>
          <a:p>
            <a:r>
              <a:rPr lang="en-US" sz="2800" dirty="0"/>
              <a:t>is </a:t>
            </a:r>
            <a:r>
              <a:rPr lang="en-US" sz="2800" dirty="0">
                <a:solidFill>
                  <a:srgbClr val="0000FF"/>
                </a:solidFill>
              </a:rPr>
              <a:t>logically equivalent </a:t>
            </a:r>
            <a:r>
              <a:rPr lang="en-US" sz="2800" dirty="0"/>
              <a:t>to</a:t>
            </a:r>
          </a:p>
        </p:txBody>
      </p:sp>
      <p:graphicFrame>
        <p:nvGraphicFramePr>
          <p:cNvPr id="21" name="Object 5"/>
          <p:cNvGraphicFramePr>
            <a:graphicFrameLocks noChangeAspect="1"/>
          </p:cNvGraphicFramePr>
          <p:nvPr>
            <p:extLst>
              <p:ext uri="{D42A27DB-BD31-4B8C-83A1-F6EECF244321}">
                <p14:modId xmlns:p14="http://schemas.microsoft.com/office/powerpoint/2010/main" val="3968477832"/>
              </p:ext>
            </p:extLst>
          </p:nvPr>
        </p:nvGraphicFramePr>
        <p:xfrm>
          <a:off x="5562600" y="1871056"/>
          <a:ext cx="1428300" cy="412200"/>
        </p:xfrm>
        <a:graphic>
          <a:graphicData uri="http://schemas.openxmlformats.org/presentationml/2006/ole">
            <mc:AlternateContent xmlns:mc="http://schemas.openxmlformats.org/markup-compatibility/2006">
              <mc:Choice xmlns:v="urn:schemas-microsoft-com:vml" Requires="v">
                <p:oleObj spid="_x0000_s20659" name="Equation" r:id="rId5" imgW="571320" imgH="164880" progId="Equation.DSMT4">
                  <p:embed/>
                </p:oleObj>
              </mc:Choice>
              <mc:Fallback>
                <p:oleObj name="Equation" r:id="rId5" imgW="571320" imgH="164880" progId="Equation.DSMT4">
                  <p:embed/>
                  <p:pic>
                    <p:nvPicPr>
                      <p:cNvPr id="9" name="Object 5"/>
                      <p:cNvPicPr/>
                      <p:nvPr/>
                    </p:nvPicPr>
                    <p:blipFill>
                      <a:blip r:embed="rId6"/>
                      <a:stretch>
                        <a:fillRect/>
                      </a:stretch>
                    </p:blipFill>
                    <p:spPr>
                      <a:xfrm>
                        <a:off x="5562600" y="1871056"/>
                        <a:ext cx="1428300" cy="412200"/>
                      </a:xfrm>
                      <a:prstGeom prst="rect">
                        <a:avLst/>
                      </a:prstGeom>
                    </p:spPr>
                  </p:pic>
                </p:oleObj>
              </mc:Fallback>
            </mc:AlternateContent>
          </a:graphicData>
        </a:graphic>
      </p:graphicFrame>
      <p:sp>
        <p:nvSpPr>
          <p:cNvPr id="5" name="Content Placeholder 6"/>
          <p:cNvSpPr>
            <a:spLocks noGrp="1"/>
          </p:cNvSpPr>
          <p:nvPr>
            <p:ph idx="14"/>
          </p:nvPr>
        </p:nvSpPr>
        <p:spPr>
          <a:xfrm>
            <a:off x="457200" y="2438400"/>
            <a:ext cx="1828800" cy="548640"/>
          </a:xfrm>
        </p:spPr>
        <p:txBody>
          <a:bodyPr/>
          <a:lstStyle/>
          <a:p>
            <a:r>
              <a:rPr lang="en-US" sz="2800" b="1" dirty="0"/>
              <a:t>Solution</a:t>
            </a:r>
            <a:r>
              <a:rPr lang="en-US" sz="2800" dirty="0"/>
              <a:t>:</a:t>
            </a:r>
          </a:p>
        </p:txBody>
      </p:sp>
      <p:graphicFrame>
        <p:nvGraphicFramePr>
          <p:cNvPr id="22" name="Object 7"/>
          <p:cNvGraphicFramePr>
            <a:graphicFrameLocks noChangeAspect="1"/>
          </p:cNvGraphicFramePr>
          <p:nvPr>
            <p:extLst>
              <p:ext uri="{D42A27DB-BD31-4B8C-83A1-F6EECF244321}">
                <p14:modId xmlns:p14="http://schemas.microsoft.com/office/powerpoint/2010/main" val="3802526717"/>
              </p:ext>
            </p:extLst>
          </p:nvPr>
        </p:nvGraphicFramePr>
        <p:xfrm>
          <a:off x="647700" y="2895600"/>
          <a:ext cx="4343040" cy="532800"/>
        </p:xfrm>
        <a:graphic>
          <a:graphicData uri="http://schemas.openxmlformats.org/presentationml/2006/ole">
            <mc:AlternateContent xmlns:mc="http://schemas.openxmlformats.org/markup-compatibility/2006">
              <mc:Choice xmlns:v="urn:schemas-microsoft-com:vml" Requires="v">
                <p:oleObj spid="_x0000_s20660" name="Equation" r:id="rId7" imgW="2171520" imgH="266400" progId="Equation.DSMT4">
                  <p:embed/>
                </p:oleObj>
              </mc:Choice>
              <mc:Fallback>
                <p:oleObj name="Equation" r:id="rId7" imgW="2171520" imgH="266400" progId="Equation.DSMT4">
                  <p:embed/>
                  <p:pic>
                    <p:nvPicPr>
                      <p:cNvPr id="10" name="Object 7"/>
                      <p:cNvPicPr/>
                      <p:nvPr/>
                    </p:nvPicPr>
                    <p:blipFill>
                      <a:blip r:embed="rId8"/>
                      <a:stretch>
                        <a:fillRect/>
                      </a:stretch>
                    </p:blipFill>
                    <p:spPr>
                      <a:xfrm>
                        <a:off x="647700" y="2895600"/>
                        <a:ext cx="4343040" cy="532800"/>
                      </a:xfrm>
                      <a:prstGeom prst="rect">
                        <a:avLst/>
                      </a:prstGeom>
                    </p:spPr>
                  </p:pic>
                </p:oleObj>
              </mc:Fallback>
            </mc:AlternateContent>
          </a:graphicData>
        </a:graphic>
      </p:graphicFrame>
      <p:sp>
        <p:nvSpPr>
          <p:cNvPr id="6" name="Content Placeholder 8"/>
          <p:cNvSpPr>
            <a:spLocks noGrp="1"/>
          </p:cNvSpPr>
          <p:nvPr>
            <p:ph idx="15"/>
          </p:nvPr>
        </p:nvSpPr>
        <p:spPr>
          <a:xfrm>
            <a:off x="5791200" y="2979120"/>
            <a:ext cx="3017520" cy="365760"/>
          </a:xfrm>
        </p:spPr>
        <p:txBody>
          <a:bodyPr/>
          <a:lstStyle/>
          <a:p>
            <a:r>
              <a:rPr lang="en-US" sz="1800" dirty="0">
                <a:solidFill>
                  <a:srgbClr val="C00000"/>
                </a:solidFill>
              </a:rPr>
              <a:t>by the second De Morgan law</a:t>
            </a:r>
          </a:p>
        </p:txBody>
      </p:sp>
      <p:graphicFrame>
        <p:nvGraphicFramePr>
          <p:cNvPr id="23" name="Object 9"/>
          <p:cNvGraphicFramePr>
            <a:graphicFrameLocks noChangeAspect="1"/>
          </p:cNvGraphicFramePr>
          <p:nvPr>
            <p:extLst>
              <p:ext uri="{D42A27DB-BD31-4B8C-83A1-F6EECF244321}">
                <p14:modId xmlns:p14="http://schemas.microsoft.com/office/powerpoint/2010/main" val="1299005335"/>
              </p:ext>
            </p:extLst>
          </p:nvPr>
        </p:nvGraphicFramePr>
        <p:xfrm>
          <a:off x="2692560" y="3403600"/>
          <a:ext cx="2794000" cy="533400"/>
        </p:xfrm>
        <a:graphic>
          <a:graphicData uri="http://schemas.openxmlformats.org/presentationml/2006/ole">
            <mc:AlternateContent xmlns:mc="http://schemas.openxmlformats.org/markup-compatibility/2006">
              <mc:Choice xmlns:v="urn:schemas-microsoft-com:vml" Requires="v">
                <p:oleObj spid="_x0000_s20661" name="Equation" r:id="rId9" imgW="1396800" imgH="266400" progId="Equation.DSMT4">
                  <p:embed/>
                </p:oleObj>
              </mc:Choice>
              <mc:Fallback>
                <p:oleObj name="Equation" r:id="rId9" imgW="1396800" imgH="266400" progId="Equation.DSMT4">
                  <p:embed/>
                  <p:pic>
                    <p:nvPicPr>
                      <p:cNvPr id="11" name="Object 7"/>
                      <p:cNvPicPr/>
                      <p:nvPr/>
                    </p:nvPicPr>
                    <p:blipFill>
                      <a:blip r:embed="rId10"/>
                      <a:stretch>
                        <a:fillRect/>
                      </a:stretch>
                    </p:blipFill>
                    <p:spPr>
                      <a:xfrm>
                        <a:off x="2692560" y="3403600"/>
                        <a:ext cx="2794000" cy="533400"/>
                      </a:xfrm>
                      <a:prstGeom prst="rect">
                        <a:avLst/>
                      </a:prstGeom>
                    </p:spPr>
                  </p:pic>
                </p:oleObj>
              </mc:Fallback>
            </mc:AlternateContent>
          </a:graphicData>
        </a:graphic>
      </p:graphicFrame>
      <p:sp>
        <p:nvSpPr>
          <p:cNvPr id="7" name="Content Placeholder 10"/>
          <p:cNvSpPr>
            <a:spLocks noGrp="1"/>
          </p:cNvSpPr>
          <p:nvPr>
            <p:ph idx="16"/>
          </p:nvPr>
        </p:nvSpPr>
        <p:spPr>
          <a:xfrm>
            <a:off x="5791200" y="3469394"/>
            <a:ext cx="2651760" cy="365760"/>
          </a:xfrm>
        </p:spPr>
        <p:txBody>
          <a:bodyPr/>
          <a:lstStyle/>
          <a:p>
            <a:r>
              <a:rPr lang="en-US" sz="1800" dirty="0">
                <a:solidFill>
                  <a:srgbClr val="C00000"/>
                </a:solidFill>
              </a:rPr>
              <a:t>by the first De Morgan law</a:t>
            </a:r>
          </a:p>
        </p:txBody>
      </p:sp>
      <p:graphicFrame>
        <p:nvGraphicFramePr>
          <p:cNvPr id="24" name="Object 11"/>
          <p:cNvGraphicFramePr>
            <a:graphicFrameLocks noChangeAspect="1"/>
          </p:cNvGraphicFramePr>
          <p:nvPr>
            <p:extLst>
              <p:ext uri="{D42A27DB-BD31-4B8C-83A1-F6EECF244321}">
                <p14:modId xmlns:p14="http://schemas.microsoft.com/office/powerpoint/2010/main" val="1658010864"/>
              </p:ext>
            </p:extLst>
          </p:nvPr>
        </p:nvGraphicFramePr>
        <p:xfrm>
          <a:off x="2692560" y="3911400"/>
          <a:ext cx="2057040" cy="482400"/>
        </p:xfrm>
        <a:graphic>
          <a:graphicData uri="http://schemas.openxmlformats.org/presentationml/2006/ole">
            <mc:AlternateContent xmlns:mc="http://schemas.openxmlformats.org/markup-compatibility/2006">
              <mc:Choice xmlns:v="urn:schemas-microsoft-com:vml" Requires="v">
                <p:oleObj spid="_x0000_s20662" name="Equation" r:id="rId11" imgW="1028520" imgH="241200" progId="Equation.DSMT4">
                  <p:embed/>
                </p:oleObj>
              </mc:Choice>
              <mc:Fallback>
                <p:oleObj name="Equation" r:id="rId11" imgW="1028520" imgH="241200" progId="Equation.DSMT4">
                  <p:embed/>
                  <p:pic>
                    <p:nvPicPr>
                      <p:cNvPr id="12" name="Object 7"/>
                      <p:cNvPicPr/>
                      <p:nvPr/>
                    </p:nvPicPr>
                    <p:blipFill>
                      <a:blip r:embed="rId12"/>
                      <a:stretch>
                        <a:fillRect/>
                      </a:stretch>
                    </p:blipFill>
                    <p:spPr>
                      <a:xfrm>
                        <a:off x="2692560" y="3911400"/>
                        <a:ext cx="2057040" cy="482400"/>
                      </a:xfrm>
                      <a:prstGeom prst="rect">
                        <a:avLst/>
                      </a:prstGeom>
                    </p:spPr>
                  </p:pic>
                </p:oleObj>
              </mc:Fallback>
            </mc:AlternateContent>
          </a:graphicData>
        </a:graphic>
      </p:graphicFrame>
      <p:sp>
        <p:nvSpPr>
          <p:cNvPr id="8" name="Content Placeholder 12"/>
          <p:cNvSpPr>
            <a:spLocks noGrp="1"/>
          </p:cNvSpPr>
          <p:nvPr>
            <p:ph idx="17"/>
          </p:nvPr>
        </p:nvSpPr>
        <p:spPr>
          <a:xfrm>
            <a:off x="5791200" y="3959668"/>
            <a:ext cx="2743200" cy="365760"/>
          </a:xfrm>
        </p:spPr>
        <p:txBody>
          <a:bodyPr/>
          <a:lstStyle/>
          <a:p>
            <a:r>
              <a:rPr lang="en-US" sz="1800" dirty="0">
                <a:solidFill>
                  <a:srgbClr val="C00000"/>
                </a:solidFill>
              </a:rPr>
              <a:t>by the double negation law</a:t>
            </a:r>
          </a:p>
        </p:txBody>
      </p:sp>
      <p:graphicFrame>
        <p:nvGraphicFramePr>
          <p:cNvPr id="25" name="Object 13"/>
          <p:cNvGraphicFramePr>
            <a:graphicFrameLocks noChangeAspect="1"/>
          </p:cNvGraphicFramePr>
          <p:nvPr>
            <p:extLst>
              <p:ext uri="{D42A27DB-BD31-4B8C-83A1-F6EECF244321}">
                <p14:modId xmlns:p14="http://schemas.microsoft.com/office/powerpoint/2010/main" val="854370500"/>
              </p:ext>
            </p:extLst>
          </p:nvPr>
        </p:nvGraphicFramePr>
        <p:xfrm>
          <a:off x="2692560" y="4394100"/>
          <a:ext cx="2946240" cy="482400"/>
        </p:xfrm>
        <a:graphic>
          <a:graphicData uri="http://schemas.openxmlformats.org/presentationml/2006/ole">
            <mc:AlternateContent xmlns:mc="http://schemas.openxmlformats.org/markup-compatibility/2006">
              <mc:Choice xmlns:v="urn:schemas-microsoft-com:vml" Requires="v">
                <p:oleObj spid="_x0000_s20663" name="Equation" r:id="rId13" imgW="1473120" imgH="241200" progId="Equation.DSMT4">
                  <p:embed/>
                </p:oleObj>
              </mc:Choice>
              <mc:Fallback>
                <p:oleObj name="Equation" r:id="rId13" imgW="1473120" imgH="241200" progId="Equation.DSMT4">
                  <p:embed/>
                  <p:pic>
                    <p:nvPicPr>
                      <p:cNvPr id="13" name="Object 7"/>
                      <p:cNvPicPr/>
                      <p:nvPr/>
                    </p:nvPicPr>
                    <p:blipFill>
                      <a:blip r:embed="rId14"/>
                      <a:stretch>
                        <a:fillRect/>
                      </a:stretch>
                    </p:blipFill>
                    <p:spPr>
                      <a:xfrm>
                        <a:off x="2692560" y="4394100"/>
                        <a:ext cx="2946240" cy="482400"/>
                      </a:xfrm>
                      <a:prstGeom prst="rect">
                        <a:avLst/>
                      </a:prstGeom>
                    </p:spPr>
                  </p:pic>
                </p:oleObj>
              </mc:Fallback>
            </mc:AlternateContent>
          </a:graphicData>
        </a:graphic>
      </p:graphicFrame>
      <p:sp>
        <p:nvSpPr>
          <p:cNvPr id="10" name="Content Placeholder 14"/>
          <p:cNvSpPr>
            <a:spLocks noGrp="1"/>
          </p:cNvSpPr>
          <p:nvPr>
            <p:ph idx="20"/>
          </p:nvPr>
        </p:nvSpPr>
        <p:spPr>
          <a:xfrm>
            <a:off x="5791200" y="4449942"/>
            <a:ext cx="3017520" cy="365760"/>
          </a:xfrm>
        </p:spPr>
        <p:txBody>
          <a:bodyPr/>
          <a:lstStyle/>
          <a:p>
            <a:r>
              <a:rPr lang="en-US" sz="1800" dirty="0">
                <a:solidFill>
                  <a:srgbClr val="C00000"/>
                </a:solidFill>
              </a:rPr>
              <a:t>by the second distributive law</a:t>
            </a:r>
          </a:p>
        </p:txBody>
      </p:sp>
      <p:graphicFrame>
        <p:nvGraphicFramePr>
          <p:cNvPr id="26" name="Object 15"/>
          <p:cNvGraphicFramePr>
            <a:graphicFrameLocks noChangeAspect="1"/>
          </p:cNvGraphicFramePr>
          <p:nvPr>
            <p:extLst>
              <p:ext uri="{D42A27DB-BD31-4B8C-83A1-F6EECF244321}">
                <p14:modId xmlns:p14="http://schemas.microsoft.com/office/powerpoint/2010/main" val="649912162"/>
              </p:ext>
            </p:extLst>
          </p:nvPr>
        </p:nvGraphicFramePr>
        <p:xfrm>
          <a:off x="2692560" y="4881896"/>
          <a:ext cx="2108160" cy="482400"/>
        </p:xfrm>
        <a:graphic>
          <a:graphicData uri="http://schemas.openxmlformats.org/presentationml/2006/ole">
            <mc:AlternateContent xmlns:mc="http://schemas.openxmlformats.org/markup-compatibility/2006">
              <mc:Choice xmlns:v="urn:schemas-microsoft-com:vml" Requires="v">
                <p:oleObj spid="_x0000_s20664" name="Equation" r:id="rId15" imgW="1054080" imgH="241200" progId="Equation.DSMT4">
                  <p:embed/>
                </p:oleObj>
              </mc:Choice>
              <mc:Fallback>
                <p:oleObj name="Equation" r:id="rId15" imgW="1054080" imgH="241200" progId="Equation.DSMT4">
                  <p:embed/>
                  <p:pic>
                    <p:nvPicPr>
                      <p:cNvPr id="14" name="Object 7"/>
                      <p:cNvPicPr/>
                      <p:nvPr/>
                    </p:nvPicPr>
                    <p:blipFill>
                      <a:blip r:embed="rId16"/>
                      <a:stretch>
                        <a:fillRect/>
                      </a:stretch>
                    </p:blipFill>
                    <p:spPr>
                      <a:xfrm>
                        <a:off x="2692560" y="4881896"/>
                        <a:ext cx="2108160" cy="4824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1" name="Content Placeholder 16"/>
              <p:cNvSpPr>
                <a:spLocks noGrp="1"/>
              </p:cNvSpPr>
              <p:nvPr>
                <p:ph idx="21"/>
              </p:nvPr>
            </p:nvSpPr>
            <p:spPr>
              <a:xfrm>
                <a:off x="5791200" y="4940216"/>
                <a:ext cx="2590800" cy="365760"/>
              </a:xfrm>
            </p:spPr>
            <p:txBody>
              <a:bodyPr/>
              <a:lstStyle/>
              <a:p>
                <a:r>
                  <a:rPr lang="en-US" sz="1800" dirty="0">
                    <a:solidFill>
                      <a:srgbClr val="C00000"/>
                    </a:solidFill>
                  </a:rPr>
                  <a:t>because  </a:t>
                </a:r>
                <a14:m>
                  <m:oMath xmlns:m="http://schemas.openxmlformats.org/officeDocument/2006/math">
                    <m:r>
                      <a:rPr lang="en-US" sz="1800" i="1" smtClean="0">
                        <a:solidFill>
                          <a:srgbClr val="C00000"/>
                        </a:solidFill>
                        <a:latin typeface="Cambria Math"/>
                        <a:ea typeface="Cambria Math"/>
                      </a:rPr>
                      <m:t>¬</m:t>
                    </m:r>
                    <m:r>
                      <a:rPr lang="en-CA" sz="1800" b="0" i="1" smtClean="0">
                        <a:solidFill>
                          <a:srgbClr val="C00000"/>
                        </a:solidFill>
                        <a:latin typeface="Cambria Math"/>
                        <a:ea typeface="Cambria Math"/>
                      </a:rPr>
                      <m:t>𝑝</m:t>
                    </m:r>
                    <m:r>
                      <a:rPr lang="en-CA" sz="1800" b="0" i="1" smtClean="0">
                        <a:solidFill>
                          <a:srgbClr val="C00000"/>
                        </a:solidFill>
                        <a:latin typeface="Cambria Math"/>
                        <a:ea typeface="Cambria Math"/>
                      </a:rPr>
                      <m:t>∧</m:t>
                    </m:r>
                    <m:r>
                      <a:rPr lang="en-CA" sz="1800" b="0" i="1" smtClean="0">
                        <a:solidFill>
                          <a:srgbClr val="C00000"/>
                        </a:solidFill>
                        <a:latin typeface="Cambria Math"/>
                        <a:ea typeface="Cambria Math"/>
                      </a:rPr>
                      <m:t>𝑝</m:t>
                    </m:r>
                    <m:r>
                      <a:rPr lang="en-CA" sz="1800" b="0" i="1" smtClean="0">
                        <a:solidFill>
                          <a:srgbClr val="C00000"/>
                        </a:solidFill>
                        <a:latin typeface="Cambria Math"/>
                        <a:ea typeface="Cambria Math"/>
                      </a:rPr>
                      <m:t>=</m:t>
                    </m:r>
                    <m:r>
                      <a:rPr lang="en-CA" sz="1800" b="0" i="1" smtClean="0">
                        <a:solidFill>
                          <a:srgbClr val="C00000"/>
                        </a:solidFill>
                        <a:latin typeface="Cambria Math"/>
                        <a:ea typeface="Cambria Math"/>
                      </a:rPr>
                      <m:t>𝐹</m:t>
                    </m:r>
                  </m:oMath>
                </a14:m>
                <a:endParaRPr lang="en-US" sz="1800" dirty="0">
                  <a:solidFill>
                    <a:srgbClr val="C00000"/>
                  </a:solidFill>
                </a:endParaRPr>
              </a:p>
            </p:txBody>
          </p:sp>
        </mc:Choice>
        <mc:Fallback xmlns="">
          <p:sp>
            <p:nvSpPr>
              <p:cNvPr id="11" name="Content Placeholder 16"/>
              <p:cNvSpPr>
                <a:spLocks noGrp="1" noRot="1" noChangeAspect="1" noMove="1" noResize="1" noEditPoints="1" noAdjustHandles="1" noChangeArrowheads="1" noChangeShapeType="1" noTextEdit="1"/>
              </p:cNvSpPr>
              <p:nvPr>
                <p:ph idx="21"/>
              </p:nvPr>
            </p:nvSpPr>
            <p:spPr>
              <a:xfrm>
                <a:off x="5791200" y="4940216"/>
                <a:ext cx="2590800" cy="365760"/>
              </a:xfrm>
              <a:blipFill rotWithShape="1">
                <a:blip r:embed="rId17"/>
                <a:stretch>
                  <a:fillRect l="-1882" t="-8333" b="-26667"/>
                </a:stretch>
              </a:blipFill>
            </p:spPr>
            <p:txBody>
              <a:bodyPr/>
              <a:lstStyle/>
              <a:p>
                <a:r>
                  <a:rPr lang="en-CA">
                    <a:noFill/>
                  </a:rPr>
                  <a:t> </a:t>
                </a:r>
              </a:p>
            </p:txBody>
          </p:sp>
        </mc:Fallback>
      </mc:AlternateContent>
      <p:graphicFrame>
        <p:nvGraphicFramePr>
          <p:cNvPr id="28" name="Object 18"/>
          <p:cNvGraphicFramePr>
            <a:graphicFrameLocks noChangeAspect="1"/>
          </p:cNvGraphicFramePr>
          <p:nvPr>
            <p:extLst>
              <p:ext uri="{D42A27DB-BD31-4B8C-83A1-F6EECF244321}">
                <p14:modId xmlns:p14="http://schemas.microsoft.com/office/powerpoint/2010/main" val="197794090"/>
              </p:ext>
            </p:extLst>
          </p:nvPr>
        </p:nvGraphicFramePr>
        <p:xfrm>
          <a:off x="2692560" y="5410200"/>
          <a:ext cx="2108160" cy="482400"/>
        </p:xfrm>
        <a:graphic>
          <a:graphicData uri="http://schemas.openxmlformats.org/presentationml/2006/ole">
            <mc:AlternateContent xmlns:mc="http://schemas.openxmlformats.org/markup-compatibility/2006">
              <mc:Choice xmlns:v="urn:schemas-microsoft-com:vml" Requires="v">
                <p:oleObj spid="_x0000_s20665" name="Equation" r:id="rId18" imgW="1054080" imgH="241200" progId="Equation.DSMT4">
                  <p:embed/>
                </p:oleObj>
              </mc:Choice>
              <mc:Fallback>
                <p:oleObj name="Equation" r:id="rId18" imgW="1054080" imgH="241200" progId="Equation.DSMT4">
                  <p:embed/>
                  <p:pic>
                    <p:nvPicPr>
                      <p:cNvPr id="16" name="Object 7"/>
                      <p:cNvPicPr/>
                      <p:nvPr/>
                    </p:nvPicPr>
                    <p:blipFill>
                      <a:blip r:embed="rId19"/>
                      <a:stretch>
                        <a:fillRect/>
                      </a:stretch>
                    </p:blipFill>
                    <p:spPr>
                      <a:xfrm>
                        <a:off x="2692560" y="5410200"/>
                        <a:ext cx="2108160" cy="482400"/>
                      </a:xfrm>
                      <a:prstGeom prst="rect">
                        <a:avLst/>
                      </a:prstGeom>
                    </p:spPr>
                  </p:pic>
                </p:oleObj>
              </mc:Fallback>
            </mc:AlternateContent>
          </a:graphicData>
        </a:graphic>
      </p:graphicFrame>
      <p:sp>
        <p:nvSpPr>
          <p:cNvPr id="12" name="Content Placeholder 19"/>
          <p:cNvSpPr>
            <a:spLocks noGrp="1"/>
          </p:cNvSpPr>
          <p:nvPr>
            <p:ph idx="22"/>
          </p:nvPr>
        </p:nvSpPr>
        <p:spPr>
          <a:xfrm>
            <a:off x="5791200" y="5509760"/>
            <a:ext cx="2468880" cy="548640"/>
          </a:xfrm>
        </p:spPr>
        <p:txBody>
          <a:bodyPr/>
          <a:lstStyle/>
          <a:p>
            <a:r>
              <a:rPr lang="en-US" sz="1800" dirty="0">
                <a:solidFill>
                  <a:srgbClr val="C00000"/>
                </a:solidFill>
              </a:rPr>
              <a:t>by the commutative law for disjunction</a:t>
            </a:r>
          </a:p>
        </p:txBody>
      </p:sp>
      <p:graphicFrame>
        <p:nvGraphicFramePr>
          <p:cNvPr id="29" name="Object 20"/>
          <p:cNvGraphicFramePr>
            <a:graphicFrameLocks noChangeAspect="1"/>
          </p:cNvGraphicFramePr>
          <p:nvPr>
            <p:extLst>
              <p:ext uri="{D42A27DB-BD31-4B8C-83A1-F6EECF244321}">
                <p14:modId xmlns:p14="http://schemas.microsoft.com/office/powerpoint/2010/main" val="343465042"/>
              </p:ext>
            </p:extLst>
          </p:nvPr>
        </p:nvGraphicFramePr>
        <p:xfrm>
          <a:off x="2692560" y="6140450"/>
          <a:ext cx="1599840" cy="482400"/>
        </p:xfrm>
        <a:graphic>
          <a:graphicData uri="http://schemas.openxmlformats.org/presentationml/2006/ole">
            <mc:AlternateContent xmlns:mc="http://schemas.openxmlformats.org/markup-compatibility/2006">
              <mc:Choice xmlns:v="urn:schemas-microsoft-com:vml" Requires="v">
                <p:oleObj spid="_x0000_s20666" name="Equation" r:id="rId20" imgW="799920" imgH="241200" progId="Equation.DSMT4">
                  <p:embed/>
                </p:oleObj>
              </mc:Choice>
              <mc:Fallback>
                <p:oleObj name="Equation" r:id="rId20" imgW="799920" imgH="241200" progId="Equation.DSMT4">
                  <p:embed/>
                  <p:pic>
                    <p:nvPicPr>
                      <p:cNvPr id="17" name="Object 7"/>
                      <p:cNvPicPr/>
                      <p:nvPr/>
                    </p:nvPicPr>
                    <p:blipFill>
                      <a:blip r:embed="rId21"/>
                      <a:stretch>
                        <a:fillRect/>
                      </a:stretch>
                    </p:blipFill>
                    <p:spPr>
                      <a:xfrm>
                        <a:off x="2692560" y="6140450"/>
                        <a:ext cx="1599840" cy="482400"/>
                      </a:xfrm>
                      <a:prstGeom prst="rect">
                        <a:avLst/>
                      </a:prstGeom>
                    </p:spPr>
                  </p:pic>
                </p:oleObj>
              </mc:Fallback>
            </mc:AlternateContent>
          </a:graphicData>
        </a:graphic>
      </p:graphicFrame>
      <p:sp>
        <p:nvSpPr>
          <p:cNvPr id="13" name="Content Placeholder 21"/>
          <p:cNvSpPr>
            <a:spLocks noGrp="1"/>
          </p:cNvSpPr>
          <p:nvPr>
            <p:ph idx="23"/>
          </p:nvPr>
        </p:nvSpPr>
        <p:spPr>
          <a:xfrm>
            <a:off x="5791200" y="6198770"/>
            <a:ext cx="2468880" cy="365760"/>
          </a:xfrm>
        </p:spPr>
        <p:txBody>
          <a:bodyPr/>
          <a:lstStyle/>
          <a:p>
            <a:r>
              <a:rPr lang="en-US" sz="1800" dirty="0">
                <a:solidFill>
                  <a:srgbClr val="C00000"/>
                </a:solidFill>
              </a:rPr>
              <a:t>by the identity law for </a:t>
            </a:r>
            <a:r>
              <a:rPr lang="en-US" sz="1800" b="1" dirty="0">
                <a:solidFill>
                  <a:srgbClr val="C00000"/>
                </a:solidFill>
              </a:rPr>
              <a:t>F</a:t>
            </a:r>
          </a:p>
        </p:txBody>
      </p:sp>
      <p:sp>
        <p:nvSpPr>
          <p:cNvPr id="30"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42</a:t>
            </a:fld>
            <a:endParaRPr lang="en-US" sz="1600" b="1" dirty="0"/>
          </a:p>
        </p:txBody>
      </p:sp>
    </p:spTree>
    <p:extLst>
      <p:ext uri="{BB962C8B-B14F-4D97-AF65-F5344CB8AC3E}">
        <p14:creationId xmlns:p14="http://schemas.microsoft.com/office/powerpoint/2010/main" val="47104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500"/>
                                        <p:tgtEl>
                                          <p:spTgt spid="23"/>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wipe(left)">
                                      <p:cBhvr>
                                        <p:cTn id="24" dur="500"/>
                                        <p:tgtEl>
                                          <p:spTgt spid="7">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wipe(left)">
                                      <p:cBhvr>
                                        <p:cTn id="33" dur="500"/>
                                        <p:tgtEl>
                                          <p:spTgt spid="8">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left)">
                                      <p:cBhvr>
                                        <p:cTn id="38" dur="500"/>
                                        <p:tgtEl>
                                          <p:spTgt spid="25"/>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10">
                                            <p:txEl>
                                              <p:pRg st="0" end="0"/>
                                            </p:txEl>
                                          </p:spTgt>
                                        </p:tgtEl>
                                        <p:attrNameLst>
                                          <p:attrName>style.visibility</p:attrName>
                                        </p:attrNameLst>
                                      </p:cBhvr>
                                      <p:to>
                                        <p:strVal val="visible"/>
                                      </p:to>
                                    </p:set>
                                    <p:animEffect transition="in" filter="wipe(left)">
                                      <p:cBhvr>
                                        <p:cTn id="42" dur="500"/>
                                        <p:tgtEl>
                                          <p:spTgt spid="1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left)">
                                      <p:cBhvr>
                                        <p:cTn id="47" dur="500"/>
                                        <p:tgtEl>
                                          <p:spTgt spid="26"/>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11">
                                            <p:txEl>
                                              <p:pRg st="0" end="0"/>
                                            </p:txEl>
                                          </p:spTgt>
                                        </p:tgtEl>
                                        <p:attrNameLst>
                                          <p:attrName>style.visibility</p:attrName>
                                        </p:attrNameLst>
                                      </p:cBhvr>
                                      <p:to>
                                        <p:strVal val="visible"/>
                                      </p:to>
                                    </p:set>
                                    <p:animEffect transition="in" filter="wipe(left)">
                                      <p:cBhvr>
                                        <p:cTn id="51" dur="500"/>
                                        <p:tgtEl>
                                          <p:spTgt spid="11">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left)">
                                      <p:cBhvr>
                                        <p:cTn id="56" dur="500"/>
                                        <p:tgtEl>
                                          <p:spTgt spid="28"/>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12">
                                            <p:txEl>
                                              <p:pRg st="0" end="0"/>
                                            </p:txEl>
                                          </p:spTgt>
                                        </p:tgtEl>
                                        <p:attrNameLst>
                                          <p:attrName>style.visibility</p:attrName>
                                        </p:attrNameLst>
                                      </p:cBhvr>
                                      <p:to>
                                        <p:strVal val="visible"/>
                                      </p:to>
                                    </p:set>
                                    <p:animEffect transition="in" filter="wipe(left)">
                                      <p:cBhvr>
                                        <p:cTn id="60" dur="500"/>
                                        <p:tgtEl>
                                          <p:spTgt spid="12">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wipe(left)">
                                      <p:cBhvr>
                                        <p:cTn id="65" dur="500"/>
                                        <p:tgtEl>
                                          <p:spTgt spid="29"/>
                                        </p:tgtEl>
                                      </p:cBhvr>
                                    </p:animEffect>
                                  </p:childTnLst>
                                </p:cTn>
                              </p:par>
                            </p:childTnLst>
                          </p:cTn>
                        </p:par>
                        <p:par>
                          <p:cTn id="66" fill="hold">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13">
                                            <p:txEl>
                                              <p:pRg st="0" end="0"/>
                                            </p:txEl>
                                          </p:spTgt>
                                        </p:tgtEl>
                                        <p:attrNameLst>
                                          <p:attrName>style.visibility</p:attrName>
                                        </p:attrNameLst>
                                      </p:cBhvr>
                                      <p:to>
                                        <p:strVal val="visible"/>
                                      </p:to>
                                    </p:set>
                                    <p:animEffect transition="in" filter="wipe(left)">
                                      <p:cBhvr>
                                        <p:cTn id="69"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P spid="8" grpId="0" build="p"/>
      <p:bldP spid="10" grpId="0" build="p"/>
      <p:bldP spid="11" grpId="0" build="p"/>
      <p:bldP spid="12" grpId="0" build="p"/>
      <p:bldP spid="1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Proofs</a:t>
            </a:r>
            <a:r>
              <a:rPr lang="en-US" sz="1500" dirty="0"/>
              <a:t> 2</a:t>
            </a:r>
            <a:endParaRPr lang="en-US" dirty="0"/>
          </a:p>
        </p:txBody>
      </p:sp>
      <p:sp>
        <p:nvSpPr>
          <p:cNvPr id="3" name="Content Placeholder 2"/>
          <p:cNvSpPr>
            <a:spLocks noGrp="1"/>
          </p:cNvSpPr>
          <p:nvPr>
            <p:ph idx="1"/>
          </p:nvPr>
        </p:nvSpPr>
        <p:spPr>
          <a:xfrm>
            <a:off x="457200" y="1295400"/>
            <a:ext cx="3108960" cy="548640"/>
          </a:xfrm>
        </p:spPr>
        <p:txBody>
          <a:bodyPr/>
          <a:lstStyle/>
          <a:p>
            <a:r>
              <a:rPr lang="en-US" sz="2800" b="1" dirty="0"/>
              <a:t>Example</a:t>
            </a:r>
            <a:r>
              <a:rPr lang="en-US" sz="2800" dirty="0"/>
              <a:t>: Show that</a:t>
            </a:r>
          </a:p>
        </p:txBody>
      </p:sp>
      <p:graphicFrame>
        <p:nvGraphicFramePr>
          <p:cNvPr id="20" name="Object 3"/>
          <p:cNvGraphicFramePr>
            <a:graphicFrameLocks noChangeAspect="1"/>
          </p:cNvGraphicFramePr>
          <p:nvPr>
            <p:extLst>
              <p:ext uri="{D42A27DB-BD31-4B8C-83A1-F6EECF244321}">
                <p14:modId xmlns:p14="http://schemas.microsoft.com/office/powerpoint/2010/main" val="3211488618"/>
              </p:ext>
            </p:extLst>
          </p:nvPr>
        </p:nvGraphicFramePr>
        <p:xfrm>
          <a:off x="3654425" y="1174750"/>
          <a:ext cx="2762250" cy="603250"/>
        </p:xfrm>
        <a:graphic>
          <a:graphicData uri="http://schemas.openxmlformats.org/presentationml/2006/ole">
            <mc:AlternateContent xmlns:mc="http://schemas.openxmlformats.org/markup-compatibility/2006">
              <mc:Choice xmlns:v="urn:schemas-microsoft-com:vml" Requires="v">
                <p:oleObj spid="_x0000_s8941" name="Equation" r:id="rId3" imgW="1104840" imgH="241200" progId="Equation.DSMT4">
                  <p:embed/>
                </p:oleObj>
              </mc:Choice>
              <mc:Fallback>
                <p:oleObj name="Equation" r:id="rId3" imgW="1104840" imgH="241200" progId="Equation.DSMT4">
                  <p:embed/>
                  <p:pic>
                    <p:nvPicPr>
                      <p:cNvPr id="20" name="Object 3"/>
                      <p:cNvPicPr/>
                      <p:nvPr/>
                    </p:nvPicPr>
                    <p:blipFill>
                      <a:blip r:embed="rId4"/>
                      <a:stretch>
                        <a:fillRect/>
                      </a:stretch>
                    </p:blipFill>
                    <p:spPr>
                      <a:xfrm>
                        <a:off x="3654425" y="1174750"/>
                        <a:ext cx="2762250" cy="603250"/>
                      </a:xfrm>
                      <a:prstGeom prst="rect">
                        <a:avLst/>
                      </a:prstGeom>
                    </p:spPr>
                  </p:pic>
                </p:oleObj>
              </mc:Fallback>
            </mc:AlternateContent>
          </a:graphicData>
        </a:graphic>
      </p:graphicFrame>
      <p:sp>
        <p:nvSpPr>
          <p:cNvPr id="4" name="Content Placeholder 4"/>
          <p:cNvSpPr>
            <a:spLocks noGrp="1"/>
          </p:cNvSpPr>
          <p:nvPr>
            <p:ph idx="13"/>
          </p:nvPr>
        </p:nvSpPr>
        <p:spPr>
          <a:xfrm>
            <a:off x="1879440" y="1828800"/>
            <a:ext cx="2235360" cy="548640"/>
          </a:xfrm>
        </p:spPr>
        <p:txBody>
          <a:bodyPr/>
          <a:lstStyle/>
          <a:p>
            <a:r>
              <a:rPr lang="en-US" sz="2800" dirty="0"/>
              <a:t>is a </a:t>
            </a:r>
            <a:r>
              <a:rPr lang="en-US" sz="2800" dirty="0">
                <a:solidFill>
                  <a:srgbClr val="0000FF"/>
                </a:solidFill>
              </a:rPr>
              <a:t>tautology</a:t>
            </a:r>
            <a:r>
              <a:rPr lang="en-US" sz="2800" dirty="0"/>
              <a:t>.</a:t>
            </a:r>
          </a:p>
        </p:txBody>
      </p:sp>
      <p:sp>
        <p:nvSpPr>
          <p:cNvPr id="5" name="Content Placeholder 5"/>
          <p:cNvSpPr>
            <a:spLocks noGrp="1"/>
          </p:cNvSpPr>
          <p:nvPr>
            <p:ph idx="14"/>
          </p:nvPr>
        </p:nvSpPr>
        <p:spPr>
          <a:xfrm>
            <a:off x="457200" y="2438400"/>
            <a:ext cx="4023360" cy="548640"/>
          </a:xfrm>
        </p:spPr>
        <p:txBody>
          <a:bodyPr/>
          <a:lstStyle/>
          <a:p>
            <a:r>
              <a:rPr lang="en-US" sz="2800" b="1" dirty="0"/>
              <a:t>Solution</a:t>
            </a:r>
            <a:r>
              <a:rPr lang="en-US" sz="2800" dirty="0"/>
              <a:t>:</a:t>
            </a:r>
          </a:p>
        </p:txBody>
      </p:sp>
      <p:graphicFrame>
        <p:nvGraphicFramePr>
          <p:cNvPr id="22" name="Object 6"/>
          <p:cNvGraphicFramePr>
            <a:graphicFrameLocks noChangeAspect="1"/>
          </p:cNvGraphicFramePr>
          <p:nvPr>
            <p:extLst>
              <p:ext uri="{D42A27DB-BD31-4B8C-83A1-F6EECF244321}">
                <p14:modId xmlns:p14="http://schemas.microsoft.com/office/powerpoint/2010/main" val="2974738235"/>
              </p:ext>
            </p:extLst>
          </p:nvPr>
        </p:nvGraphicFramePr>
        <p:xfrm>
          <a:off x="457200" y="2895600"/>
          <a:ext cx="5252544" cy="530640"/>
        </p:xfrm>
        <a:graphic>
          <a:graphicData uri="http://schemas.openxmlformats.org/presentationml/2006/ole">
            <mc:AlternateContent xmlns:mc="http://schemas.openxmlformats.org/markup-compatibility/2006">
              <mc:Choice xmlns:v="urn:schemas-microsoft-com:vml" Requires="v">
                <p:oleObj spid="_x0000_s8942" name="Equation" r:id="rId5" imgW="2387520" imgH="241200" progId="Equation.DSMT4">
                  <p:embed/>
                </p:oleObj>
              </mc:Choice>
              <mc:Fallback>
                <p:oleObj name="Equation" r:id="rId5" imgW="2387520" imgH="241200" progId="Equation.DSMT4">
                  <p:embed/>
                  <p:pic>
                    <p:nvPicPr>
                      <p:cNvPr id="22" name="Object 7"/>
                      <p:cNvPicPr/>
                      <p:nvPr/>
                    </p:nvPicPr>
                    <p:blipFill>
                      <a:blip r:embed="rId6"/>
                      <a:stretch>
                        <a:fillRect/>
                      </a:stretch>
                    </p:blipFill>
                    <p:spPr>
                      <a:xfrm>
                        <a:off x="457200" y="2895600"/>
                        <a:ext cx="5252544" cy="530640"/>
                      </a:xfrm>
                      <a:prstGeom prst="rect">
                        <a:avLst/>
                      </a:prstGeom>
                    </p:spPr>
                  </p:pic>
                </p:oleObj>
              </mc:Fallback>
            </mc:AlternateContent>
          </a:graphicData>
        </a:graphic>
      </p:graphicFrame>
      <p:sp>
        <p:nvSpPr>
          <p:cNvPr id="6" name="Content Placeholder 7"/>
          <p:cNvSpPr>
            <a:spLocks noGrp="1"/>
          </p:cNvSpPr>
          <p:nvPr>
            <p:ph idx="15"/>
          </p:nvPr>
        </p:nvSpPr>
        <p:spPr>
          <a:xfrm>
            <a:off x="6065520" y="3003440"/>
            <a:ext cx="2468880" cy="365760"/>
          </a:xfrm>
        </p:spPr>
        <p:txBody>
          <a:bodyPr/>
          <a:lstStyle/>
          <a:p>
            <a:r>
              <a:rPr lang="en-US" sz="2000" dirty="0">
                <a:solidFill>
                  <a:srgbClr val="C00000"/>
                </a:solidFill>
              </a:rPr>
              <a:t>by truth table for </a:t>
            </a:r>
            <a:r>
              <a:rPr lang="en-US" sz="2000" dirty="0">
                <a:solidFill>
                  <a:srgbClr val="C00000"/>
                </a:solidFill>
                <a:sym typeface="Symbol"/>
              </a:rPr>
              <a:t></a:t>
            </a:r>
            <a:endParaRPr lang="en-US" sz="2000" dirty="0">
              <a:solidFill>
                <a:srgbClr val="C00000"/>
              </a:solidFill>
            </a:endParaRPr>
          </a:p>
        </p:txBody>
      </p:sp>
      <p:graphicFrame>
        <p:nvGraphicFramePr>
          <p:cNvPr id="23" name="Object 8"/>
          <p:cNvGraphicFramePr>
            <a:graphicFrameLocks noChangeAspect="1"/>
          </p:cNvGraphicFramePr>
          <p:nvPr>
            <p:extLst>
              <p:ext uri="{D42A27DB-BD31-4B8C-83A1-F6EECF244321}">
                <p14:modId xmlns:p14="http://schemas.microsoft.com/office/powerpoint/2010/main" val="2086826739"/>
              </p:ext>
            </p:extLst>
          </p:nvPr>
        </p:nvGraphicFramePr>
        <p:xfrm>
          <a:off x="2795585" y="3468771"/>
          <a:ext cx="2989008" cy="530640"/>
        </p:xfrm>
        <a:graphic>
          <a:graphicData uri="http://schemas.openxmlformats.org/presentationml/2006/ole">
            <mc:AlternateContent xmlns:mc="http://schemas.openxmlformats.org/markup-compatibility/2006">
              <mc:Choice xmlns:v="urn:schemas-microsoft-com:vml" Requires="v">
                <p:oleObj spid="_x0000_s8943" name="Equation" r:id="rId7" imgW="1358640" imgH="241200" progId="Equation.DSMT4">
                  <p:embed/>
                </p:oleObj>
              </mc:Choice>
              <mc:Fallback>
                <p:oleObj name="Equation" r:id="rId7" imgW="1358640" imgH="241200" progId="Equation.DSMT4">
                  <p:embed/>
                  <p:pic>
                    <p:nvPicPr>
                      <p:cNvPr id="23" name="Object 9"/>
                      <p:cNvPicPr/>
                      <p:nvPr/>
                    </p:nvPicPr>
                    <p:blipFill>
                      <a:blip r:embed="rId8"/>
                      <a:stretch>
                        <a:fillRect/>
                      </a:stretch>
                    </p:blipFill>
                    <p:spPr>
                      <a:xfrm>
                        <a:off x="2795585" y="3468771"/>
                        <a:ext cx="2989008" cy="530640"/>
                      </a:xfrm>
                      <a:prstGeom prst="rect">
                        <a:avLst/>
                      </a:prstGeom>
                    </p:spPr>
                  </p:pic>
                </p:oleObj>
              </mc:Fallback>
            </mc:AlternateContent>
          </a:graphicData>
        </a:graphic>
      </p:graphicFrame>
      <p:sp>
        <p:nvSpPr>
          <p:cNvPr id="7" name="Content Placeholder 9"/>
          <p:cNvSpPr>
            <a:spLocks noGrp="1"/>
          </p:cNvSpPr>
          <p:nvPr>
            <p:ph idx="16"/>
          </p:nvPr>
        </p:nvSpPr>
        <p:spPr>
          <a:xfrm>
            <a:off x="6065520" y="3551211"/>
            <a:ext cx="2926080" cy="365760"/>
          </a:xfrm>
        </p:spPr>
        <p:txBody>
          <a:bodyPr/>
          <a:lstStyle/>
          <a:p>
            <a:r>
              <a:rPr lang="en-US" sz="2000" dirty="0">
                <a:solidFill>
                  <a:srgbClr val="C00000"/>
                </a:solidFill>
              </a:rPr>
              <a:t>by the first De Morgan law</a:t>
            </a:r>
          </a:p>
        </p:txBody>
      </p:sp>
      <p:graphicFrame>
        <p:nvGraphicFramePr>
          <p:cNvPr id="24" name="Object 10"/>
          <p:cNvGraphicFramePr>
            <a:graphicFrameLocks noChangeAspect="1"/>
          </p:cNvGraphicFramePr>
          <p:nvPr>
            <p:extLst>
              <p:ext uri="{D42A27DB-BD31-4B8C-83A1-F6EECF244321}">
                <p14:modId xmlns:p14="http://schemas.microsoft.com/office/powerpoint/2010/main" val="938390332"/>
              </p:ext>
            </p:extLst>
          </p:nvPr>
        </p:nvGraphicFramePr>
        <p:xfrm>
          <a:off x="2795585" y="4065308"/>
          <a:ext cx="2989008" cy="530640"/>
        </p:xfrm>
        <a:graphic>
          <a:graphicData uri="http://schemas.openxmlformats.org/presentationml/2006/ole">
            <mc:AlternateContent xmlns:mc="http://schemas.openxmlformats.org/markup-compatibility/2006">
              <mc:Choice xmlns:v="urn:schemas-microsoft-com:vml" Requires="v">
                <p:oleObj spid="_x0000_s8944" name="Equation" r:id="rId9" imgW="1358640" imgH="241200" progId="Equation.DSMT4">
                  <p:embed/>
                </p:oleObj>
              </mc:Choice>
              <mc:Fallback>
                <p:oleObj name="Equation" r:id="rId9" imgW="1358640" imgH="241200" progId="Equation.DSMT4">
                  <p:embed/>
                  <p:pic>
                    <p:nvPicPr>
                      <p:cNvPr id="24" name="Object 11"/>
                      <p:cNvPicPr/>
                      <p:nvPr/>
                    </p:nvPicPr>
                    <p:blipFill>
                      <a:blip r:embed="rId10"/>
                      <a:stretch>
                        <a:fillRect/>
                      </a:stretch>
                    </p:blipFill>
                    <p:spPr>
                      <a:xfrm>
                        <a:off x="2795585" y="4065308"/>
                        <a:ext cx="2989008" cy="530640"/>
                      </a:xfrm>
                      <a:prstGeom prst="rect">
                        <a:avLst/>
                      </a:prstGeom>
                    </p:spPr>
                  </p:pic>
                </p:oleObj>
              </mc:Fallback>
            </mc:AlternateContent>
          </a:graphicData>
        </a:graphic>
      </p:graphicFrame>
      <p:sp>
        <p:nvSpPr>
          <p:cNvPr id="8" name="Content Placeholder 11"/>
          <p:cNvSpPr>
            <a:spLocks noGrp="1"/>
          </p:cNvSpPr>
          <p:nvPr>
            <p:ph idx="17"/>
          </p:nvPr>
        </p:nvSpPr>
        <p:spPr>
          <a:xfrm>
            <a:off x="6065520" y="4148940"/>
            <a:ext cx="2377440" cy="1005840"/>
          </a:xfrm>
        </p:spPr>
        <p:txBody>
          <a:bodyPr/>
          <a:lstStyle/>
          <a:p>
            <a:r>
              <a:rPr lang="en-US" sz="2000" dirty="0">
                <a:solidFill>
                  <a:srgbClr val="C00000"/>
                </a:solidFill>
              </a:rPr>
              <a:t>by associative and commutative laws</a:t>
            </a:r>
            <a:br>
              <a:rPr lang="en-US" sz="2000" dirty="0">
                <a:solidFill>
                  <a:srgbClr val="C00000"/>
                </a:solidFill>
              </a:rPr>
            </a:br>
            <a:r>
              <a:rPr lang="en-US" sz="2000" dirty="0">
                <a:solidFill>
                  <a:srgbClr val="C00000"/>
                </a:solidFill>
              </a:rPr>
              <a:t>laws for disjunction</a:t>
            </a:r>
          </a:p>
        </p:txBody>
      </p:sp>
      <p:graphicFrame>
        <p:nvGraphicFramePr>
          <p:cNvPr id="25" name="Object 12"/>
          <p:cNvGraphicFramePr>
            <a:graphicFrameLocks noChangeAspect="1"/>
          </p:cNvGraphicFramePr>
          <p:nvPr>
            <p:extLst>
              <p:ext uri="{D42A27DB-BD31-4B8C-83A1-F6EECF244321}">
                <p14:modId xmlns:p14="http://schemas.microsoft.com/office/powerpoint/2010/main" val="2498223241"/>
              </p:ext>
            </p:extLst>
          </p:nvPr>
        </p:nvGraphicFramePr>
        <p:xfrm>
          <a:off x="2795585" y="5376954"/>
          <a:ext cx="1089000" cy="362736"/>
        </p:xfrm>
        <a:graphic>
          <a:graphicData uri="http://schemas.openxmlformats.org/presentationml/2006/ole">
            <mc:AlternateContent xmlns:mc="http://schemas.openxmlformats.org/markup-compatibility/2006">
              <mc:Choice xmlns:v="urn:schemas-microsoft-com:vml" Requires="v">
                <p:oleObj spid="_x0000_s8945" name="Equation" r:id="rId11" imgW="495000" imgH="164880" progId="Equation.DSMT4">
                  <p:embed/>
                </p:oleObj>
              </mc:Choice>
              <mc:Fallback>
                <p:oleObj name="Equation" r:id="rId11" imgW="495000" imgH="164880" progId="Equation.DSMT4">
                  <p:embed/>
                  <p:pic>
                    <p:nvPicPr>
                      <p:cNvPr id="25" name="Object 13"/>
                      <p:cNvPicPr/>
                      <p:nvPr/>
                    </p:nvPicPr>
                    <p:blipFill>
                      <a:blip r:embed="rId12"/>
                      <a:stretch>
                        <a:fillRect/>
                      </a:stretch>
                    </p:blipFill>
                    <p:spPr>
                      <a:xfrm>
                        <a:off x="2795585" y="5376954"/>
                        <a:ext cx="1089000" cy="362736"/>
                      </a:xfrm>
                      <a:prstGeom prst="rect">
                        <a:avLst/>
                      </a:prstGeom>
                    </p:spPr>
                  </p:pic>
                </p:oleObj>
              </mc:Fallback>
            </mc:AlternateContent>
          </a:graphicData>
        </a:graphic>
      </p:graphicFrame>
      <p:sp>
        <p:nvSpPr>
          <p:cNvPr id="10" name="Content Placeholder 13"/>
          <p:cNvSpPr>
            <a:spLocks noGrp="1"/>
          </p:cNvSpPr>
          <p:nvPr>
            <p:ph idx="20"/>
          </p:nvPr>
        </p:nvSpPr>
        <p:spPr>
          <a:xfrm>
            <a:off x="6065520" y="5373930"/>
            <a:ext cx="1828800" cy="365760"/>
          </a:xfrm>
        </p:spPr>
        <p:txBody>
          <a:bodyPr/>
          <a:lstStyle/>
          <a:p>
            <a:r>
              <a:rPr lang="en-US" sz="2000" dirty="0">
                <a:solidFill>
                  <a:srgbClr val="C00000"/>
                </a:solidFill>
              </a:rPr>
              <a:t>by truth tables</a:t>
            </a:r>
          </a:p>
        </p:txBody>
      </p:sp>
      <p:graphicFrame>
        <p:nvGraphicFramePr>
          <p:cNvPr id="26" name="Object 14"/>
          <p:cNvGraphicFramePr>
            <a:graphicFrameLocks noChangeAspect="1"/>
          </p:cNvGraphicFramePr>
          <p:nvPr>
            <p:extLst>
              <p:ext uri="{D42A27DB-BD31-4B8C-83A1-F6EECF244321}">
                <p14:modId xmlns:p14="http://schemas.microsoft.com/office/powerpoint/2010/main" val="2137748714"/>
              </p:ext>
            </p:extLst>
          </p:nvPr>
        </p:nvGraphicFramePr>
        <p:xfrm>
          <a:off x="2795585" y="5960352"/>
          <a:ext cx="586080" cy="362736"/>
        </p:xfrm>
        <a:graphic>
          <a:graphicData uri="http://schemas.openxmlformats.org/presentationml/2006/ole">
            <mc:AlternateContent xmlns:mc="http://schemas.openxmlformats.org/markup-compatibility/2006">
              <mc:Choice xmlns:v="urn:schemas-microsoft-com:vml" Requires="v">
                <p:oleObj spid="_x0000_s8946" name="Equation" r:id="rId13" imgW="266400" imgH="164880" progId="Equation.DSMT4">
                  <p:embed/>
                </p:oleObj>
              </mc:Choice>
              <mc:Fallback>
                <p:oleObj name="Equation" r:id="rId13" imgW="266400" imgH="164880" progId="Equation.DSMT4">
                  <p:embed/>
                  <p:pic>
                    <p:nvPicPr>
                      <p:cNvPr id="26" name="Object 15"/>
                      <p:cNvPicPr/>
                      <p:nvPr/>
                    </p:nvPicPr>
                    <p:blipFill>
                      <a:blip r:embed="rId14"/>
                      <a:stretch>
                        <a:fillRect/>
                      </a:stretch>
                    </p:blipFill>
                    <p:spPr>
                      <a:xfrm>
                        <a:off x="2795585" y="5960352"/>
                        <a:ext cx="586080" cy="362736"/>
                      </a:xfrm>
                      <a:prstGeom prst="rect">
                        <a:avLst/>
                      </a:prstGeom>
                    </p:spPr>
                  </p:pic>
                </p:oleObj>
              </mc:Fallback>
            </mc:AlternateContent>
          </a:graphicData>
        </a:graphic>
      </p:graphicFrame>
      <p:sp>
        <p:nvSpPr>
          <p:cNvPr id="11" name="Content Placeholder 15"/>
          <p:cNvSpPr>
            <a:spLocks noGrp="1"/>
          </p:cNvSpPr>
          <p:nvPr>
            <p:ph idx="21"/>
          </p:nvPr>
        </p:nvSpPr>
        <p:spPr>
          <a:xfrm>
            <a:off x="6065520" y="5958840"/>
            <a:ext cx="2560320" cy="365760"/>
          </a:xfrm>
        </p:spPr>
        <p:txBody>
          <a:bodyPr/>
          <a:lstStyle/>
          <a:p>
            <a:r>
              <a:rPr lang="en-US" sz="2000" dirty="0">
                <a:solidFill>
                  <a:srgbClr val="C00000"/>
                </a:solidFill>
              </a:rPr>
              <a:t>by the domination law</a:t>
            </a:r>
          </a:p>
        </p:txBody>
      </p:sp>
      <p:sp>
        <p:nvSpPr>
          <p:cNvPr id="17"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43</a:t>
            </a:fld>
            <a:endParaRPr lang="en-US" sz="1600" b="1" dirty="0"/>
          </a:p>
        </p:txBody>
      </p:sp>
    </p:spTree>
    <p:extLst>
      <p:ext uri="{BB962C8B-B14F-4D97-AF65-F5344CB8AC3E}">
        <p14:creationId xmlns:p14="http://schemas.microsoft.com/office/powerpoint/2010/main" val="2763892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500"/>
                                        <p:tgtEl>
                                          <p:spTgt spid="23"/>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wipe(left)">
                                      <p:cBhvr>
                                        <p:cTn id="24" dur="500"/>
                                        <p:tgtEl>
                                          <p:spTgt spid="7">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wipe(left)">
                                      <p:cBhvr>
                                        <p:cTn id="33" dur="500"/>
                                        <p:tgtEl>
                                          <p:spTgt spid="8">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left)">
                                      <p:cBhvr>
                                        <p:cTn id="38" dur="500"/>
                                        <p:tgtEl>
                                          <p:spTgt spid="25"/>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10">
                                            <p:txEl>
                                              <p:pRg st="0" end="0"/>
                                            </p:txEl>
                                          </p:spTgt>
                                        </p:tgtEl>
                                        <p:attrNameLst>
                                          <p:attrName>style.visibility</p:attrName>
                                        </p:attrNameLst>
                                      </p:cBhvr>
                                      <p:to>
                                        <p:strVal val="visible"/>
                                      </p:to>
                                    </p:set>
                                    <p:animEffect transition="in" filter="wipe(left)">
                                      <p:cBhvr>
                                        <p:cTn id="42" dur="500"/>
                                        <p:tgtEl>
                                          <p:spTgt spid="1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left)">
                                      <p:cBhvr>
                                        <p:cTn id="47" dur="500"/>
                                        <p:tgtEl>
                                          <p:spTgt spid="2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1">
                                            <p:txEl>
                                              <p:pRg st="0" end="0"/>
                                            </p:txEl>
                                          </p:spTgt>
                                        </p:tgtEl>
                                        <p:attrNameLst>
                                          <p:attrName>style.visibility</p:attrName>
                                        </p:attrNameLst>
                                      </p:cBhvr>
                                      <p:to>
                                        <p:strVal val="visible"/>
                                      </p:to>
                                    </p:set>
                                    <p:animEffect transition="in" filter="wipe(left)">
                                      <p:cBhvr>
                                        <p:cTn id="50"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P spid="8" grpId="0" build="p"/>
      <p:bldP spid="10" grpId="0" build="p"/>
      <p:bldP spid="1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prove a tautology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990600"/>
                <a:ext cx="8686800" cy="5516562"/>
              </a:xfrm>
              <a:noFill/>
              <a:ln>
                <a:noFill/>
              </a:ln>
              <a:effectLst/>
            </p:spPr>
            <p:style>
              <a:lnRef idx="1">
                <a:schemeClr val="accent1"/>
              </a:lnRef>
              <a:fillRef idx="2">
                <a:schemeClr val="accent1"/>
              </a:fillRef>
              <a:effectRef idx="1">
                <a:schemeClr val="accent1"/>
              </a:effectRef>
              <a:fontRef idx="minor">
                <a:schemeClr val="dk1"/>
              </a:fontRef>
            </p:style>
            <p:txBody>
              <a:bodyPr/>
              <a:lstStyle/>
              <a:p>
                <a:pPr>
                  <a:lnSpc>
                    <a:spcPts val="2500"/>
                  </a:lnSpc>
                </a:pPr>
                <a:r>
                  <a:rPr lang="en-US" sz="2000" dirty="0">
                    <a:solidFill>
                      <a:schemeClr val="tx1"/>
                    </a:solidFill>
                  </a:rPr>
                  <a:t>Three ways to prove a given proposition </a:t>
                </a:r>
                <a14:m>
                  <m:oMath xmlns:m="http://schemas.openxmlformats.org/officeDocument/2006/math">
                    <m:r>
                      <a:rPr lang="en-US" sz="2000" i="1" dirty="0" smtClean="0">
                        <a:solidFill>
                          <a:schemeClr val="tx1"/>
                        </a:solidFill>
                        <a:latin typeface="Cambria Math"/>
                      </a:rPr>
                      <m:t>𝑝</m:t>
                    </m:r>
                  </m:oMath>
                </a14:m>
                <a:r>
                  <a:rPr lang="en-US" sz="2000" dirty="0">
                    <a:solidFill>
                      <a:schemeClr val="tx1"/>
                    </a:solidFill>
                  </a:rPr>
                  <a:t> is a tautology:</a:t>
                </a:r>
              </a:p>
              <a:p>
                <a:pPr marL="514350" indent="-514350">
                  <a:lnSpc>
                    <a:spcPts val="2500"/>
                  </a:lnSpc>
                  <a:buFont typeface="+mj-lt"/>
                  <a:buAutoNum type="arabicPeriod"/>
                </a:pPr>
                <a:r>
                  <a:rPr lang="en-US" sz="2000" b="1" dirty="0">
                    <a:solidFill>
                      <a:schemeClr val="tx1"/>
                    </a:solidFill>
                  </a:rPr>
                  <a:t>[Brute Force]  </a:t>
                </a:r>
                <a:r>
                  <a:rPr lang="en-US" sz="2000" dirty="0">
                    <a:solidFill>
                      <a:schemeClr val="tx1"/>
                    </a:solidFill>
                  </a:rPr>
                  <a:t>Use the </a:t>
                </a:r>
                <a:r>
                  <a:rPr lang="en-US" sz="2000" dirty="0">
                    <a:solidFill>
                      <a:srgbClr val="0000FF"/>
                    </a:solidFill>
                  </a:rPr>
                  <a:t>truth table </a:t>
                </a:r>
                <a:r>
                  <a:rPr lang="en-US" sz="2000" dirty="0">
                    <a:solidFill>
                      <a:schemeClr val="tx1"/>
                    </a:solidFill>
                  </a:rPr>
                  <a:t>technique.</a:t>
                </a:r>
              </a:p>
              <a:p>
                <a:pPr marL="514350" indent="-514350">
                  <a:lnSpc>
                    <a:spcPts val="2500"/>
                  </a:lnSpc>
                  <a:buFont typeface="+mj-lt"/>
                  <a:buAutoNum type="arabicPeriod"/>
                </a:pPr>
                <a:r>
                  <a:rPr lang="en-US" sz="2000" b="1" dirty="0">
                    <a:solidFill>
                      <a:schemeClr val="tx1"/>
                    </a:solidFill>
                  </a:rPr>
                  <a:t>[Simplification]    </a:t>
                </a:r>
                <a:r>
                  <a:rPr lang="en-US" sz="2000" dirty="0">
                    <a:solidFill>
                      <a:schemeClr val="tx1"/>
                    </a:solidFill>
                  </a:rPr>
                  <a:t>Starting from </a:t>
                </a:r>
                <a14:m>
                  <m:oMath xmlns:m="http://schemas.openxmlformats.org/officeDocument/2006/math">
                    <m:r>
                      <a:rPr lang="en-US" sz="2000" i="1" dirty="0" smtClean="0">
                        <a:solidFill>
                          <a:schemeClr val="tx1"/>
                        </a:solidFill>
                        <a:latin typeface="Cambria Math"/>
                      </a:rPr>
                      <m:t>𝑝</m:t>
                    </m:r>
                  </m:oMath>
                </a14:m>
                <a:r>
                  <a:rPr lang="en-US" sz="2000" dirty="0">
                    <a:solidFill>
                      <a:schemeClr val="tx1"/>
                    </a:solidFill>
                  </a:rPr>
                  <a:t>, use a sequence of equivalences to simplify it to </a:t>
                </a:r>
                <a14:m>
                  <m:oMath xmlns:m="http://schemas.openxmlformats.org/officeDocument/2006/math">
                    <m:r>
                      <a:rPr lang="en-US" sz="2000" i="1" dirty="0" smtClean="0">
                        <a:solidFill>
                          <a:schemeClr val="tx1"/>
                        </a:solidFill>
                        <a:latin typeface="Cambria Math"/>
                      </a:rPr>
                      <m:t>𝑇</m:t>
                    </m:r>
                  </m:oMath>
                </a14:m>
                <a:r>
                  <a:rPr lang="en-US" sz="2000" dirty="0">
                    <a:solidFill>
                      <a:schemeClr val="tx1"/>
                    </a:solidFill>
                  </a:rPr>
                  <a:t> (true):</a:t>
                </a:r>
                <a:br>
                  <a:rPr lang="en-US" sz="2000" dirty="0">
                    <a:solidFill>
                      <a:schemeClr val="tx1"/>
                    </a:solidFill>
                  </a:rPr>
                </a:br>
                <a14:m>
                  <m:oMath xmlns:m="http://schemas.openxmlformats.org/officeDocument/2006/math">
                    <m:r>
                      <a:rPr lang="en-CA" sz="2000" b="0" i="1" smtClean="0">
                        <a:solidFill>
                          <a:srgbClr val="0000FF"/>
                        </a:solidFill>
                        <a:latin typeface="Cambria Math"/>
                      </a:rPr>
                      <m:t>𝑝</m:t>
                    </m:r>
                    <m:r>
                      <a:rPr lang="en-CA" sz="2000" b="0" i="1" smtClean="0">
                        <a:solidFill>
                          <a:srgbClr val="0000FF"/>
                        </a:solidFill>
                        <a:latin typeface="Cambria Math"/>
                        <a:ea typeface="Cambria Math"/>
                      </a:rPr>
                      <m:t>≡</m:t>
                    </m:r>
                    <m:sSub>
                      <m:sSubPr>
                        <m:ctrlPr>
                          <a:rPr lang="en-CA" sz="2000" b="0" i="1" smtClean="0">
                            <a:solidFill>
                              <a:srgbClr val="0000FF"/>
                            </a:solidFill>
                            <a:latin typeface="Cambria Math" panose="02040503050406030204" pitchFamily="18" charset="0"/>
                            <a:ea typeface="Cambria Math"/>
                          </a:rPr>
                        </m:ctrlPr>
                      </m:sSubPr>
                      <m:e>
                        <m:r>
                          <a:rPr lang="en-CA" sz="2000" b="0" i="1" smtClean="0">
                            <a:solidFill>
                              <a:srgbClr val="0000FF"/>
                            </a:solidFill>
                            <a:latin typeface="Cambria Math"/>
                            <a:ea typeface="Cambria Math"/>
                          </a:rPr>
                          <m:t>𝑝</m:t>
                        </m:r>
                      </m:e>
                      <m:sub>
                        <m:r>
                          <a:rPr lang="en-CA" sz="2000" b="0" i="1" smtClean="0">
                            <a:solidFill>
                              <a:srgbClr val="0000FF"/>
                            </a:solidFill>
                            <a:latin typeface="Cambria Math"/>
                            <a:ea typeface="Cambria Math"/>
                          </a:rPr>
                          <m:t>1</m:t>
                        </m:r>
                      </m:sub>
                    </m:sSub>
                    <m:r>
                      <a:rPr lang="en-CA" sz="2000" b="0" i="1" smtClean="0">
                        <a:solidFill>
                          <a:srgbClr val="0000FF"/>
                        </a:solidFill>
                        <a:latin typeface="Cambria Math"/>
                        <a:ea typeface="Cambria Math"/>
                      </a:rPr>
                      <m:t>≡</m:t>
                    </m:r>
                    <m:sSub>
                      <m:sSubPr>
                        <m:ctrlPr>
                          <a:rPr lang="en-CA" sz="2000" b="0" i="1" smtClean="0">
                            <a:solidFill>
                              <a:srgbClr val="0000FF"/>
                            </a:solidFill>
                            <a:latin typeface="Cambria Math" panose="02040503050406030204" pitchFamily="18" charset="0"/>
                            <a:ea typeface="Cambria Math"/>
                          </a:rPr>
                        </m:ctrlPr>
                      </m:sSubPr>
                      <m:e>
                        <m:r>
                          <a:rPr lang="en-CA" sz="2000" b="0" i="1" smtClean="0">
                            <a:solidFill>
                              <a:srgbClr val="0000FF"/>
                            </a:solidFill>
                            <a:latin typeface="Cambria Math"/>
                            <a:ea typeface="Cambria Math"/>
                          </a:rPr>
                          <m:t>𝑝</m:t>
                        </m:r>
                      </m:e>
                      <m:sub>
                        <m:r>
                          <a:rPr lang="en-CA" sz="2000" b="0" i="1" smtClean="0">
                            <a:solidFill>
                              <a:srgbClr val="0000FF"/>
                            </a:solidFill>
                            <a:latin typeface="Cambria Math"/>
                            <a:ea typeface="Cambria Math"/>
                          </a:rPr>
                          <m:t>2</m:t>
                        </m:r>
                      </m:sub>
                    </m:sSub>
                    <m:r>
                      <a:rPr lang="en-CA" sz="2000" b="0" i="1" smtClean="0">
                        <a:solidFill>
                          <a:srgbClr val="0000FF"/>
                        </a:solidFill>
                        <a:latin typeface="Cambria Math"/>
                        <a:ea typeface="Cambria Math"/>
                      </a:rPr>
                      <m:t>≡⋯≡</m:t>
                    </m:r>
                    <m:sSub>
                      <m:sSubPr>
                        <m:ctrlPr>
                          <a:rPr lang="en-CA" sz="2000" b="0" i="1" smtClean="0">
                            <a:solidFill>
                              <a:srgbClr val="0000FF"/>
                            </a:solidFill>
                            <a:latin typeface="Cambria Math" panose="02040503050406030204" pitchFamily="18" charset="0"/>
                            <a:ea typeface="Cambria Math"/>
                          </a:rPr>
                        </m:ctrlPr>
                      </m:sSubPr>
                      <m:e>
                        <m:r>
                          <a:rPr lang="en-CA" sz="2000" b="0" i="1" smtClean="0">
                            <a:solidFill>
                              <a:srgbClr val="0000FF"/>
                            </a:solidFill>
                            <a:latin typeface="Cambria Math"/>
                            <a:ea typeface="Cambria Math"/>
                          </a:rPr>
                          <m:t>𝑝</m:t>
                        </m:r>
                      </m:e>
                      <m:sub>
                        <m:r>
                          <a:rPr lang="en-CA" sz="2000" b="0" i="1" smtClean="0">
                            <a:solidFill>
                              <a:srgbClr val="0000FF"/>
                            </a:solidFill>
                            <a:latin typeface="Cambria Math"/>
                            <a:ea typeface="Cambria Math"/>
                          </a:rPr>
                          <m:t>𝑛</m:t>
                        </m:r>
                      </m:sub>
                    </m:sSub>
                    <m:r>
                      <a:rPr lang="en-CA" sz="2000" b="0" i="1" smtClean="0">
                        <a:solidFill>
                          <a:srgbClr val="0000FF"/>
                        </a:solidFill>
                        <a:latin typeface="Cambria Math"/>
                        <a:ea typeface="Cambria Math"/>
                      </a:rPr>
                      <m:t>≡</m:t>
                    </m:r>
                    <m:r>
                      <a:rPr lang="en-CA" sz="2000" b="0" i="1" smtClean="0">
                        <a:solidFill>
                          <a:srgbClr val="0000FF"/>
                        </a:solidFill>
                        <a:latin typeface="Cambria Math"/>
                        <a:ea typeface="Cambria Math"/>
                      </a:rPr>
                      <m:t>𝑇</m:t>
                    </m:r>
                    <m:r>
                      <a:rPr lang="en-CA" sz="2000" b="0" i="1" smtClean="0">
                        <a:solidFill>
                          <a:srgbClr val="0000FF"/>
                        </a:solidFill>
                        <a:latin typeface="Cambria Math"/>
                        <a:ea typeface="Cambria Math"/>
                      </a:rPr>
                      <m:t>.</m:t>
                    </m:r>
                  </m:oMath>
                </a14:m>
                <a:endParaRPr lang="en-US" sz="2000" dirty="0">
                  <a:solidFill>
                    <a:srgbClr val="0000FF"/>
                  </a:solidFill>
                </a:endParaRPr>
              </a:p>
              <a:p>
                <a:pPr marL="514350" indent="-514350">
                  <a:lnSpc>
                    <a:spcPts val="2500"/>
                  </a:lnSpc>
                  <a:buFont typeface="+mj-lt"/>
                  <a:buAutoNum type="arabicPeriod"/>
                </a:pPr>
                <a:r>
                  <a:rPr lang="en-US" sz="2000" b="1" dirty="0">
                    <a:solidFill>
                      <a:schemeClr val="tx1"/>
                    </a:solidFill>
                  </a:rPr>
                  <a:t>[Inference]  </a:t>
                </a:r>
                <a:r>
                  <a:rPr lang="en-CA" sz="2000" dirty="0">
                    <a:solidFill>
                      <a:schemeClr val="tx1"/>
                    </a:solidFill>
                  </a:rPr>
                  <a:t>Prove  </a:t>
                </a:r>
                <a14:m>
                  <m:oMath xmlns:m="http://schemas.openxmlformats.org/officeDocument/2006/math">
                    <m:r>
                      <a:rPr lang="en-CA" sz="2000" b="0" i="1" smtClean="0">
                        <a:solidFill>
                          <a:srgbClr val="0000FF"/>
                        </a:solidFill>
                        <a:latin typeface="Cambria Math"/>
                      </a:rPr>
                      <m:t>𝑇</m:t>
                    </m:r>
                    <m:r>
                      <a:rPr lang="en-CA" sz="2000" b="0" i="1" smtClean="0">
                        <a:solidFill>
                          <a:srgbClr val="0000FF"/>
                        </a:solidFill>
                        <a:latin typeface="Cambria Math"/>
                        <a:ea typeface="Cambria Math"/>
                      </a:rPr>
                      <m:t>→</m:t>
                    </m:r>
                    <m:r>
                      <a:rPr lang="en-CA" sz="2000" b="0" i="1" smtClean="0">
                        <a:solidFill>
                          <a:srgbClr val="0000FF"/>
                        </a:solidFill>
                        <a:latin typeface="Cambria Math"/>
                        <a:ea typeface="Cambria Math"/>
                      </a:rPr>
                      <m:t>𝑝</m:t>
                    </m:r>
                  </m:oMath>
                </a14:m>
                <a:r>
                  <a:rPr lang="en-US" sz="2000" dirty="0">
                    <a:solidFill>
                      <a:schemeClr val="tx1"/>
                    </a:solidFill>
                  </a:rPr>
                  <a:t>   by an inference rule (then use Modus Ponens to infer </a:t>
                </a:r>
                <a14:m>
                  <m:oMath xmlns:m="http://schemas.openxmlformats.org/officeDocument/2006/math">
                    <m:r>
                      <a:rPr lang="en-US" sz="2000" i="1" dirty="0" smtClean="0">
                        <a:solidFill>
                          <a:schemeClr val="tx1"/>
                        </a:solidFill>
                        <a:latin typeface="Cambria Math"/>
                      </a:rPr>
                      <m:t>𝑝</m:t>
                    </m:r>
                  </m:oMath>
                </a14:m>
                <a:r>
                  <a:rPr lang="en-US" sz="2000" dirty="0">
                    <a:solidFill>
                      <a:schemeClr val="tx1"/>
                    </a:solidFill>
                  </a:rPr>
                  <a:t>). Instead of </a:t>
                </a:r>
                <a14:m>
                  <m:oMath xmlns:m="http://schemas.openxmlformats.org/officeDocument/2006/math">
                    <m:r>
                      <a:rPr lang="en-CA" sz="2000" b="0" i="1" smtClean="0">
                        <a:solidFill>
                          <a:schemeClr val="tx1"/>
                        </a:solidFill>
                        <a:latin typeface="Cambria Math"/>
                      </a:rPr>
                      <m:t>𝑇</m:t>
                    </m:r>
                  </m:oMath>
                </a14:m>
                <a:r>
                  <a:rPr lang="en-US" sz="2000" dirty="0">
                    <a:solidFill>
                      <a:schemeClr val="tx1"/>
                    </a:solidFill>
                  </a:rPr>
                  <a:t> (true), we can use any already established tautology. We can even use a sequence of such inference rules starting from established tautologies and infer new tautologies from them.</a:t>
                </a:r>
                <a:br>
                  <a:rPr lang="en-US" sz="2000" dirty="0">
                    <a:solidFill>
                      <a:schemeClr val="tx1"/>
                    </a:solidFill>
                  </a:rPr>
                </a:br>
                <a:r>
                  <a:rPr lang="en-US" sz="2800" b="1" dirty="0">
                    <a:solidFill>
                      <a:prstClr val="black"/>
                    </a:solidFill>
                  </a:rPr>
                  <a:t> </a:t>
                </a:r>
                <a:endParaRPr lang="en-US" sz="2800"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990600"/>
                <a:ext cx="8686800" cy="5516562"/>
              </a:xfrm>
              <a:blipFill rotWithShape="1">
                <a:blip r:embed="rId2"/>
                <a:stretch>
                  <a:fillRect l="-702" t="-553" r="-1333"/>
                </a:stretch>
              </a:blipFill>
              <a:ln>
                <a:noFill/>
              </a:ln>
              <a:effectLst/>
            </p:spPr>
            <p:txBody>
              <a:bodyPr/>
              <a:lstStyle/>
              <a:p>
                <a:r>
                  <a:rPr lang="en-CA">
                    <a:noFill/>
                  </a:rPr>
                  <a:t> </a:t>
                </a:r>
              </a:p>
            </p:txBody>
          </p:sp>
        </mc:Fallback>
      </mc:AlternateContent>
      <p:sp>
        <p:nvSpPr>
          <p:cNvPr id="10"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44</a:t>
            </a:fld>
            <a:endParaRPr lang="en-US" sz="1600" b="1" dirty="0"/>
          </a:p>
        </p:txBody>
      </p:sp>
      <mc:AlternateContent xmlns:mc="http://schemas.openxmlformats.org/markup-compatibility/2006" xmlns:a14="http://schemas.microsoft.com/office/drawing/2010/main">
        <mc:Choice Requires="a14">
          <p:sp>
            <p:nvSpPr>
              <p:cNvPr id="4" name="Rectangle 3"/>
              <p:cNvSpPr/>
              <p:nvPr/>
            </p:nvSpPr>
            <p:spPr>
              <a:xfrm>
                <a:off x="1143000" y="4760530"/>
                <a:ext cx="7543800" cy="1164229"/>
              </a:xfrm>
              <a:prstGeom prst="rect">
                <a:avLst/>
              </a:prstGeom>
            </p:spPr>
            <p:txBody>
              <a:bodyPr wrap="square">
                <a:spAutoFit/>
              </a:bodyPr>
              <a:lstStyle/>
              <a:p>
                <a:pPr marL="809625" indent="-809625" defTabSz="457200">
                  <a:lnSpc>
                    <a:spcPts val="1500"/>
                  </a:lnSpc>
                  <a:spcBef>
                    <a:spcPts val="1200"/>
                  </a:spcBef>
                  <a:spcAft>
                    <a:spcPts val="600"/>
                  </a:spcAft>
                  <a:tabLst>
                    <a:tab pos="809625" algn="l"/>
                  </a:tabLst>
                </a:pPr>
                <a:r>
                  <a:rPr lang="en-US" sz="2000" b="1" dirty="0">
                    <a:solidFill>
                      <a:srgbClr val="0000FF"/>
                    </a:solidFill>
                    <a:cs typeface="Arial" panose="020B0604020202020204" pitchFamily="34" charset="0"/>
                  </a:rPr>
                  <a:t>Example:  </a:t>
                </a:r>
                <a:r>
                  <a:rPr lang="en-US" sz="2000" dirty="0">
                    <a:solidFill>
                      <a:prstClr val="black"/>
                    </a:solidFill>
                    <a:cs typeface="Arial" panose="020B0604020202020204" pitchFamily="34" charset="0"/>
                  </a:rPr>
                  <a:t>Prove    </a:t>
                </a:r>
                <a14:m>
                  <m:oMath xmlns:m="http://schemas.openxmlformats.org/officeDocument/2006/math">
                    <m:d>
                      <m:dPr>
                        <m:ctrlPr>
                          <a:rPr lang="en-CA" sz="2000" i="1" dirty="0" smtClean="0">
                            <a:solidFill>
                              <a:srgbClr val="0000FF"/>
                            </a:solidFill>
                            <a:latin typeface="Cambria Math" panose="02040503050406030204" pitchFamily="18" charset="0"/>
                          </a:rPr>
                        </m:ctrlPr>
                      </m:dPr>
                      <m:e>
                        <m:r>
                          <a:rPr lang="en-CA" sz="2000" i="1">
                            <a:solidFill>
                              <a:srgbClr val="0000FF"/>
                            </a:solidFill>
                            <a:latin typeface="Cambria Math"/>
                          </a:rPr>
                          <m:t>𝑝</m:t>
                        </m:r>
                        <m:r>
                          <a:rPr lang="en-CA" sz="2000" i="1">
                            <a:solidFill>
                              <a:srgbClr val="0000FF"/>
                            </a:solidFill>
                            <a:latin typeface="Cambria Math"/>
                            <a:ea typeface="Cambria Math"/>
                          </a:rPr>
                          <m:t>∧</m:t>
                        </m:r>
                        <m:r>
                          <a:rPr lang="en-CA" sz="2000" i="1">
                            <a:solidFill>
                              <a:srgbClr val="0000FF"/>
                            </a:solidFill>
                            <a:latin typeface="Cambria Math"/>
                            <a:ea typeface="Cambria Math"/>
                          </a:rPr>
                          <m:t>𝑞</m:t>
                        </m:r>
                      </m:e>
                    </m:d>
                    <m:r>
                      <a:rPr lang="en-CA" sz="2000" i="1">
                        <a:solidFill>
                          <a:srgbClr val="0000FF"/>
                        </a:solidFill>
                        <a:latin typeface="Cambria Math"/>
                        <a:ea typeface="Cambria Math"/>
                      </a:rPr>
                      <m:t>→</m:t>
                    </m:r>
                    <m:d>
                      <m:dPr>
                        <m:ctrlPr>
                          <a:rPr lang="en-CA" sz="2000" i="1">
                            <a:solidFill>
                              <a:srgbClr val="0000FF"/>
                            </a:solidFill>
                            <a:latin typeface="Cambria Math" panose="02040503050406030204" pitchFamily="18" charset="0"/>
                            <a:ea typeface="Cambria Math"/>
                          </a:rPr>
                        </m:ctrlPr>
                      </m:dPr>
                      <m:e>
                        <m:r>
                          <a:rPr lang="en-CA" sz="2000" i="1">
                            <a:solidFill>
                              <a:srgbClr val="0000FF"/>
                            </a:solidFill>
                            <a:latin typeface="Cambria Math"/>
                            <a:ea typeface="Cambria Math"/>
                          </a:rPr>
                          <m:t>𝑝</m:t>
                        </m:r>
                        <m:r>
                          <a:rPr lang="en-CA" sz="2000" i="1">
                            <a:solidFill>
                              <a:srgbClr val="0000FF"/>
                            </a:solidFill>
                            <a:latin typeface="Cambria Math"/>
                            <a:ea typeface="Cambria Math"/>
                          </a:rPr>
                          <m:t>∨¬</m:t>
                        </m:r>
                        <m:r>
                          <a:rPr lang="en-CA" sz="2000" i="1">
                            <a:solidFill>
                              <a:srgbClr val="0000FF"/>
                            </a:solidFill>
                            <a:latin typeface="Cambria Math"/>
                            <a:ea typeface="Cambria Math"/>
                          </a:rPr>
                          <m:t>𝑞</m:t>
                        </m:r>
                      </m:e>
                    </m:d>
                  </m:oMath>
                </a14:m>
                <a:r>
                  <a:rPr lang="en-US" sz="2000" dirty="0">
                    <a:solidFill>
                      <a:prstClr val="black"/>
                    </a:solidFill>
                    <a:cs typeface="Arial" panose="020B0604020202020204" pitchFamily="34" charset="0"/>
                  </a:rPr>
                  <a:t>    is a tautology.</a:t>
                </a:r>
                <a:endParaRPr lang="en-US" sz="2000" b="1" dirty="0">
                  <a:solidFill>
                    <a:prstClr val="black"/>
                  </a:solidFill>
                  <a:cs typeface="Arial" panose="020B0604020202020204" pitchFamily="34" charset="0"/>
                </a:endParaRPr>
              </a:p>
              <a:p>
                <a:pPr marL="809625" indent="-809625" defTabSz="457200">
                  <a:lnSpc>
                    <a:spcPts val="1500"/>
                  </a:lnSpc>
                  <a:spcBef>
                    <a:spcPts val="1200"/>
                  </a:spcBef>
                  <a:spcAft>
                    <a:spcPts val="600"/>
                  </a:spcAft>
                  <a:tabLst>
                    <a:tab pos="809625" algn="l"/>
                  </a:tabLst>
                </a:pPr>
                <a:r>
                  <a:rPr lang="en-US" sz="2000" b="1" dirty="0">
                    <a:solidFill>
                      <a:prstClr val="black"/>
                    </a:solidFill>
                    <a:cs typeface="Arial" panose="020B0604020202020204" pitchFamily="34" charset="0"/>
                  </a:rPr>
                  <a:t>Proof:</a:t>
                </a:r>
                <a:endParaRPr lang="en-CA" sz="1200" dirty="0"/>
              </a:p>
              <a:p>
                <a:pPr marL="809625" lvl="0" indent="-809625" defTabSz="457200">
                  <a:lnSpc>
                    <a:spcPts val="1500"/>
                  </a:lnSpc>
                  <a:spcBef>
                    <a:spcPts val="1200"/>
                  </a:spcBef>
                  <a:spcAft>
                    <a:spcPts val="600"/>
                  </a:spcAft>
                  <a:tabLst>
                    <a:tab pos="809625" algn="l"/>
                  </a:tabLst>
                </a:pPr>
                <a:endParaRPr lang="en-US" sz="2000" b="1" dirty="0">
                  <a:solidFill>
                    <a:prstClr val="black"/>
                  </a:solidFill>
                  <a:cs typeface="Arial" panose="020B0604020202020204" pitchFamily="34"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1143000" y="4760530"/>
                <a:ext cx="7543800" cy="1164229"/>
              </a:xfrm>
              <a:prstGeom prst="rect">
                <a:avLst/>
              </a:prstGeom>
              <a:blipFill rotWithShape="1">
                <a:blip r:embed="rId3"/>
                <a:stretch>
                  <a:fillRect l="-889" t="-1099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057400" y="5159986"/>
                <a:ext cx="6477000" cy="1164614"/>
              </a:xfrm>
              <a:prstGeom prst="rect">
                <a:avLst/>
              </a:prstGeom>
            </p:spPr>
            <p:txBody>
              <a:bodyPr wrap="square">
                <a:spAutoFit/>
              </a:bodyPr>
              <a:lstStyle/>
              <a:p>
                <a:pPr marL="357188" lvl="2" indent="-357188" defTabSz="352425">
                  <a:lnSpc>
                    <a:spcPts val="1500"/>
                  </a:lnSpc>
                  <a:spcBef>
                    <a:spcPts val="1200"/>
                  </a:spcBef>
                  <a:spcAft>
                    <a:spcPts val="600"/>
                  </a:spcAft>
                  <a:buClr>
                    <a:srgbClr val="B60000"/>
                  </a:buClr>
                  <a:buFont typeface="+mj-lt"/>
                  <a:buAutoNum type="arabicPeriod"/>
                </a:pPr>
                <a:r>
                  <a:rPr lang="en-CA" sz="2000" dirty="0">
                    <a:solidFill>
                      <a:prstClr val="black"/>
                    </a:solidFill>
                    <a:cs typeface="Arial" panose="020B0604020202020204" pitchFamily="34" charset="0"/>
                  </a:rPr>
                  <a:t> </a:t>
                </a:r>
                <a14:m>
                  <m:oMath xmlns:m="http://schemas.openxmlformats.org/officeDocument/2006/math">
                    <m:d>
                      <m:dPr>
                        <m:ctrlPr>
                          <a:rPr lang="en-CA" sz="2000" i="1" dirty="0">
                            <a:solidFill>
                              <a:prstClr val="black"/>
                            </a:solidFill>
                            <a:latin typeface="Cambria Math" panose="02040503050406030204" pitchFamily="18" charset="0"/>
                          </a:rPr>
                        </m:ctrlPr>
                      </m:dPr>
                      <m:e>
                        <m:r>
                          <a:rPr lang="en-CA" sz="2000" i="1">
                            <a:solidFill>
                              <a:prstClr val="black"/>
                            </a:solidFill>
                            <a:latin typeface="Cambria Math"/>
                          </a:rPr>
                          <m:t>𝑝</m:t>
                        </m:r>
                        <m:r>
                          <a:rPr lang="en-CA" sz="2000" i="1">
                            <a:solidFill>
                              <a:prstClr val="black"/>
                            </a:solidFill>
                            <a:latin typeface="Cambria Math"/>
                            <a:ea typeface="Cambria Math"/>
                          </a:rPr>
                          <m:t>∧</m:t>
                        </m:r>
                        <m:r>
                          <a:rPr lang="en-CA" sz="2000" b="0" i="1" smtClean="0">
                            <a:solidFill>
                              <a:prstClr val="black"/>
                            </a:solidFill>
                            <a:latin typeface="Cambria Math"/>
                            <a:ea typeface="Cambria Math"/>
                          </a:rPr>
                          <m:t>𝑞</m:t>
                        </m:r>
                      </m:e>
                    </m:d>
                    <m:r>
                      <a:rPr lang="en-CA" sz="2000" i="1">
                        <a:solidFill>
                          <a:prstClr val="black"/>
                        </a:solidFill>
                        <a:latin typeface="Cambria Math"/>
                        <a:ea typeface="Cambria Math"/>
                      </a:rPr>
                      <m:t>→</m:t>
                    </m:r>
                  </m:oMath>
                </a14:m>
                <a:r>
                  <a:rPr lang="en-US" sz="2000" dirty="0">
                    <a:solidFill>
                      <a:prstClr val="black"/>
                    </a:solidFill>
                    <a:cs typeface="Arial" panose="020B0604020202020204" pitchFamily="34" charset="0"/>
                  </a:rPr>
                  <a:t> </a:t>
                </a:r>
                <a14:m>
                  <m:oMath xmlns:m="http://schemas.openxmlformats.org/officeDocument/2006/math">
                    <m:r>
                      <a:rPr lang="en-CA" sz="2000" i="1" dirty="0" smtClean="0">
                        <a:solidFill>
                          <a:prstClr val="black"/>
                        </a:solidFill>
                        <a:latin typeface="Cambria Math"/>
                        <a:ea typeface="Cambria Math"/>
                      </a:rPr>
                      <m:t>𝑝</m:t>
                    </m:r>
                  </m:oMath>
                </a14:m>
                <a:r>
                  <a:rPr lang="en-US" sz="2000" dirty="0">
                    <a:solidFill>
                      <a:prstClr val="black"/>
                    </a:solidFill>
                    <a:cs typeface="Arial" panose="020B0604020202020204" pitchFamily="34" charset="0"/>
                  </a:rPr>
                  <a:t> 				</a:t>
                </a:r>
                <a:r>
                  <a:rPr lang="en-US" sz="2000" i="1" dirty="0">
                    <a:solidFill>
                      <a:srgbClr val="C00000"/>
                    </a:solidFill>
                    <a:cs typeface="Arial" panose="020B0604020202020204" pitchFamily="34" charset="0"/>
                  </a:rPr>
                  <a:t>(Simplification)</a:t>
                </a:r>
              </a:p>
              <a:p>
                <a:pPr marL="357188" lvl="2" indent="-357188" defTabSz="352425">
                  <a:lnSpc>
                    <a:spcPts val="1500"/>
                  </a:lnSpc>
                  <a:spcBef>
                    <a:spcPts val="1200"/>
                  </a:spcBef>
                  <a:spcAft>
                    <a:spcPts val="600"/>
                  </a:spcAft>
                  <a:buClr>
                    <a:srgbClr val="B60000"/>
                  </a:buClr>
                  <a:buFont typeface="+mj-lt"/>
                  <a:buAutoNum type="arabicPeriod"/>
                </a:pPr>
                <a:r>
                  <a:rPr lang="en-CA" sz="2000" dirty="0">
                    <a:solidFill>
                      <a:prstClr val="black"/>
                    </a:solidFill>
                    <a:cs typeface="Arial" panose="020B0604020202020204" pitchFamily="34" charset="0"/>
                  </a:rPr>
                  <a:t> </a:t>
                </a:r>
                <a14:m>
                  <m:oMath xmlns:m="http://schemas.openxmlformats.org/officeDocument/2006/math">
                    <m:r>
                      <a:rPr lang="en-CA" sz="2000" i="1">
                        <a:solidFill>
                          <a:prstClr val="black"/>
                        </a:solidFill>
                        <a:latin typeface="Cambria Math"/>
                      </a:rPr>
                      <m:t>𝑝</m:t>
                    </m:r>
                    <m:r>
                      <a:rPr lang="en-CA" sz="2000" i="1">
                        <a:solidFill>
                          <a:prstClr val="black"/>
                        </a:solidFill>
                        <a:latin typeface="Cambria Math"/>
                        <a:ea typeface="Cambria Math"/>
                      </a:rPr>
                      <m:t>→</m:t>
                    </m:r>
                    <m:d>
                      <m:dPr>
                        <m:ctrlPr>
                          <a:rPr lang="en-CA" sz="2000" i="1" dirty="0">
                            <a:solidFill>
                              <a:prstClr val="black"/>
                            </a:solidFill>
                            <a:latin typeface="Cambria Math" panose="02040503050406030204" pitchFamily="18" charset="0"/>
                          </a:rPr>
                        </m:ctrlPr>
                      </m:dPr>
                      <m:e>
                        <m:r>
                          <a:rPr lang="en-CA" sz="2000" i="1" dirty="0">
                            <a:solidFill>
                              <a:prstClr val="black"/>
                            </a:solidFill>
                            <a:latin typeface="Cambria Math"/>
                          </a:rPr>
                          <m:t> </m:t>
                        </m:r>
                        <m:r>
                          <a:rPr lang="en-CA" sz="2000" i="1">
                            <a:solidFill>
                              <a:prstClr val="black"/>
                            </a:solidFill>
                            <a:latin typeface="Cambria Math"/>
                            <a:ea typeface="Cambria Math"/>
                          </a:rPr>
                          <m:t>𝑝</m:t>
                        </m:r>
                        <m:r>
                          <a:rPr lang="en-CA" sz="2000" i="1">
                            <a:solidFill>
                              <a:prstClr val="black"/>
                            </a:solidFill>
                            <a:latin typeface="Cambria Math"/>
                            <a:ea typeface="Cambria Math"/>
                          </a:rPr>
                          <m:t>∨¬</m:t>
                        </m:r>
                        <m:r>
                          <a:rPr lang="en-CA" sz="2000" b="0" i="1" smtClean="0">
                            <a:solidFill>
                              <a:prstClr val="black"/>
                            </a:solidFill>
                            <a:latin typeface="Cambria Math"/>
                            <a:ea typeface="Cambria Math"/>
                          </a:rPr>
                          <m:t>𝑞</m:t>
                        </m:r>
                      </m:e>
                    </m:d>
                  </m:oMath>
                </a14:m>
                <a:r>
                  <a:rPr lang="en-US" sz="2000" dirty="0">
                    <a:solidFill>
                      <a:prstClr val="black"/>
                    </a:solidFill>
                    <a:cs typeface="Arial" panose="020B0604020202020204" pitchFamily="34" charset="0"/>
                  </a:rPr>
                  <a:t> 			</a:t>
                </a:r>
                <a:r>
                  <a:rPr lang="en-US" sz="2000" i="1" dirty="0">
                    <a:solidFill>
                      <a:srgbClr val="C00000"/>
                    </a:solidFill>
                    <a:cs typeface="Arial" panose="020B0604020202020204" pitchFamily="34" charset="0"/>
                  </a:rPr>
                  <a:t>(Addition)</a:t>
                </a:r>
              </a:p>
              <a:p>
                <a:pPr marL="357188" lvl="2" indent="-357188" defTabSz="352425">
                  <a:lnSpc>
                    <a:spcPts val="1500"/>
                  </a:lnSpc>
                  <a:spcBef>
                    <a:spcPts val="1200"/>
                  </a:spcBef>
                  <a:spcAft>
                    <a:spcPts val="600"/>
                  </a:spcAft>
                  <a:buClr>
                    <a:srgbClr val="B60000"/>
                  </a:buClr>
                  <a:buFont typeface="+mj-lt"/>
                  <a:buAutoNum type="arabicPeriod"/>
                </a:pPr>
                <a:r>
                  <a:rPr lang="en-CA" sz="2000" dirty="0">
                    <a:solidFill>
                      <a:prstClr val="black"/>
                    </a:solidFill>
                  </a:rPr>
                  <a:t> </a:t>
                </a:r>
                <a14:m>
                  <m:oMath xmlns:m="http://schemas.openxmlformats.org/officeDocument/2006/math">
                    <m:d>
                      <m:dPr>
                        <m:ctrlPr>
                          <a:rPr lang="en-CA" sz="2000" i="1" dirty="0">
                            <a:solidFill>
                              <a:prstClr val="black"/>
                            </a:solidFill>
                            <a:latin typeface="Cambria Math" panose="02040503050406030204" pitchFamily="18" charset="0"/>
                          </a:rPr>
                        </m:ctrlPr>
                      </m:dPr>
                      <m:e>
                        <m:r>
                          <a:rPr lang="en-CA" sz="2000" i="1">
                            <a:solidFill>
                              <a:prstClr val="black"/>
                            </a:solidFill>
                            <a:latin typeface="Cambria Math"/>
                          </a:rPr>
                          <m:t>𝑝</m:t>
                        </m:r>
                        <m:r>
                          <a:rPr lang="en-CA" sz="2000" i="1">
                            <a:solidFill>
                              <a:prstClr val="black"/>
                            </a:solidFill>
                            <a:latin typeface="Cambria Math"/>
                            <a:ea typeface="Cambria Math"/>
                          </a:rPr>
                          <m:t>∧</m:t>
                        </m:r>
                        <m:r>
                          <a:rPr lang="en-CA" sz="2000" i="1">
                            <a:solidFill>
                              <a:prstClr val="black"/>
                            </a:solidFill>
                            <a:latin typeface="Cambria Math"/>
                            <a:ea typeface="Cambria Math"/>
                          </a:rPr>
                          <m:t>𝑞</m:t>
                        </m:r>
                      </m:e>
                    </m:d>
                    <m:r>
                      <a:rPr lang="en-CA" sz="2000" i="1">
                        <a:solidFill>
                          <a:prstClr val="black"/>
                        </a:solidFill>
                        <a:latin typeface="Cambria Math"/>
                        <a:ea typeface="Cambria Math"/>
                      </a:rPr>
                      <m:t>→</m:t>
                    </m:r>
                    <m:d>
                      <m:dPr>
                        <m:ctrlPr>
                          <a:rPr lang="en-CA" sz="2000" i="1">
                            <a:solidFill>
                              <a:prstClr val="black"/>
                            </a:solidFill>
                            <a:latin typeface="Cambria Math" panose="02040503050406030204" pitchFamily="18" charset="0"/>
                            <a:ea typeface="Cambria Math"/>
                          </a:rPr>
                        </m:ctrlPr>
                      </m:dPr>
                      <m:e>
                        <m:r>
                          <a:rPr lang="en-CA" sz="2000" i="1" smtClean="0">
                            <a:solidFill>
                              <a:prstClr val="black"/>
                            </a:solidFill>
                            <a:latin typeface="Cambria Math"/>
                            <a:ea typeface="Cambria Math"/>
                          </a:rPr>
                          <m:t>𝑝</m:t>
                        </m:r>
                        <m:r>
                          <a:rPr lang="en-CA" sz="2000" i="1">
                            <a:solidFill>
                              <a:prstClr val="black"/>
                            </a:solidFill>
                            <a:latin typeface="Cambria Math"/>
                            <a:ea typeface="Cambria Math"/>
                          </a:rPr>
                          <m:t>∨¬</m:t>
                        </m:r>
                        <m:r>
                          <a:rPr lang="en-CA" sz="2000" i="1">
                            <a:solidFill>
                              <a:prstClr val="black"/>
                            </a:solidFill>
                            <a:latin typeface="Cambria Math"/>
                            <a:ea typeface="Cambria Math"/>
                          </a:rPr>
                          <m:t>𝑞</m:t>
                        </m:r>
                      </m:e>
                    </m:d>
                  </m:oMath>
                </a14:m>
                <a:r>
                  <a:rPr lang="en-US" sz="2000" dirty="0">
                    <a:solidFill>
                      <a:prstClr val="black"/>
                    </a:solidFill>
                    <a:cs typeface="Arial" panose="020B0604020202020204" pitchFamily="34" charset="0"/>
                  </a:rPr>
                  <a:t>  	</a:t>
                </a:r>
                <a:r>
                  <a:rPr lang="en-US" sz="2000" i="1" dirty="0">
                    <a:solidFill>
                      <a:srgbClr val="C00000"/>
                    </a:solidFill>
                    <a:cs typeface="Arial" panose="020B0604020202020204" pitchFamily="34" charset="0"/>
                  </a:rPr>
                  <a:t>(Hypothetical Syllogism on 1 &amp; 2) </a:t>
                </a:r>
              </a:p>
            </p:txBody>
          </p:sp>
        </mc:Choice>
        <mc:Fallback xmlns="">
          <p:sp>
            <p:nvSpPr>
              <p:cNvPr id="6" name="Rectangle 5"/>
              <p:cNvSpPr>
                <a:spLocks noRot="1" noChangeAspect="1" noMove="1" noResize="1" noEditPoints="1" noAdjustHandles="1" noChangeArrowheads="1" noChangeShapeType="1" noTextEdit="1"/>
              </p:cNvSpPr>
              <p:nvPr/>
            </p:nvSpPr>
            <p:spPr>
              <a:xfrm>
                <a:off x="2057400" y="5159986"/>
                <a:ext cx="6477000" cy="1164614"/>
              </a:xfrm>
              <a:prstGeom prst="rect">
                <a:avLst/>
              </a:prstGeom>
              <a:blipFill rotWithShape="1">
                <a:blip r:embed="rId4"/>
                <a:stretch>
                  <a:fillRect l="-1036" t="-11458" r="-753" b="-6771"/>
                </a:stretch>
              </a:blipFill>
            </p:spPr>
            <p:txBody>
              <a:bodyPr/>
              <a:lstStyle/>
              <a:p>
                <a:r>
                  <a:rPr lang="en-CA">
                    <a:noFill/>
                  </a:rPr>
                  <a:t> </a:t>
                </a:r>
              </a:p>
            </p:txBody>
          </p:sp>
        </mc:Fallback>
      </mc:AlternateContent>
      <p:sp>
        <p:nvSpPr>
          <p:cNvPr id="5" name="Rounded Rectangular Callout 4"/>
          <p:cNvSpPr/>
          <p:nvPr/>
        </p:nvSpPr>
        <p:spPr>
          <a:xfrm>
            <a:off x="2819400" y="990600"/>
            <a:ext cx="3505200" cy="2209800"/>
          </a:xfrm>
          <a:prstGeom prst="wedgeRoundRectCallout">
            <a:avLst>
              <a:gd name="adj1" fmla="val -87475"/>
              <a:gd name="adj2" fmla="val 55555"/>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ct val="150000"/>
              </a:lnSpc>
            </a:pPr>
            <a:r>
              <a:rPr lang="en-CA" sz="2400" b="1" dirty="0">
                <a:solidFill>
                  <a:srgbClr val="C00000"/>
                </a:solidFill>
              </a:rPr>
              <a:t>Revisit this after </a:t>
            </a:r>
          </a:p>
          <a:p>
            <a:pPr algn="ctr">
              <a:lnSpc>
                <a:spcPct val="150000"/>
              </a:lnSpc>
            </a:pPr>
            <a:r>
              <a:rPr lang="en-CA" sz="2400" b="1" dirty="0">
                <a:solidFill>
                  <a:srgbClr val="0000FF"/>
                </a:solidFill>
              </a:rPr>
              <a:t>Chapter 1 – Part 3</a:t>
            </a:r>
          </a:p>
          <a:p>
            <a:pPr algn="ctr">
              <a:lnSpc>
                <a:spcPct val="150000"/>
              </a:lnSpc>
            </a:pPr>
            <a:r>
              <a:rPr lang="en-CA" sz="2400" b="1" dirty="0">
                <a:solidFill>
                  <a:srgbClr val="C00000"/>
                </a:solidFill>
              </a:rPr>
              <a:t>slides</a:t>
            </a:r>
          </a:p>
        </p:txBody>
      </p:sp>
    </p:spTree>
    <p:extLst>
      <p:ext uri="{BB962C8B-B14F-4D97-AF65-F5344CB8AC3E}">
        <p14:creationId xmlns:p14="http://schemas.microsoft.com/office/powerpoint/2010/main" val="100029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par>
                          <p:cTn id="18" fill="hold">
                            <p:stCondLst>
                              <p:cond delay="500"/>
                            </p:stCondLst>
                            <p:childTnLst>
                              <p:par>
                                <p:cTn id="19" presetID="22" presetClass="entr" presetSubtype="2" fill="hold" grpId="0" nodeType="afterEffect">
                                  <p:stCondLst>
                                    <p:cond delay="500"/>
                                  </p:stCondLst>
                                  <p:childTnLst>
                                    <p:set>
                                      <p:cBhvr>
                                        <p:cTn id="20" dur="1" fill="hold">
                                          <p:stCondLst>
                                            <p:cond delay="0"/>
                                          </p:stCondLst>
                                        </p:cTn>
                                        <p:tgtEl>
                                          <p:spTgt spid="5"/>
                                        </p:tgtEl>
                                        <p:attrNameLst>
                                          <p:attrName>style.visibility</p:attrName>
                                        </p:attrNameLst>
                                      </p:cBhvr>
                                      <p:to>
                                        <p:strVal val="visible"/>
                                      </p:to>
                                    </p:set>
                                    <p:animEffect transition="in" filter="wipe(right)">
                                      <p:cBhvr>
                                        <p:cTn id="21" dur="1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xEl>
                                              <p:pRg st="0" end="0"/>
                                            </p:txEl>
                                          </p:spTgt>
                                        </p:tgtEl>
                                        <p:attrNameLst>
                                          <p:attrName>style.visibility</p:attrName>
                                        </p:attrNameLst>
                                      </p:cBhvr>
                                      <p:to>
                                        <p:strVal val="visible"/>
                                      </p:to>
                                    </p:set>
                                    <p:animEffect transition="in" filter="wipe(left)">
                                      <p:cBhvr>
                                        <p:cTn id="26" dur="500"/>
                                        <p:tgtEl>
                                          <p:spTgt spid="4">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Effect transition="in" filter="wipe(left)">
                                      <p:cBhvr>
                                        <p:cTn id="31" dur="500"/>
                                        <p:tgtEl>
                                          <p:spTgt spid="4">
                                            <p:txEl>
                                              <p:pRg st="1" end="1"/>
                                            </p:txEl>
                                          </p:spTgt>
                                        </p:tgtEl>
                                      </p:cBhvr>
                                    </p:animEffect>
                                  </p:childTnLst>
                                </p:cTn>
                              </p:par>
                            </p:childTnLst>
                          </p:cTn>
                        </p:par>
                        <p:par>
                          <p:cTn id="32" fill="hold">
                            <p:stCondLst>
                              <p:cond delay="500"/>
                            </p:stCondLst>
                            <p:childTnLst>
                              <p:par>
                                <p:cTn id="33" presetID="22" presetClass="entr" presetSubtype="8" fill="hold" grpId="0" nodeType="afterEffect">
                                  <p:stCondLst>
                                    <p:cond delay="25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wipe(left)">
                                      <p:cBhvr>
                                        <p:cTn id="35" dur="500"/>
                                        <p:tgtEl>
                                          <p:spTgt spid="6">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6">
                                            <p:txEl>
                                              <p:pRg st="1" end="1"/>
                                            </p:txEl>
                                          </p:spTgt>
                                        </p:tgtEl>
                                        <p:attrNameLst>
                                          <p:attrName>style.visibility</p:attrName>
                                        </p:attrNameLst>
                                      </p:cBhvr>
                                      <p:to>
                                        <p:strVal val="visible"/>
                                      </p:to>
                                    </p:set>
                                    <p:animEffect transition="in" filter="wipe(left)">
                                      <p:cBhvr>
                                        <p:cTn id="40" dur="500"/>
                                        <p:tgtEl>
                                          <p:spTgt spid="6">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6">
                                            <p:txEl>
                                              <p:pRg st="2" end="2"/>
                                            </p:txEl>
                                          </p:spTgt>
                                        </p:tgtEl>
                                        <p:attrNameLst>
                                          <p:attrName>style.visibility</p:attrName>
                                        </p:attrNameLst>
                                      </p:cBhvr>
                                      <p:to>
                                        <p:strVal val="visible"/>
                                      </p:to>
                                    </p:set>
                                    <p:animEffect transition="in" filter="wipe(left)">
                                      <p:cBhvr>
                                        <p:cTn id="4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5"/>
      <p:bldP spid="4" grpId="0" uiExpand="1" build="p" bldLvl="3"/>
      <p:bldP spid="6" grpId="0" uiExpand="1" build="p" bldLvl="3"/>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7187299" y="3782005"/>
            <a:ext cx="396768" cy="899497"/>
          </a:xfrm>
          <a:prstGeom prst="rect">
            <a:avLst/>
          </a:prstGeom>
          <a:solidFill>
            <a:schemeClr val="bg1"/>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42" name="Rectangle 41"/>
          <p:cNvSpPr/>
          <p:nvPr/>
        </p:nvSpPr>
        <p:spPr>
          <a:xfrm>
            <a:off x="7185863" y="2375408"/>
            <a:ext cx="396768" cy="905674"/>
          </a:xfrm>
          <a:prstGeom prst="rect">
            <a:avLst/>
          </a:prstGeom>
          <a:solidFill>
            <a:schemeClr val="bg1"/>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3" name="Rectangle 2"/>
          <p:cNvSpPr/>
          <p:nvPr/>
        </p:nvSpPr>
        <p:spPr>
          <a:xfrm>
            <a:off x="7187299" y="1036323"/>
            <a:ext cx="396768" cy="854260"/>
          </a:xfrm>
          <a:prstGeom prst="rect">
            <a:avLst/>
          </a:prstGeom>
          <a:solidFill>
            <a:schemeClr val="bg1"/>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2" name="Title 1"/>
          <p:cNvSpPr>
            <a:spLocks noGrp="1"/>
          </p:cNvSpPr>
          <p:nvPr>
            <p:ph type="title"/>
          </p:nvPr>
        </p:nvSpPr>
        <p:spPr>
          <a:xfrm>
            <a:off x="0" y="0"/>
            <a:ext cx="9144000" cy="914400"/>
          </a:xfrm>
        </p:spPr>
        <p:txBody>
          <a:bodyPr/>
          <a:lstStyle/>
          <a:p>
            <a:r>
              <a:rPr lang="en-US" dirty="0"/>
              <a:t>Digital Logic Gates</a:t>
            </a:r>
          </a:p>
        </p:txBody>
      </p:sp>
      <p:sp>
        <p:nvSpPr>
          <p:cNvPr id="4"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45</a:t>
            </a:fld>
            <a:endParaRPr lang="en-US" sz="1600" b="1" dirty="0"/>
          </a:p>
        </p:txBody>
      </p:sp>
      <p:grpSp>
        <p:nvGrpSpPr>
          <p:cNvPr id="10" name="Group 9"/>
          <p:cNvGrpSpPr/>
          <p:nvPr/>
        </p:nvGrpSpPr>
        <p:grpSpPr>
          <a:xfrm>
            <a:off x="1364300" y="982071"/>
            <a:ext cx="1910897" cy="908512"/>
            <a:chOff x="1224000" y="1117800"/>
            <a:chExt cx="1839449" cy="864000"/>
          </a:xfrm>
        </p:grpSpPr>
        <p:grpSp>
          <p:nvGrpSpPr>
            <p:cNvPr id="8" name="Group 7"/>
            <p:cNvGrpSpPr/>
            <p:nvPr/>
          </p:nvGrpSpPr>
          <p:grpSpPr>
            <a:xfrm>
              <a:off x="1224000" y="1117800"/>
              <a:ext cx="1839449" cy="864000"/>
              <a:chOff x="2462934" y="1041000"/>
              <a:chExt cx="1839449" cy="864000"/>
            </a:xfrm>
          </p:grpSpPr>
          <p:pic>
            <p:nvPicPr>
              <p:cNvPr id="27" name="Picture 8" descr="C:\Users\andy\AppData\Local\Microsoft\Windows\Temporary Internet Files\Content.IE5\L59488R8\a172a616d71c340624f7515b8b4e6d3a[1].jpg"/>
              <p:cNvPicPr>
                <a:picLocks noChangeAspect="1" noChangeArrowheads="1"/>
              </p:cNvPicPr>
              <p:nvPr/>
            </p:nvPicPr>
            <p:blipFill rotWithShape="1">
              <a:blip r:embed="rId2">
                <a:extLst>
                  <a:ext uri="{28A0092B-C50C-407E-A947-70E740481C1C}">
                    <a14:useLocalDpi xmlns:a14="http://schemas.microsoft.com/office/drawing/2010/main" val="0"/>
                  </a:ext>
                </a:extLst>
              </a:blip>
              <a:srcRect l="13974" t="36946" r="38137" b="47735"/>
              <a:stretch/>
            </p:blipFill>
            <p:spPr bwMode="auto">
              <a:xfrm>
                <a:off x="2462934" y="1041000"/>
                <a:ext cx="1767904" cy="864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TextBox 6"/>
                  <p:cNvSpPr txBox="1"/>
                  <p:nvPr/>
                </p:nvSpPr>
                <p:spPr>
                  <a:xfrm>
                    <a:off x="2462934" y="1182095"/>
                    <a:ext cx="338219" cy="2922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a:rPr>
                            <m:t>𝐴</m:t>
                          </m:r>
                        </m:oMath>
                      </m:oMathPara>
                    </a14:m>
                    <a:endParaRPr lang="en-CA" dirty="0"/>
                  </a:p>
                </p:txBody>
              </p:sp>
            </mc:Choice>
            <mc:Fallback xmlns="">
              <p:sp>
                <p:nvSpPr>
                  <p:cNvPr id="7" name="TextBox 6"/>
                  <p:cNvSpPr txBox="1">
                    <a:spLocks noRot="1" noChangeAspect="1" noMove="1" noResize="1" noEditPoints="1" noAdjustHandles="1" noChangeArrowheads="1" noChangeShapeType="1" noTextEdit="1"/>
                  </p:cNvSpPr>
                  <p:nvPr/>
                </p:nvSpPr>
                <p:spPr>
                  <a:xfrm>
                    <a:off x="2462934" y="1182095"/>
                    <a:ext cx="338219" cy="292219"/>
                  </a:xfrm>
                  <a:prstGeom prst="rect">
                    <a:avLst/>
                  </a:prstGeom>
                  <a:blipFill rotWithShape="1">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812345" y="1427825"/>
                    <a:ext cx="490038" cy="2922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a:ea typeface="Cambria Math"/>
                            </a:rPr>
                            <m:t>¬</m:t>
                          </m:r>
                          <m:r>
                            <a:rPr lang="en-CA" b="0" i="1" smtClean="0">
                              <a:latin typeface="Cambria Math"/>
                            </a:rPr>
                            <m:t>𝐴</m:t>
                          </m:r>
                        </m:oMath>
                      </m:oMathPara>
                    </a14:m>
                    <a:endParaRPr lang="en-CA" dirty="0"/>
                  </a:p>
                </p:txBody>
              </p:sp>
            </mc:Choice>
            <mc:Fallback xmlns="">
              <p:sp>
                <p:nvSpPr>
                  <p:cNvPr id="18" name="TextBox 17"/>
                  <p:cNvSpPr txBox="1">
                    <a:spLocks noRot="1" noChangeAspect="1" noMove="1" noResize="1" noEditPoints="1" noAdjustHandles="1" noChangeArrowheads="1" noChangeShapeType="1" noTextEdit="1"/>
                  </p:cNvSpPr>
                  <p:nvPr/>
                </p:nvSpPr>
                <p:spPr>
                  <a:xfrm>
                    <a:off x="3812345" y="1427825"/>
                    <a:ext cx="490038" cy="292219"/>
                  </a:xfrm>
                  <a:prstGeom prst="rect">
                    <a:avLst/>
                  </a:prstGeom>
                  <a:blipFill rotWithShape="1">
                    <a:blip r:embed="rId4"/>
                    <a:stretch>
                      <a:fillRect b="-12000"/>
                    </a:stretch>
                  </a:blipFill>
                </p:spPr>
                <p:txBody>
                  <a:bodyPr/>
                  <a:lstStyle/>
                  <a:p>
                    <a:r>
                      <a:rPr lang="en-CA">
                        <a:noFill/>
                      </a:rPr>
                      <a:t> </a:t>
                    </a:r>
                  </a:p>
                </p:txBody>
              </p:sp>
            </mc:Fallback>
          </mc:AlternateContent>
        </p:grpSp>
        <p:sp>
          <p:nvSpPr>
            <p:cNvPr id="9" name="TextBox 8"/>
            <p:cNvSpPr txBox="1"/>
            <p:nvPr/>
          </p:nvSpPr>
          <p:spPr>
            <a:xfrm>
              <a:off x="1678648" y="1392458"/>
              <a:ext cx="519166" cy="292219"/>
            </a:xfrm>
            <a:prstGeom prst="rect">
              <a:avLst/>
            </a:prstGeom>
            <a:noFill/>
          </p:spPr>
          <p:txBody>
            <a:bodyPr wrap="none" rtlCol="0">
              <a:spAutoFit/>
            </a:bodyPr>
            <a:lstStyle/>
            <a:p>
              <a:r>
                <a:rPr lang="en-CA" dirty="0"/>
                <a:t>NOT</a:t>
              </a:r>
            </a:p>
          </p:txBody>
        </p:sp>
      </p:grpSp>
      <p:grpSp>
        <p:nvGrpSpPr>
          <p:cNvPr id="11" name="Group 10"/>
          <p:cNvGrpSpPr/>
          <p:nvPr/>
        </p:nvGrpSpPr>
        <p:grpSpPr>
          <a:xfrm>
            <a:off x="1258480" y="2352435"/>
            <a:ext cx="2217599" cy="1062770"/>
            <a:chOff x="3930054" y="1098496"/>
            <a:chExt cx="1915562" cy="918674"/>
          </a:xfrm>
        </p:grpSpPr>
        <p:pic>
          <p:nvPicPr>
            <p:cNvPr id="21512" name="Picture 8" descr="C:\Users\andy\AppData\Local\Microsoft\Windows\Temporary Internet Files\Content.IE5\L59488R8\a172a616d71c340624f7515b8b4e6d3a[1].jpg"/>
            <p:cNvPicPr>
              <a:picLocks noChangeAspect="1" noChangeArrowheads="1"/>
            </p:cNvPicPr>
            <p:nvPr/>
          </p:nvPicPr>
          <p:blipFill rotWithShape="1">
            <a:blip r:embed="rId2">
              <a:extLst>
                <a:ext uri="{28A0092B-C50C-407E-A947-70E740481C1C}">
                  <a14:useLocalDpi xmlns:a14="http://schemas.microsoft.com/office/drawing/2010/main" val="0"/>
                </a:ext>
              </a:extLst>
            </a:blip>
            <a:srcRect l="12537" t="5830" r="38189" b="79285"/>
            <a:stretch/>
          </p:blipFill>
          <p:spPr bwMode="auto">
            <a:xfrm>
              <a:off x="3930054" y="1117800"/>
              <a:ext cx="1872000" cy="864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9" name="TextBox 18"/>
                <p:cNvSpPr txBox="1"/>
                <p:nvPr/>
              </p:nvSpPr>
              <p:spPr>
                <a:xfrm>
                  <a:off x="5173439" y="1517244"/>
                  <a:ext cx="672177" cy="2957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a:rPr>
                          <m:t>𝐴</m:t>
                        </m:r>
                        <m:r>
                          <a:rPr lang="en-CA" b="0" i="1" smtClean="0">
                            <a:latin typeface="Cambria Math"/>
                            <a:ea typeface="Cambria Math"/>
                          </a:rPr>
                          <m:t>∧</m:t>
                        </m:r>
                        <m:r>
                          <a:rPr lang="en-CA" b="0" i="1" smtClean="0">
                            <a:latin typeface="Cambria Math"/>
                            <a:ea typeface="Cambria Math"/>
                          </a:rPr>
                          <m:t>𝐵</m:t>
                        </m:r>
                      </m:oMath>
                    </m:oMathPara>
                  </a14:m>
                  <a:endParaRPr lang="en-CA" dirty="0"/>
                </a:p>
              </p:txBody>
            </p:sp>
          </mc:Choice>
          <mc:Fallback xmlns="">
            <p:sp>
              <p:nvSpPr>
                <p:cNvPr id="19" name="TextBox 18"/>
                <p:cNvSpPr txBox="1">
                  <a:spLocks noRot="1" noChangeAspect="1" noMove="1" noResize="1" noEditPoints="1" noAdjustHandles="1" noChangeArrowheads="1" noChangeShapeType="1" noTextEdit="1"/>
                </p:cNvSpPr>
                <p:nvPr/>
              </p:nvSpPr>
              <p:spPr>
                <a:xfrm>
                  <a:off x="5173439" y="1517244"/>
                  <a:ext cx="672177" cy="295768"/>
                </a:xfrm>
                <a:prstGeom prst="rect">
                  <a:avLst/>
                </a:prstGeom>
                <a:blipFill rotWithShape="1">
                  <a:blip r:embed="rId5"/>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4064963" y="1098496"/>
                  <a:ext cx="349189" cy="3204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sz="2000" b="0" i="1" smtClean="0">
                            <a:latin typeface="Cambria Math"/>
                          </a:rPr>
                          <m:t>𝐴</m:t>
                        </m:r>
                      </m:oMath>
                    </m:oMathPara>
                  </a14:m>
                  <a:endParaRPr lang="en-CA" sz="2000" dirty="0"/>
                </a:p>
              </p:txBody>
            </p:sp>
          </mc:Choice>
          <mc:Fallback xmlns="">
            <p:sp>
              <p:nvSpPr>
                <p:cNvPr id="35" name="TextBox 34"/>
                <p:cNvSpPr txBox="1">
                  <a:spLocks noRot="1" noChangeAspect="1" noMove="1" noResize="1" noEditPoints="1" noAdjustHandles="1" noChangeArrowheads="1" noChangeShapeType="1" noTextEdit="1"/>
                </p:cNvSpPr>
                <p:nvPr/>
              </p:nvSpPr>
              <p:spPr>
                <a:xfrm>
                  <a:off x="4064963" y="1098496"/>
                  <a:ext cx="349189" cy="320416"/>
                </a:xfrm>
                <a:prstGeom prst="rect">
                  <a:avLst/>
                </a:prstGeom>
                <a:blipFill rotWithShape="1">
                  <a:blip r:embed="rId6"/>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4064964" y="1696754"/>
                  <a:ext cx="358436" cy="3204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sz="2000" b="0" i="1" smtClean="0">
                            <a:latin typeface="Cambria Math"/>
                          </a:rPr>
                          <m:t>𝐵</m:t>
                        </m:r>
                      </m:oMath>
                    </m:oMathPara>
                  </a14:m>
                  <a:endParaRPr lang="en-CA" sz="2000" dirty="0"/>
                </a:p>
              </p:txBody>
            </p:sp>
          </mc:Choice>
          <mc:Fallback xmlns="">
            <p:sp>
              <p:nvSpPr>
                <p:cNvPr id="36" name="TextBox 35"/>
                <p:cNvSpPr txBox="1">
                  <a:spLocks noRot="1" noChangeAspect="1" noMove="1" noResize="1" noEditPoints="1" noAdjustHandles="1" noChangeArrowheads="1" noChangeShapeType="1" noTextEdit="1"/>
                </p:cNvSpPr>
                <p:nvPr/>
              </p:nvSpPr>
              <p:spPr>
                <a:xfrm>
                  <a:off x="4064964" y="1696754"/>
                  <a:ext cx="358436" cy="320416"/>
                </a:xfrm>
                <a:prstGeom prst="rect">
                  <a:avLst/>
                </a:prstGeom>
                <a:blipFill rotWithShape="1">
                  <a:blip r:embed="rId7"/>
                  <a:stretch>
                    <a:fillRect/>
                  </a:stretch>
                </a:blipFill>
              </p:spPr>
              <p:txBody>
                <a:bodyPr/>
                <a:lstStyle/>
                <a:p>
                  <a:r>
                    <a:rPr lang="en-CA">
                      <a:noFill/>
                    </a:rPr>
                    <a:t> </a:t>
                  </a:r>
                </a:p>
              </p:txBody>
            </p:sp>
          </mc:Fallback>
        </mc:AlternateContent>
        <p:sp>
          <p:nvSpPr>
            <p:cNvPr id="37" name="TextBox 36"/>
            <p:cNvSpPr txBox="1"/>
            <p:nvPr/>
          </p:nvSpPr>
          <p:spPr>
            <a:xfrm>
              <a:off x="4561858" y="1405017"/>
              <a:ext cx="563083" cy="320416"/>
            </a:xfrm>
            <a:prstGeom prst="rect">
              <a:avLst/>
            </a:prstGeom>
            <a:noFill/>
          </p:spPr>
          <p:txBody>
            <a:bodyPr wrap="none" rtlCol="0">
              <a:spAutoFit/>
            </a:bodyPr>
            <a:lstStyle/>
            <a:p>
              <a:r>
                <a:rPr lang="en-CA" sz="2000" dirty="0"/>
                <a:t>AND</a:t>
              </a:r>
            </a:p>
          </p:txBody>
        </p:sp>
      </p:grpSp>
      <p:grpSp>
        <p:nvGrpSpPr>
          <p:cNvPr id="12" name="Group 11"/>
          <p:cNvGrpSpPr/>
          <p:nvPr/>
        </p:nvGrpSpPr>
        <p:grpSpPr>
          <a:xfrm>
            <a:off x="1213809" y="3752659"/>
            <a:ext cx="2214722" cy="1061237"/>
            <a:chOff x="6689998" y="1110133"/>
            <a:chExt cx="1772540" cy="914103"/>
          </a:xfrm>
        </p:grpSpPr>
        <p:pic>
          <p:nvPicPr>
            <p:cNvPr id="26" name="Picture 8" descr="C:\Users\andy\AppData\Local\Microsoft\Windows\Temporary Internet Files\Content.IE5\L59488R8\a172a616d71c340624f7515b8b4e6d3a[1].jpg"/>
            <p:cNvPicPr>
              <a:picLocks noChangeAspect="1" noChangeArrowheads="1"/>
            </p:cNvPicPr>
            <p:nvPr/>
          </p:nvPicPr>
          <p:blipFill rotWithShape="1">
            <a:blip r:embed="rId2">
              <a:extLst>
                <a:ext uri="{28A0092B-C50C-407E-A947-70E740481C1C}">
                  <a14:useLocalDpi xmlns:a14="http://schemas.microsoft.com/office/drawing/2010/main" val="0"/>
                </a:ext>
              </a:extLst>
            </a:blip>
            <a:srcRect l="14388" t="21769" r="37832" b="63555"/>
            <a:stretch/>
          </p:blipFill>
          <p:spPr bwMode="auto">
            <a:xfrm>
              <a:off x="6690000" y="1151281"/>
              <a:ext cx="1764000" cy="828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0" name="TextBox 19"/>
                <p:cNvSpPr txBox="1"/>
                <p:nvPr/>
              </p:nvSpPr>
              <p:spPr>
                <a:xfrm>
                  <a:off x="7789936" y="1507241"/>
                  <a:ext cx="672602" cy="3022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a:rPr>
                          <m:t>𝐴</m:t>
                        </m:r>
                        <m:r>
                          <a:rPr lang="en-CA" b="0" i="1" smtClean="0">
                            <a:latin typeface="Cambria Math"/>
                            <a:ea typeface="Cambria Math"/>
                          </a:rPr>
                          <m:t>∨</m:t>
                        </m:r>
                        <m:r>
                          <a:rPr lang="en-CA" b="0" i="1" smtClean="0">
                            <a:latin typeface="Cambria Math"/>
                            <a:ea typeface="Cambria Math"/>
                          </a:rPr>
                          <m:t>𝐵</m:t>
                        </m:r>
                      </m:oMath>
                    </m:oMathPara>
                  </a14:m>
                  <a:endParaRPr lang="en-CA" dirty="0"/>
                </a:p>
              </p:txBody>
            </p:sp>
          </mc:Choice>
          <mc:Fallback xmlns="">
            <p:sp>
              <p:nvSpPr>
                <p:cNvPr id="20" name="TextBox 19"/>
                <p:cNvSpPr txBox="1">
                  <a:spLocks noRot="1" noChangeAspect="1" noMove="1" noResize="1" noEditPoints="1" noAdjustHandles="1" noChangeArrowheads="1" noChangeShapeType="1" noTextEdit="1"/>
                </p:cNvSpPr>
                <p:nvPr/>
              </p:nvSpPr>
              <p:spPr>
                <a:xfrm>
                  <a:off x="7789936" y="1507241"/>
                  <a:ext cx="672602" cy="302291"/>
                </a:xfrm>
                <a:prstGeom prst="rect">
                  <a:avLst/>
                </a:prstGeom>
                <a:blipFill rotWithShape="1">
                  <a:blip r:embed="rId8"/>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6689998" y="1696754"/>
                  <a:ext cx="358662" cy="3274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sz="2000" b="0" i="1" smtClean="0">
                            <a:latin typeface="Cambria Math"/>
                          </a:rPr>
                          <m:t>𝐵</m:t>
                        </m:r>
                      </m:oMath>
                    </m:oMathPara>
                  </a14:m>
                  <a:endParaRPr lang="en-CA" sz="2000" dirty="0"/>
                </a:p>
              </p:txBody>
            </p:sp>
          </mc:Choice>
          <mc:Fallback xmlns="">
            <p:sp>
              <p:nvSpPr>
                <p:cNvPr id="39" name="TextBox 38"/>
                <p:cNvSpPr txBox="1">
                  <a:spLocks noRot="1" noChangeAspect="1" noMove="1" noResize="1" noEditPoints="1" noAdjustHandles="1" noChangeArrowheads="1" noChangeShapeType="1" noTextEdit="1"/>
                </p:cNvSpPr>
                <p:nvPr/>
              </p:nvSpPr>
              <p:spPr>
                <a:xfrm>
                  <a:off x="6689998" y="1696754"/>
                  <a:ext cx="358662" cy="327482"/>
                </a:xfrm>
                <a:prstGeom prst="rect">
                  <a:avLst/>
                </a:prstGeom>
                <a:blipFill rotWithShape="1">
                  <a:blip r:embed="rId9"/>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6699487" y="1110133"/>
                  <a:ext cx="349410" cy="3274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sz="2000" b="0" i="1" smtClean="0">
                            <a:latin typeface="Cambria Math"/>
                          </a:rPr>
                          <m:t>𝐴</m:t>
                        </m:r>
                      </m:oMath>
                    </m:oMathPara>
                  </a14:m>
                  <a:endParaRPr lang="en-CA" sz="2000" dirty="0"/>
                </a:p>
              </p:txBody>
            </p:sp>
          </mc:Choice>
          <mc:Fallback xmlns="">
            <p:sp>
              <p:nvSpPr>
                <p:cNvPr id="40" name="TextBox 39"/>
                <p:cNvSpPr txBox="1">
                  <a:spLocks noRot="1" noChangeAspect="1" noMove="1" noResize="1" noEditPoints="1" noAdjustHandles="1" noChangeArrowheads="1" noChangeShapeType="1" noTextEdit="1"/>
                </p:cNvSpPr>
                <p:nvPr/>
              </p:nvSpPr>
              <p:spPr>
                <a:xfrm>
                  <a:off x="6699487" y="1110133"/>
                  <a:ext cx="349410" cy="327482"/>
                </a:xfrm>
                <a:prstGeom prst="rect">
                  <a:avLst/>
                </a:prstGeom>
                <a:blipFill rotWithShape="1">
                  <a:blip r:embed="rId10"/>
                  <a:stretch>
                    <a:fillRect/>
                  </a:stretch>
                </a:blipFill>
              </p:spPr>
              <p:txBody>
                <a:bodyPr/>
                <a:lstStyle/>
                <a:p>
                  <a:r>
                    <a:rPr lang="en-CA">
                      <a:noFill/>
                    </a:rPr>
                    <a:t> </a:t>
                  </a:r>
                </a:p>
              </p:txBody>
            </p:sp>
          </mc:Fallback>
        </mc:AlternateContent>
        <p:sp>
          <p:nvSpPr>
            <p:cNvPr id="41" name="TextBox 40"/>
            <p:cNvSpPr txBox="1"/>
            <p:nvPr/>
          </p:nvSpPr>
          <p:spPr>
            <a:xfrm>
              <a:off x="7289565" y="1421990"/>
              <a:ext cx="473939" cy="327482"/>
            </a:xfrm>
            <a:prstGeom prst="rect">
              <a:avLst/>
            </a:prstGeom>
            <a:noFill/>
          </p:spPr>
          <p:txBody>
            <a:bodyPr wrap="none" rtlCol="0">
              <a:spAutoFit/>
            </a:bodyPr>
            <a:lstStyle/>
            <a:p>
              <a:r>
                <a:rPr lang="en-CA" sz="2000" dirty="0"/>
                <a:t>OR </a:t>
              </a:r>
            </a:p>
          </p:txBody>
        </p:sp>
      </p:grpSp>
      <p:grpSp>
        <p:nvGrpSpPr>
          <p:cNvPr id="13" name="Group 12"/>
          <p:cNvGrpSpPr/>
          <p:nvPr/>
        </p:nvGrpSpPr>
        <p:grpSpPr>
          <a:xfrm>
            <a:off x="5199340" y="968861"/>
            <a:ext cx="2384727" cy="953936"/>
            <a:chOff x="1224881" y="3031853"/>
            <a:chExt cx="2047882" cy="881608"/>
          </a:xfrm>
        </p:grpSpPr>
        <p:pic>
          <p:nvPicPr>
            <p:cNvPr id="28" name="Picture 8" descr="C:\Users\andy\AppData\Local\Microsoft\Windows\Temporary Internet Files\Content.IE5\L59488R8\a172a616d71c340624f7515b8b4e6d3a[1].jpg"/>
            <p:cNvPicPr>
              <a:picLocks noChangeAspect="1" noChangeArrowheads="1"/>
            </p:cNvPicPr>
            <p:nvPr/>
          </p:nvPicPr>
          <p:blipFill rotWithShape="1">
            <a:blip r:embed="rId2">
              <a:extLst>
                <a:ext uri="{28A0092B-C50C-407E-A947-70E740481C1C}">
                  <a14:useLocalDpi xmlns:a14="http://schemas.microsoft.com/office/drawing/2010/main" val="0"/>
                </a:ext>
              </a:extLst>
            </a:blip>
            <a:srcRect l="14484" t="53231" r="37736" b="32727"/>
            <a:stretch/>
          </p:blipFill>
          <p:spPr bwMode="auto">
            <a:xfrm>
              <a:off x="1224881" y="3094200"/>
              <a:ext cx="1764000" cy="792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7" name="TextBox 16"/>
                <p:cNvSpPr txBox="1"/>
                <p:nvPr/>
              </p:nvSpPr>
              <p:spPr>
                <a:xfrm>
                  <a:off x="1251691" y="3629485"/>
                  <a:ext cx="309852" cy="2839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a:rPr>
                          <m:t>𝐵</m:t>
                        </m:r>
                      </m:oMath>
                    </m:oMathPara>
                  </a14:m>
                  <a:endParaRPr lang="en-CA" dirty="0"/>
                </a:p>
              </p:txBody>
            </p:sp>
          </mc:Choice>
          <mc:Fallback xmlns="">
            <p:sp>
              <p:nvSpPr>
                <p:cNvPr id="17" name="TextBox 16"/>
                <p:cNvSpPr txBox="1">
                  <a:spLocks noRot="1" noChangeAspect="1" noMove="1" noResize="1" noEditPoints="1" noAdjustHandles="1" noChangeArrowheads="1" noChangeShapeType="1" noTextEdit="1"/>
                </p:cNvSpPr>
                <p:nvPr/>
              </p:nvSpPr>
              <p:spPr>
                <a:xfrm>
                  <a:off x="1251691" y="3629485"/>
                  <a:ext cx="309852" cy="283976"/>
                </a:xfrm>
                <a:prstGeom prst="rect">
                  <a:avLst/>
                </a:prstGeom>
                <a:blipFill rotWithShape="1">
                  <a:blip r:embed="rId11"/>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2374254" y="3490200"/>
                  <a:ext cx="898509" cy="2839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i="1">
                            <a:latin typeface="Cambria Math"/>
                            <a:ea typeface="Cambria Math"/>
                          </a:rPr>
                          <m:t>¬</m:t>
                        </m:r>
                        <m:r>
                          <a:rPr lang="en-CA" b="0" i="1" smtClean="0">
                            <a:latin typeface="Cambria Math"/>
                          </a:rPr>
                          <m:t>(</m:t>
                        </m:r>
                        <m:r>
                          <a:rPr lang="en-CA" b="0" i="1" smtClean="0">
                            <a:latin typeface="Cambria Math"/>
                          </a:rPr>
                          <m:t>𝐴</m:t>
                        </m:r>
                        <m:r>
                          <a:rPr lang="en-CA" b="0" i="1" smtClean="0">
                            <a:latin typeface="Cambria Math"/>
                            <a:ea typeface="Cambria Math"/>
                          </a:rPr>
                          <m:t>∧</m:t>
                        </m:r>
                        <m:r>
                          <a:rPr lang="en-CA" b="0" i="1" smtClean="0">
                            <a:latin typeface="Cambria Math"/>
                            <a:ea typeface="Cambria Math"/>
                          </a:rPr>
                          <m:t>𝐵</m:t>
                        </m:r>
                        <m:r>
                          <a:rPr lang="en-CA" b="0" i="1" smtClean="0">
                            <a:latin typeface="Cambria Math"/>
                            <a:ea typeface="Cambria Math"/>
                          </a:rPr>
                          <m:t>)</m:t>
                        </m:r>
                      </m:oMath>
                    </m:oMathPara>
                  </a14:m>
                  <a:endParaRPr lang="en-CA" dirty="0"/>
                </a:p>
              </p:txBody>
            </p:sp>
          </mc:Choice>
          <mc:Fallback xmlns="">
            <p:sp>
              <p:nvSpPr>
                <p:cNvPr id="22" name="TextBox 21"/>
                <p:cNvSpPr txBox="1">
                  <a:spLocks noRot="1" noChangeAspect="1" noMove="1" noResize="1" noEditPoints="1" noAdjustHandles="1" noChangeArrowheads="1" noChangeShapeType="1" noTextEdit="1"/>
                </p:cNvSpPr>
                <p:nvPr/>
              </p:nvSpPr>
              <p:spPr>
                <a:xfrm>
                  <a:off x="2374254" y="3490200"/>
                  <a:ext cx="898509" cy="283976"/>
                </a:xfrm>
                <a:prstGeom prst="rect">
                  <a:avLst/>
                </a:prstGeom>
                <a:blipFill rotWithShape="1">
                  <a:blip r:embed="rId12"/>
                  <a:stretch>
                    <a:fillRect r="-5814" b="-33333"/>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1260284" y="3031853"/>
                  <a:ext cx="301727" cy="2839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a:rPr>
                          <m:t>𝐴</m:t>
                        </m:r>
                      </m:oMath>
                    </m:oMathPara>
                  </a14:m>
                  <a:endParaRPr lang="en-CA" dirty="0"/>
                </a:p>
              </p:txBody>
            </p:sp>
          </mc:Choice>
          <mc:Fallback xmlns="">
            <p:sp>
              <p:nvSpPr>
                <p:cNvPr id="34" name="TextBox 33"/>
                <p:cNvSpPr txBox="1">
                  <a:spLocks noRot="1" noChangeAspect="1" noMove="1" noResize="1" noEditPoints="1" noAdjustHandles="1" noChangeArrowheads="1" noChangeShapeType="1" noTextEdit="1"/>
                </p:cNvSpPr>
                <p:nvPr/>
              </p:nvSpPr>
              <p:spPr>
                <a:xfrm>
                  <a:off x="1260284" y="3031853"/>
                  <a:ext cx="301727" cy="283976"/>
                </a:xfrm>
                <a:prstGeom prst="rect">
                  <a:avLst/>
                </a:prstGeom>
                <a:blipFill rotWithShape="1">
                  <a:blip r:embed="rId13"/>
                  <a:stretch>
                    <a:fillRect/>
                  </a:stretch>
                </a:blipFill>
              </p:spPr>
              <p:txBody>
                <a:bodyPr/>
                <a:lstStyle/>
                <a:p>
                  <a:r>
                    <a:rPr lang="en-CA">
                      <a:noFill/>
                    </a:rPr>
                    <a:t> </a:t>
                  </a:r>
                </a:p>
              </p:txBody>
            </p:sp>
          </mc:Fallback>
        </mc:AlternateContent>
        <p:sp>
          <p:nvSpPr>
            <p:cNvPr id="47" name="TextBox 46"/>
            <p:cNvSpPr txBox="1"/>
            <p:nvPr/>
          </p:nvSpPr>
          <p:spPr>
            <a:xfrm>
              <a:off x="1708218" y="3331129"/>
              <a:ext cx="593421" cy="283976"/>
            </a:xfrm>
            <a:prstGeom prst="rect">
              <a:avLst/>
            </a:prstGeom>
            <a:noFill/>
          </p:spPr>
          <p:txBody>
            <a:bodyPr wrap="none" rtlCol="0">
              <a:spAutoFit/>
            </a:bodyPr>
            <a:lstStyle/>
            <a:p>
              <a:r>
                <a:rPr lang="en-CA" dirty="0"/>
                <a:t>NAND</a:t>
              </a:r>
            </a:p>
          </p:txBody>
        </p:sp>
      </p:grpSp>
      <p:grpSp>
        <p:nvGrpSpPr>
          <p:cNvPr id="14" name="Group 13"/>
          <p:cNvGrpSpPr/>
          <p:nvPr/>
        </p:nvGrpSpPr>
        <p:grpSpPr>
          <a:xfrm>
            <a:off x="5139858" y="2326630"/>
            <a:ext cx="2444208" cy="971217"/>
            <a:chOff x="4258518" y="2939178"/>
            <a:chExt cx="2111187" cy="890473"/>
          </a:xfrm>
        </p:grpSpPr>
        <p:pic>
          <p:nvPicPr>
            <p:cNvPr id="30" name="Picture 8" descr="C:\Users\andy\AppData\Local\Microsoft\Windows\Temporary Internet Files\Content.IE5\L59488R8\a172a616d71c340624f7515b8b4e6d3a[1].jpg"/>
            <p:cNvPicPr>
              <a:picLocks noChangeAspect="1" noChangeArrowheads="1"/>
            </p:cNvPicPr>
            <p:nvPr/>
          </p:nvPicPr>
          <p:blipFill rotWithShape="1">
            <a:blip r:embed="rId2">
              <a:extLst>
                <a:ext uri="{28A0092B-C50C-407E-A947-70E740481C1C}">
                  <a14:useLocalDpi xmlns:a14="http://schemas.microsoft.com/office/drawing/2010/main" val="0"/>
                </a:ext>
              </a:extLst>
            </a:blip>
            <a:srcRect l="14387" t="68328" r="37832" b="16994"/>
            <a:stretch/>
          </p:blipFill>
          <p:spPr bwMode="auto">
            <a:xfrm>
              <a:off x="4262997" y="2983901"/>
              <a:ext cx="1764000" cy="828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1" name="TextBox 20"/>
                <p:cNvSpPr txBox="1"/>
                <p:nvPr/>
              </p:nvSpPr>
              <p:spPr>
                <a:xfrm>
                  <a:off x="5465963" y="3383582"/>
                  <a:ext cx="903742" cy="28172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i="1">
                            <a:latin typeface="Cambria Math"/>
                            <a:ea typeface="Cambria Math"/>
                          </a:rPr>
                          <m:t>¬</m:t>
                        </m:r>
                        <m:r>
                          <a:rPr lang="en-CA" b="0" i="1" smtClean="0">
                            <a:latin typeface="Cambria Math"/>
                          </a:rPr>
                          <m:t>(</m:t>
                        </m:r>
                        <m:r>
                          <a:rPr lang="en-CA" b="0" i="1" smtClean="0">
                            <a:latin typeface="Cambria Math"/>
                          </a:rPr>
                          <m:t>𝐴</m:t>
                        </m:r>
                        <m:r>
                          <a:rPr lang="en-CA" b="0" i="1" smtClean="0">
                            <a:latin typeface="Cambria Math"/>
                            <a:ea typeface="Cambria Math"/>
                          </a:rPr>
                          <m:t>∨</m:t>
                        </m:r>
                        <m:r>
                          <a:rPr lang="en-CA" b="0" i="1" smtClean="0">
                            <a:latin typeface="Cambria Math"/>
                            <a:ea typeface="Cambria Math"/>
                          </a:rPr>
                          <m:t>𝐵</m:t>
                        </m:r>
                        <m:r>
                          <a:rPr lang="en-CA" b="0" i="1" smtClean="0">
                            <a:latin typeface="Cambria Math"/>
                            <a:ea typeface="Cambria Math"/>
                          </a:rPr>
                          <m:t>)</m:t>
                        </m:r>
                      </m:oMath>
                    </m:oMathPara>
                  </a14:m>
                  <a:endParaRPr lang="en-CA" dirty="0"/>
                </a:p>
              </p:txBody>
            </p:sp>
          </mc:Choice>
          <mc:Fallback xmlns="">
            <p:sp>
              <p:nvSpPr>
                <p:cNvPr id="21" name="TextBox 20"/>
                <p:cNvSpPr txBox="1">
                  <a:spLocks noRot="1" noChangeAspect="1" noMove="1" noResize="1" noEditPoints="1" noAdjustHandles="1" noChangeArrowheads="1" noChangeShapeType="1" noTextEdit="1"/>
                </p:cNvSpPr>
                <p:nvPr/>
              </p:nvSpPr>
              <p:spPr>
                <a:xfrm>
                  <a:off x="5465963" y="3383582"/>
                  <a:ext cx="903742" cy="281728"/>
                </a:xfrm>
                <a:prstGeom prst="rect">
                  <a:avLst/>
                </a:prstGeom>
                <a:blipFill rotWithShape="1">
                  <a:blip r:embed="rId14"/>
                  <a:stretch>
                    <a:fillRect r="-5814" b="-33333"/>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4258518" y="3524446"/>
                  <a:ext cx="328560" cy="3052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sz="2000" b="0" i="1" smtClean="0">
                            <a:latin typeface="Cambria Math"/>
                          </a:rPr>
                          <m:t>𝐵</m:t>
                        </m:r>
                      </m:oMath>
                    </m:oMathPara>
                  </a14:m>
                  <a:endParaRPr lang="en-CA" sz="2000" dirty="0"/>
                </a:p>
              </p:txBody>
            </p:sp>
          </mc:Choice>
          <mc:Fallback xmlns="">
            <p:sp>
              <p:nvSpPr>
                <p:cNvPr id="43" name="TextBox 42"/>
                <p:cNvSpPr txBox="1">
                  <a:spLocks noRot="1" noChangeAspect="1" noMove="1" noResize="1" noEditPoints="1" noAdjustHandles="1" noChangeArrowheads="1" noChangeShapeType="1" noTextEdit="1"/>
                </p:cNvSpPr>
                <p:nvPr/>
              </p:nvSpPr>
              <p:spPr>
                <a:xfrm>
                  <a:off x="4258518" y="3524446"/>
                  <a:ext cx="328560" cy="305205"/>
                </a:xfrm>
                <a:prstGeom prst="rect">
                  <a:avLst/>
                </a:prstGeom>
                <a:blipFill rotWithShape="1">
                  <a:blip r:embed="rId15"/>
                  <a:stretch>
                    <a:fillRect b="-10909"/>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4273571" y="2939178"/>
                  <a:ext cx="320084" cy="3052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sz="2000" b="0" i="1" smtClean="0">
                            <a:latin typeface="Cambria Math"/>
                          </a:rPr>
                          <m:t>𝐴</m:t>
                        </m:r>
                      </m:oMath>
                    </m:oMathPara>
                  </a14:m>
                  <a:endParaRPr lang="en-CA" sz="2000" dirty="0"/>
                </a:p>
              </p:txBody>
            </p:sp>
          </mc:Choice>
          <mc:Fallback xmlns="">
            <p:sp>
              <p:nvSpPr>
                <p:cNvPr id="44" name="TextBox 43"/>
                <p:cNvSpPr txBox="1">
                  <a:spLocks noRot="1" noChangeAspect="1" noMove="1" noResize="1" noEditPoints="1" noAdjustHandles="1" noChangeArrowheads="1" noChangeShapeType="1" noTextEdit="1"/>
                </p:cNvSpPr>
                <p:nvPr/>
              </p:nvSpPr>
              <p:spPr>
                <a:xfrm>
                  <a:off x="4273571" y="2939178"/>
                  <a:ext cx="320084" cy="305205"/>
                </a:xfrm>
                <a:prstGeom prst="rect">
                  <a:avLst/>
                </a:prstGeom>
                <a:blipFill rotWithShape="1">
                  <a:blip r:embed="rId16"/>
                  <a:stretch>
                    <a:fillRect/>
                  </a:stretch>
                </a:blipFill>
              </p:spPr>
              <p:txBody>
                <a:bodyPr/>
                <a:lstStyle/>
                <a:p>
                  <a:r>
                    <a:rPr lang="en-CA">
                      <a:noFill/>
                    </a:rPr>
                    <a:t> </a:t>
                  </a:r>
                </a:p>
              </p:txBody>
            </p:sp>
          </mc:Fallback>
        </mc:AlternateContent>
        <p:sp>
          <p:nvSpPr>
            <p:cNvPr id="48" name="TextBox 47"/>
            <p:cNvSpPr txBox="1"/>
            <p:nvPr/>
          </p:nvSpPr>
          <p:spPr>
            <a:xfrm>
              <a:off x="4835150" y="3236346"/>
              <a:ext cx="518673" cy="305205"/>
            </a:xfrm>
            <a:prstGeom prst="rect">
              <a:avLst/>
            </a:prstGeom>
            <a:noFill/>
          </p:spPr>
          <p:txBody>
            <a:bodyPr wrap="none" rtlCol="0">
              <a:spAutoFit/>
            </a:bodyPr>
            <a:lstStyle/>
            <a:p>
              <a:r>
                <a:rPr lang="en-CA" sz="2000" dirty="0"/>
                <a:t>NOR</a:t>
              </a:r>
            </a:p>
          </p:txBody>
        </p:sp>
      </p:grpSp>
      <p:grpSp>
        <p:nvGrpSpPr>
          <p:cNvPr id="31" name="Group 30"/>
          <p:cNvGrpSpPr/>
          <p:nvPr/>
        </p:nvGrpSpPr>
        <p:grpSpPr>
          <a:xfrm>
            <a:off x="5182272" y="3685126"/>
            <a:ext cx="2400359" cy="1047761"/>
            <a:chOff x="4133380" y="5130821"/>
            <a:chExt cx="2054724" cy="964479"/>
          </a:xfrm>
        </p:grpSpPr>
        <p:pic>
          <p:nvPicPr>
            <p:cNvPr id="29" name="Picture 8" descr="C:\Users\andy\AppData\Local\Microsoft\Windows\Temporary Internet Files\Content.IE5\L59488R8\a172a616d71c340624f7515b8b4e6d3a[1].jpg"/>
            <p:cNvPicPr>
              <a:picLocks noChangeAspect="1" noChangeArrowheads="1"/>
            </p:cNvPicPr>
            <p:nvPr/>
          </p:nvPicPr>
          <p:blipFill rotWithShape="1">
            <a:blip r:embed="rId2">
              <a:extLst>
                <a:ext uri="{28A0092B-C50C-407E-A947-70E740481C1C}">
                  <a14:useLocalDpi xmlns:a14="http://schemas.microsoft.com/office/drawing/2010/main" val="0"/>
                </a:ext>
              </a:extLst>
            </a:blip>
            <a:srcRect l="12825" t="84278" r="37443" b="1046"/>
            <a:stretch/>
          </p:blipFill>
          <p:spPr bwMode="auto">
            <a:xfrm>
              <a:off x="4133380" y="5220000"/>
              <a:ext cx="1836000" cy="828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3" name="TextBox 22"/>
                <p:cNvSpPr txBox="1"/>
                <p:nvPr/>
              </p:nvSpPr>
              <p:spPr>
                <a:xfrm>
                  <a:off x="5446620" y="5633999"/>
                  <a:ext cx="741484" cy="3064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sz="2000" b="0" i="1" smtClean="0">
                            <a:latin typeface="Cambria Math"/>
                          </a:rPr>
                          <m:t>𝐴</m:t>
                        </m:r>
                        <m:r>
                          <a:rPr lang="en-CA" sz="2000" b="0" i="1" smtClean="0">
                            <a:latin typeface="Cambria Math"/>
                            <a:ea typeface="Cambria Math"/>
                          </a:rPr>
                          <m:t>⊕</m:t>
                        </m:r>
                        <m:r>
                          <a:rPr lang="en-CA" sz="2000" b="0" i="1" smtClean="0">
                            <a:latin typeface="Cambria Math"/>
                            <a:ea typeface="Cambria Math"/>
                          </a:rPr>
                          <m:t>𝐵</m:t>
                        </m:r>
                      </m:oMath>
                    </m:oMathPara>
                  </a14:m>
                  <a:endParaRPr lang="en-CA" sz="2000" dirty="0"/>
                </a:p>
              </p:txBody>
            </p:sp>
          </mc:Choice>
          <mc:Fallback xmlns="">
            <p:sp>
              <p:nvSpPr>
                <p:cNvPr id="23" name="TextBox 22"/>
                <p:cNvSpPr txBox="1">
                  <a:spLocks noRot="1" noChangeAspect="1" noMove="1" noResize="1" noEditPoints="1" noAdjustHandles="1" noChangeArrowheads="1" noChangeShapeType="1" noTextEdit="1"/>
                </p:cNvSpPr>
                <p:nvPr/>
              </p:nvSpPr>
              <p:spPr>
                <a:xfrm>
                  <a:off x="5446620" y="5633999"/>
                  <a:ext cx="741484" cy="306421"/>
                </a:xfrm>
                <a:prstGeom prst="rect">
                  <a:avLst/>
                </a:prstGeom>
                <a:blipFill rotWithShape="1">
                  <a:blip r:embed="rId17"/>
                  <a:stretch>
                    <a:fillRect r="-1408" b="-2909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4170854" y="5788879"/>
                  <a:ext cx="325614" cy="3064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sz="2000" b="0" i="1" smtClean="0">
                            <a:latin typeface="Cambria Math"/>
                          </a:rPr>
                          <m:t>𝐵</m:t>
                        </m:r>
                      </m:oMath>
                    </m:oMathPara>
                  </a14:m>
                  <a:endParaRPr lang="en-CA" sz="2000" dirty="0"/>
                </a:p>
              </p:txBody>
            </p:sp>
          </mc:Choice>
          <mc:Fallback xmlns="">
            <p:sp>
              <p:nvSpPr>
                <p:cNvPr id="45" name="TextBox 44"/>
                <p:cNvSpPr txBox="1">
                  <a:spLocks noRot="1" noChangeAspect="1" noMove="1" noResize="1" noEditPoints="1" noAdjustHandles="1" noChangeArrowheads="1" noChangeShapeType="1" noTextEdit="1"/>
                </p:cNvSpPr>
                <p:nvPr/>
              </p:nvSpPr>
              <p:spPr>
                <a:xfrm>
                  <a:off x="4170854" y="5788879"/>
                  <a:ext cx="325614" cy="306421"/>
                </a:xfrm>
                <a:prstGeom prst="rect">
                  <a:avLst/>
                </a:prstGeom>
                <a:blipFill rotWithShape="1">
                  <a:blip r:embed="rId18"/>
                  <a:stretch>
                    <a:fillRect b="-12963"/>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4198309" y="5130821"/>
                  <a:ext cx="317214" cy="3064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sz="2000" b="0" i="1" smtClean="0">
                            <a:latin typeface="Cambria Math"/>
                          </a:rPr>
                          <m:t>𝐴</m:t>
                        </m:r>
                      </m:oMath>
                    </m:oMathPara>
                  </a14:m>
                  <a:endParaRPr lang="en-CA" sz="2000" dirty="0"/>
                </a:p>
              </p:txBody>
            </p:sp>
          </mc:Choice>
          <mc:Fallback xmlns="">
            <p:sp>
              <p:nvSpPr>
                <p:cNvPr id="46" name="TextBox 45"/>
                <p:cNvSpPr txBox="1">
                  <a:spLocks noRot="1" noChangeAspect="1" noMove="1" noResize="1" noEditPoints="1" noAdjustHandles="1" noChangeArrowheads="1" noChangeShapeType="1" noTextEdit="1"/>
                </p:cNvSpPr>
                <p:nvPr/>
              </p:nvSpPr>
              <p:spPr>
                <a:xfrm>
                  <a:off x="4198309" y="5130821"/>
                  <a:ext cx="317214" cy="306421"/>
                </a:xfrm>
                <a:prstGeom prst="rect">
                  <a:avLst/>
                </a:prstGeom>
                <a:blipFill rotWithShape="1">
                  <a:blip r:embed="rId19"/>
                  <a:stretch>
                    <a:fillRect b="-12963"/>
                  </a:stretch>
                </a:blipFill>
              </p:spPr>
              <p:txBody>
                <a:bodyPr/>
                <a:lstStyle/>
                <a:p>
                  <a:r>
                    <a:rPr lang="en-CA">
                      <a:noFill/>
                    </a:rPr>
                    <a:t> </a:t>
                  </a:r>
                </a:p>
              </p:txBody>
            </p:sp>
          </mc:Fallback>
        </mc:AlternateContent>
        <p:sp>
          <p:nvSpPr>
            <p:cNvPr id="49" name="TextBox 48"/>
            <p:cNvSpPr txBox="1"/>
            <p:nvPr/>
          </p:nvSpPr>
          <p:spPr>
            <a:xfrm>
              <a:off x="4774038" y="5482458"/>
              <a:ext cx="483472" cy="306421"/>
            </a:xfrm>
            <a:prstGeom prst="rect">
              <a:avLst/>
            </a:prstGeom>
            <a:noFill/>
          </p:spPr>
          <p:txBody>
            <a:bodyPr wrap="none" rtlCol="0">
              <a:spAutoFit/>
            </a:bodyPr>
            <a:lstStyle/>
            <a:p>
              <a:r>
                <a:rPr lang="en-CA" sz="2000" dirty="0"/>
                <a:t>XOR</a:t>
              </a:r>
            </a:p>
          </p:txBody>
        </p:sp>
      </p:grpSp>
      <p:sp>
        <p:nvSpPr>
          <p:cNvPr id="21504" name="TextBox 21503"/>
          <p:cNvSpPr txBox="1"/>
          <p:nvPr/>
        </p:nvSpPr>
        <p:spPr>
          <a:xfrm>
            <a:off x="546516" y="5173541"/>
            <a:ext cx="8145694"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266700" indent="-266700">
              <a:buFont typeface="Wingdings" panose="05000000000000000000" pitchFamily="2" charset="2"/>
              <a:buChar char="§"/>
            </a:pPr>
            <a:r>
              <a:rPr lang="en-CA" sz="2400" dirty="0"/>
              <a:t>Some gates can be simulated by a combination of other gates.</a:t>
            </a:r>
          </a:p>
          <a:p>
            <a:pPr marL="266700" indent="-266700">
              <a:buFont typeface="Wingdings" panose="05000000000000000000" pitchFamily="2" charset="2"/>
              <a:buChar char="§"/>
            </a:pPr>
            <a:r>
              <a:rPr lang="en-CA" sz="2400" dirty="0"/>
              <a:t>Is there any single gate that can simulate all others?</a:t>
            </a:r>
          </a:p>
        </p:txBody>
      </p:sp>
    </p:spTree>
    <p:extLst>
      <p:ext uri="{BB962C8B-B14F-4D97-AF65-F5344CB8AC3E}">
        <p14:creationId xmlns:p14="http://schemas.microsoft.com/office/powerpoint/2010/main" val="38904567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lstStyle/>
          <a:p>
            <a:r>
              <a:rPr lang="en-US" dirty="0"/>
              <a:t>Digital Logic Circuits</a:t>
            </a:r>
          </a:p>
        </p:txBody>
      </p:sp>
      <p:sp>
        <p:nvSpPr>
          <p:cNvPr id="4"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46</a:t>
            </a:fld>
            <a:endParaRPr lang="en-US" sz="1600" b="1" dirty="0"/>
          </a:p>
        </p:txBody>
      </p:sp>
      <p:sp>
        <p:nvSpPr>
          <p:cNvPr id="6" name="TextBox 5"/>
          <p:cNvSpPr txBox="1"/>
          <p:nvPr/>
        </p:nvSpPr>
        <p:spPr>
          <a:xfrm>
            <a:off x="1149868" y="2974291"/>
            <a:ext cx="2590800" cy="954107"/>
          </a:xfrm>
          <a:prstGeom prst="rect">
            <a:avLst/>
          </a:prstGeom>
          <a:noFill/>
        </p:spPr>
        <p:txBody>
          <a:bodyPr wrap="square" rtlCol="0">
            <a:spAutoFit/>
          </a:bodyPr>
          <a:lstStyle/>
          <a:p>
            <a:r>
              <a:rPr lang="en-CA" sz="2800" dirty="0"/>
              <a:t>This circuit can be simplified to:</a:t>
            </a:r>
          </a:p>
        </p:txBody>
      </p:sp>
      <p:pic>
        <p:nvPicPr>
          <p:cNvPr id="15" name="Picture 14" descr="Screen Clipping"/>
          <p:cNvPicPr>
            <a:picLocks noChangeAspect="1"/>
          </p:cNvPicPr>
          <p:nvPr/>
        </p:nvPicPr>
        <p:blipFill rotWithShape="1">
          <a:blip r:embed="rId2">
            <a:extLst>
              <a:ext uri="{28A0092B-C50C-407E-A947-70E740481C1C}">
                <a14:useLocalDpi xmlns:a14="http://schemas.microsoft.com/office/drawing/2010/main" val="0"/>
              </a:ext>
            </a:extLst>
          </a:blip>
          <a:srcRect l="286" t="69793" r="54934" b="2365"/>
          <a:stretch/>
        </p:blipFill>
        <p:spPr>
          <a:xfrm>
            <a:off x="1219200" y="3858613"/>
            <a:ext cx="2743200" cy="914400"/>
          </a:xfrm>
          <a:prstGeom prst="rect">
            <a:avLst/>
          </a:prstGeom>
        </p:spPr>
      </p:pic>
      <p:grpSp>
        <p:nvGrpSpPr>
          <p:cNvPr id="9" name="Group 8"/>
          <p:cNvGrpSpPr/>
          <p:nvPr/>
        </p:nvGrpSpPr>
        <p:grpSpPr>
          <a:xfrm>
            <a:off x="1219200" y="818580"/>
            <a:ext cx="5859450" cy="1827718"/>
            <a:chOff x="1219200" y="818580"/>
            <a:chExt cx="5859450" cy="1827718"/>
          </a:xfrm>
        </p:grpSpPr>
        <p:pic>
          <p:nvPicPr>
            <p:cNvPr id="12" name="Picture 11" descr="Screen Clipping"/>
            <p:cNvPicPr>
              <a:picLocks noChangeAspect="1"/>
            </p:cNvPicPr>
            <p:nvPr/>
          </p:nvPicPr>
          <p:blipFill rotWithShape="1">
            <a:blip r:embed="rId2">
              <a:extLst>
                <a:ext uri="{28A0092B-C50C-407E-A947-70E740481C1C}">
                  <a14:useLocalDpi xmlns:a14="http://schemas.microsoft.com/office/drawing/2010/main" val="0"/>
                </a:ext>
              </a:extLst>
            </a:blip>
            <a:srcRect l="83" t="-3" r="1318" b="42635"/>
            <a:stretch/>
          </p:blipFill>
          <p:spPr>
            <a:xfrm>
              <a:off x="1219200" y="818580"/>
              <a:ext cx="5859450" cy="1827718"/>
            </a:xfrm>
            <a:prstGeom prst="rect">
              <a:avLst/>
            </a:prstGeom>
          </p:spPr>
        </p:pic>
        <p:sp>
          <p:nvSpPr>
            <p:cNvPr id="7" name="TextBox 6"/>
            <p:cNvSpPr txBox="1"/>
            <p:nvPr/>
          </p:nvSpPr>
          <p:spPr>
            <a:xfrm>
              <a:off x="6248400" y="1363107"/>
              <a:ext cx="588623" cy="369332"/>
            </a:xfrm>
            <a:prstGeom prst="rect">
              <a:avLst/>
            </a:prstGeom>
            <a:noFill/>
          </p:spPr>
          <p:txBody>
            <a:bodyPr wrap="none" rtlCol="0">
              <a:spAutoFit/>
            </a:bodyPr>
            <a:lstStyle/>
            <a:p>
              <a:r>
                <a:rPr lang="en-CA" dirty="0">
                  <a:latin typeface="Arial Rounded MT Bold" panose="020F0704030504030204" pitchFamily="34" charset="0"/>
                  <a:cs typeface="Aharoni" panose="02010803020104030203" pitchFamily="2" charset="-79"/>
                </a:rPr>
                <a:t>Out</a:t>
              </a:r>
            </a:p>
          </p:txBody>
        </p:sp>
      </p:grpSp>
      <mc:AlternateContent xmlns:mc="http://schemas.openxmlformats.org/markup-compatibility/2006" xmlns:a14="http://schemas.microsoft.com/office/drawing/2010/main">
        <mc:Choice Requires="a14">
          <p:sp>
            <p:nvSpPr>
              <p:cNvPr id="8" name="TextBox 7"/>
              <p:cNvSpPr txBox="1"/>
              <p:nvPr/>
            </p:nvSpPr>
            <p:spPr>
              <a:xfrm>
                <a:off x="4148925" y="3075977"/>
                <a:ext cx="4174153" cy="2738827"/>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14:m>
                  <m:oMath xmlns:m="http://schemas.openxmlformats.org/officeDocument/2006/math">
                    <m:r>
                      <a:rPr lang="en-CA" b="0" i="1" smtClean="0">
                        <a:latin typeface="Cambria Math"/>
                      </a:rPr>
                      <m:t>𝐴𝐵𝐶</m:t>
                    </m:r>
                    <m:r>
                      <a:rPr lang="en-CA" b="0" i="1" smtClean="0">
                        <a:latin typeface="Cambria Math"/>
                      </a:rPr>
                      <m:t>+</m:t>
                    </m:r>
                    <m:r>
                      <a:rPr lang="en-CA" b="0" i="1" smtClean="0">
                        <a:latin typeface="Cambria Math"/>
                      </a:rPr>
                      <m:t>𝐴</m:t>
                    </m:r>
                    <m:acc>
                      <m:accPr>
                        <m:chr m:val="̅"/>
                        <m:ctrlPr>
                          <a:rPr lang="en-CA" b="0" i="1" smtClean="0">
                            <a:latin typeface="Cambria Math" panose="02040503050406030204" pitchFamily="18" charset="0"/>
                          </a:rPr>
                        </m:ctrlPr>
                      </m:accPr>
                      <m:e>
                        <m:r>
                          <a:rPr lang="en-CA" b="0" i="1" smtClean="0">
                            <a:latin typeface="Cambria Math"/>
                          </a:rPr>
                          <m:t>𝐵</m:t>
                        </m:r>
                        <m:r>
                          <a:rPr lang="en-CA" b="0" i="1" smtClean="0">
                            <a:latin typeface="Cambria Math"/>
                          </a:rPr>
                          <m:t> </m:t>
                        </m:r>
                      </m:e>
                    </m:acc>
                    <m:d>
                      <m:dPr>
                        <m:ctrlPr>
                          <a:rPr lang="en-CA" b="0" i="1" smtClean="0">
                            <a:latin typeface="Cambria Math" panose="02040503050406030204" pitchFamily="18" charset="0"/>
                          </a:rPr>
                        </m:ctrlPr>
                      </m:dPr>
                      <m:e>
                        <m:r>
                          <a:rPr lang="en-CA" b="0" i="1" smtClean="0">
                            <a:latin typeface="Cambria Math"/>
                          </a:rPr>
                          <m:t> </m:t>
                        </m:r>
                        <m:acc>
                          <m:accPr>
                            <m:chr m:val="̅"/>
                            <m:ctrlPr>
                              <a:rPr lang="en-CA" b="0" i="1" smtClean="0">
                                <a:latin typeface="Cambria Math" panose="02040503050406030204" pitchFamily="18" charset="0"/>
                              </a:rPr>
                            </m:ctrlPr>
                          </m:accPr>
                          <m:e>
                            <m:acc>
                              <m:accPr>
                                <m:chr m:val="̅"/>
                                <m:ctrlPr>
                                  <a:rPr lang="en-CA" b="0" i="1" smtClean="0">
                                    <a:latin typeface="Cambria Math" panose="02040503050406030204" pitchFamily="18" charset="0"/>
                                  </a:rPr>
                                </m:ctrlPr>
                              </m:accPr>
                              <m:e>
                                <m:r>
                                  <a:rPr lang="en-CA" b="0" i="1" smtClean="0">
                                    <a:latin typeface="Cambria Math"/>
                                  </a:rPr>
                                  <m:t> </m:t>
                                </m:r>
                                <m:r>
                                  <a:rPr lang="en-CA" b="0" i="1" smtClean="0">
                                    <a:latin typeface="Cambria Math"/>
                                  </a:rPr>
                                  <m:t>𝐴</m:t>
                                </m:r>
                              </m:e>
                            </m:acc>
                            <m:r>
                              <a:rPr lang="en-CA" b="0" i="1" smtClean="0">
                                <a:latin typeface="Cambria Math"/>
                              </a:rPr>
                              <m:t> </m:t>
                            </m:r>
                            <m:acc>
                              <m:accPr>
                                <m:chr m:val="̅"/>
                                <m:ctrlPr>
                                  <a:rPr lang="en-CA" b="0" i="1" smtClean="0">
                                    <a:latin typeface="Cambria Math" panose="02040503050406030204" pitchFamily="18" charset="0"/>
                                  </a:rPr>
                                </m:ctrlPr>
                              </m:accPr>
                              <m:e>
                                <m:r>
                                  <a:rPr lang="en-CA" b="0" i="1" smtClean="0">
                                    <a:latin typeface="Cambria Math"/>
                                  </a:rPr>
                                  <m:t>𝐶</m:t>
                                </m:r>
                                <m:r>
                                  <a:rPr lang="en-CA" b="0" i="1" smtClean="0">
                                    <a:latin typeface="Cambria Math"/>
                                  </a:rPr>
                                  <m:t> </m:t>
                                </m:r>
                              </m:e>
                            </m:acc>
                          </m:e>
                        </m:acc>
                        <m:r>
                          <a:rPr lang="en-CA" b="0" i="1" smtClean="0">
                            <a:latin typeface="Cambria Math"/>
                          </a:rPr>
                          <m:t> </m:t>
                        </m:r>
                      </m:e>
                    </m:d>
                    <m:r>
                      <a:rPr lang="en-CA" b="0" i="1" smtClean="0">
                        <a:latin typeface="Cambria Math"/>
                      </a:rPr>
                      <m:t> </m:t>
                    </m:r>
                  </m:oMath>
                </a14:m>
                <a:r>
                  <a:rPr lang="en-CA" dirty="0"/>
                  <a:t> </a:t>
                </a:r>
              </a:p>
              <a:p>
                <a14:m>
                  <m:oMath xmlns:m="http://schemas.openxmlformats.org/officeDocument/2006/math">
                    <m:r>
                      <a:rPr lang="en-CA" b="0" i="1" smtClean="0">
                        <a:latin typeface="Cambria Math"/>
                      </a:rPr>
                      <m:t>𝐴𝐵𝐶</m:t>
                    </m:r>
                    <m:r>
                      <a:rPr lang="en-CA" b="0" i="1" smtClean="0">
                        <a:latin typeface="Cambria Math"/>
                      </a:rPr>
                      <m:t>+</m:t>
                    </m:r>
                    <m:r>
                      <a:rPr lang="en-CA" b="0" i="1" smtClean="0">
                        <a:latin typeface="Cambria Math"/>
                      </a:rPr>
                      <m:t>𝐴</m:t>
                    </m:r>
                    <m:acc>
                      <m:accPr>
                        <m:chr m:val="̅"/>
                        <m:ctrlPr>
                          <a:rPr lang="en-CA" b="0" i="1" smtClean="0">
                            <a:latin typeface="Cambria Math" panose="02040503050406030204" pitchFamily="18" charset="0"/>
                          </a:rPr>
                        </m:ctrlPr>
                      </m:accPr>
                      <m:e>
                        <m:r>
                          <a:rPr lang="en-CA" b="0" i="1" smtClean="0">
                            <a:latin typeface="Cambria Math"/>
                          </a:rPr>
                          <m:t>𝐵</m:t>
                        </m:r>
                        <m:r>
                          <a:rPr lang="en-CA" b="0" i="1" smtClean="0">
                            <a:latin typeface="Cambria Math"/>
                          </a:rPr>
                          <m:t> </m:t>
                        </m:r>
                      </m:e>
                    </m:acc>
                    <m:d>
                      <m:dPr>
                        <m:ctrlPr>
                          <a:rPr lang="en-CA" b="0" i="1" smtClean="0">
                            <a:latin typeface="Cambria Math" panose="02040503050406030204" pitchFamily="18" charset="0"/>
                          </a:rPr>
                        </m:ctrlPr>
                      </m:dPr>
                      <m:e>
                        <m:r>
                          <a:rPr lang="en-CA" b="0" i="1" smtClean="0">
                            <a:latin typeface="Cambria Math"/>
                          </a:rPr>
                          <m:t> </m:t>
                        </m:r>
                        <m:acc>
                          <m:accPr>
                            <m:chr m:val="̿"/>
                            <m:ctrlPr>
                              <a:rPr lang="en-CA" b="0" i="1" smtClean="0">
                                <a:latin typeface="Cambria Math" panose="02040503050406030204" pitchFamily="18" charset="0"/>
                              </a:rPr>
                            </m:ctrlPr>
                          </m:accPr>
                          <m:e>
                            <m:r>
                              <a:rPr lang="en-CA" b="0" i="1" smtClean="0">
                                <a:latin typeface="Cambria Math"/>
                              </a:rPr>
                              <m:t>𝐴</m:t>
                            </m:r>
                            <m:r>
                              <a:rPr lang="en-CA" b="0" i="1" smtClean="0">
                                <a:latin typeface="Cambria Math"/>
                              </a:rPr>
                              <m:t> </m:t>
                            </m:r>
                          </m:e>
                        </m:acc>
                        <m:r>
                          <a:rPr lang="en-CA" b="0" i="1" smtClean="0">
                            <a:latin typeface="Cambria Math"/>
                          </a:rPr>
                          <m:t>+ </m:t>
                        </m:r>
                        <m:acc>
                          <m:accPr>
                            <m:chr m:val="̿"/>
                            <m:ctrlPr>
                              <a:rPr lang="en-CA" b="0" i="1" smtClean="0">
                                <a:latin typeface="Cambria Math" panose="02040503050406030204" pitchFamily="18" charset="0"/>
                              </a:rPr>
                            </m:ctrlPr>
                          </m:accPr>
                          <m:e>
                            <m:r>
                              <a:rPr lang="en-CA" b="0" i="1" smtClean="0">
                                <a:latin typeface="Cambria Math"/>
                              </a:rPr>
                              <m:t>𝐶</m:t>
                            </m:r>
                            <m:r>
                              <a:rPr lang="en-CA" b="0" i="1" smtClean="0">
                                <a:latin typeface="Cambria Math"/>
                              </a:rPr>
                              <m:t> </m:t>
                            </m:r>
                          </m:e>
                        </m:acc>
                        <m:r>
                          <a:rPr lang="en-CA" b="0" i="1" smtClean="0">
                            <a:latin typeface="Cambria Math"/>
                          </a:rPr>
                          <m:t> </m:t>
                        </m:r>
                      </m:e>
                    </m:d>
                  </m:oMath>
                </a14:m>
                <a:r>
                  <a:rPr lang="en-CA" dirty="0"/>
                  <a:t>    </a:t>
                </a:r>
                <a:r>
                  <a:rPr lang="en-CA" dirty="0">
                    <a:solidFill>
                      <a:srgbClr val="C00000"/>
                    </a:solidFill>
                  </a:rPr>
                  <a:t>DeMorgan</a:t>
                </a:r>
              </a:p>
              <a:p>
                <a14:m>
                  <m:oMath xmlns:m="http://schemas.openxmlformats.org/officeDocument/2006/math">
                    <m:r>
                      <a:rPr lang="en-CA" b="0" i="1" smtClean="0">
                        <a:latin typeface="Cambria Math"/>
                      </a:rPr>
                      <m:t>𝐴𝐵𝐶</m:t>
                    </m:r>
                    <m:r>
                      <a:rPr lang="en-CA" b="0" i="1" smtClean="0">
                        <a:latin typeface="Cambria Math"/>
                      </a:rPr>
                      <m:t>+</m:t>
                    </m:r>
                    <m:r>
                      <a:rPr lang="en-CA" b="0" i="1" smtClean="0">
                        <a:latin typeface="Cambria Math"/>
                      </a:rPr>
                      <m:t>𝐴</m:t>
                    </m:r>
                    <m:acc>
                      <m:accPr>
                        <m:chr m:val="̅"/>
                        <m:ctrlPr>
                          <a:rPr lang="en-CA" b="0" i="1" smtClean="0">
                            <a:latin typeface="Cambria Math" panose="02040503050406030204" pitchFamily="18" charset="0"/>
                          </a:rPr>
                        </m:ctrlPr>
                      </m:accPr>
                      <m:e>
                        <m:r>
                          <a:rPr lang="en-CA" b="0" i="1" smtClean="0">
                            <a:latin typeface="Cambria Math"/>
                          </a:rPr>
                          <m:t>𝐵</m:t>
                        </m:r>
                        <m:r>
                          <a:rPr lang="en-CA" b="0" i="1" smtClean="0">
                            <a:latin typeface="Cambria Math"/>
                          </a:rPr>
                          <m:t> </m:t>
                        </m:r>
                      </m:e>
                    </m:acc>
                    <m:d>
                      <m:dPr>
                        <m:ctrlPr>
                          <a:rPr lang="en-CA" b="0" i="1" smtClean="0">
                            <a:latin typeface="Cambria Math" panose="02040503050406030204" pitchFamily="18" charset="0"/>
                          </a:rPr>
                        </m:ctrlPr>
                      </m:dPr>
                      <m:e>
                        <m:r>
                          <a:rPr lang="en-CA" b="0" i="1" smtClean="0">
                            <a:latin typeface="Cambria Math"/>
                          </a:rPr>
                          <m:t>𝐴</m:t>
                        </m:r>
                        <m:r>
                          <a:rPr lang="en-CA" b="0" i="1" smtClean="0">
                            <a:latin typeface="Cambria Math"/>
                          </a:rPr>
                          <m:t>+</m:t>
                        </m:r>
                        <m:r>
                          <a:rPr lang="en-CA" b="0" i="1" smtClean="0">
                            <a:latin typeface="Cambria Math"/>
                          </a:rPr>
                          <m:t>𝐶</m:t>
                        </m:r>
                      </m:e>
                    </m:d>
                  </m:oMath>
                </a14:m>
                <a:r>
                  <a:rPr lang="en-CA" dirty="0"/>
                  <a:t>         </a:t>
                </a:r>
                <a:r>
                  <a:rPr lang="en-CA" dirty="0">
                    <a:solidFill>
                      <a:srgbClr val="C00000"/>
                    </a:solidFill>
                  </a:rPr>
                  <a:t>Double Negation</a:t>
                </a:r>
              </a:p>
              <a:p>
                <a14:m>
                  <m:oMath xmlns:m="http://schemas.openxmlformats.org/officeDocument/2006/math">
                    <m:r>
                      <a:rPr lang="en-CA" b="0" i="1" smtClean="0">
                        <a:latin typeface="Cambria Math"/>
                      </a:rPr>
                      <m:t>𝐴𝐵𝐶</m:t>
                    </m:r>
                    <m:r>
                      <a:rPr lang="en-CA" b="0" i="1" smtClean="0">
                        <a:latin typeface="Cambria Math"/>
                      </a:rPr>
                      <m:t>+</m:t>
                    </m:r>
                    <m:r>
                      <a:rPr lang="en-CA" b="0" i="1" smtClean="0">
                        <a:latin typeface="Cambria Math"/>
                      </a:rPr>
                      <m:t>𝐴</m:t>
                    </m:r>
                    <m:acc>
                      <m:accPr>
                        <m:chr m:val="̅"/>
                        <m:ctrlPr>
                          <a:rPr lang="en-CA" b="0" i="1" smtClean="0">
                            <a:latin typeface="Cambria Math" panose="02040503050406030204" pitchFamily="18" charset="0"/>
                          </a:rPr>
                        </m:ctrlPr>
                      </m:accPr>
                      <m:e>
                        <m:r>
                          <a:rPr lang="en-CA" b="0" i="1" smtClean="0">
                            <a:latin typeface="Cambria Math"/>
                          </a:rPr>
                          <m:t>𝐵</m:t>
                        </m:r>
                      </m:e>
                    </m:acc>
                    <m:r>
                      <a:rPr lang="en-CA" b="0" i="1" smtClean="0">
                        <a:latin typeface="Cambria Math"/>
                      </a:rPr>
                      <m:t>𝐴</m:t>
                    </m:r>
                    <m:r>
                      <a:rPr lang="en-CA" b="0" i="1" smtClean="0">
                        <a:latin typeface="Cambria Math"/>
                      </a:rPr>
                      <m:t> +  </m:t>
                    </m:r>
                    <m:r>
                      <a:rPr lang="en-CA" b="0" i="1" smtClean="0">
                        <a:latin typeface="Cambria Math"/>
                      </a:rPr>
                      <m:t>𝐴</m:t>
                    </m:r>
                    <m:acc>
                      <m:accPr>
                        <m:chr m:val="̅"/>
                        <m:ctrlPr>
                          <a:rPr lang="en-CA" b="0" i="1" smtClean="0">
                            <a:latin typeface="Cambria Math" panose="02040503050406030204" pitchFamily="18" charset="0"/>
                          </a:rPr>
                        </m:ctrlPr>
                      </m:accPr>
                      <m:e>
                        <m:r>
                          <a:rPr lang="en-CA" b="0" i="1" smtClean="0">
                            <a:latin typeface="Cambria Math"/>
                          </a:rPr>
                          <m:t>𝐵</m:t>
                        </m:r>
                      </m:e>
                    </m:acc>
                    <m:r>
                      <a:rPr lang="en-CA" b="0" i="1" smtClean="0">
                        <a:latin typeface="Cambria Math"/>
                      </a:rPr>
                      <m:t>𝐶</m:t>
                    </m:r>
                  </m:oMath>
                </a14:m>
                <a:r>
                  <a:rPr lang="en-CA" dirty="0"/>
                  <a:t>     </a:t>
                </a:r>
                <a:r>
                  <a:rPr lang="en-CA" dirty="0">
                    <a:solidFill>
                      <a:srgbClr val="C00000"/>
                    </a:solidFill>
                  </a:rPr>
                  <a:t>Distributive Law</a:t>
                </a:r>
              </a:p>
              <a:p>
                <a14:m>
                  <m:oMath xmlns:m="http://schemas.openxmlformats.org/officeDocument/2006/math">
                    <m:r>
                      <a:rPr lang="en-CA" i="1">
                        <a:latin typeface="Cambria Math"/>
                      </a:rPr>
                      <m:t>𝐴𝐵𝐶</m:t>
                    </m:r>
                    <m:r>
                      <a:rPr lang="en-CA" i="1">
                        <a:latin typeface="Cambria Math"/>
                      </a:rPr>
                      <m:t>+</m:t>
                    </m:r>
                    <m:r>
                      <a:rPr lang="en-CA" i="1">
                        <a:latin typeface="Cambria Math"/>
                      </a:rPr>
                      <m:t>𝐴</m:t>
                    </m:r>
                    <m:acc>
                      <m:accPr>
                        <m:chr m:val="̅"/>
                        <m:ctrlPr>
                          <a:rPr lang="en-CA" i="1">
                            <a:latin typeface="Cambria Math" panose="02040503050406030204" pitchFamily="18" charset="0"/>
                          </a:rPr>
                        </m:ctrlPr>
                      </m:accPr>
                      <m:e>
                        <m:r>
                          <a:rPr lang="en-CA" i="1">
                            <a:latin typeface="Cambria Math"/>
                          </a:rPr>
                          <m:t>𝐵</m:t>
                        </m:r>
                        <m:r>
                          <a:rPr lang="en-CA" b="0" i="1" smtClean="0">
                            <a:latin typeface="Cambria Math"/>
                          </a:rPr>
                          <m:t> </m:t>
                        </m:r>
                      </m:e>
                    </m:acc>
                    <m:r>
                      <a:rPr lang="en-CA" i="1">
                        <a:latin typeface="Cambria Math"/>
                      </a:rPr>
                      <m:t> </m:t>
                    </m:r>
                    <m:r>
                      <a:rPr lang="en-CA" b="0" i="1" smtClean="0">
                        <a:latin typeface="Cambria Math"/>
                      </a:rPr>
                      <m:t>  </m:t>
                    </m:r>
                    <m:r>
                      <a:rPr lang="en-CA" i="1">
                        <a:latin typeface="Cambria Math"/>
                      </a:rPr>
                      <m:t>+  </m:t>
                    </m:r>
                    <m:r>
                      <a:rPr lang="en-CA" i="1">
                        <a:latin typeface="Cambria Math"/>
                      </a:rPr>
                      <m:t>𝐴</m:t>
                    </m:r>
                    <m:acc>
                      <m:accPr>
                        <m:chr m:val="̅"/>
                        <m:ctrlPr>
                          <a:rPr lang="en-CA" i="1">
                            <a:latin typeface="Cambria Math" panose="02040503050406030204" pitchFamily="18" charset="0"/>
                          </a:rPr>
                        </m:ctrlPr>
                      </m:accPr>
                      <m:e>
                        <m:r>
                          <a:rPr lang="en-CA" i="1">
                            <a:latin typeface="Cambria Math"/>
                          </a:rPr>
                          <m:t>𝐵</m:t>
                        </m:r>
                      </m:e>
                    </m:acc>
                    <m:r>
                      <a:rPr lang="en-CA" i="1">
                        <a:latin typeface="Cambria Math"/>
                      </a:rPr>
                      <m:t>𝐶</m:t>
                    </m:r>
                  </m:oMath>
                </a14:m>
                <a:r>
                  <a:rPr lang="en-CA" dirty="0"/>
                  <a:t>     </a:t>
                </a:r>
                <a14:m>
                  <m:oMath xmlns:m="http://schemas.openxmlformats.org/officeDocument/2006/math">
                    <m:r>
                      <a:rPr lang="en-CA" b="0" i="1" dirty="0" smtClean="0">
                        <a:solidFill>
                          <a:srgbClr val="C00000"/>
                        </a:solidFill>
                        <a:latin typeface="Cambria Math"/>
                      </a:rPr>
                      <m:t>𝐴𝐴</m:t>
                    </m:r>
                    <m:r>
                      <a:rPr lang="en-CA" b="0" i="1" dirty="0" smtClean="0">
                        <a:solidFill>
                          <a:srgbClr val="C00000"/>
                        </a:solidFill>
                        <a:latin typeface="Cambria Math"/>
                        <a:ea typeface="Cambria Math"/>
                      </a:rPr>
                      <m:t>≡</m:t>
                    </m:r>
                    <m:r>
                      <a:rPr lang="en-CA" b="0" i="1" dirty="0" smtClean="0">
                        <a:solidFill>
                          <a:srgbClr val="C00000"/>
                        </a:solidFill>
                        <a:latin typeface="Cambria Math"/>
                        <a:ea typeface="Cambria Math"/>
                      </a:rPr>
                      <m:t>𝐴</m:t>
                    </m:r>
                  </m:oMath>
                </a14:m>
                <a:endParaRPr lang="en-CA" b="0" i="1" dirty="0">
                  <a:solidFill>
                    <a:srgbClr val="C00000"/>
                  </a:solidFill>
                  <a:latin typeface="Cambria Math"/>
                  <a:ea typeface="Cambria Math"/>
                </a:endParaRPr>
              </a:p>
              <a:p>
                <a14:m>
                  <m:oMath xmlns:m="http://schemas.openxmlformats.org/officeDocument/2006/math">
                    <m:r>
                      <a:rPr lang="en-CA" b="0" i="1" smtClean="0">
                        <a:latin typeface="Cambria Math"/>
                      </a:rPr>
                      <m:t>𝐴𝐶𝐵</m:t>
                    </m:r>
                    <m:r>
                      <a:rPr lang="en-CA" b="0" i="1" smtClean="0">
                        <a:latin typeface="Cambria Math"/>
                      </a:rPr>
                      <m:t>+ </m:t>
                    </m:r>
                    <m:r>
                      <a:rPr lang="en-CA" b="0" i="1" smtClean="0">
                        <a:latin typeface="Cambria Math"/>
                      </a:rPr>
                      <m:t>𝐴</m:t>
                    </m:r>
                    <m:acc>
                      <m:accPr>
                        <m:chr m:val="̅"/>
                        <m:ctrlPr>
                          <a:rPr lang="en-CA" b="0" i="1" smtClean="0">
                            <a:latin typeface="Cambria Math" panose="02040503050406030204" pitchFamily="18" charset="0"/>
                          </a:rPr>
                        </m:ctrlPr>
                      </m:accPr>
                      <m:e>
                        <m:r>
                          <a:rPr lang="en-CA" b="0" i="1" smtClean="0">
                            <a:latin typeface="Cambria Math"/>
                          </a:rPr>
                          <m:t>𝐵</m:t>
                        </m:r>
                        <m:r>
                          <a:rPr lang="en-CA" b="0" i="1" smtClean="0">
                            <a:latin typeface="Cambria Math"/>
                          </a:rPr>
                          <m:t> </m:t>
                        </m:r>
                      </m:e>
                    </m:acc>
                    <m:r>
                      <a:rPr lang="en-CA" b="0" i="1" smtClean="0">
                        <a:latin typeface="Cambria Math"/>
                      </a:rPr>
                      <m:t>  +  </m:t>
                    </m:r>
                    <m:r>
                      <a:rPr lang="en-CA" b="0" i="1" smtClean="0">
                        <a:latin typeface="Cambria Math"/>
                      </a:rPr>
                      <m:t>𝐴𝐶</m:t>
                    </m:r>
                    <m:acc>
                      <m:accPr>
                        <m:chr m:val="̅"/>
                        <m:ctrlPr>
                          <a:rPr lang="en-CA" b="0" i="1" smtClean="0">
                            <a:latin typeface="Cambria Math" panose="02040503050406030204" pitchFamily="18" charset="0"/>
                          </a:rPr>
                        </m:ctrlPr>
                      </m:accPr>
                      <m:e>
                        <m:r>
                          <a:rPr lang="en-CA" b="0" i="1" smtClean="0">
                            <a:latin typeface="Cambria Math"/>
                          </a:rPr>
                          <m:t>𝐵</m:t>
                        </m:r>
                        <m:r>
                          <a:rPr lang="en-CA" b="0" i="1" smtClean="0">
                            <a:latin typeface="Cambria Math"/>
                          </a:rPr>
                          <m:t> </m:t>
                        </m:r>
                      </m:e>
                    </m:acc>
                  </m:oMath>
                </a14:m>
                <a:r>
                  <a:rPr lang="en-CA" dirty="0"/>
                  <a:t>    </a:t>
                </a:r>
                <a:r>
                  <a:rPr lang="en-CA" dirty="0">
                    <a:solidFill>
                      <a:srgbClr val="C00000"/>
                    </a:solidFill>
                  </a:rPr>
                  <a:t>Commutativity</a:t>
                </a:r>
              </a:p>
              <a:p>
                <a14:m>
                  <m:oMath xmlns:m="http://schemas.openxmlformats.org/officeDocument/2006/math">
                    <m:r>
                      <a:rPr lang="en-CA" b="0" i="1" smtClean="0">
                        <a:latin typeface="Cambria Math"/>
                      </a:rPr>
                      <m:t>𝐴𝐶</m:t>
                    </m:r>
                    <m:d>
                      <m:dPr>
                        <m:ctrlPr>
                          <a:rPr lang="en-CA" b="0" i="1" smtClean="0">
                            <a:latin typeface="Cambria Math" panose="02040503050406030204" pitchFamily="18" charset="0"/>
                          </a:rPr>
                        </m:ctrlPr>
                      </m:dPr>
                      <m:e>
                        <m:r>
                          <a:rPr lang="en-CA" b="0" i="1" smtClean="0">
                            <a:latin typeface="Cambria Math"/>
                          </a:rPr>
                          <m:t>𝐵</m:t>
                        </m:r>
                        <m:r>
                          <a:rPr lang="en-CA" b="0" i="1" smtClean="0">
                            <a:latin typeface="Cambria Math"/>
                          </a:rPr>
                          <m:t>+ </m:t>
                        </m:r>
                        <m:acc>
                          <m:accPr>
                            <m:chr m:val="̅"/>
                            <m:ctrlPr>
                              <a:rPr lang="en-CA" b="0" i="1" smtClean="0">
                                <a:latin typeface="Cambria Math" panose="02040503050406030204" pitchFamily="18" charset="0"/>
                              </a:rPr>
                            </m:ctrlPr>
                          </m:accPr>
                          <m:e>
                            <m:r>
                              <a:rPr lang="en-CA" b="0" i="1" smtClean="0">
                                <a:latin typeface="Cambria Math"/>
                              </a:rPr>
                              <m:t>𝐵</m:t>
                            </m:r>
                            <m:r>
                              <a:rPr lang="en-CA" b="0" i="1" smtClean="0">
                                <a:latin typeface="Cambria Math"/>
                              </a:rPr>
                              <m:t> </m:t>
                            </m:r>
                          </m:e>
                        </m:acc>
                      </m:e>
                    </m:d>
                    <m:r>
                      <a:rPr lang="en-CA" b="0" i="0" smtClean="0">
                        <a:latin typeface="Cambria Math"/>
                      </a:rPr>
                      <m:t> +   </m:t>
                    </m:r>
                    <m:r>
                      <m:rPr>
                        <m:sty m:val="p"/>
                      </m:rPr>
                      <a:rPr lang="en-CA" b="0" i="0" smtClean="0">
                        <a:latin typeface="Cambria Math"/>
                      </a:rPr>
                      <m:t>A</m:t>
                    </m:r>
                    <m:acc>
                      <m:accPr>
                        <m:chr m:val="̅"/>
                        <m:ctrlPr>
                          <a:rPr lang="en-CA" b="0" i="1" smtClean="0">
                            <a:latin typeface="Cambria Math" panose="02040503050406030204" pitchFamily="18" charset="0"/>
                          </a:rPr>
                        </m:ctrlPr>
                      </m:accPr>
                      <m:e>
                        <m:r>
                          <a:rPr lang="en-CA" b="0" i="1" smtClean="0">
                            <a:latin typeface="Cambria Math"/>
                          </a:rPr>
                          <m:t>𝐵</m:t>
                        </m:r>
                        <m:r>
                          <a:rPr lang="en-CA" b="0" i="1" smtClean="0">
                            <a:latin typeface="Cambria Math"/>
                          </a:rPr>
                          <m:t> </m:t>
                        </m:r>
                      </m:e>
                    </m:acc>
                  </m:oMath>
                </a14:m>
                <a:r>
                  <a:rPr lang="en-CA" dirty="0"/>
                  <a:t>      </a:t>
                </a:r>
                <a:r>
                  <a:rPr lang="en-CA" dirty="0">
                    <a:solidFill>
                      <a:srgbClr val="C00000"/>
                    </a:solidFill>
                  </a:rPr>
                  <a:t>Distributive Law</a:t>
                </a:r>
              </a:p>
              <a:p>
                <a14:m>
                  <m:oMath xmlns:m="http://schemas.openxmlformats.org/officeDocument/2006/math">
                    <m:r>
                      <a:rPr lang="en-CA" b="0" i="1" smtClean="0">
                        <a:latin typeface="Cambria Math"/>
                      </a:rPr>
                      <m:t>𝐴𝐶</m:t>
                    </m:r>
                    <m:r>
                      <a:rPr lang="en-CA" b="0" i="1" smtClean="0">
                        <a:latin typeface="Cambria Math"/>
                      </a:rPr>
                      <m:t>+</m:t>
                    </m:r>
                    <m:r>
                      <a:rPr lang="en-CA" b="0" i="1" smtClean="0">
                        <a:latin typeface="Cambria Math"/>
                      </a:rPr>
                      <m:t>𝐴</m:t>
                    </m:r>
                    <m:acc>
                      <m:accPr>
                        <m:chr m:val="̅"/>
                        <m:ctrlPr>
                          <a:rPr lang="en-CA" b="0" i="1" smtClean="0">
                            <a:latin typeface="Cambria Math" panose="02040503050406030204" pitchFamily="18" charset="0"/>
                          </a:rPr>
                        </m:ctrlPr>
                      </m:accPr>
                      <m:e>
                        <m:r>
                          <a:rPr lang="en-CA" b="0" i="1" smtClean="0">
                            <a:latin typeface="Cambria Math"/>
                          </a:rPr>
                          <m:t>𝐵</m:t>
                        </m:r>
                        <m:r>
                          <a:rPr lang="en-CA" b="0" i="1" smtClean="0">
                            <a:latin typeface="Cambria Math"/>
                          </a:rPr>
                          <m:t> </m:t>
                        </m:r>
                      </m:e>
                    </m:acc>
                  </m:oMath>
                </a14:m>
                <a:r>
                  <a:rPr lang="en-CA" dirty="0"/>
                  <a:t>                           </a:t>
                </a:r>
                <a14:m>
                  <m:oMath xmlns:m="http://schemas.openxmlformats.org/officeDocument/2006/math">
                    <m:r>
                      <a:rPr lang="en-CA" b="0" i="1" dirty="0" smtClean="0">
                        <a:solidFill>
                          <a:srgbClr val="C00000"/>
                        </a:solidFill>
                        <a:latin typeface="Cambria Math"/>
                      </a:rPr>
                      <m:t>𝐵</m:t>
                    </m:r>
                    <m:r>
                      <a:rPr lang="en-CA" b="0" i="1" dirty="0" smtClean="0">
                        <a:solidFill>
                          <a:srgbClr val="C00000"/>
                        </a:solidFill>
                        <a:latin typeface="Cambria Math"/>
                      </a:rPr>
                      <m:t>+ </m:t>
                    </m:r>
                    <m:acc>
                      <m:accPr>
                        <m:chr m:val="̅"/>
                        <m:ctrlPr>
                          <a:rPr lang="en-CA" b="0" i="1" dirty="0" smtClean="0">
                            <a:solidFill>
                              <a:srgbClr val="C00000"/>
                            </a:solidFill>
                            <a:latin typeface="Cambria Math" panose="02040503050406030204" pitchFamily="18" charset="0"/>
                          </a:rPr>
                        </m:ctrlPr>
                      </m:accPr>
                      <m:e>
                        <m:r>
                          <a:rPr lang="en-CA" b="0" i="1" dirty="0" smtClean="0">
                            <a:solidFill>
                              <a:srgbClr val="C00000"/>
                            </a:solidFill>
                            <a:latin typeface="Cambria Math"/>
                          </a:rPr>
                          <m:t>𝐵</m:t>
                        </m:r>
                        <m:r>
                          <a:rPr lang="en-CA" b="0" i="1" dirty="0" smtClean="0">
                            <a:solidFill>
                              <a:srgbClr val="C00000"/>
                            </a:solidFill>
                            <a:latin typeface="Cambria Math"/>
                          </a:rPr>
                          <m:t> </m:t>
                        </m:r>
                      </m:e>
                    </m:acc>
                    <m:r>
                      <a:rPr lang="en-CA" dirty="0">
                        <a:solidFill>
                          <a:srgbClr val="C00000"/>
                        </a:solidFill>
                        <a:latin typeface="Cambria Math"/>
                        <a:ea typeface="Cambria Math"/>
                      </a:rPr>
                      <m:t>≡</m:t>
                    </m:r>
                    <m:r>
                      <a:rPr lang="en-CA" b="0" i="0" dirty="0" smtClean="0">
                        <a:solidFill>
                          <a:srgbClr val="C00000"/>
                        </a:solidFill>
                        <a:latin typeface="Cambria Math"/>
                      </a:rPr>
                      <m:t>1</m:t>
                    </m:r>
                  </m:oMath>
                </a14:m>
                <a:endParaRPr lang="en-CA" dirty="0"/>
              </a:p>
              <a:p>
                <a14:m>
                  <m:oMath xmlns:m="http://schemas.openxmlformats.org/officeDocument/2006/math">
                    <m:r>
                      <a:rPr lang="en-CA" b="0" i="1" smtClean="0">
                        <a:latin typeface="Cambria Math"/>
                      </a:rPr>
                      <m:t>𝐴</m:t>
                    </m:r>
                    <m:d>
                      <m:dPr>
                        <m:ctrlPr>
                          <a:rPr lang="en-CA" b="0" i="1" smtClean="0">
                            <a:latin typeface="Cambria Math" panose="02040503050406030204" pitchFamily="18" charset="0"/>
                          </a:rPr>
                        </m:ctrlPr>
                      </m:dPr>
                      <m:e>
                        <m:r>
                          <a:rPr lang="en-CA" b="0" i="1" smtClean="0">
                            <a:latin typeface="Cambria Math"/>
                          </a:rPr>
                          <m:t>𝐶</m:t>
                        </m:r>
                        <m:r>
                          <a:rPr lang="en-CA" b="0" i="1" smtClean="0">
                            <a:latin typeface="Cambria Math"/>
                          </a:rPr>
                          <m:t>+ </m:t>
                        </m:r>
                        <m:acc>
                          <m:accPr>
                            <m:chr m:val="̅"/>
                            <m:ctrlPr>
                              <a:rPr lang="en-CA" b="0" i="1" smtClean="0">
                                <a:latin typeface="Cambria Math" panose="02040503050406030204" pitchFamily="18" charset="0"/>
                              </a:rPr>
                            </m:ctrlPr>
                          </m:accPr>
                          <m:e>
                            <m:r>
                              <a:rPr lang="en-CA" b="0" i="1" smtClean="0">
                                <a:latin typeface="Cambria Math"/>
                              </a:rPr>
                              <m:t>𝐵</m:t>
                            </m:r>
                            <m:r>
                              <a:rPr lang="en-CA" b="0" i="1" smtClean="0">
                                <a:latin typeface="Cambria Math"/>
                              </a:rPr>
                              <m:t> </m:t>
                            </m:r>
                          </m:e>
                        </m:acc>
                      </m:e>
                    </m:d>
                  </m:oMath>
                </a14:m>
                <a:r>
                  <a:rPr lang="en-CA" dirty="0"/>
                  <a:t>                         </a:t>
                </a:r>
                <a:r>
                  <a:rPr lang="en-CA" dirty="0">
                    <a:solidFill>
                      <a:srgbClr val="C00000"/>
                    </a:solidFill>
                  </a:rPr>
                  <a:t>Distributive Law</a:t>
                </a:r>
              </a:p>
            </p:txBody>
          </p:sp>
        </mc:Choice>
        <mc:Fallback xmlns="">
          <p:sp>
            <p:nvSpPr>
              <p:cNvPr id="8" name="TextBox 7"/>
              <p:cNvSpPr txBox="1">
                <a:spLocks noRot="1" noChangeAspect="1" noMove="1" noResize="1" noEditPoints="1" noAdjustHandles="1" noChangeArrowheads="1" noChangeShapeType="1" noTextEdit="1"/>
              </p:cNvSpPr>
              <p:nvPr/>
            </p:nvSpPr>
            <p:spPr>
              <a:xfrm>
                <a:off x="4148925" y="3075977"/>
                <a:ext cx="4174153" cy="2738827"/>
              </a:xfrm>
              <a:prstGeom prst="rect">
                <a:avLst/>
              </a:prstGeom>
              <a:blipFill rotWithShape="1">
                <a:blip r:embed="rId3"/>
                <a:stretch>
                  <a:fillRect/>
                </a:stretch>
              </a:blipFill>
              <a:ln/>
            </p:spPr>
            <p:txBody>
              <a:bodyPr/>
              <a:lstStyle/>
              <a:p>
                <a:r>
                  <a:rPr lang="en-CA">
                    <a:noFill/>
                  </a:rPr>
                  <a:t> </a:t>
                </a:r>
              </a:p>
            </p:txBody>
          </p:sp>
        </mc:Fallback>
      </mc:AlternateContent>
    </p:spTree>
    <p:extLst>
      <p:ext uri="{BB962C8B-B14F-4D97-AF65-F5344CB8AC3E}">
        <p14:creationId xmlns:p14="http://schemas.microsoft.com/office/powerpoint/2010/main" val="10689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2" presetClass="entr" presetSubtype="8" fill="hold" nodeType="afterEffect">
                                  <p:stCondLst>
                                    <p:cond delay="25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 Forms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990600"/>
                <a:ext cx="8686800" cy="5516562"/>
              </a:xfrm>
              <a:noFill/>
              <a:ln>
                <a:noFill/>
              </a:ln>
              <a:effectLst/>
            </p:spPr>
            <p:style>
              <a:lnRef idx="1">
                <a:schemeClr val="accent1"/>
              </a:lnRef>
              <a:fillRef idx="2">
                <a:schemeClr val="accent1"/>
              </a:fillRef>
              <a:effectRef idx="1">
                <a:schemeClr val="accent1"/>
              </a:effectRef>
              <a:fontRef idx="minor">
                <a:schemeClr val="dk1"/>
              </a:fontRef>
            </p:style>
            <p:txBody>
              <a:bodyPr/>
              <a:lstStyle/>
              <a:p>
                <a:pPr marL="457200" indent="-457200">
                  <a:lnSpc>
                    <a:spcPts val="2900"/>
                  </a:lnSpc>
                  <a:buFont typeface="Arial" panose="020B0604020202020204" pitchFamily="34" charset="0"/>
                  <a:buChar char="•"/>
                </a:pPr>
                <a:r>
                  <a:rPr lang="en-US" sz="2800" dirty="0">
                    <a:solidFill>
                      <a:srgbClr val="0000FF"/>
                    </a:solidFill>
                  </a:rPr>
                  <a:t>Literal</a:t>
                </a:r>
                <a:r>
                  <a:rPr lang="en-US" sz="2800" dirty="0"/>
                  <a:t> = a propositional variable or its negation.</a:t>
                </a:r>
                <a:br>
                  <a:rPr lang="en-US" sz="2800" dirty="0"/>
                </a:br>
                <a:r>
                  <a:rPr lang="en-US" sz="2400" b="1" dirty="0"/>
                  <a:t>Examples:  </a:t>
                </a:r>
                <a14:m>
                  <m:oMath xmlns:m="http://schemas.openxmlformats.org/officeDocument/2006/math">
                    <m:r>
                      <a:rPr lang="en-CA" sz="2400" b="0" i="1" smtClean="0">
                        <a:latin typeface="Cambria Math"/>
                      </a:rPr>
                      <m:t>𝑝</m:t>
                    </m:r>
                    <m:r>
                      <a:rPr lang="en-CA" sz="2400" b="0" i="1" smtClean="0">
                        <a:latin typeface="Cambria Math"/>
                      </a:rPr>
                      <m:t>,   ¬</m:t>
                    </m:r>
                    <m:r>
                      <a:rPr lang="en-CA" sz="2400" b="0" i="1" smtClean="0">
                        <a:latin typeface="Cambria Math"/>
                        <a:ea typeface="Cambria Math"/>
                      </a:rPr>
                      <m:t>𝑝</m:t>
                    </m:r>
                    <m:r>
                      <a:rPr lang="en-CA" sz="2400" b="0" i="1" smtClean="0">
                        <a:latin typeface="Cambria Math"/>
                        <a:ea typeface="Cambria Math"/>
                      </a:rPr>
                      <m:t>,  </m:t>
                    </m:r>
                    <m:r>
                      <a:rPr lang="en-CA" sz="2400" b="0" i="1" smtClean="0">
                        <a:latin typeface="Cambria Math"/>
                        <a:ea typeface="Cambria Math"/>
                      </a:rPr>
                      <m:t>𝑞</m:t>
                    </m:r>
                    <m:r>
                      <a:rPr lang="en-CA" sz="2400" b="0" i="1" smtClean="0">
                        <a:latin typeface="Cambria Math"/>
                        <a:ea typeface="Cambria Math"/>
                      </a:rPr>
                      <m:t>,  ¬</m:t>
                    </m:r>
                    <m:r>
                      <a:rPr lang="en-CA" sz="2400" b="0" i="1" smtClean="0">
                        <a:latin typeface="Cambria Math"/>
                        <a:ea typeface="Cambria Math"/>
                      </a:rPr>
                      <m:t>𝑞</m:t>
                    </m:r>
                  </m:oMath>
                </a14:m>
                <a:endParaRPr lang="en-US" sz="2400" dirty="0"/>
              </a:p>
              <a:p>
                <a:pPr marL="457200" indent="-457200">
                  <a:lnSpc>
                    <a:spcPts val="2900"/>
                  </a:lnSpc>
                  <a:buFont typeface="Arial" panose="020B0604020202020204" pitchFamily="34" charset="0"/>
                  <a:buChar char="•"/>
                </a:pPr>
                <a:r>
                  <a:rPr lang="en-US" sz="2800" dirty="0">
                    <a:solidFill>
                      <a:srgbClr val="0000FF"/>
                    </a:solidFill>
                  </a:rPr>
                  <a:t>Disjunctive Clause </a:t>
                </a:r>
                <a:r>
                  <a:rPr lang="en-US" sz="2800" dirty="0"/>
                  <a:t>= a disjunction of literals.</a:t>
                </a:r>
                <a:br>
                  <a:rPr lang="en-US" sz="2800" dirty="0"/>
                </a:br>
                <a:r>
                  <a:rPr lang="en-US" sz="2400" b="1" dirty="0"/>
                  <a:t>Example:  </a:t>
                </a:r>
                <a14:m>
                  <m:oMath xmlns:m="http://schemas.openxmlformats.org/officeDocument/2006/math">
                    <m:d>
                      <m:dPr>
                        <m:ctrlPr>
                          <a:rPr lang="en-CA" sz="2400" b="0" i="1" smtClean="0">
                            <a:latin typeface="Cambria Math" panose="02040503050406030204" pitchFamily="18" charset="0"/>
                          </a:rPr>
                        </m:ctrlPr>
                      </m:dPr>
                      <m:e>
                        <m:r>
                          <a:rPr lang="en-CA" sz="2400" b="0" i="1" smtClean="0">
                            <a:latin typeface="Cambria Math"/>
                          </a:rPr>
                          <m:t>𝑝</m:t>
                        </m:r>
                        <m:r>
                          <a:rPr lang="en-CA" sz="2400" b="0" i="1" smtClean="0">
                            <a:latin typeface="Cambria Math"/>
                            <a:ea typeface="Cambria Math"/>
                          </a:rPr>
                          <m:t>∨¬</m:t>
                        </m:r>
                        <m:r>
                          <a:rPr lang="en-CA" sz="2400" b="0" i="1" smtClean="0">
                            <a:latin typeface="Cambria Math"/>
                            <a:ea typeface="Cambria Math"/>
                          </a:rPr>
                          <m:t>𝑞</m:t>
                        </m:r>
                        <m:r>
                          <a:rPr lang="en-CA" sz="2400" b="0" i="1" smtClean="0">
                            <a:latin typeface="Cambria Math"/>
                            <a:ea typeface="Cambria Math"/>
                          </a:rPr>
                          <m:t>∨¬</m:t>
                        </m:r>
                        <m:r>
                          <a:rPr lang="en-CA" sz="2400" b="0" i="1" smtClean="0">
                            <a:latin typeface="Cambria Math"/>
                            <a:ea typeface="Cambria Math"/>
                          </a:rPr>
                          <m:t>𝑠</m:t>
                        </m:r>
                      </m:e>
                    </m:d>
                  </m:oMath>
                </a14:m>
                <a:endParaRPr lang="en-US" sz="2800" dirty="0"/>
              </a:p>
              <a:p>
                <a:pPr marL="457200" indent="-457200">
                  <a:lnSpc>
                    <a:spcPts val="2900"/>
                  </a:lnSpc>
                  <a:buFont typeface="Arial" panose="020B0604020202020204" pitchFamily="34" charset="0"/>
                  <a:buChar char="•"/>
                </a:pPr>
                <a:r>
                  <a:rPr lang="en-US" sz="2800" dirty="0">
                    <a:solidFill>
                      <a:srgbClr val="0000FF"/>
                    </a:solidFill>
                  </a:rPr>
                  <a:t>Conjunctive Clause </a:t>
                </a:r>
                <a:r>
                  <a:rPr lang="en-US" sz="2800" dirty="0"/>
                  <a:t>= a conjunction of literals.</a:t>
                </a:r>
                <a:br>
                  <a:rPr lang="en-US" sz="2800" dirty="0"/>
                </a:br>
                <a:r>
                  <a:rPr lang="en-US" sz="2400" b="1" dirty="0"/>
                  <a:t>Example:  </a:t>
                </a:r>
                <a14:m>
                  <m:oMath xmlns:m="http://schemas.openxmlformats.org/officeDocument/2006/math">
                    <m:d>
                      <m:dPr>
                        <m:ctrlPr>
                          <a:rPr lang="en-CA" sz="2400" i="1">
                            <a:latin typeface="Cambria Math" panose="02040503050406030204" pitchFamily="18" charset="0"/>
                          </a:rPr>
                        </m:ctrlPr>
                      </m:dPr>
                      <m:e>
                        <m:r>
                          <a:rPr lang="en-CA" sz="2400" i="1">
                            <a:latin typeface="Cambria Math"/>
                          </a:rPr>
                          <m:t>𝑝</m:t>
                        </m:r>
                        <m:r>
                          <a:rPr lang="en-CA" sz="2400" i="1" smtClean="0">
                            <a:latin typeface="Cambria Math"/>
                            <a:ea typeface="Cambria Math"/>
                          </a:rPr>
                          <m:t>∧</m:t>
                        </m:r>
                        <m:r>
                          <a:rPr lang="en-CA" sz="2400" i="1">
                            <a:latin typeface="Cambria Math"/>
                            <a:ea typeface="Cambria Math"/>
                          </a:rPr>
                          <m:t>¬</m:t>
                        </m:r>
                        <m:r>
                          <a:rPr lang="en-CA" sz="2400" i="1">
                            <a:latin typeface="Cambria Math"/>
                            <a:ea typeface="Cambria Math"/>
                          </a:rPr>
                          <m:t>𝑞</m:t>
                        </m:r>
                        <m:r>
                          <a:rPr lang="en-CA" sz="2400" i="1" smtClean="0">
                            <a:latin typeface="Cambria Math"/>
                            <a:ea typeface="Cambria Math"/>
                          </a:rPr>
                          <m:t>∧</m:t>
                        </m:r>
                        <m:r>
                          <a:rPr lang="en-CA" sz="2400" i="1">
                            <a:latin typeface="Cambria Math"/>
                            <a:ea typeface="Cambria Math"/>
                          </a:rPr>
                          <m:t>¬</m:t>
                        </m:r>
                        <m:r>
                          <a:rPr lang="en-CA" sz="2400" i="1">
                            <a:latin typeface="Cambria Math"/>
                            <a:ea typeface="Cambria Math"/>
                          </a:rPr>
                          <m:t>𝑠</m:t>
                        </m:r>
                      </m:e>
                    </m:d>
                  </m:oMath>
                </a14:m>
                <a:endParaRPr lang="en-US" sz="2800" dirty="0"/>
              </a:p>
              <a:p>
                <a:pPr marL="457200" indent="-457200">
                  <a:lnSpc>
                    <a:spcPts val="2900"/>
                  </a:lnSpc>
                  <a:buFont typeface="Arial" panose="020B0604020202020204" pitchFamily="34" charset="0"/>
                  <a:buChar char="•"/>
                </a:pPr>
                <a:r>
                  <a:rPr lang="en-US" sz="2800" dirty="0">
                    <a:solidFill>
                      <a:srgbClr val="0000FF"/>
                    </a:solidFill>
                  </a:rPr>
                  <a:t>Disjunctive Normal Form (DNF) </a:t>
                </a:r>
                <a:r>
                  <a:rPr lang="en-US" sz="2800" dirty="0"/>
                  <a:t>= a disjunction of conjunctive clauses.</a:t>
                </a:r>
                <a:br>
                  <a:rPr lang="en-US" sz="2800" dirty="0"/>
                </a:br>
                <a:r>
                  <a:rPr lang="en-US" sz="2400" b="1" dirty="0"/>
                  <a:t>Example:   </a:t>
                </a:r>
                <a14:m>
                  <m:oMath xmlns:m="http://schemas.openxmlformats.org/officeDocument/2006/math">
                    <m:d>
                      <m:dPr>
                        <m:ctrlPr>
                          <a:rPr lang="en-CA" sz="2400" i="1">
                            <a:latin typeface="Cambria Math" panose="02040503050406030204" pitchFamily="18" charset="0"/>
                          </a:rPr>
                        </m:ctrlPr>
                      </m:dPr>
                      <m:e>
                        <m:r>
                          <a:rPr lang="en-CA" sz="2400" i="1">
                            <a:latin typeface="Cambria Math"/>
                          </a:rPr>
                          <m:t>𝑝</m:t>
                        </m:r>
                        <m:r>
                          <a:rPr lang="en-CA" sz="2400" i="1">
                            <a:latin typeface="Cambria Math"/>
                            <a:ea typeface="Cambria Math"/>
                          </a:rPr>
                          <m:t>∧¬</m:t>
                        </m:r>
                        <m:r>
                          <a:rPr lang="en-CA" sz="2400" i="1">
                            <a:latin typeface="Cambria Math"/>
                            <a:ea typeface="Cambria Math"/>
                          </a:rPr>
                          <m:t>𝑞</m:t>
                        </m:r>
                        <m:r>
                          <a:rPr lang="en-CA" sz="2400" i="1">
                            <a:latin typeface="Cambria Math"/>
                            <a:ea typeface="Cambria Math"/>
                          </a:rPr>
                          <m:t>∧¬</m:t>
                        </m:r>
                        <m:r>
                          <a:rPr lang="en-CA" sz="2400" i="1">
                            <a:latin typeface="Cambria Math"/>
                            <a:ea typeface="Cambria Math"/>
                          </a:rPr>
                          <m:t>𝑠</m:t>
                        </m:r>
                      </m:e>
                    </m:d>
                    <m:r>
                      <a:rPr lang="en-CA" sz="2400" i="1">
                        <a:latin typeface="Cambria Math"/>
                        <a:ea typeface="Cambria Math"/>
                      </a:rPr>
                      <m:t>∨</m:t>
                    </m:r>
                    <m:d>
                      <m:dPr>
                        <m:ctrlPr>
                          <a:rPr lang="en-CA" sz="2400" i="1">
                            <a:latin typeface="Cambria Math" panose="02040503050406030204" pitchFamily="18" charset="0"/>
                          </a:rPr>
                        </m:ctrlPr>
                      </m:dPr>
                      <m:e>
                        <m:r>
                          <a:rPr lang="en-CA" sz="2400" i="1">
                            <a:latin typeface="Cambria Math"/>
                          </a:rPr>
                          <m:t>𝑡</m:t>
                        </m:r>
                        <m:r>
                          <a:rPr lang="en-CA" sz="2400" i="1">
                            <a:latin typeface="Cambria Math"/>
                            <a:ea typeface="Cambria Math"/>
                          </a:rPr>
                          <m:t>∧¬</m:t>
                        </m:r>
                        <m:r>
                          <a:rPr lang="en-CA" sz="2400" i="1">
                            <a:latin typeface="Cambria Math"/>
                            <a:ea typeface="Cambria Math"/>
                          </a:rPr>
                          <m:t>𝑞</m:t>
                        </m:r>
                        <m:r>
                          <a:rPr lang="en-CA" sz="2400" i="1">
                            <a:latin typeface="Cambria Math"/>
                            <a:ea typeface="Cambria Math"/>
                          </a:rPr>
                          <m:t>∧¬</m:t>
                        </m:r>
                        <m:r>
                          <a:rPr lang="en-CA" sz="2400" i="1">
                            <a:latin typeface="Cambria Math"/>
                            <a:ea typeface="Cambria Math"/>
                          </a:rPr>
                          <m:t>𝑤</m:t>
                        </m:r>
                      </m:e>
                    </m:d>
                  </m:oMath>
                </a14:m>
                <a:r>
                  <a:rPr lang="en-CA" sz="2400" dirty="0">
                    <a:ea typeface="Cambria Math"/>
                  </a:rPr>
                  <a:t> </a:t>
                </a:r>
                <a14:m>
                  <m:oMath xmlns:m="http://schemas.openxmlformats.org/officeDocument/2006/math">
                    <m:r>
                      <a:rPr lang="en-CA" sz="2400" i="1">
                        <a:latin typeface="Cambria Math"/>
                        <a:ea typeface="Cambria Math"/>
                      </a:rPr>
                      <m:t>∨</m:t>
                    </m:r>
                    <m:d>
                      <m:dPr>
                        <m:ctrlPr>
                          <a:rPr lang="en-CA" sz="2400" i="1">
                            <a:latin typeface="Cambria Math" panose="02040503050406030204" pitchFamily="18" charset="0"/>
                          </a:rPr>
                        </m:ctrlPr>
                      </m:dPr>
                      <m:e>
                        <m:r>
                          <a:rPr lang="en-CA" sz="2400" i="1">
                            <a:latin typeface="Cambria Math"/>
                          </a:rPr>
                          <m:t>𝑤</m:t>
                        </m:r>
                        <m:r>
                          <a:rPr lang="en-CA" sz="2400" i="1">
                            <a:latin typeface="Cambria Math"/>
                            <a:ea typeface="Cambria Math"/>
                          </a:rPr>
                          <m:t>∧¬</m:t>
                        </m:r>
                        <m:r>
                          <a:rPr lang="en-CA" sz="2400" i="1">
                            <a:latin typeface="Cambria Math"/>
                            <a:ea typeface="Cambria Math"/>
                          </a:rPr>
                          <m:t>𝑡</m:t>
                        </m:r>
                        <m:r>
                          <a:rPr lang="en-CA" sz="2400" i="1">
                            <a:latin typeface="Cambria Math"/>
                            <a:ea typeface="Cambria Math"/>
                          </a:rPr>
                          <m:t>∧¬</m:t>
                        </m:r>
                        <m:r>
                          <a:rPr lang="en-CA" sz="2400" i="1">
                            <a:latin typeface="Cambria Math"/>
                            <a:ea typeface="Cambria Math"/>
                          </a:rPr>
                          <m:t>𝑠</m:t>
                        </m:r>
                      </m:e>
                    </m:d>
                  </m:oMath>
                </a14:m>
                <a:endParaRPr lang="en-US" sz="2400" dirty="0"/>
              </a:p>
              <a:p>
                <a:pPr marL="457200" indent="-457200">
                  <a:lnSpc>
                    <a:spcPts val="2900"/>
                  </a:lnSpc>
                  <a:buFont typeface="Arial" panose="020B0604020202020204" pitchFamily="34" charset="0"/>
                  <a:buChar char="•"/>
                </a:pPr>
                <a:r>
                  <a:rPr lang="en-US" sz="2800" dirty="0">
                    <a:solidFill>
                      <a:srgbClr val="0000FF"/>
                    </a:solidFill>
                  </a:rPr>
                  <a:t>Conjunctive Normal Form (CNF) </a:t>
                </a:r>
                <a:r>
                  <a:rPr lang="en-US" sz="2800" dirty="0"/>
                  <a:t>= a conjunction of disjunctive clauses.</a:t>
                </a:r>
                <a:br>
                  <a:rPr lang="en-US" sz="2800" dirty="0"/>
                </a:br>
                <a:r>
                  <a:rPr lang="en-US" sz="2400" b="1" dirty="0"/>
                  <a:t>Example:   </a:t>
                </a:r>
                <a14:m>
                  <m:oMath xmlns:m="http://schemas.openxmlformats.org/officeDocument/2006/math">
                    <m:d>
                      <m:dPr>
                        <m:ctrlPr>
                          <a:rPr lang="en-CA" sz="2400" i="1">
                            <a:latin typeface="Cambria Math" panose="02040503050406030204" pitchFamily="18" charset="0"/>
                          </a:rPr>
                        </m:ctrlPr>
                      </m:dPr>
                      <m:e>
                        <m:r>
                          <a:rPr lang="en-CA" sz="2400" i="1">
                            <a:latin typeface="Cambria Math"/>
                          </a:rPr>
                          <m:t>𝑝</m:t>
                        </m:r>
                        <m:r>
                          <a:rPr lang="en-CA" sz="2400" i="1">
                            <a:latin typeface="Cambria Math"/>
                            <a:ea typeface="Cambria Math"/>
                          </a:rPr>
                          <m:t>∨¬</m:t>
                        </m:r>
                        <m:r>
                          <a:rPr lang="en-CA" sz="2400" i="1">
                            <a:latin typeface="Cambria Math"/>
                            <a:ea typeface="Cambria Math"/>
                          </a:rPr>
                          <m:t>𝑞</m:t>
                        </m:r>
                        <m:r>
                          <a:rPr lang="en-CA" sz="2400" i="1">
                            <a:latin typeface="Cambria Math"/>
                            <a:ea typeface="Cambria Math"/>
                          </a:rPr>
                          <m:t>∨¬</m:t>
                        </m:r>
                        <m:r>
                          <a:rPr lang="en-CA" sz="2400" i="1">
                            <a:latin typeface="Cambria Math"/>
                            <a:ea typeface="Cambria Math"/>
                          </a:rPr>
                          <m:t>𝑠</m:t>
                        </m:r>
                      </m:e>
                    </m:d>
                  </m:oMath>
                </a14:m>
                <a:r>
                  <a:rPr lang="en-CA" sz="2400" dirty="0">
                    <a:ea typeface="Cambria Math"/>
                  </a:rPr>
                  <a:t> </a:t>
                </a:r>
                <a14:m>
                  <m:oMath xmlns:m="http://schemas.openxmlformats.org/officeDocument/2006/math">
                    <m:r>
                      <a:rPr lang="en-CA" sz="2400" i="1">
                        <a:latin typeface="Cambria Math"/>
                        <a:ea typeface="Cambria Math"/>
                      </a:rPr>
                      <m:t>∧</m:t>
                    </m:r>
                  </m:oMath>
                </a14:m>
                <a:r>
                  <a:rPr lang="en-CA" sz="2400" dirty="0"/>
                  <a:t> </a:t>
                </a:r>
                <a14:m>
                  <m:oMath xmlns:m="http://schemas.openxmlformats.org/officeDocument/2006/math">
                    <m:d>
                      <m:dPr>
                        <m:ctrlPr>
                          <a:rPr lang="en-CA" sz="2400" i="1">
                            <a:latin typeface="Cambria Math" panose="02040503050406030204" pitchFamily="18" charset="0"/>
                          </a:rPr>
                        </m:ctrlPr>
                      </m:dPr>
                      <m:e>
                        <m:r>
                          <a:rPr lang="en-CA" sz="2400" i="1">
                            <a:latin typeface="Cambria Math"/>
                          </a:rPr>
                          <m:t>𝑞</m:t>
                        </m:r>
                        <m:r>
                          <a:rPr lang="en-CA" sz="2400" i="1">
                            <a:latin typeface="Cambria Math"/>
                            <a:ea typeface="Cambria Math"/>
                          </a:rPr>
                          <m:t>∨</m:t>
                        </m:r>
                        <m:r>
                          <a:rPr lang="en-CA" sz="2400" i="1">
                            <a:latin typeface="Cambria Math"/>
                            <a:ea typeface="Cambria Math"/>
                          </a:rPr>
                          <m:t>𝑠</m:t>
                        </m:r>
                        <m:r>
                          <a:rPr lang="en-CA" sz="2400" i="1">
                            <a:latin typeface="Cambria Math"/>
                            <a:ea typeface="Cambria Math"/>
                          </a:rPr>
                          <m:t>∨¬</m:t>
                        </m:r>
                        <m:r>
                          <a:rPr lang="en-CA" sz="2400" i="1">
                            <a:latin typeface="Cambria Math"/>
                            <a:ea typeface="Cambria Math"/>
                          </a:rPr>
                          <m:t>𝑝</m:t>
                        </m:r>
                      </m:e>
                    </m:d>
                  </m:oMath>
                </a14:m>
                <a:r>
                  <a:rPr lang="en-CA" sz="2400" dirty="0">
                    <a:ea typeface="Cambria Math"/>
                  </a:rPr>
                  <a:t> </a:t>
                </a:r>
                <a14:m>
                  <m:oMath xmlns:m="http://schemas.openxmlformats.org/officeDocument/2006/math">
                    <m:r>
                      <a:rPr lang="en-CA" sz="2400" i="1">
                        <a:latin typeface="Cambria Math"/>
                        <a:ea typeface="Cambria Math"/>
                      </a:rPr>
                      <m:t>∧</m:t>
                    </m:r>
                  </m:oMath>
                </a14:m>
                <a:r>
                  <a:rPr lang="en-CA" sz="2400" dirty="0"/>
                  <a:t> </a:t>
                </a:r>
                <a14:m>
                  <m:oMath xmlns:m="http://schemas.openxmlformats.org/officeDocument/2006/math">
                    <m:d>
                      <m:dPr>
                        <m:ctrlPr>
                          <a:rPr lang="en-CA" sz="2400" i="1">
                            <a:latin typeface="Cambria Math" panose="02040503050406030204" pitchFamily="18" charset="0"/>
                          </a:rPr>
                        </m:ctrlPr>
                      </m:dPr>
                      <m:e>
                        <m:r>
                          <a:rPr lang="en-CA" sz="2400" i="1">
                            <a:latin typeface="Cambria Math"/>
                          </a:rPr>
                          <m:t>𝑡</m:t>
                        </m:r>
                        <m:r>
                          <a:rPr lang="en-CA" sz="2400" i="1">
                            <a:latin typeface="Cambria Math"/>
                            <a:ea typeface="Cambria Math"/>
                          </a:rPr>
                          <m:t>∨¬</m:t>
                        </m:r>
                        <m:r>
                          <a:rPr lang="en-CA" sz="2400" i="1">
                            <a:latin typeface="Cambria Math"/>
                            <a:ea typeface="Cambria Math"/>
                          </a:rPr>
                          <m:t>𝑤</m:t>
                        </m:r>
                        <m:r>
                          <a:rPr lang="en-CA" sz="2400" i="1">
                            <a:latin typeface="Cambria Math"/>
                            <a:ea typeface="Cambria Math"/>
                          </a:rPr>
                          <m:t>∨¬</m:t>
                        </m:r>
                        <m:r>
                          <a:rPr lang="en-CA" sz="2400" i="1">
                            <a:latin typeface="Cambria Math"/>
                            <a:ea typeface="Cambria Math"/>
                          </a:rPr>
                          <m:t>𝑠</m:t>
                        </m:r>
                      </m:e>
                    </m:d>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990600"/>
                <a:ext cx="8686800" cy="5516562"/>
              </a:xfrm>
              <a:blipFill rotWithShape="1">
                <a:blip r:embed="rId2"/>
                <a:stretch>
                  <a:fillRect l="-1193" t="-2102" b="-664"/>
                </a:stretch>
              </a:blipFill>
              <a:ln>
                <a:noFill/>
              </a:ln>
              <a:effectLst/>
            </p:spPr>
            <p:txBody>
              <a:bodyPr/>
              <a:lstStyle/>
              <a:p>
                <a:r>
                  <a:rPr lang="en-CA">
                    <a:noFill/>
                  </a:rPr>
                  <a:t> </a:t>
                </a:r>
              </a:p>
            </p:txBody>
          </p:sp>
        </mc:Fallback>
      </mc:AlternateContent>
      <p:sp>
        <p:nvSpPr>
          <p:cNvPr id="10"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47</a:t>
            </a:fld>
            <a:endParaRPr lang="en-US" sz="1600" b="1" dirty="0"/>
          </a:p>
        </p:txBody>
      </p:sp>
    </p:spTree>
    <p:extLst>
      <p:ext uri="{BB962C8B-B14F-4D97-AF65-F5344CB8AC3E}">
        <p14:creationId xmlns:p14="http://schemas.microsoft.com/office/powerpoint/2010/main" val="119098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1295400"/>
            <a:ext cx="8229600" cy="1600200"/>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2" name="Title 1"/>
          <p:cNvSpPr>
            <a:spLocks noGrp="1"/>
          </p:cNvSpPr>
          <p:nvPr>
            <p:ph type="title"/>
          </p:nvPr>
        </p:nvSpPr>
        <p:spPr/>
        <p:txBody>
          <a:bodyPr/>
          <a:lstStyle/>
          <a:p>
            <a:r>
              <a:rPr lang="en-US" dirty="0"/>
              <a:t>Disjunctive Normal Form</a:t>
            </a:r>
            <a:r>
              <a:rPr lang="en-US" sz="1500" dirty="0"/>
              <a:t>1</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1600200"/>
              </a:xfrm>
            </p:spPr>
            <p:txBody>
              <a:bodyPr/>
              <a:lstStyle/>
              <a:p>
                <a:r>
                  <a:rPr lang="en-US" dirty="0"/>
                  <a:t>A propositional formula is in </a:t>
                </a:r>
                <a:r>
                  <a:rPr lang="en-US" i="1" dirty="0">
                    <a:solidFill>
                      <a:srgbClr val="0000FF"/>
                    </a:solidFill>
                  </a:rPr>
                  <a:t>Disjunctive Normal Form </a:t>
                </a:r>
                <a:r>
                  <a:rPr lang="en-US" dirty="0">
                    <a:solidFill>
                      <a:srgbClr val="0000FF"/>
                    </a:solidFill>
                  </a:rPr>
                  <a:t>(DNF)</a:t>
                </a:r>
                <a:r>
                  <a:rPr lang="en-US" dirty="0"/>
                  <a:t> if it consists of a disjunction of one or more conjunctive clauses.</a:t>
                </a:r>
                <a:br>
                  <a:rPr lang="en-US" dirty="0"/>
                </a:br>
                <a:endParaRPr lang="en-US" dirty="0"/>
              </a:p>
              <a:p>
                <a:pPr lvl="1"/>
                <a:r>
                  <a:rPr lang="en-US" dirty="0"/>
                  <a:t>Yes      </a:t>
                </a:r>
                <a14:m>
                  <m:oMath xmlns:m="http://schemas.openxmlformats.org/officeDocument/2006/math">
                    <m:d>
                      <m:dPr>
                        <m:ctrlPr>
                          <a:rPr lang="en-CA" i="1">
                            <a:latin typeface="Cambria Math" panose="02040503050406030204" pitchFamily="18" charset="0"/>
                          </a:rPr>
                        </m:ctrlPr>
                      </m:dPr>
                      <m:e>
                        <m:r>
                          <a:rPr lang="en-CA" i="1">
                            <a:latin typeface="Cambria Math"/>
                          </a:rPr>
                          <m:t>𝑝</m:t>
                        </m:r>
                        <m:r>
                          <a:rPr lang="en-CA" i="1">
                            <a:latin typeface="Cambria Math"/>
                            <a:ea typeface="Cambria Math"/>
                          </a:rPr>
                          <m:t>∧¬</m:t>
                        </m:r>
                        <m:r>
                          <a:rPr lang="en-CA" i="1">
                            <a:latin typeface="Cambria Math"/>
                            <a:ea typeface="Cambria Math"/>
                          </a:rPr>
                          <m:t>𝑞</m:t>
                        </m:r>
                        <m:r>
                          <a:rPr lang="en-CA" i="1">
                            <a:latin typeface="Cambria Math"/>
                            <a:ea typeface="Cambria Math"/>
                          </a:rPr>
                          <m:t>∧¬</m:t>
                        </m:r>
                        <m:r>
                          <a:rPr lang="en-CA" i="1">
                            <a:latin typeface="Cambria Math"/>
                            <a:ea typeface="Cambria Math"/>
                          </a:rPr>
                          <m:t>𝑠</m:t>
                        </m:r>
                      </m:e>
                    </m:d>
                    <m:r>
                      <a:rPr lang="en-CA" i="1">
                        <a:latin typeface="Cambria Math"/>
                        <a:ea typeface="Cambria Math"/>
                      </a:rPr>
                      <m:t>∨</m:t>
                    </m:r>
                    <m:d>
                      <m:dPr>
                        <m:ctrlPr>
                          <a:rPr lang="en-CA" i="1">
                            <a:latin typeface="Cambria Math" panose="02040503050406030204" pitchFamily="18" charset="0"/>
                          </a:rPr>
                        </m:ctrlPr>
                      </m:dPr>
                      <m:e>
                        <m:r>
                          <a:rPr lang="en-CA" i="1">
                            <a:latin typeface="Cambria Math"/>
                          </a:rPr>
                          <m:t>𝑡</m:t>
                        </m:r>
                        <m:r>
                          <a:rPr lang="en-CA" i="1">
                            <a:latin typeface="Cambria Math"/>
                            <a:ea typeface="Cambria Math"/>
                          </a:rPr>
                          <m:t>∧¬</m:t>
                        </m:r>
                        <m:r>
                          <a:rPr lang="en-CA" i="1">
                            <a:latin typeface="Cambria Math"/>
                            <a:ea typeface="Cambria Math"/>
                          </a:rPr>
                          <m:t>𝑞</m:t>
                        </m:r>
                        <m:r>
                          <a:rPr lang="en-CA" i="1">
                            <a:latin typeface="Cambria Math"/>
                            <a:ea typeface="Cambria Math"/>
                          </a:rPr>
                          <m:t>∧¬</m:t>
                        </m:r>
                        <m:r>
                          <a:rPr lang="en-CA" i="1">
                            <a:latin typeface="Cambria Math"/>
                            <a:ea typeface="Cambria Math"/>
                          </a:rPr>
                          <m:t>𝑤</m:t>
                        </m:r>
                      </m:e>
                    </m:d>
                    <m:r>
                      <a:rPr lang="en-CA" b="0" i="1" smtClean="0">
                        <a:latin typeface="Cambria Math"/>
                        <a:ea typeface="Cambria Math"/>
                      </a:rPr>
                      <m:t> </m:t>
                    </m:r>
                  </m:oMath>
                </a14:m>
                <a:r>
                  <a:rPr lang="en-US" dirty="0"/>
                  <a:t> </a:t>
                </a:r>
              </a:p>
              <a:p>
                <a:pPr lvl="1"/>
                <a:r>
                  <a:rPr lang="en-US" dirty="0"/>
                  <a:t>No      </a:t>
                </a:r>
                <a14:m>
                  <m:oMath xmlns:m="http://schemas.openxmlformats.org/officeDocument/2006/math">
                    <m:d>
                      <m:dPr>
                        <m:ctrlPr>
                          <a:rPr lang="en-CA" i="1">
                            <a:latin typeface="Cambria Math" panose="02040503050406030204" pitchFamily="18" charset="0"/>
                          </a:rPr>
                        </m:ctrlPr>
                      </m:dPr>
                      <m:e>
                        <m:r>
                          <a:rPr lang="en-CA" b="0" i="1" smtClean="0">
                            <a:latin typeface="Cambria Math"/>
                          </a:rPr>
                          <m:t> </m:t>
                        </m:r>
                        <m:r>
                          <a:rPr lang="en-CA" i="1">
                            <a:latin typeface="Cambria Math"/>
                          </a:rPr>
                          <m:t>𝑝</m:t>
                        </m:r>
                        <m:r>
                          <a:rPr lang="en-CA" i="1" smtClean="0">
                            <a:latin typeface="Cambria Math"/>
                            <a:ea typeface="Cambria Math"/>
                          </a:rPr>
                          <m:t>∧</m:t>
                        </m:r>
                        <m:r>
                          <a:rPr lang="en-CA" i="1">
                            <a:latin typeface="Cambria Math"/>
                            <a:ea typeface="Cambria Math"/>
                          </a:rPr>
                          <m:t>¬</m:t>
                        </m:r>
                        <m:r>
                          <a:rPr lang="en-CA" i="1">
                            <a:latin typeface="Cambria Math"/>
                            <a:ea typeface="Cambria Math"/>
                          </a:rPr>
                          <m:t>𝑞</m:t>
                        </m:r>
                        <m:r>
                          <a:rPr lang="en-CA" b="0" i="1" smtClean="0">
                            <a:latin typeface="Cambria Math"/>
                            <a:ea typeface="Cambria Math"/>
                          </a:rPr>
                          <m:t>)</m:t>
                        </m:r>
                        <m:r>
                          <a:rPr lang="en-CA" i="1">
                            <a:latin typeface="Cambria Math"/>
                            <a:ea typeface="Cambria Math"/>
                          </a:rPr>
                          <m:t>∨</m:t>
                        </m:r>
                        <m:r>
                          <a:rPr lang="en-CA" b="0" i="1" smtClean="0">
                            <a:latin typeface="Cambria Math"/>
                            <a:ea typeface="Cambria Math"/>
                          </a:rPr>
                          <m:t>(</m:t>
                        </m:r>
                        <m:r>
                          <a:rPr lang="en-CA" b="0" i="1" smtClean="0">
                            <a:latin typeface="Cambria Math"/>
                            <a:ea typeface="Cambria Math"/>
                          </a:rPr>
                          <m:t>𝑡</m:t>
                        </m:r>
                        <m:r>
                          <a:rPr lang="en-CA" b="0" i="1" smtClean="0">
                            <a:latin typeface="Cambria Math"/>
                            <a:ea typeface="Cambria Math"/>
                          </a:rPr>
                          <m:t>∨¬</m:t>
                        </m:r>
                        <m:r>
                          <a:rPr lang="en-CA" i="1">
                            <a:latin typeface="Cambria Math"/>
                            <a:ea typeface="Cambria Math"/>
                          </a:rPr>
                          <m:t>𝑠</m:t>
                        </m:r>
                      </m:e>
                    </m:d>
                  </m:oMath>
                </a14:m>
                <a:r>
                  <a:rPr lang="en-CA" dirty="0">
                    <a:ea typeface="Cambria Math"/>
                  </a:rPr>
                  <a:t> </a:t>
                </a:r>
                <a14:m>
                  <m:oMath xmlns:m="http://schemas.openxmlformats.org/officeDocument/2006/math">
                    <m:r>
                      <a:rPr lang="en-CA" i="1">
                        <a:latin typeface="Cambria Math"/>
                        <a:ea typeface="Cambria Math"/>
                      </a:rPr>
                      <m:t>∧</m:t>
                    </m:r>
                  </m:oMath>
                </a14:m>
                <a:r>
                  <a:rPr lang="en-CA" dirty="0"/>
                  <a:t> </a:t>
                </a:r>
                <a14:m>
                  <m:oMath xmlns:m="http://schemas.openxmlformats.org/officeDocument/2006/math">
                    <m:d>
                      <m:dPr>
                        <m:ctrlPr>
                          <a:rPr lang="en-CA" i="1">
                            <a:latin typeface="Cambria Math" panose="02040503050406030204" pitchFamily="18" charset="0"/>
                          </a:rPr>
                        </m:ctrlPr>
                      </m:dPr>
                      <m:e>
                        <m:r>
                          <a:rPr lang="en-CA" i="1">
                            <a:latin typeface="Cambria Math"/>
                          </a:rPr>
                          <m:t>𝑞</m:t>
                        </m:r>
                        <m:r>
                          <a:rPr lang="en-CA" i="1" smtClean="0">
                            <a:latin typeface="Cambria Math"/>
                            <a:ea typeface="Cambria Math"/>
                          </a:rPr>
                          <m:t>∧</m:t>
                        </m:r>
                        <m:r>
                          <a:rPr lang="en-CA" i="1">
                            <a:latin typeface="Cambria Math"/>
                            <a:ea typeface="Cambria Math"/>
                          </a:rPr>
                          <m:t>𝑠</m:t>
                        </m:r>
                        <m:r>
                          <a:rPr lang="en-CA" i="1">
                            <a:latin typeface="Cambria Math"/>
                            <a:ea typeface="Cambria Math"/>
                          </a:rPr>
                          <m:t>∨¬</m:t>
                        </m:r>
                        <m:r>
                          <a:rPr lang="en-CA" i="1">
                            <a:latin typeface="Cambria Math"/>
                            <a:ea typeface="Cambria Math"/>
                          </a:rPr>
                          <m:t>𝑝</m:t>
                        </m:r>
                      </m:e>
                    </m:d>
                  </m:oMath>
                </a14:m>
                <a:endParaRPr lang="en-CA" dirty="0">
                  <a:ea typeface="Cambria Math"/>
                </a:endParaRPr>
              </a:p>
              <a:p>
                <a:pPr lvl="1"/>
                <a:r>
                  <a:rPr lang="en-US" dirty="0">
                    <a:solidFill>
                      <a:srgbClr val="C00000"/>
                    </a:solidFill>
                  </a:rPr>
                  <a:t>DNF is important for the circuit design methods discussed in Chapter 12.</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1600200"/>
              </a:xfrm>
              <a:blipFill rotWithShape="1">
                <a:blip r:embed="rId2"/>
                <a:stretch>
                  <a:fillRect l="-1852" t="-4962" r="-815" b="-188168"/>
                </a:stretch>
              </a:blipFill>
            </p:spPr>
            <p:txBody>
              <a:bodyPr/>
              <a:lstStyle/>
              <a:p>
                <a:r>
                  <a:rPr lang="en-CA">
                    <a:noFill/>
                  </a:rPr>
                  <a:t> </a:t>
                </a:r>
              </a:p>
            </p:txBody>
          </p:sp>
        </mc:Fallback>
      </mc:AlternateContent>
      <p:sp>
        <p:nvSpPr>
          <p:cNvPr id="10"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48</a:t>
            </a:fld>
            <a:endParaRPr lang="en-US" sz="1600" b="1" dirty="0"/>
          </a:p>
        </p:txBody>
      </p:sp>
    </p:spTree>
    <p:extLst>
      <p:ext uri="{BB962C8B-B14F-4D97-AF65-F5344CB8AC3E}">
        <p14:creationId xmlns:p14="http://schemas.microsoft.com/office/powerpoint/2010/main" val="174479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Disjunctive Normal Form</a:t>
            </a:r>
            <a:r>
              <a:rPr lang="en-US" sz="1500" dirty="0"/>
              <a:t>2</a:t>
            </a:r>
            <a:endParaRPr lang="en-US" dirty="0"/>
          </a:p>
        </p:txBody>
      </p:sp>
      <p:sp>
        <p:nvSpPr>
          <p:cNvPr id="3" name="Content Placeholder 2"/>
          <p:cNvSpPr>
            <a:spLocks noGrp="1"/>
          </p:cNvSpPr>
          <p:nvPr>
            <p:ph idx="1"/>
          </p:nvPr>
        </p:nvSpPr>
        <p:spPr>
          <a:xfrm>
            <a:off x="457200" y="1295400"/>
            <a:ext cx="8229600" cy="4800600"/>
          </a:xfrm>
        </p:spPr>
        <p:txBody>
          <a:bodyPr/>
          <a:lstStyle/>
          <a:p>
            <a:r>
              <a:rPr lang="en-US" sz="2600" b="1" dirty="0"/>
              <a:t>Example</a:t>
            </a:r>
            <a:r>
              <a:rPr lang="en-US" sz="2600" dirty="0"/>
              <a:t>: Show that every compound proposition can be put in disjunctive normal form. </a:t>
            </a:r>
          </a:p>
          <a:p>
            <a:r>
              <a:rPr lang="en-US" sz="2600" b="1" dirty="0">
                <a:solidFill>
                  <a:srgbClr val="0000FF"/>
                </a:solidFill>
              </a:rPr>
              <a:t>Solution</a:t>
            </a:r>
            <a:r>
              <a:rPr lang="en-US" sz="2600" dirty="0">
                <a:solidFill>
                  <a:srgbClr val="0000FF"/>
                </a:solidFill>
              </a:rPr>
              <a:t>: Construct the truth table for the proposition. Then an equivalent proposition is the disjunction with </a:t>
            </a:r>
            <a:r>
              <a:rPr lang="en-US" sz="2600" i="1" dirty="0">
                <a:solidFill>
                  <a:srgbClr val="0000FF"/>
                </a:solidFill>
              </a:rPr>
              <a:t>m</a:t>
            </a:r>
            <a:r>
              <a:rPr lang="en-US" sz="2600" dirty="0">
                <a:solidFill>
                  <a:srgbClr val="0000FF"/>
                </a:solidFill>
              </a:rPr>
              <a:t> conjunctive clauses (where </a:t>
            </a:r>
            <a:r>
              <a:rPr lang="en-US" sz="2600" i="1" dirty="0">
                <a:solidFill>
                  <a:srgbClr val="0000FF"/>
                </a:solidFill>
              </a:rPr>
              <a:t>m</a:t>
            </a:r>
            <a:r>
              <a:rPr lang="en-US" sz="2600" dirty="0">
                <a:solidFill>
                  <a:srgbClr val="0000FF"/>
                </a:solidFill>
              </a:rPr>
              <a:t> is the number of rows for which the formula evaluates to </a:t>
            </a:r>
            <a:r>
              <a:rPr lang="en-US" sz="2600" b="1" dirty="0">
                <a:solidFill>
                  <a:srgbClr val="0000FF"/>
                </a:solidFill>
              </a:rPr>
              <a:t>T</a:t>
            </a:r>
            <a:r>
              <a:rPr lang="en-US" sz="2600" dirty="0">
                <a:solidFill>
                  <a:srgbClr val="0000FF"/>
                </a:solidFill>
              </a:rPr>
              <a:t>). Each clause has n literals where </a:t>
            </a:r>
            <a:r>
              <a:rPr lang="en-US" sz="2600" i="1" dirty="0">
                <a:solidFill>
                  <a:srgbClr val="0000FF"/>
                </a:solidFill>
              </a:rPr>
              <a:t>n</a:t>
            </a:r>
            <a:r>
              <a:rPr lang="en-US" sz="2600" dirty="0">
                <a:solidFill>
                  <a:srgbClr val="0000FF"/>
                </a:solidFill>
              </a:rPr>
              <a:t> is the number of distinct propositional variables. Each literal in that clause is the positive form of a variable if the variable is assigned </a:t>
            </a:r>
            <a:r>
              <a:rPr lang="en-US" sz="2600" b="1" dirty="0">
                <a:solidFill>
                  <a:srgbClr val="0000FF"/>
                </a:solidFill>
              </a:rPr>
              <a:t>T </a:t>
            </a:r>
            <a:r>
              <a:rPr lang="en-US" sz="2600" dirty="0">
                <a:solidFill>
                  <a:srgbClr val="0000FF"/>
                </a:solidFill>
              </a:rPr>
              <a:t>in that row, and in negative form if that variable is assigned </a:t>
            </a:r>
            <a:r>
              <a:rPr lang="en-US" sz="2600" b="1" dirty="0">
                <a:solidFill>
                  <a:srgbClr val="0000FF"/>
                </a:solidFill>
              </a:rPr>
              <a:t>F</a:t>
            </a:r>
            <a:r>
              <a:rPr lang="en-US" sz="2600" dirty="0">
                <a:solidFill>
                  <a:srgbClr val="0000FF"/>
                </a:solidFill>
              </a:rPr>
              <a:t> in that row. This proposition is in  disjunctive normal from.</a:t>
            </a:r>
          </a:p>
        </p:txBody>
      </p:sp>
      <p:sp>
        <p:nvSpPr>
          <p:cNvPr id="4"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49</a:t>
            </a:fld>
            <a:endParaRPr lang="en-US" sz="1600" b="1" dirty="0"/>
          </a:p>
        </p:txBody>
      </p:sp>
    </p:spTree>
    <p:extLst>
      <p:ext uri="{BB962C8B-B14F-4D97-AF65-F5344CB8AC3E}">
        <p14:creationId xmlns:p14="http://schemas.microsoft.com/office/powerpoint/2010/main" val="358734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1</a:t>
            </a:r>
          </a:p>
        </p:txBody>
      </p:sp>
      <p:sp>
        <p:nvSpPr>
          <p:cNvPr id="3" name="Content Placeholder 2"/>
          <p:cNvSpPr>
            <a:spLocks noGrp="1"/>
          </p:cNvSpPr>
          <p:nvPr>
            <p:ph idx="1"/>
          </p:nvPr>
        </p:nvSpPr>
        <p:spPr>
          <a:xfrm>
            <a:off x="457200" y="1295400"/>
            <a:ext cx="8321040" cy="5257800"/>
          </a:xfrm>
        </p:spPr>
        <p:txBody>
          <a:bodyPr/>
          <a:lstStyle/>
          <a:p>
            <a:r>
              <a:rPr lang="en-US" b="1" dirty="0"/>
              <a:t>Propositions</a:t>
            </a:r>
          </a:p>
          <a:p>
            <a:r>
              <a:rPr lang="en-US" b="1" dirty="0"/>
              <a:t>Connectives</a:t>
            </a:r>
          </a:p>
          <a:p>
            <a:pPr lvl="2">
              <a:lnSpc>
                <a:spcPts val="2400"/>
              </a:lnSpc>
            </a:pPr>
            <a:r>
              <a:rPr lang="en-US" sz="2800" dirty="0"/>
              <a:t>Negation</a:t>
            </a:r>
          </a:p>
          <a:p>
            <a:pPr lvl="2">
              <a:lnSpc>
                <a:spcPts val="2400"/>
              </a:lnSpc>
            </a:pPr>
            <a:r>
              <a:rPr lang="en-US" sz="2800" dirty="0"/>
              <a:t>Conjunction</a:t>
            </a:r>
          </a:p>
          <a:p>
            <a:pPr lvl="2">
              <a:lnSpc>
                <a:spcPts val="2400"/>
              </a:lnSpc>
            </a:pPr>
            <a:r>
              <a:rPr lang="en-US" sz="2800" dirty="0"/>
              <a:t>Disjunction</a:t>
            </a:r>
          </a:p>
          <a:p>
            <a:pPr lvl="2">
              <a:lnSpc>
                <a:spcPts val="2400"/>
              </a:lnSpc>
            </a:pPr>
            <a:r>
              <a:rPr lang="en-US" sz="2800" dirty="0"/>
              <a:t>Implication; contrapositive, inverse, converse</a:t>
            </a:r>
          </a:p>
          <a:p>
            <a:pPr lvl="2">
              <a:lnSpc>
                <a:spcPts val="2400"/>
              </a:lnSpc>
            </a:pPr>
            <a:r>
              <a:rPr lang="en-US" sz="2800" dirty="0"/>
              <a:t>Biconditional</a:t>
            </a:r>
          </a:p>
          <a:p>
            <a:r>
              <a:rPr lang="en-US" b="1" dirty="0"/>
              <a:t>Truth Tables</a:t>
            </a:r>
          </a:p>
        </p:txBody>
      </p:sp>
      <p:sp>
        <p:nvSpPr>
          <p:cNvPr id="4"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5</a:t>
            </a:fld>
            <a:endParaRPr lang="en-US" sz="1600" b="1" dirty="0"/>
          </a:p>
        </p:txBody>
      </p:sp>
    </p:spTree>
    <p:extLst>
      <p:ext uri="{BB962C8B-B14F-4D97-AF65-F5344CB8AC3E}">
        <p14:creationId xmlns:p14="http://schemas.microsoft.com/office/powerpoint/2010/main" val="32311188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Disjunctive Normal Form</a:t>
            </a:r>
            <a:r>
              <a:rPr lang="en-US" sz="1500" dirty="0"/>
              <a:t>3</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1371600"/>
              </a:xfrm>
            </p:spPr>
            <p:txBody>
              <a:bodyPr/>
              <a:lstStyle/>
              <a:p>
                <a:r>
                  <a:rPr lang="en-US" b="1" dirty="0"/>
                  <a:t>Example</a:t>
                </a:r>
                <a:r>
                  <a:rPr lang="en-US" dirty="0"/>
                  <a:t>: Find the DNF of   </a:t>
                </a:r>
                <a14:m>
                  <m:oMath xmlns:m="http://schemas.openxmlformats.org/officeDocument/2006/math">
                    <m:r>
                      <a:rPr lang="en-CA" b="0" i="1" smtClean="0">
                        <a:latin typeface="Cambria Math"/>
                      </a:rPr>
                      <m:t>(</m:t>
                    </m:r>
                    <m:r>
                      <a:rPr lang="en-CA" b="0" i="1" smtClean="0">
                        <a:latin typeface="Cambria Math"/>
                      </a:rPr>
                      <m:t>𝑝</m:t>
                    </m:r>
                    <m:r>
                      <a:rPr lang="en-CA" b="0" i="1" smtClean="0">
                        <a:latin typeface="Cambria Math"/>
                        <a:ea typeface="Cambria Math"/>
                      </a:rPr>
                      <m:t>∨</m:t>
                    </m:r>
                    <m:r>
                      <a:rPr lang="en-CA" b="0" i="1" smtClean="0">
                        <a:latin typeface="Cambria Math"/>
                      </a:rPr>
                      <m:t>𝑞</m:t>
                    </m:r>
                    <m:r>
                      <a:rPr lang="en-CA" b="0" i="1" smtClean="0">
                        <a:latin typeface="Cambria Math"/>
                      </a:rPr>
                      <m:t>)→¬</m:t>
                    </m:r>
                    <m:r>
                      <a:rPr lang="en-CA" b="0" i="1" smtClean="0">
                        <a:latin typeface="Cambria Math"/>
                        <a:ea typeface="Cambria Math"/>
                      </a:rPr>
                      <m:t>𝑟</m:t>
                    </m:r>
                  </m:oMath>
                </a14:m>
                <a:r>
                  <a:rPr lang="en-US" dirty="0"/>
                  <a:t> .</a:t>
                </a:r>
              </a:p>
              <a:p>
                <a:r>
                  <a:rPr lang="en-US" b="1" dirty="0">
                    <a:solidFill>
                      <a:srgbClr val="0000FF"/>
                    </a:solidFill>
                  </a:rPr>
                  <a:t>Solution 1</a:t>
                </a:r>
                <a:r>
                  <a:rPr lang="en-US" dirty="0">
                    <a:solidFill>
                      <a:srgbClr val="0000FF"/>
                    </a:solidFill>
                  </a:rPr>
                  <a:t>: </a:t>
                </a:r>
                <a:r>
                  <a:rPr lang="en-CA" dirty="0">
                    <a:solidFill>
                      <a:srgbClr val="0000FF"/>
                    </a:solidFill>
                  </a:rPr>
                  <a:t>Use the above truth table technique:</a:t>
                </a:r>
                <a:endParaRPr lang="en-US" sz="3600" dirty="0">
                  <a:solidFill>
                    <a:srgbClr val="0000FF"/>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1371600"/>
              </a:xfrm>
              <a:blipFill>
                <a:blip r:embed="rId2"/>
                <a:stretch>
                  <a:fillRect l="-1852" t="-5333" r="-1037" b="-8889"/>
                </a:stretch>
              </a:blipFill>
            </p:spPr>
            <p:txBody>
              <a:bodyPr/>
              <a:lstStyle/>
              <a:p>
                <a:r>
                  <a:rPr lang="en-US">
                    <a:noFill/>
                  </a:rPr>
                  <a:t> </a:t>
                </a:r>
              </a:p>
            </p:txBody>
          </p:sp>
        </mc:Fallback>
      </mc:AlternateContent>
      <p:sp>
        <p:nvSpPr>
          <p:cNvPr id="9"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50</a:t>
            </a:fld>
            <a:endParaRPr lang="en-US" sz="1600" b="1" dirty="0"/>
          </a:p>
        </p:txBody>
      </p:sp>
      <p:graphicFrame>
        <p:nvGraphicFramePr>
          <p:cNvPr id="5" name="Table 4"/>
          <p:cNvGraphicFramePr>
            <a:graphicFrameLocks noGrp="1"/>
          </p:cNvGraphicFramePr>
          <p:nvPr>
            <p:extLst>
              <p:ext uri="{D42A27DB-BD31-4B8C-83A1-F6EECF244321}">
                <p14:modId xmlns:p14="http://schemas.microsoft.com/office/powerpoint/2010/main" val="3040641520"/>
              </p:ext>
            </p:extLst>
          </p:nvPr>
        </p:nvGraphicFramePr>
        <p:xfrm>
          <a:off x="609600" y="2836961"/>
          <a:ext cx="4038600" cy="3291840"/>
        </p:xfrm>
        <a:graphic>
          <a:graphicData uri="http://schemas.openxmlformats.org/drawingml/2006/table">
            <a:tbl>
              <a:tblPr firstRow="1" bandRow="1">
                <a:tableStyleId>{21E4AEA4-8DFA-4A89-87EB-49C32662AFE0}</a:tableStyleId>
              </a:tblPr>
              <a:tblGrid>
                <a:gridCol w="533400">
                  <a:extLst>
                    <a:ext uri="{9D8B030D-6E8A-4147-A177-3AD203B41FA5}">
                      <a16:colId xmlns:a16="http://schemas.microsoft.com/office/drawing/2014/main" val="831567363"/>
                    </a:ext>
                  </a:extLst>
                </a:gridCol>
                <a:gridCol w="533400">
                  <a:extLst>
                    <a:ext uri="{9D8B030D-6E8A-4147-A177-3AD203B41FA5}">
                      <a16:colId xmlns:a16="http://schemas.microsoft.com/office/drawing/2014/main" val="1633824391"/>
                    </a:ext>
                  </a:extLst>
                </a:gridCol>
                <a:gridCol w="457200">
                  <a:extLst>
                    <a:ext uri="{9D8B030D-6E8A-4147-A177-3AD203B41FA5}">
                      <a16:colId xmlns:a16="http://schemas.microsoft.com/office/drawing/2014/main" val="2270511431"/>
                    </a:ext>
                  </a:extLst>
                </a:gridCol>
                <a:gridCol w="457200">
                  <a:extLst>
                    <a:ext uri="{9D8B030D-6E8A-4147-A177-3AD203B41FA5}">
                      <a16:colId xmlns:a16="http://schemas.microsoft.com/office/drawing/2014/main" val="2468978270"/>
                    </a:ext>
                  </a:extLst>
                </a:gridCol>
                <a:gridCol w="685800">
                  <a:extLst>
                    <a:ext uri="{9D8B030D-6E8A-4147-A177-3AD203B41FA5}">
                      <a16:colId xmlns:a16="http://schemas.microsoft.com/office/drawing/2014/main" val="1828901928"/>
                    </a:ext>
                  </a:extLst>
                </a:gridCol>
                <a:gridCol w="1371600">
                  <a:extLst>
                    <a:ext uri="{9D8B030D-6E8A-4147-A177-3AD203B41FA5}">
                      <a16:colId xmlns:a16="http://schemas.microsoft.com/office/drawing/2014/main" val="973339140"/>
                    </a:ext>
                  </a:extLst>
                </a:gridCol>
              </a:tblGrid>
              <a:tr h="313267">
                <a:tc>
                  <a:txBody>
                    <a:bodyPr/>
                    <a:lstStyle/>
                    <a:p>
                      <a:pPr algn="ctr"/>
                      <a:r>
                        <a:rPr lang="en-US" sz="1800" b="1" i="1" dirty="0">
                          <a:latin typeface="+mj-lt"/>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i="1" dirty="0">
                          <a:latin typeface="+mj-lt"/>
                          <a:ea typeface="Cambria Math" panose="02040503050406030204" pitchFamily="18" charset="0"/>
                        </a:rPr>
                        <a:t>q</a:t>
                      </a:r>
                      <a:endParaRPr lang="en-US" sz="1800" b="1" i="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i="1" dirty="0">
                          <a:latin typeface="+mj-lt"/>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i="0" dirty="0">
                          <a:latin typeface="Cambria Math"/>
                          <a:ea typeface="Cambria Math"/>
                        </a:rPr>
                        <a:t>¬</a:t>
                      </a:r>
                      <a:r>
                        <a:rPr lang="en-US" sz="1800" b="1" i="1" dirty="0">
                          <a:ea typeface="Cambria Math" pitchFamily="18" charset="0"/>
                        </a:rPr>
                        <a:t>r</a:t>
                      </a:r>
                      <a:endParaRPr lang="en-US" sz="1800" b="1" i="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i="1" dirty="0">
                          <a:ea typeface="Cambria Math" pitchFamily="18" charset="0"/>
                        </a:rPr>
                        <a:t>p</a:t>
                      </a:r>
                      <a:r>
                        <a:rPr lang="en-US" sz="1800" b="1" i="0" dirty="0">
                          <a:latin typeface="Cambria Math" pitchFamily="18" charset="0"/>
                          <a:ea typeface="Cambria Math" pitchFamily="18" charset="0"/>
                        </a:rPr>
                        <a:t> ∨ </a:t>
                      </a:r>
                      <a:r>
                        <a:rPr lang="en-US" sz="1800" b="1" i="1" dirty="0">
                          <a:ea typeface="Cambria Math" pitchFamily="18" charset="0"/>
                        </a:rPr>
                        <a:t>q</a:t>
                      </a:r>
                      <a:r>
                        <a:rPr lang="en-US" sz="1800" b="1" i="0" dirty="0">
                          <a:ea typeface="Cambria Math" pitchFamily="18" charset="0"/>
                        </a:rPr>
                        <a:t> </a:t>
                      </a:r>
                      <a:endParaRPr lang="en-US" sz="1800" b="1" i="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i="1" dirty="0">
                          <a:ea typeface="Cambria Math" pitchFamily="18" charset="0"/>
                        </a:rPr>
                        <a:t>p</a:t>
                      </a:r>
                      <a:r>
                        <a:rPr lang="en-US" sz="1800" b="1" i="0" dirty="0">
                          <a:latin typeface="Cambria Math" pitchFamily="18" charset="0"/>
                          <a:ea typeface="Cambria Math" pitchFamily="18" charset="0"/>
                        </a:rPr>
                        <a:t> ∨ </a:t>
                      </a:r>
                      <a:r>
                        <a:rPr lang="en-US" sz="1800" b="1" i="1" dirty="0">
                          <a:ea typeface="Cambria Math" pitchFamily="18" charset="0"/>
                        </a:rPr>
                        <a:t>q</a:t>
                      </a:r>
                      <a:r>
                        <a:rPr lang="en-US" sz="1800" b="1" i="0" dirty="0">
                          <a:ea typeface="Cambria Math" pitchFamily="18" charset="0"/>
                        </a:rPr>
                        <a:t> </a:t>
                      </a:r>
                      <a:r>
                        <a:rPr lang="en-US" sz="1800" dirty="0">
                          <a:ea typeface="Cambria Math" pitchFamily="18" charset="0"/>
                          <a:sym typeface="Symbol"/>
                        </a:rPr>
                        <a:t></a:t>
                      </a:r>
                      <a:r>
                        <a:rPr lang="en-US" sz="1800" b="1" i="0" dirty="0">
                          <a:ea typeface="Cambria Math" pitchFamily="18" charset="0"/>
                        </a:rPr>
                        <a:t> </a:t>
                      </a:r>
                      <a:r>
                        <a:rPr lang="en-US" sz="1800" b="1" i="0" dirty="0">
                          <a:latin typeface="Cambria Math"/>
                          <a:ea typeface="Cambria Math"/>
                        </a:rPr>
                        <a:t>¬</a:t>
                      </a:r>
                      <a:r>
                        <a:rPr lang="en-US" sz="1800" b="1" i="1" dirty="0">
                          <a:ea typeface="Cambria Math" pitchFamily="18" charset="0"/>
                        </a:rPr>
                        <a:t>r</a:t>
                      </a:r>
                      <a:endParaRPr lang="en-US" sz="1800" b="1" i="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313267">
                <a:tc>
                  <a:txBody>
                    <a:bodyPr/>
                    <a:lstStyle/>
                    <a:p>
                      <a:pPr algn="ctr"/>
                      <a:r>
                        <a:rPr lang="en-US" sz="1800" dirty="0">
                          <a:latin typeface="+mj-lt"/>
                        </a:rPr>
                        <a:t>T</a:t>
                      </a:r>
                      <a:endParaRPr lang="en-US" sz="18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mj-lt"/>
                        </a:rPr>
                        <a:t>T</a:t>
                      </a:r>
                      <a:endParaRPr lang="en-US" sz="18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800" b="0" i="0" u="none" strike="noStrike" kern="1200" cap="none" spc="0" normalizeH="0" baseline="0" noProof="0" dirty="0">
                          <a:ln>
                            <a:noFill/>
                          </a:ln>
                          <a:solidFill>
                            <a:prstClr val="black"/>
                          </a:solidFill>
                          <a:effectLst/>
                          <a:uLnTx/>
                          <a:uFillTx/>
                          <a:latin typeface="Calibri"/>
                          <a:ea typeface="+mn-ea"/>
                          <a:cs typeface="+mn-cs"/>
                        </a:rPr>
                        <a:t>T</a:t>
                      </a:r>
                      <a:endParaRPr lang="en-US" sz="18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313267">
                <a:tc>
                  <a:txBody>
                    <a:bodyPr/>
                    <a:lstStyle/>
                    <a:p>
                      <a:pPr algn="ctr"/>
                      <a:r>
                        <a:rPr lang="en-US" sz="1800" dirty="0">
                          <a:latin typeface="+mj-lt"/>
                        </a:rPr>
                        <a:t>T</a:t>
                      </a:r>
                      <a:endParaRPr lang="en-US" sz="18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800" dirty="0">
                          <a:latin typeface="+mj-lt"/>
                        </a:rPr>
                        <a:t>T</a:t>
                      </a:r>
                      <a:endParaRPr lang="en-US" sz="18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8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8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800" b="0" i="0" u="none" strike="noStrike" kern="1200" cap="none" spc="0" normalizeH="0" baseline="0" noProof="0">
                          <a:ln>
                            <a:noFill/>
                          </a:ln>
                          <a:solidFill>
                            <a:prstClr val="black"/>
                          </a:solidFill>
                          <a:effectLst/>
                          <a:uLnTx/>
                          <a:uFillTx/>
                          <a:latin typeface="Calibri"/>
                          <a:ea typeface="+mn-ea"/>
                          <a:cs typeface="+mn-cs"/>
                        </a:rPr>
                        <a:t>T</a:t>
                      </a:r>
                      <a:endParaRPr lang="en-US" sz="18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2911960711"/>
                  </a:ext>
                </a:extLst>
              </a:tr>
              <a:tr h="31326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800" b="0" i="0" u="none" strike="noStrike" kern="1200" cap="none" spc="0" normalizeH="0" baseline="0" noProof="0">
                          <a:ln>
                            <a:noFill/>
                          </a:ln>
                          <a:solidFill>
                            <a:prstClr val="black"/>
                          </a:solidFill>
                          <a:effectLst/>
                          <a:uLnTx/>
                          <a:uFillTx/>
                          <a:latin typeface="Calibri"/>
                          <a:ea typeface="+mn-ea"/>
                          <a:cs typeface="+mn-cs"/>
                        </a:rPr>
                        <a:t>T</a:t>
                      </a:r>
                      <a:endParaRPr lang="en-US" sz="18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4318555"/>
                  </a:ext>
                </a:extLst>
              </a:tr>
              <a:tr h="31326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8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8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8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800" b="0" i="0" u="none" strike="noStrike" kern="1200" cap="none" spc="0" normalizeH="0" baseline="0" noProof="0">
                          <a:ln>
                            <a:noFill/>
                          </a:ln>
                          <a:solidFill>
                            <a:prstClr val="black"/>
                          </a:solidFill>
                          <a:effectLst/>
                          <a:uLnTx/>
                          <a:uFillTx/>
                          <a:latin typeface="Calibri"/>
                          <a:ea typeface="+mn-ea"/>
                          <a:cs typeface="+mn-cs"/>
                        </a:rPr>
                        <a:t>T</a:t>
                      </a:r>
                      <a:endParaRPr lang="en-US" sz="18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3913631452"/>
                  </a:ext>
                </a:extLst>
              </a:tr>
              <a:tr h="31326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F</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mj-lt"/>
                        </a:rPr>
                        <a:t>T</a:t>
                      </a:r>
                      <a:endParaRPr lang="en-US" sz="18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800" b="0" i="0" u="none" strike="noStrike" kern="1200" cap="none" spc="0" normalizeH="0" baseline="0" noProof="0">
                          <a:ln>
                            <a:noFill/>
                          </a:ln>
                          <a:solidFill>
                            <a:prstClr val="black"/>
                          </a:solidFill>
                          <a:effectLst/>
                          <a:uLnTx/>
                          <a:uFillTx/>
                          <a:latin typeface="Calibri"/>
                          <a:ea typeface="+mn-ea"/>
                          <a:cs typeface="+mn-cs"/>
                        </a:rPr>
                        <a:t>T</a:t>
                      </a:r>
                      <a:endParaRPr lang="en-US" sz="18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81036102"/>
                  </a:ext>
                </a:extLst>
              </a:tr>
              <a:tr h="31326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800" dirty="0">
                          <a:latin typeface="+mj-lt"/>
                        </a:rPr>
                        <a:t>T</a:t>
                      </a:r>
                      <a:endParaRPr lang="en-US" sz="18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8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8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800" b="0" i="0" u="none" strike="noStrike" kern="1200" cap="none" spc="0" normalizeH="0" baseline="0" noProof="0" dirty="0">
                          <a:ln>
                            <a:noFill/>
                          </a:ln>
                          <a:solidFill>
                            <a:prstClr val="black"/>
                          </a:solidFill>
                          <a:effectLst/>
                          <a:uLnTx/>
                          <a:uFillTx/>
                          <a:latin typeface="Calibri"/>
                          <a:ea typeface="+mn-ea"/>
                          <a:cs typeface="+mn-cs"/>
                        </a:rPr>
                        <a:t>T</a:t>
                      </a:r>
                      <a:endParaRPr lang="en-US" sz="18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3236578784"/>
                  </a:ext>
                </a:extLst>
              </a:tr>
              <a:tr h="31326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F</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8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8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8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latin typeface="+mn-lt"/>
                          <a:ea typeface="+mn-ea"/>
                          <a:cs typeface="+mn-cs"/>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796197536"/>
                  </a:ext>
                </a:extLst>
              </a:tr>
              <a:tr h="31326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8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8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8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latin typeface="+mn-lt"/>
                          <a:ea typeface="+mn-ea"/>
                          <a:cs typeface="+mn-cs"/>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4012039154"/>
                  </a:ext>
                </a:extLst>
              </a:tr>
            </a:tbl>
          </a:graphicData>
        </a:graphic>
      </p:graphicFrame>
      <mc:AlternateContent xmlns:mc="http://schemas.openxmlformats.org/markup-compatibility/2006" xmlns:a14="http://schemas.microsoft.com/office/drawing/2010/main">
        <mc:Choice Requires="a14">
          <p:sp>
            <p:nvSpPr>
              <p:cNvPr id="4" name="TextBox 3"/>
              <p:cNvSpPr txBox="1"/>
              <p:nvPr/>
            </p:nvSpPr>
            <p:spPr>
              <a:xfrm>
                <a:off x="5791200" y="2497038"/>
                <a:ext cx="3124200" cy="3631763"/>
              </a:xfrm>
              <a:prstGeom prst="rect">
                <a:avLst/>
              </a:prstGeom>
              <a:noFill/>
            </p:spPr>
            <p:txBody>
              <a:bodyPr wrap="square" rtlCol="0">
                <a:spAutoFit/>
              </a:bodyPr>
              <a:lstStyle/>
              <a:p>
                <a:pPr>
                  <a:lnSpc>
                    <a:spcPts val="4600"/>
                  </a:lnSpc>
                </a:pPr>
                <a:r>
                  <a:rPr lang="en-CA" sz="2400" b="1" dirty="0">
                    <a:solidFill>
                      <a:srgbClr val="0000FF"/>
                    </a:solidFill>
                  </a:rPr>
                  <a:t>DNF:</a:t>
                </a:r>
                <a:r>
                  <a:rPr lang="en-CA" sz="2400" dirty="0">
                    <a:solidFill>
                      <a:srgbClr val="0000FF"/>
                    </a:solidFill>
                  </a:rPr>
                  <a:t> </a:t>
                </a:r>
                <a:br>
                  <a:rPr lang="en-CA" sz="2400" dirty="0">
                    <a:solidFill>
                      <a:srgbClr val="0000FF"/>
                    </a:solidFill>
                  </a:rPr>
                </a:br>
                <a14:m>
                  <m:oMathPara xmlns:m="http://schemas.openxmlformats.org/officeDocument/2006/math">
                    <m:oMathParaPr>
                      <m:jc m:val="left"/>
                    </m:oMathParaPr>
                    <m:oMath xmlns:m="http://schemas.openxmlformats.org/officeDocument/2006/math">
                      <m:d>
                        <m:dPr>
                          <m:ctrlPr>
                            <a:rPr lang="en-CA" sz="2400" b="0" i="1" smtClean="0">
                              <a:solidFill>
                                <a:srgbClr val="0000FF"/>
                              </a:solidFill>
                              <a:latin typeface="Cambria Math" panose="02040503050406030204" pitchFamily="18" charset="0"/>
                            </a:rPr>
                          </m:ctrlPr>
                        </m:dPr>
                        <m:e>
                          <m:r>
                            <a:rPr lang="en-CA" sz="2400" b="0" i="1" smtClean="0">
                              <a:solidFill>
                                <a:srgbClr val="0000FF"/>
                              </a:solidFill>
                              <a:latin typeface="Cambria Math"/>
                            </a:rPr>
                            <m:t>𝑝</m:t>
                          </m:r>
                          <m:r>
                            <a:rPr lang="en-CA" sz="2400" b="0" i="1" smtClean="0">
                              <a:solidFill>
                                <a:srgbClr val="0000FF"/>
                              </a:solidFill>
                              <a:latin typeface="Cambria Math"/>
                              <a:ea typeface="Cambria Math"/>
                            </a:rPr>
                            <m:t>∧</m:t>
                          </m:r>
                          <m:r>
                            <a:rPr lang="en-CA" sz="2400" b="0" i="1" smtClean="0">
                              <a:solidFill>
                                <a:srgbClr val="0000FF"/>
                              </a:solidFill>
                              <a:latin typeface="Cambria Math"/>
                              <a:ea typeface="Cambria Math"/>
                            </a:rPr>
                            <m:t>𝑞</m:t>
                          </m:r>
                          <m:r>
                            <a:rPr lang="en-CA" sz="2400" b="0" i="1" smtClean="0">
                              <a:solidFill>
                                <a:srgbClr val="0000FF"/>
                              </a:solidFill>
                              <a:latin typeface="Cambria Math"/>
                              <a:ea typeface="Cambria Math"/>
                            </a:rPr>
                            <m:t>∧¬</m:t>
                          </m:r>
                          <m:r>
                            <a:rPr lang="en-CA" sz="2400" i="1">
                              <a:solidFill>
                                <a:srgbClr val="0000FF"/>
                              </a:solidFill>
                              <a:latin typeface="Cambria Math"/>
                              <a:ea typeface="Cambria Math"/>
                            </a:rPr>
                            <m:t>𝑟</m:t>
                          </m:r>
                        </m:e>
                      </m:d>
                      <m:r>
                        <a:rPr lang="en-CA" sz="2400" b="0" i="1" smtClean="0">
                          <a:solidFill>
                            <a:srgbClr val="0000FF"/>
                          </a:solidFill>
                          <a:latin typeface="Cambria Math"/>
                          <a:ea typeface="Cambria Math"/>
                        </a:rPr>
                        <m:t> </m:t>
                      </m:r>
                      <m:r>
                        <a:rPr lang="en-US" sz="2400" b="0" i="1" smtClean="0">
                          <a:solidFill>
                            <a:srgbClr val="0000FF"/>
                          </a:solidFill>
                          <a:latin typeface="Cambria Math" panose="02040503050406030204" pitchFamily="18" charset="0"/>
                          <a:ea typeface="Cambria Math"/>
                        </a:rPr>
                        <m:t>    </m:t>
                      </m:r>
                      <m:r>
                        <a:rPr lang="en-CA" sz="2400" i="1">
                          <a:solidFill>
                            <a:srgbClr val="0000FF"/>
                          </a:solidFill>
                          <a:latin typeface="Cambria Math"/>
                          <a:ea typeface="Cambria Math"/>
                        </a:rPr>
                        <m:t>∨</m:t>
                      </m:r>
                    </m:oMath>
                  </m:oMathPara>
                </a14:m>
                <a:endParaRPr lang="en-CA" sz="2400" b="0" i="1" dirty="0">
                  <a:solidFill>
                    <a:srgbClr val="0000FF"/>
                  </a:solidFill>
                  <a:latin typeface="Cambria Math"/>
                  <a:ea typeface="Cambria Math"/>
                </a:endParaRPr>
              </a:p>
              <a:p>
                <a:pPr>
                  <a:lnSpc>
                    <a:spcPts val="4600"/>
                  </a:lnSpc>
                </a:pPr>
                <a14:m>
                  <m:oMathPara xmlns:m="http://schemas.openxmlformats.org/officeDocument/2006/math">
                    <m:oMathParaPr>
                      <m:jc m:val="left"/>
                    </m:oMathParaPr>
                    <m:oMath xmlns:m="http://schemas.openxmlformats.org/officeDocument/2006/math">
                      <m:d>
                        <m:dPr>
                          <m:ctrlPr>
                            <a:rPr lang="en-CA" sz="2400" i="1">
                              <a:solidFill>
                                <a:srgbClr val="0000FF"/>
                              </a:solidFill>
                              <a:latin typeface="Cambria Math" panose="02040503050406030204" pitchFamily="18" charset="0"/>
                            </a:rPr>
                          </m:ctrlPr>
                        </m:dPr>
                        <m:e>
                          <m:r>
                            <a:rPr lang="en-CA" sz="2400" i="1">
                              <a:solidFill>
                                <a:srgbClr val="0000FF"/>
                              </a:solidFill>
                              <a:latin typeface="Cambria Math"/>
                            </a:rPr>
                            <m:t>𝑝</m:t>
                          </m:r>
                          <m:r>
                            <a:rPr lang="en-CA" sz="2400" i="1">
                              <a:solidFill>
                                <a:srgbClr val="0000FF"/>
                              </a:solidFill>
                              <a:latin typeface="Cambria Math"/>
                              <a:ea typeface="Cambria Math"/>
                            </a:rPr>
                            <m:t>∧</m:t>
                          </m:r>
                          <m:r>
                            <a:rPr lang="en-CA" sz="2400" i="1" smtClean="0">
                              <a:solidFill>
                                <a:srgbClr val="0000FF"/>
                              </a:solidFill>
                              <a:latin typeface="Cambria Math"/>
                              <a:ea typeface="Cambria Math"/>
                            </a:rPr>
                            <m:t>¬</m:t>
                          </m:r>
                          <m:r>
                            <a:rPr lang="en-CA" sz="2400" i="1">
                              <a:solidFill>
                                <a:srgbClr val="0000FF"/>
                              </a:solidFill>
                              <a:latin typeface="Cambria Math"/>
                              <a:ea typeface="Cambria Math"/>
                            </a:rPr>
                            <m:t>𝑞</m:t>
                          </m:r>
                          <m:r>
                            <a:rPr lang="en-CA" sz="2400" i="1">
                              <a:solidFill>
                                <a:srgbClr val="0000FF"/>
                              </a:solidFill>
                              <a:latin typeface="Cambria Math"/>
                              <a:ea typeface="Cambria Math"/>
                            </a:rPr>
                            <m:t>∧¬</m:t>
                          </m:r>
                          <m:r>
                            <a:rPr lang="en-CA" sz="2400" i="1">
                              <a:solidFill>
                                <a:srgbClr val="0000FF"/>
                              </a:solidFill>
                              <a:latin typeface="Cambria Math"/>
                              <a:ea typeface="Cambria Math"/>
                            </a:rPr>
                            <m:t>𝑟</m:t>
                          </m:r>
                        </m:e>
                      </m:d>
                      <m:r>
                        <a:rPr lang="en-CA" sz="2400" b="0" i="1" smtClean="0">
                          <a:solidFill>
                            <a:srgbClr val="0000FF"/>
                          </a:solidFill>
                          <a:latin typeface="Cambria Math"/>
                          <a:ea typeface="Cambria Math"/>
                        </a:rPr>
                        <m:t> </m:t>
                      </m:r>
                      <m:r>
                        <a:rPr lang="en-US" sz="2400" b="0" i="1" smtClean="0">
                          <a:solidFill>
                            <a:srgbClr val="0000FF"/>
                          </a:solidFill>
                          <a:latin typeface="Cambria Math" panose="02040503050406030204" pitchFamily="18" charset="0"/>
                          <a:ea typeface="Cambria Math"/>
                        </a:rPr>
                        <m:t> </m:t>
                      </m:r>
                      <m:r>
                        <a:rPr lang="en-CA" sz="2400" i="1">
                          <a:solidFill>
                            <a:srgbClr val="0000FF"/>
                          </a:solidFill>
                          <a:latin typeface="Cambria Math"/>
                          <a:ea typeface="Cambria Math"/>
                        </a:rPr>
                        <m:t>∨</m:t>
                      </m:r>
                    </m:oMath>
                  </m:oMathPara>
                </a14:m>
                <a:endParaRPr lang="en-CA" sz="2400" dirty="0">
                  <a:solidFill>
                    <a:srgbClr val="0000FF"/>
                  </a:solidFill>
                </a:endParaRPr>
              </a:p>
              <a:p>
                <a:pPr>
                  <a:lnSpc>
                    <a:spcPts val="4600"/>
                  </a:lnSpc>
                </a:pPr>
                <a14:m>
                  <m:oMathPara xmlns:m="http://schemas.openxmlformats.org/officeDocument/2006/math">
                    <m:oMathParaPr>
                      <m:jc m:val="left"/>
                    </m:oMathParaPr>
                    <m:oMath xmlns:m="http://schemas.openxmlformats.org/officeDocument/2006/math">
                      <m:d>
                        <m:dPr>
                          <m:ctrlPr>
                            <a:rPr lang="en-CA" sz="2400" i="1">
                              <a:solidFill>
                                <a:srgbClr val="0000FF"/>
                              </a:solidFill>
                              <a:latin typeface="Cambria Math" panose="02040503050406030204" pitchFamily="18" charset="0"/>
                            </a:rPr>
                          </m:ctrlPr>
                        </m:dPr>
                        <m:e>
                          <m:r>
                            <a:rPr lang="en-CA" sz="2400" i="1" smtClean="0">
                              <a:solidFill>
                                <a:srgbClr val="0000FF"/>
                              </a:solidFill>
                              <a:latin typeface="Cambria Math"/>
                              <a:ea typeface="Cambria Math"/>
                            </a:rPr>
                            <m:t>¬</m:t>
                          </m:r>
                          <m:r>
                            <a:rPr lang="en-CA" sz="2400" i="1">
                              <a:solidFill>
                                <a:srgbClr val="0000FF"/>
                              </a:solidFill>
                              <a:latin typeface="Cambria Math"/>
                            </a:rPr>
                            <m:t>𝑝</m:t>
                          </m:r>
                          <m:r>
                            <a:rPr lang="en-CA" sz="2400" i="1">
                              <a:solidFill>
                                <a:srgbClr val="0000FF"/>
                              </a:solidFill>
                              <a:latin typeface="Cambria Math"/>
                              <a:ea typeface="Cambria Math"/>
                            </a:rPr>
                            <m:t>∧</m:t>
                          </m:r>
                          <m:r>
                            <a:rPr lang="en-CA" sz="2400" i="1">
                              <a:solidFill>
                                <a:srgbClr val="0000FF"/>
                              </a:solidFill>
                              <a:latin typeface="Cambria Math"/>
                              <a:ea typeface="Cambria Math"/>
                            </a:rPr>
                            <m:t>𝑞</m:t>
                          </m:r>
                          <m:r>
                            <a:rPr lang="en-CA" sz="2400" i="1">
                              <a:solidFill>
                                <a:srgbClr val="0000FF"/>
                              </a:solidFill>
                              <a:latin typeface="Cambria Math"/>
                              <a:ea typeface="Cambria Math"/>
                            </a:rPr>
                            <m:t>∧¬</m:t>
                          </m:r>
                          <m:r>
                            <a:rPr lang="en-CA" sz="2400" i="1">
                              <a:solidFill>
                                <a:srgbClr val="0000FF"/>
                              </a:solidFill>
                              <a:latin typeface="Cambria Math"/>
                              <a:ea typeface="Cambria Math"/>
                            </a:rPr>
                            <m:t>𝑟</m:t>
                          </m:r>
                        </m:e>
                      </m:d>
                      <m:r>
                        <a:rPr lang="en-CA" sz="2400" b="0" i="1" smtClean="0">
                          <a:solidFill>
                            <a:srgbClr val="0000FF"/>
                          </a:solidFill>
                          <a:latin typeface="Cambria Math"/>
                          <a:ea typeface="Cambria Math"/>
                        </a:rPr>
                        <m:t> </m:t>
                      </m:r>
                      <m:r>
                        <a:rPr lang="en-US" sz="2400" b="0" i="1" smtClean="0">
                          <a:solidFill>
                            <a:srgbClr val="0000FF"/>
                          </a:solidFill>
                          <a:latin typeface="Cambria Math" panose="02040503050406030204" pitchFamily="18" charset="0"/>
                          <a:ea typeface="Cambria Math"/>
                        </a:rPr>
                        <m:t> </m:t>
                      </m:r>
                      <m:r>
                        <a:rPr lang="en-CA" sz="2400" i="1">
                          <a:solidFill>
                            <a:srgbClr val="0000FF"/>
                          </a:solidFill>
                          <a:latin typeface="Cambria Math"/>
                          <a:ea typeface="Cambria Math"/>
                        </a:rPr>
                        <m:t>∨ </m:t>
                      </m:r>
                    </m:oMath>
                  </m:oMathPara>
                </a14:m>
                <a:endParaRPr lang="en-CA" sz="2400" dirty="0">
                  <a:solidFill>
                    <a:srgbClr val="0000FF"/>
                  </a:solidFill>
                </a:endParaRPr>
              </a:p>
              <a:p>
                <a:pPr>
                  <a:lnSpc>
                    <a:spcPts val="4600"/>
                  </a:lnSpc>
                </a:pPr>
                <a14:m>
                  <m:oMathPara xmlns:m="http://schemas.openxmlformats.org/officeDocument/2006/math">
                    <m:oMathParaPr>
                      <m:jc m:val="left"/>
                    </m:oMathParaPr>
                    <m:oMath xmlns:m="http://schemas.openxmlformats.org/officeDocument/2006/math">
                      <m:d>
                        <m:dPr>
                          <m:ctrlPr>
                            <a:rPr lang="en-CA" sz="2400" i="1">
                              <a:solidFill>
                                <a:srgbClr val="0000FF"/>
                              </a:solidFill>
                              <a:latin typeface="Cambria Math" panose="02040503050406030204" pitchFamily="18" charset="0"/>
                            </a:rPr>
                          </m:ctrlPr>
                        </m:dPr>
                        <m:e>
                          <m:r>
                            <a:rPr lang="en-CA" sz="2400" i="1" smtClean="0">
                              <a:solidFill>
                                <a:srgbClr val="0000FF"/>
                              </a:solidFill>
                              <a:latin typeface="Cambria Math"/>
                              <a:ea typeface="Cambria Math"/>
                            </a:rPr>
                            <m:t>¬</m:t>
                          </m:r>
                          <m:r>
                            <a:rPr lang="en-CA" sz="2400" i="1">
                              <a:solidFill>
                                <a:srgbClr val="0000FF"/>
                              </a:solidFill>
                              <a:latin typeface="Cambria Math"/>
                            </a:rPr>
                            <m:t>𝑝</m:t>
                          </m:r>
                          <m:r>
                            <a:rPr lang="en-CA" sz="2400" i="1">
                              <a:solidFill>
                                <a:srgbClr val="0000FF"/>
                              </a:solidFill>
                              <a:latin typeface="Cambria Math"/>
                              <a:ea typeface="Cambria Math"/>
                            </a:rPr>
                            <m:t>∧</m:t>
                          </m:r>
                          <m:r>
                            <a:rPr lang="en-CA" sz="2400" i="1" smtClean="0">
                              <a:solidFill>
                                <a:srgbClr val="0000FF"/>
                              </a:solidFill>
                              <a:latin typeface="Cambria Math"/>
                              <a:ea typeface="Cambria Math"/>
                            </a:rPr>
                            <m:t>¬</m:t>
                          </m:r>
                          <m:r>
                            <a:rPr lang="en-CA" sz="2400" i="1">
                              <a:solidFill>
                                <a:srgbClr val="0000FF"/>
                              </a:solidFill>
                              <a:latin typeface="Cambria Math"/>
                              <a:ea typeface="Cambria Math"/>
                            </a:rPr>
                            <m:t>𝑞</m:t>
                          </m:r>
                          <m:r>
                            <a:rPr lang="en-CA" sz="2400" i="1">
                              <a:solidFill>
                                <a:srgbClr val="0000FF"/>
                              </a:solidFill>
                              <a:latin typeface="Cambria Math"/>
                              <a:ea typeface="Cambria Math"/>
                            </a:rPr>
                            <m:t>∧</m:t>
                          </m:r>
                          <m:r>
                            <a:rPr lang="en-CA" sz="2400" i="1">
                              <a:solidFill>
                                <a:srgbClr val="0000FF"/>
                              </a:solidFill>
                              <a:latin typeface="Cambria Math"/>
                              <a:ea typeface="Cambria Math"/>
                            </a:rPr>
                            <m:t>𝑟</m:t>
                          </m:r>
                        </m:e>
                      </m:d>
                      <m:r>
                        <a:rPr lang="en-CA" sz="2400" b="0" i="1" smtClean="0">
                          <a:solidFill>
                            <a:srgbClr val="0000FF"/>
                          </a:solidFill>
                          <a:latin typeface="Cambria Math"/>
                          <a:ea typeface="Cambria Math"/>
                        </a:rPr>
                        <m:t> </m:t>
                      </m:r>
                      <m:r>
                        <a:rPr lang="en-US" sz="2400" b="0" i="1" smtClean="0">
                          <a:solidFill>
                            <a:srgbClr val="0000FF"/>
                          </a:solidFill>
                          <a:latin typeface="Cambria Math" panose="02040503050406030204" pitchFamily="18" charset="0"/>
                          <a:ea typeface="Cambria Math"/>
                        </a:rPr>
                        <m:t> </m:t>
                      </m:r>
                      <m:r>
                        <a:rPr lang="en-CA" sz="2400" i="1">
                          <a:solidFill>
                            <a:srgbClr val="0000FF"/>
                          </a:solidFill>
                          <a:latin typeface="Cambria Math"/>
                          <a:ea typeface="Cambria Math"/>
                        </a:rPr>
                        <m:t>∨ </m:t>
                      </m:r>
                    </m:oMath>
                  </m:oMathPara>
                </a14:m>
                <a:endParaRPr lang="en-CA" sz="2400" dirty="0">
                  <a:solidFill>
                    <a:srgbClr val="0000FF"/>
                  </a:solidFill>
                </a:endParaRPr>
              </a:p>
              <a:p>
                <a:pPr>
                  <a:lnSpc>
                    <a:spcPts val="4600"/>
                  </a:lnSpc>
                </a:pPr>
                <a14:m>
                  <m:oMathPara xmlns:m="http://schemas.openxmlformats.org/officeDocument/2006/math">
                    <m:oMathParaPr>
                      <m:jc m:val="left"/>
                    </m:oMathParaPr>
                    <m:oMath xmlns:m="http://schemas.openxmlformats.org/officeDocument/2006/math">
                      <m:d>
                        <m:dPr>
                          <m:ctrlPr>
                            <a:rPr lang="en-CA" sz="2400" i="1">
                              <a:solidFill>
                                <a:srgbClr val="0000FF"/>
                              </a:solidFill>
                              <a:latin typeface="Cambria Math" panose="02040503050406030204" pitchFamily="18" charset="0"/>
                            </a:rPr>
                          </m:ctrlPr>
                        </m:dPr>
                        <m:e>
                          <m:r>
                            <a:rPr lang="en-CA" sz="2400" i="1" smtClean="0">
                              <a:solidFill>
                                <a:srgbClr val="0000FF"/>
                              </a:solidFill>
                              <a:latin typeface="Cambria Math"/>
                              <a:ea typeface="Cambria Math"/>
                            </a:rPr>
                            <m:t>¬</m:t>
                          </m:r>
                          <m:r>
                            <a:rPr lang="en-CA" sz="2400" i="1">
                              <a:solidFill>
                                <a:srgbClr val="0000FF"/>
                              </a:solidFill>
                              <a:latin typeface="Cambria Math"/>
                            </a:rPr>
                            <m:t>𝑝</m:t>
                          </m:r>
                          <m:r>
                            <a:rPr lang="en-CA" sz="2400" i="1">
                              <a:solidFill>
                                <a:srgbClr val="0000FF"/>
                              </a:solidFill>
                              <a:latin typeface="Cambria Math"/>
                              <a:ea typeface="Cambria Math"/>
                            </a:rPr>
                            <m:t>∧</m:t>
                          </m:r>
                          <m:r>
                            <a:rPr lang="en-CA" sz="2400" i="1" smtClean="0">
                              <a:solidFill>
                                <a:srgbClr val="0000FF"/>
                              </a:solidFill>
                              <a:latin typeface="Cambria Math"/>
                              <a:ea typeface="Cambria Math"/>
                            </a:rPr>
                            <m:t>¬</m:t>
                          </m:r>
                          <m:r>
                            <a:rPr lang="en-CA" sz="2400" i="1">
                              <a:solidFill>
                                <a:srgbClr val="0000FF"/>
                              </a:solidFill>
                              <a:latin typeface="Cambria Math"/>
                              <a:ea typeface="Cambria Math"/>
                            </a:rPr>
                            <m:t>𝑞</m:t>
                          </m:r>
                          <m:r>
                            <a:rPr lang="en-CA" sz="2400" i="1">
                              <a:solidFill>
                                <a:srgbClr val="0000FF"/>
                              </a:solidFill>
                              <a:latin typeface="Cambria Math"/>
                              <a:ea typeface="Cambria Math"/>
                            </a:rPr>
                            <m:t>∧¬</m:t>
                          </m:r>
                          <m:r>
                            <a:rPr lang="en-CA" sz="2400" i="1">
                              <a:solidFill>
                                <a:srgbClr val="0000FF"/>
                              </a:solidFill>
                              <a:latin typeface="Cambria Math"/>
                              <a:ea typeface="Cambria Math"/>
                            </a:rPr>
                            <m:t>𝑟</m:t>
                          </m:r>
                        </m:e>
                      </m:d>
                    </m:oMath>
                  </m:oMathPara>
                </a14:m>
                <a:endParaRPr lang="en-CA" sz="2400" dirty="0">
                  <a:solidFill>
                    <a:srgbClr val="0000FF"/>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5791200" y="2497038"/>
                <a:ext cx="3124200" cy="3631763"/>
              </a:xfrm>
              <a:prstGeom prst="rect">
                <a:avLst/>
              </a:prstGeom>
              <a:blipFill>
                <a:blip r:embed="rId3"/>
                <a:stretch>
                  <a:fillRect l="-2924"/>
                </a:stretch>
              </a:blipFill>
            </p:spPr>
            <p:txBody>
              <a:bodyPr/>
              <a:lstStyle/>
              <a:p>
                <a:r>
                  <a:rPr lang="en-US">
                    <a:noFill/>
                  </a:rPr>
                  <a:t> </a:t>
                </a:r>
              </a:p>
            </p:txBody>
          </p:sp>
        </mc:Fallback>
      </mc:AlternateContent>
      <p:cxnSp>
        <p:nvCxnSpPr>
          <p:cNvPr id="7" name="Straight Connector 6"/>
          <p:cNvCxnSpPr>
            <a:cxnSpLocks/>
          </p:cNvCxnSpPr>
          <p:nvPr/>
        </p:nvCxnSpPr>
        <p:spPr>
          <a:xfrm flipV="1">
            <a:off x="4645573" y="3505200"/>
            <a:ext cx="1069427" cy="246161"/>
          </a:xfrm>
          <a:prstGeom prst="line">
            <a:avLst/>
          </a:prstGeom>
          <a:ln>
            <a:solidFill>
              <a:srgbClr val="C0000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5" idx="3"/>
          </p:cNvCxnSpPr>
          <p:nvPr/>
        </p:nvCxnSpPr>
        <p:spPr>
          <a:xfrm flipV="1">
            <a:off x="4648200" y="4056162"/>
            <a:ext cx="1143000" cy="426719"/>
          </a:xfrm>
          <a:prstGeom prst="line">
            <a:avLst/>
          </a:prstGeom>
          <a:ln>
            <a:solidFill>
              <a:srgbClr val="C0000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cxnSpLocks/>
          </p:cNvCxnSpPr>
          <p:nvPr/>
        </p:nvCxnSpPr>
        <p:spPr>
          <a:xfrm flipV="1">
            <a:off x="4645573" y="4724400"/>
            <a:ext cx="1143000" cy="474761"/>
          </a:xfrm>
          <a:prstGeom prst="line">
            <a:avLst/>
          </a:prstGeom>
          <a:ln>
            <a:solidFill>
              <a:srgbClr val="C0000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cxnSpLocks/>
          </p:cNvCxnSpPr>
          <p:nvPr/>
        </p:nvCxnSpPr>
        <p:spPr>
          <a:xfrm flipV="1">
            <a:off x="4645573" y="5334000"/>
            <a:ext cx="1143000" cy="246161"/>
          </a:xfrm>
          <a:prstGeom prst="line">
            <a:avLst/>
          </a:prstGeom>
          <a:ln>
            <a:solidFill>
              <a:srgbClr val="C0000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cxnSpLocks/>
          </p:cNvCxnSpPr>
          <p:nvPr/>
        </p:nvCxnSpPr>
        <p:spPr>
          <a:xfrm flipV="1">
            <a:off x="4652142" y="5867400"/>
            <a:ext cx="1062858" cy="60483"/>
          </a:xfrm>
          <a:prstGeom prst="line">
            <a:avLst/>
          </a:prstGeom>
          <a:ln>
            <a:solidFill>
              <a:srgbClr val="C00000"/>
            </a:solidFill>
            <a:tailEnd type="arrow"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2210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2" presetClass="entr" presetSubtype="8"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par>
                                <p:cTn id="20" presetID="22" presetClass="entr" presetSubtype="8"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par>
                                <p:cTn id="23" presetID="22" presetClass="entr" presetSubtype="8"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par>
                                <p:cTn id="26" presetID="22" presetClass="entr" presetSubtype="8"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Disjunctive Normal Form</a:t>
            </a:r>
            <a:r>
              <a:rPr lang="en-US" sz="1500" dirty="0"/>
              <a:t>3</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305800" cy="3429000"/>
              </a:xfrm>
            </p:spPr>
            <p:txBody>
              <a:bodyPr/>
              <a:lstStyle/>
              <a:p>
                <a:r>
                  <a:rPr lang="en-US" b="1" dirty="0"/>
                  <a:t>Example</a:t>
                </a:r>
                <a:r>
                  <a:rPr lang="en-US" dirty="0"/>
                  <a:t>: Find the DNF of   </a:t>
                </a:r>
                <a14:m>
                  <m:oMath xmlns:m="http://schemas.openxmlformats.org/officeDocument/2006/math">
                    <m:r>
                      <a:rPr lang="en-CA" b="0" i="1" smtClean="0">
                        <a:latin typeface="Cambria Math"/>
                      </a:rPr>
                      <m:t>(</m:t>
                    </m:r>
                    <m:r>
                      <a:rPr lang="en-CA" b="0" i="1" smtClean="0">
                        <a:latin typeface="Cambria Math"/>
                      </a:rPr>
                      <m:t>𝑝</m:t>
                    </m:r>
                    <m:r>
                      <a:rPr lang="en-CA" b="0" i="1" smtClean="0">
                        <a:latin typeface="Cambria Math"/>
                        <a:ea typeface="Cambria Math"/>
                      </a:rPr>
                      <m:t>∨</m:t>
                    </m:r>
                    <m:r>
                      <a:rPr lang="en-CA" b="0" i="1" smtClean="0">
                        <a:latin typeface="Cambria Math"/>
                      </a:rPr>
                      <m:t>𝑞</m:t>
                    </m:r>
                    <m:r>
                      <a:rPr lang="en-CA" b="0" i="1" smtClean="0">
                        <a:latin typeface="Cambria Math"/>
                      </a:rPr>
                      <m:t>)→¬</m:t>
                    </m:r>
                    <m:r>
                      <a:rPr lang="en-CA" b="0" i="1" smtClean="0">
                        <a:latin typeface="Cambria Math"/>
                        <a:ea typeface="Cambria Math"/>
                      </a:rPr>
                      <m:t>𝑟</m:t>
                    </m:r>
                  </m:oMath>
                </a14:m>
                <a:r>
                  <a:rPr lang="en-US" dirty="0"/>
                  <a:t> .</a:t>
                </a:r>
              </a:p>
              <a:p>
                <a:r>
                  <a:rPr lang="en-US" b="1" dirty="0">
                    <a:solidFill>
                      <a:srgbClr val="0000FF"/>
                    </a:solidFill>
                  </a:rPr>
                  <a:t>Solution 2</a:t>
                </a:r>
                <a:r>
                  <a:rPr lang="en-US" dirty="0">
                    <a:solidFill>
                      <a:srgbClr val="0000FF"/>
                    </a:solidFill>
                  </a:rPr>
                  <a:t>: This proposition is true exactly when </a:t>
                </a:r>
                <a:r>
                  <a:rPr lang="en-US" i="1" dirty="0">
                    <a:solidFill>
                      <a:srgbClr val="0000FF"/>
                    </a:solidFill>
                  </a:rPr>
                  <a:t>r</a:t>
                </a:r>
                <a:r>
                  <a:rPr lang="en-US" dirty="0">
                    <a:solidFill>
                      <a:srgbClr val="0000FF"/>
                    </a:solidFill>
                  </a:rPr>
                  <a:t> is false or when both </a:t>
                </a:r>
                <a:r>
                  <a:rPr lang="en-US" i="1" dirty="0">
                    <a:solidFill>
                      <a:srgbClr val="0000FF"/>
                    </a:solidFill>
                  </a:rPr>
                  <a:t>p</a:t>
                </a:r>
                <a:r>
                  <a:rPr lang="en-US" dirty="0">
                    <a:solidFill>
                      <a:srgbClr val="0000FF"/>
                    </a:solidFill>
                  </a:rPr>
                  <a:t> and </a:t>
                </a:r>
                <a:r>
                  <a:rPr lang="en-US" i="1" dirty="0">
                    <a:solidFill>
                      <a:srgbClr val="0000FF"/>
                    </a:solidFill>
                  </a:rPr>
                  <a:t>q</a:t>
                </a:r>
                <a:r>
                  <a:rPr lang="en-US" dirty="0">
                    <a:solidFill>
                      <a:srgbClr val="0000FF"/>
                    </a:solidFill>
                  </a:rPr>
                  <a:t> are false:</a:t>
                </a:r>
              </a:p>
              <a:p>
                <a:pPr defTabSz="4751388"/>
                <a:r>
                  <a:rPr lang="en-US" dirty="0">
                    <a:solidFill>
                      <a:srgbClr val="0000FF"/>
                    </a:solidFill>
                  </a:rPr>
                  <a:t> 	</a:t>
                </a:r>
                <a:r>
                  <a:rPr lang="en-US" b="1" dirty="0">
                    <a:solidFill>
                      <a:srgbClr val="0000FF"/>
                    </a:solidFill>
                  </a:rPr>
                  <a:t>DNF:</a:t>
                </a:r>
              </a:p>
              <a:p>
                <a:pPr defTabSz="4751388"/>
                <a:r>
                  <a:rPr lang="en-US" sz="3600" dirty="0">
                    <a:solidFill>
                      <a:srgbClr val="0000FF"/>
                    </a:solidFill>
                  </a:rPr>
                  <a:t>	 </a:t>
                </a:r>
                <a14:m>
                  <m:oMath xmlns:m="http://schemas.openxmlformats.org/officeDocument/2006/math">
                    <m:d>
                      <m:dPr>
                        <m:ctrlPr>
                          <a:rPr lang="en-US" i="1" smtClean="0">
                            <a:solidFill>
                              <a:srgbClr val="0000FF"/>
                            </a:solidFill>
                            <a:latin typeface="Cambria Math" panose="02040503050406030204" pitchFamily="18" charset="0"/>
                          </a:rPr>
                        </m:ctrlPr>
                      </m:dPr>
                      <m:e>
                        <m:r>
                          <a:rPr lang="en-US" i="1" smtClean="0">
                            <a:solidFill>
                              <a:srgbClr val="0000FF"/>
                            </a:solidFill>
                            <a:latin typeface="Cambria Math"/>
                            <a:ea typeface="Cambria Math"/>
                          </a:rPr>
                          <m:t>¬</m:t>
                        </m:r>
                        <m:r>
                          <a:rPr lang="en-CA" b="0" i="1" smtClean="0">
                            <a:solidFill>
                              <a:srgbClr val="0000FF"/>
                            </a:solidFill>
                            <a:latin typeface="Cambria Math"/>
                          </a:rPr>
                          <m:t>𝑝</m:t>
                        </m:r>
                        <m:r>
                          <a:rPr lang="en-US" i="1" smtClean="0">
                            <a:solidFill>
                              <a:srgbClr val="0000FF"/>
                            </a:solidFill>
                            <a:latin typeface="Cambria Math"/>
                            <a:ea typeface="Cambria Math"/>
                          </a:rPr>
                          <m:t>∧¬</m:t>
                        </m:r>
                        <m:r>
                          <a:rPr lang="en-CA" b="0" i="1" smtClean="0">
                            <a:solidFill>
                              <a:srgbClr val="0000FF"/>
                            </a:solidFill>
                            <a:latin typeface="Cambria Math"/>
                            <a:ea typeface="Cambria Math"/>
                          </a:rPr>
                          <m:t>𝑞</m:t>
                        </m:r>
                      </m:e>
                    </m:d>
                    <m:r>
                      <a:rPr lang="en-US" i="1" smtClean="0">
                        <a:solidFill>
                          <a:srgbClr val="0000FF"/>
                        </a:solidFill>
                        <a:latin typeface="Cambria Math"/>
                        <a:ea typeface="Cambria Math"/>
                      </a:rPr>
                      <m:t>∨</m:t>
                    </m:r>
                    <m:r>
                      <a:rPr lang="en-CA" b="0" i="1" smtClean="0">
                        <a:solidFill>
                          <a:srgbClr val="0000FF"/>
                        </a:solidFill>
                        <a:latin typeface="Cambria Math"/>
                        <a:ea typeface="Cambria Math"/>
                      </a:rPr>
                      <m:t>(</m:t>
                    </m:r>
                    <m:r>
                      <a:rPr lang="en-US" i="1" smtClean="0">
                        <a:solidFill>
                          <a:srgbClr val="0000FF"/>
                        </a:solidFill>
                        <a:latin typeface="Cambria Math"/>
                        <a:ea typeface="Cambria Math"/>
                      </a:rPr>
                      <m:t>¬</m:t>
                    </m:r>
                    <m:r>
                      <a:rPr lang="en-CA" b="0" i="1" smtClean="0">
                        <a:solidFill>
                          <a:srgbClr val="0000FF"/>
                        </a:solidFill>
                        <a:latin typeface="Cambria Math"/>
                        <a:ea typeface="Cambria Math"/>
                      </a:rPr>
                      <m:t>𝑟</m:t>
                    </m:r>
                    <m:r>
                      <a:rPr lang="en-CA" b="0" i="1" smtClean="0">
                        <a:solidFill>
                          <a:srgbClr val="0000FF"/>
                        </a:solidFill>
                        <a:latin typeface="Cambria Math"/>
                        <a:ea typeface="Cambria Math"/>
                      </a:rPr>
                      <m:t>)</m:t>
                    </m:r>
                  </m:oMath>
                </a14:m>
                <a:endParaRPr lang="en-US" dirty="0">
                  <a:solidFill>
                    <a:srgbClr val="0000FF"/>
                  </a:solidFill>
                </a:endParaRPr>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305800" cy="3429000"/>
              </a:xfrm>
              <a:blipFill>
                <a:blip r:embed="rId2"/>
                <a:stretch>
                  <a:fillRect l="-1834" t="-2135" r="-807"/>
                </a:stretch>
              </a:blipFill>
            </p:spPr>
            <p:txBody>
              <a:bodyPr/>
              <a:lstStyle/>
              <a:p>
                <a:r>
                  <a:rPr lang="en-US">
                    <a:noFill/>
                  </a:rPr>
                  <a:t> </a:t>
                </a:r>
              </a:p>
            </p:txBody>
          </p:sp>
        </mc:Fallback>
      </mc:AlternateContent>
      <p:sp>
        <p:nvSpPr>
          <p:cNvPr id="9"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51</a:t>
            </a:fld>
            <a:endParaRPr lang="en-US" sz="1600" b="1" dirty="0"/>
          </a:p>
        </p:txBody>
      </p:sp>
      <p:graphicFrame>
        <p:nvGraphicFramePr>
          <p:cNvPr id="5" name="Table 4"/>
          <p:cNvGraphicFramePr>
            <a:graphicFrameLocks noGrp="1"/>
          </p:cNvGraphicFramePr>
          <p:nvPr>
            <p:extLst>
              <p:ext uri="{D42A27DB-BD31-4B8C-83A1-F6EECF244321}">
                <p14:modId xmlns:p14="http://schemas.microsoft.com/office/powerpoint/2010/main" val="4226660804"/>
              </p:ext>
            </p:extLst>
          </p:nvPr>
        </p:nvGraphicFramePr>
        <p:xfrm>
          <a:off x="533400" y="3215322"/>
          <a:ext cx="4038600" cy="3291840"/>
        </p:xfrm>
        <a:graphic>
          <a:graphicData uri="http://schemas.openxmlformats.org/drawingml/2006/table">
            <a:tbl>
              <a:tblPr firstRow="1" bandRow="1">
                <a:tableStyleId>{21E4AEA4-8DFA-4A89-87EB-49C32662AFE0}</a:tableStyleId>
              </a:tblPr>
              <a:tblGrid>
                <a:gridCol w="533400">
                  <a:extLst>
                    <a:ext uri="{9D8B030D-6E8A-4147-A177-3AD203B41FA5}">
                      <a16:colId xmlns:a16="http://schemas.microsoft.com/office/drawing/2014/main" val="831567363"/>
                    </a:ext>
                  </a:extLst>
                </a:gridCol>
                <a:gridCol w="533400">
                  <a:extLst>
                    <a:ext uri="{9D8B030D-6E8A-4147-A177-3AD203B41FA5}">
                      <a16:colId xmlns:a16="http://schemas.microsoft.com/office/drawing/2014/main" val="1633824391"/>
                    </a:ext>
                  </a:extLst>
                </a:gridCol>
                <a:gridCol w="457200">
                  <a:extLst>
                    <a:ext uri="{9D8B030D-6E8A-4147-A177-3AD203B41FA5}">
                      <a16:colId xmlns:a16="http://schemas.microsoft.com/office/drawing/2014/main" val="2270511431"/>
                    </a:ext>
                  </a:extLst>
                </a:gridCol>
                <a:gridCol w="457200">
                  <a:extLst>
                    <a:ext uri="{9D8B030D-6E8A-4147-A177-3AD203B41FA5}">
                      <a16:colId xmlns:a16="http://schemas.microsoft.com/office/drawing/2014/main" val="2468978270"/>
                    </a:ext>
                  </a:extLst>
                </a:gridCol>
                <a:gridCol w="685800">
                  <a:extLst>
                    <a:ext uri="{9D8B030D-6E8A-4147-A177-3AD203B41FA5}">
                      <a16:colId xmlns:a16="http://schemas.microsoft.com/office/drawing/2014/main" val="1828901928"/>
                    </a:ext>
                  </a:extLst>
                </a:gridCol>
                <a:gridCol w="1371600">
                  <a:extLst>
                    <a:ext uri="{9D8B030D-6E8A-4147-A177-3AD203B41FA5}">
                      <a16:colId xmlns:a16="http://schemas.microsoft.com/office/drawing/2014/main" val="973339140"/>
                    </a:ext>
                  </a:extLst>
                </a:gridCol>
              </a:tblGrid>
              <a:tr h="313267">
                <a:tc>
                  <a:txBody>
                    <a:bodyPr/>
                    <a:lstStyle/>
                    <a:p>
                      <a:pPr algn="ctr"/>
                      <a:r>
                        <a:rPr lang="en-US" sz="1800" b="1" i="1" dirty="0">
                          <a:latin typeface="+mj-lt"/>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i="1" dirty="0">
                          <a:latin typeface="+mj-lt"/>
                          <a:ea typeface="Cambria Math" panose="02040503050406030204" pitchFamily="18" charset="0"/>
                        </a:rPr>
                        <a:t>q</a:t>
                      </a:r>
                      <a:endParaRPr lang="en-US" sz="1800" b="1" i="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i="1" dirty="0">
                          <a:latin typeface="+mj-lt"/>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i="0" dirty="0">
                          <a:latin typeface="Cambria Math"/>
                          <a:ea typeface="Cambria Math"/>
                        </a:rPr>
                        <a:t>¬</a:t>
                      </a:r>
                      <a:r>
                        <a:rPr lang="en-US" sz="1800" b="1" i="1" dirty="0">
                          <a:ea typeface="Cambria Math" pitchFamily="18" charset="0"/>
                        </a:rPr>
                        <a:t>r</a:t>
                      </a:r>
                      <a:endParaRPr lang="en-US" sz="1800" b="1" i="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i="1" dirty="0">
                          <a:ea typeface="Cambria Math" pitchFamily="18" charset="0"/>
                        </a:rPr>
                        <a:t>p</a:t>
                      </a:r>
                      <a:r>
                        <a:rPr lang="en-US" sz="1800" b="1" i="0" dirty="0">
                          <a:latin typeface="Cambria Math" pitchFamily="18" charset="0"/>
                          <a:ea typeface="Cambria Math" pitchFamily="18" charset="0"/>
                        </a:rPr>
                        <a:t> ∨ </a:t>
                      </a:r>
                      <a:r>
                        <a:rPr lang="en-US" sz="1800" b="1" i="1" dirty="0">
                          <a:ea typeface="Cambria Math" pitchFamily="18" charset="0"/>
                        </a:rPr>
                        <a:t>q</a:t>
                      </a:r>
                      <a:r>
                        <a:rPr lang="en-US" sz="1800" b="1" i="0" dirty="0">
                          <a:ea typeface="Cambria Math" pitchFamily="18" charset="0"/>
                        </a:rPr>
                        <a:t> </a:t>
                      </a:r>
                      <a:endParaRPr lang="en-US" sz="1800" b="1" i="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i="1" dirty="0">
                          <a:ea typeface="Cambria Math" pitchFamily="18" charset="0"/>
                        </a:rPr>
                        <a:t>p</a:t>
                      </a:r>
                      <a:r>
                        <a:rPr lang="en-US" sz="1800" b="1" i="0" dirty="0">
                          <a:latin typeface="Cambria Math" pitchFamily="18" charset="0"/>
                          <a:ea typeface="Cambria Math" pitchFamily="18" charset="0"/>
                        </a:rPr>
                        <a:t> ∨ </a:t>
                      </a:r>
                      <a:r>
                        <a:rPr lang="en-US" sz="1800" b="1" i="1" dirty="0">
                          <a:ea typeface="Cambria Math" pitchFamily="18" charset="0"/>
                        </a:rPr>
                        <a:t>q</a:t>
                      </a:r>
                      <a:r>
                        <a:rPr lang="en-US" sz="1800" b="1" i="0" dirty="0">
                          <a:ea typeface="Cambria Math" pitchFamily="18" charset="0"/>
                        </a:rPr>
                        <a:t> </a:t>
                      </a:r>
                      <a:r>
                        <a:rPr lang="en-US" sz="1800" dirty="0">
                          <a:ea typeface="Cambria Math" pitchFamily="18" charset="0"/>
                          <a:sym typeface="Symbol"/>
                        </a:rPr>
                        <a:t></a:t>
                      </a:r>
                      <a:r>
                        <a:rPr lang="en-US" sz="1800" b="1" i="0" dirty="0">
                          <a:ea typeface="Cambria Math" pitchFamily="18" charset="0"/>
                        </a:rPr>
                        <a:t> </a:t>
                      </a:r>
                      <a:r>
                        <a:rPr lang="en-US" sz="1800" b="1" i="0" dirty="0">
                          <a:latin typeface="Cambria Math"/>
                          <a:ea typeface="Cambria Math"/>
                        </a:rPr>
                        <a:t>¬</a:t>
                      </a:r>
                      <a:r>
                        <a:rPr lang="en-US" sz="1800" b="1" i="1" dirty="0">
                          <a:ea typeface="Cambria Math" pitchFamily="18" charset="0"/>
                        </a:rPr>
                        <a:t>r</a:t>
                      </a:r>
                      <a:endParaRPr lang="en-US" sz="1800" b="1" i="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313267">
                <a:tc>
                  <a:txBody>
                    <a:bodyPr/>
                    <a:lstStyle/>
                    <a:p>
                      <a:pPr algn="ctr"/>
                      <a:r>
                        <a:rPr lang="en-US" sz="1800" dirty="0">
                          <a:latin typeface="+mj-lt"/>
                        </a:rPr>
                        <a:t>T</a:t>
                      </a:r>
                      <a:endParaRPr lang="en-US" sz="18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mj-lt"/>
                        </a:rPr>
                        <a:t>T</a:t>
                      </a:r>
                      <a:endParaRPr lang="en-US" sz="18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800" b="0" i="0" u="none" strike="noStrike" kern="1200" cap="none" spc="0" normalizeH="0" baseline="0" noProof="0" dirty="0">
                          <a:ln>
                            <a:noFill/>
                          </a:ln>
                          <a:solidFill>
                            <a:prstClr val="black"/>
                          </a:solidFill>
                          <a:effectLst/>
                          <a:uLnTx/>
                          <a:uFillTx/>
                          <a:latin typeface="Calibri"/>
                          <a:ea typeface="+mn-ea"/>
                          <a:cs typeface="+mn-cs"/>
                        </a:rPr>
                        <a:t>T</a:t>
                      </a:r>
                      <a:endParaRPr lang="en-US" sz="18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313267">
                <a:tc>
                  <a:txBody>
                    <a:bodyPr/>
                    <a:lstStyle/>
                    <a:p>
                      <a:pPr algn="ctr"/>
                      <a:r>
                        <a:rPr lang="en-US" sz="1800" dirty="0">
                          <a:latin typeface="+mj-lt"/>
                        </a:rPr>
                        <a:t>T</a:t>
                      </a:r>
                      <a:endParaRPr lang="en-US" sz="18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sz="1800" dirty="0">
                          <a:latin typeface="+mj-lt"/>
                        </a:rPr>
                        <a:t>T</a:t>
                      </a:r>
                      <a:endParaRPr lang="en-US" sz="18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sz="18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8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800" b="0" i="0" u="none" strike="noStrike" kern="1200" cap="none" spc="0" normalizeH="0" baseline="0" noProof="0">
                          <a:ln>
                            <a:noFill/>
                          </a:ln>
                          <a:solidFill>
                            <a:prstClr val="black"/>
                          </a:solidFill>
                          <a:effectLst/>
                          <a:uLnTx/>
                          <a:uFillTx/>
                          <a:latin typeface="Calibri"/>
                          <a:ea typeface="+mn-ea"/>
                          <a:cs typeface="+mn-cs"/>
                        </a:rPr>
                        <a:t>T</a:t>
                      </a:r>
                      <a:endParaRPr lang="en-US" sz="18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2911960711"/>
                  </a:ext>
                </a:extLst>
              </a:tr>
              <a:tr h="31326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800" b="0" i="0" u="none" strike="noStrike" kern="1200" cap="none" spc="0" normalizeH="0" baseline="0" noProof="0">
                          <a:ln>
                            <a:noFill/>
                          </a:ln>
                          <a:solidFill>
                            <a:prstClr val="black"/>
                          </a:solidFill>
                          <a:effectLst/>
                          <a:uLnTx/>
                          <a:uFillTx/>
                          <a:latin typeface="Calibri"/>
                          <a:ea typeface="+mn-ea"/>
                          <a:cs typeface="+mn-cs"/>
                        </a:rPr>
                        <a:t>T</a:t>
                      </a:r>
                      <a:endParaRPr lang="en-US" sz="18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4318555"/>
                  </a:ext>
                </a:extLst>
              </a:tr>
              <a:tr h="31326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sz="18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sz="18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8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800" b="0" i="0" u="none" strike="noStrike" kern="1200" cap="none" spc="0" normalizeH="0" baseline="0" noProof="0">
                          <a:ln>
                            <a:noFill/>
                          </a:ln>
                          <a:solidFill>
                            <a:prstClr val="black"/>
                          </a:solidFill>
                          <a:effectLst/>
                          <a:uLnTx/>
                          <a:uFillTx/>
                          <a:latin typeface="Calibri"/>
                          <a:ea typeface="+mn-ea"/>
                          <a:cs typeface="+mn-cs"/>
                        </a:rPr>
                        <a:t>T</a:t>
                      </a:r>
                      <a:endParaRPr lang="en-US" sz="18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3913631452"/>
                  </a:ext>
                </a:extLst>
              </a:tr>
              <a:tr h="31326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F</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latin typeface="+mj-lt"/>
                        </a:rPr>
                        <a:t>T</a:t>
                      </a:r>
                      <a:endParaRPr lang="en-US" sz="18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800" b="0" i="0" u="none" strike="noStrike" kern="1200" cap="none" spc="0" normalizeH="0" baseline="0" noProof="0">
                          <a:ln>
                            <a:noFill/>
                          </a:ln>
                          <a:solidFill>
                            <a:prstClr val="black"/>
                          </a:solidFill>
                          <a:effectLst/>
                          <a:uLnTx/>
                          <a:uFillTx/>
                          <a:latin typeface="Calibri"/>
                          <a:ea typeface="+mn-ea"/>
                          <a:cs typeface="+mn-cs"/>
                        </a:rPr>
                        <a:t>T</a:t>
                      </a:r>
                      <a:endParaRPr lang="en-US" sz="18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81036102"/>
                  </a:ext>
                </a:extLst>
              </a:tr>
              <a:tr h="31326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sz="1800" dirty="0">
                          <a:latin typeface="+mj-lt"/>
                        </a:rPr>
                        <a:t>T</a:t>
                      </a:r>
                      <a:endParaRPr lang="en-US" sz="18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sz="18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8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800" b="0" i="0" u="none" strike="noStrike" kern="1200" cap="none" spc="0" normalizeH="0" baseline="0" noProof="0" dirty="0">
                          <a:ln>
                            <a:noFill/>
                          </a:ln>
                          <a:solidFill>
                            <a:prstClr val="black"/>
                          </a:solidFill>
                          <a:effectLst/>
                          <a:uLnTx/>
                          <a:uFillTx/>
                          <a:latin typeface="Calibri"/>
                          <a:ea typeface="+mn-ea"/>
                          <a:cs typeface="+mn-cs"/>
                        </a:rPr>
                        <a:t>T</a:t>
                      </a:r>
                      <a:endParaRPr lang="en-US" sz="1800" b="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3236578784"/>
                  </a:ext>
                </a:extLst>
              </a:tr>
              <a:tr h="31326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F</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8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8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sz="18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latin typeface="+mn-lt"/>
                          <a:ea typeface="+mn-ea"/>
                          <a:cs typeface="+mn-cs"/>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796197536"/>
                  </a:ext>
                </a:extLst>
              </a:tr>
              <a:tr h="31326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8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800" b="0" dirty="0">
                          <a:latin typeface="+mj-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8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latin typeface="+mn-lt"/>
                          <a:ea typeface="+mn-ea"/>
                          <a:cs typeface="+mn-cs"/>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latin typeface="+mj-lt"/>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4012039154"/>
                  </a:ext>
                </a:extLst>
              </a:tr>
            </a:tbl>
          </a:graphicData>
        </a:graphic>
      </p:graphicFrame>
    </p:spTree>
    <p:extLst>
      <p:ext uri="{BB962C8B-B14F-4D97-AF65-F5344CB8AC3E}">
        <p14:creationId xmlns:p14="http://schemas.microsoft.com/office/powerpoint/2010/main" val="186969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par>
                          <p:cTn id="18" fill="hold">
                            <p:stCondLst>
                              <p:cond delay="500"/>
                            </p:stCondLst>
                            <p:childTnLst>
                              <p:par>
                                <p:cTn id="19" presetID="22" presetClass="entr" presetSubtype="1" fill="hold" grpId="0" nodeType="afterEffect">
                                  <p:stCondLst>
                                    <p:cond delay="25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up)">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1295400"/>
            <a:ext cx="8229600" cy="990600"/>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2" name="Title 1"/>
          <p:cNvSpPr>
            <a:spLocks noGrp="1"/>
          </p:cNvSpPr>
          <p:nvPr>
            <p:ph type="title"/>
          </p:nvPr>
        </p:nvSpPr>
        <p:spPr/>
        <p:txBody>
          <a:bodyPr/>
          <a:lstStyle/>
          <a:p>
            <a:r>
              <a:rPr lang="en-US" dirty="0"/>
              <a:t>Conjunctive Normal Form</a:t>
            </a:r>
            <a:r>
              <a:rPr lang="en-US" sz="1500" dirty="0"/>
              <a:t>1</a:t>
            </a:r>
            <a:endParaRPr lang="en-US" dirty="0"/>
          </a:p>
        </p:txBody>
      </p:sp>
      <p:sp>
        <p:nvSpPr>
          <p:cNvPr id="3" name="Content Placeholder 2"/>
          <p:cNvSpPr>
            <a:spLocks noGrp="1"/>
          </p:cNvSpPr>
          <p:nvPr>
            <p:ph idx="1"/>
          </p:nvPr>
        </p:nvSpPr>
        <p:spPr/>
        <p:txBody>
          <a:bodyPr/>
          <a:lstStyle/>
          <a:p>
            <a:pPr>
              <a:spcBef>
                <a:spcPts val="300"/>
              </a:spcBef>
            </a:pPr>
            <a:r>
              <a:rPr lang="en-US" sz="2800" dirty="0"/>
              <a:t>A compound proposition is in </a:t>
            </a:r>
            <a:r>
              <a:rPr lang="en-US" sz="2800" i="1" dirty="0">
                <a:solidFill>
                  <a:srgbClr val="0000FF"/>
                </a:solidFill>
              </a:rPr>
              <a:t>Conjunctive Normal Form </a:t>
            </a:r>
            <a:r>
              <a:rPr lang="en-US" sz="2800" dirty="0">
                <a:solidFill>
                  <a:srgbClr val="0000FF"/>
                </a:solidFill>
              </a:rPr>
              <a:t>(CNF)</a:t>
            </a:r>
            <a:r>
              <a:rPr lang="en-US" sz="2800" dirty="0"/>
              <a:t> if it is a conjunction of disjunctive clauses.</a:t>
            </a:r>
          </a:p>
          <a:p>
            <a:pPr marL="457200" indent="-457200">
              <a:spcBef>
                <a:spcPts val="300"/>
              </a:spcBef>
              <a:buFont typeface="Arial" panose="020B0604020202020204" pitchFamily="34" charset="0"/>
              <a:buChar char="•"/>
            </a:pPr>
            <a:r>
              <a:rPr lang="en-US" sz="2800" dirty="0"/>
              <a:t>Every proposition can be put in an equivalent CNF.</a:t>
            </a:r>
          </a:p>
          <a:p>
            <a:pPr marL="457200" indent="-457200">
              <a:spcBef>
                <a:spcPts val="300"/>
              </a:spcBef>
              <a:buFont typeface="Arial" panose="020B0604020202020204" pitchFamily="34" charset="0"/>
              <a:buChar char="•"/>
            </a:pPr>
            <a:r>
              <a:rPr lang="en-US" sz="2800" dirty="0"/>
              <a:t>Conjunctive Normal Form (CNF) can be obtained by repeated application of equivalence laws such as: </a:t>
            </a:r>
          </a:p>
          <a:p>
            <a:pPr marL="914400" lvl="1" indent="-457200">
              <a:lnSpc>
                <a:spcPts val="2800"/>
              </a:lnSpc>
              <a:spcBef>
                <a:spcPts val="300"/>
              </a:spcBef>
              <a:buFont typeface="Wingdings" panose="05000000000000000000" pitchFamily="2" charset="2"/>
              <a:buChar char="§"/>
            </a:pPr>
            <a:r>
              <a:rPr lang="en-US" sz="2400" dirty="0"/>
              <a:t>eliminating implications, </a:t>
            </a:r>
          </a:p>
          <a:p>
            <a:pPr marL="914400" lvl="1" indent="-457200">
              <a:lnSpc>
                <a:spcPts val="2800"/>
              </a:lnSpc>
              <a:spcBef>
                <a:spcPts val="300"/>
              </a:spcBef>
              <a:buFont typeface="Wingdings" panose="05000000000000000000" pitchFamily="2" charset="2"/>
              <a:buChar char="§"/>
            </a:pPr>
            <a:r>
              <a:rPr lang="en-US" sz="2400" dirty="0"/>
              <a:t>moving negation inwards using De Morgan’s Laws,</a:t>
            </a:r>
          </a:p>
          <a:p>
            <a:pPr marL="914400" lvl="1" indent="-457200">
              <a:lnSpc>
                <a:spcPts val="2800"/>
              </a:lnSpc>
              <a:spcBef>
                <a:spcPts val="300"/>
              </a:spcBef>
              <a:buFont typeface="Wingdings" panose="05000000000000000000" pitchFamily="2" charset="2"/>
              <a:buChar char="§"/>
            </a:pPr>
            <a:r>
              <a:rPr lang="en-US" sz="2400" dirty="0"/>
              <a:t>applying distributive, associative, and other laws. </a:t>
            </a:r>
          </a:p>
          <a:p>
            <a:pPr marL="457200" indent="-457200">
              <a:spcBef>
                <a:spcPts val="300"/>
              </a:spcBef>
              <a:buFont typeface="Arial" panose="020B0604020202020204" pitchFamily="34" charset="0"/>
              <a:buChar char="•"/>
            </a:pPr>
            <a:r>
              <a:rPr lang="en-US" sz="2800" dirty="0">
                <a:solidFill>
                  <a:srgbClr val="C00000"/>
                </a:solidFill>
              </a:rPr>
              <a:t>CNF is important in resolution theorem proving used in Artificial Intelligence (AI).</a:t>
            </a:r>
          </a:p>
        </p:txBody>
      </p:sp>
      <p:sp>
        <p:nvSpPr>
          <p:cNvPr id="4"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52</a:t>
            </a:fld>
            <a:endParaRPr lang="en-US" sz="1600" b="1" dirty="0"/>
          </a:p>
        </p:txBody>
      </p:sp>
    </p:spTree>
    <p:extLst>
      <p:ext uri="{BB962C8B-B14F-4D97-AF65-F5344CB8AC3E}">
        <p14:creationId xmlns:p14="http://schemas.microsoft.com/office/powerpoint/2010/main" val="19588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left)">
                                      <p:cBhvr>
                                        <p:cTn id="20" dur="500"/>
                                        <p:tgtEl>
                                          <p:spTgt spid="3">
                                            <p:txEl>
                                              <p:pRg st="4" end="4"/>
                                            </p:txEl>
                                          </p:spTgt>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Conjunctive Normal Form</a:t>
            </a:r>
            <a:r>
              <a:rPr lang="en-US" sz="1500" dirty="0"/>
              <a:t>2</a:t>
            </a:r>
            <a:endParaRPr lang="en-US" dirty="0"/>
          </a:p>
        </p:txBody>
      </p:sp>
      <mc:AlternateContent xmlns:mc="http://schemas.openxmlformats.org/markup-compatibility/2006" xmlns:a14="http://schemas.microsoft.com/office/drawing/2010/main">
        <mc:Choice Requires="a14">
          <p:sp>
            <p:nvSpPr>
              <p:cNvPr id="4" name="Content Placeholder 4"/>
              <p:cNvSpPr>
                <a:spLocks noGrp="1"/>
              </p:cNvSpPr>
              <p:nvPr>
                <p:ph idx="13"/>
              </p:nvPr>
            </p:nvSpPr>
            <p:spPr>
              <a:xfrm>
                <a:off x="457200" y="1036638"/>
                <a:ext cx="8229600" cy="5287962"/>
              </a:xfrm>
            </p:spPr>
            <p:txBody>
              <a:bodyPr/>
              <a:lstStyle/>
              <a:p>
                <a:r>
                  <a:rPr lang="en-US" b="1" dirty="0"/>
                  <a:t>Example</a:t>
                </a:r>
                <a:r>
                  <a:rPr lang="en-US" dirty="0"/>
                  <a:t>: Put the following into CNF: </a:t>
                </a:r>
              </a:p>
              <a:p>
                <a:pPr algn="ctr"/>
                <a:r>
                  <a:rPr lang="en-US" dirty="0"/>
                  <a:t> </a:t>
                </a:r>
                <a14:m>
                  <m:oMath xmlns:m="http://schemas.openxmlformats.org/officeDocument/2006/math">
                    <m:r>
                      <a:rPr lang="en-US" i="1">
                        <a:solidFill>
                          <a:srgbClr val="0000FF"/>
                        </a:solidFill>
                        <a:latin typeface="Cambria Math"/>
                        <a:ea typeface="Cambria Math"/>
                      </a:rPr>
                      <m:t>¬</m:t>
                    </m:r>
                    <m:d>
                      <m:dPr>
                        <m:ctrlPr>
                          <a:rPr lang="en-US" i="1">
                            <a:solidFill>
                              <a:srgbClr val="0000FF"/>
                            </a:solidFill>
                            <a:latin typeface="Cambria Math" panose="02040503050406030204" pitchFamily="18" charset="0"/>
                            <a:ea typeface="Cambria Math"/>
                          </a:rPr>
                        </m:ctrlPr>
                      </m:dPr>
                      <m:e>
                        <m:r>
                          <a:rPr lang="en-CA" i="1">
                            <a:solidFill>
                              <a:srgbClr val="0000FF"/>
                            </a:solidFill>
                            <a:latin typeface="Cambria Math"/>
                            <a:ea typeface="Cambria Math"/>
                          </a:rPr>
                          <m:t>𝑝</m:t>
                        </m:r>
                        <m:r>
                          <a:rPr lang="en-CA" i="1">
                            <a:solidFill>
                              <a:srgbClr val="0000FF"/>
                            </a:solidFill>
                            <a:latin typeface="Cambria Math"/>
                            <a:ea typeface="Cambria Math"/>
                          </a:rPr>
                          <m:t>→</m:t>
                        </m:r>
                        <m:r>
                          <a:rPr lang="en-CA" i="1">
                            <a:solidFill>
                              <a:srgbClr val="0000FF"/>
                            </a:solidFill>
                            <a:latin typeface="Cambria Math"/>
                            <a:ea typeface="Cambria Math"/>
                          </a:rPr>
                          <m:t>𝑞</m:t>
                        </m:r>
                      </m:e>
                    </m:d>
                    <m:r>
                      <a:rPr lang="en-US" i="1">
                        <a:solidFill>
                          <a:srgbClr val="0000FF"/>
                        </a:solidFill>
                        <a:latin typeface="Cambria Math"/>
                        <a:ea typeface="Cambria Math"/>
                      </a:rPr>
                      <m:t>∨</m:t>
                    </m:r>
                    <m:d>
                      <m:dPr>
                        <m:ctrlPr>
                          <a:rPr lang="en-US" i="1">
                            <a:solidFill>
                              <a:srgbClr val="0000FF"/>
                            </a:solidFill>
                            <a:latin typeface="Cambria Math" panose="02040503050406030204" pitchFamily="18" charset="0"/>
                            <a:ea typeface="Cambria Math"/>
                          </a:rPr>
                        </m:ctrlPr>
                      </m:dPr>
                      <m:e>
                        <m:r>
                          <a:rPr lang="en-CA" i="1">
                            <a:solidFill>
                              <a:srgbClr val="0000FF"/>
                            </a:solidFill>
                            <a:latin typeface="Cambria Math"/>
                            <a:ea typeface="Cambria Math"/>
                          </a:rPr>
                          <m:t>𝑟</m:t>
                        </m:r>
                        <m:r>
                          <a:rPr lang="en-CA" i="1">
                            <a:solidFill>
                              <a:srgbClr val="0000FF"/>
                            </a:solidFill>
                            <a:latin typeface="Cambria Math"/>
                            <a:ea typeface="Cambria Math"/>
                          </a:rPr>
                          <m:t>→</m:t>
                        </m:r>
                        <m:r>
                          <a:rPr lang="en-CA" i="1">
                            <a:solidFill>
                              <a:srgbClr val="0000FF"/>
                            </a:solidFill>
                            <a:latin typeface="Cambria Math"/>
                            <a:ea typeface="Cambria Math"/>
                          </a:rPr>
                          <m:t>𝑝</m:t>
                        </m:r>
                      </m:e>
                    </m:d>
                  </m:oMath>
                </a14:m>
                <a:endParaRPr lang="en-US" dirty="0"/>
              </a:p>
              <a:p>
                <a:r>
                  <a:rPr lang="en-US" b="1" dirty="0"/>
                  <a:t>Solution:</a:t>
                </a:r>
              </a:p>
              <a:p>
                <a:pPr marL="603504" lvl="1" indent="-512064">
                  <a:buFont typeface="+mj-lt"/>
                  <a:buAutoNum type="arabicPeriod"/>
                </a:pPr>
                <a:r>
                  <a:rPr lang="en-US" dirty="0"/>
                  <a:t>Eliminate implication signs:</a:t>
                </a:r>
                <a:br>
                  <a:rPr lang="en-US" dirty="0"/>
                </a:br>
                <a14:m>
                  <m:oMath xmlns:m="http://schemas.openxmlformats.org/officeDocument/2006/math">
                    <m:r>
                      <a:rPr lang="en-US" i="1">
                        <a:solidFill>
                          <a:srgbClr val="0000FF"/>
                        </a:solidFill>
                        <a:latin typeface="Cambria Math"/>
                        <a:ea typeface="Cambria Math"/>
                      </a:rPr>
                      <m:t>¬</m:t>
                    </m:r>
                    <m:d>
                      <m:dPr>
                        <m:ctrlPr>
                          <a:rPr lang="en-US" i="1">
                            <a:solidFill>
                              <a:srgbClr val="0000FF"/>
                            </a:solidFill>
                            <a:latin typeface="Cambria Math" panose="02040503050406030204" pitchFamily="18" charset="0"/>
                            <a:ea typeface="Cambria Math"/>
                          </a:rPr>
                        </m:ctrlPr>
                      </m:dPr>
                      <m:e>
                        <m:r>
                          <a:rPr lang="en-US" i="1" smtClean="0">
                            <a:solidFill>
                              <a:srgbClr val="0000FF"/>
                            </a:solidFill>
                            <a:latin typeface="Cambria Math"/>
                            <a:ea typeface="Cambria Math"/>
                          </a:rPr>
                          <m:t>¬</m:t>
                        </m:r>
                        <m:r>
                          <a:rPr lang="en-CA" i="1">
                            <a:solidFill>
                              <a:srgbClr val="0000FF"/>
                            </a:solidFill>
                            <a:latin typeface="Cambria Math"/>
                            <a:ea typeface="Cambria Math"/>
                          </a:rPr>
                          <m:t>𝑝</m:t>
                        </m:r>
                        <m:r>
                          <a:rPr lang="en-US" i="1">
                            <a:solidFill>
                              <a:srgbClr val="0000FF"/>
                            </a:solidFill>
                            <a:latin typeface="Cambria Math"/>
                            <a:ea typeface="Cambria Math"/>
                          </a:rPr>
                          <m:t>∨</m:t>
                        </m:r>
                        <m:r>
                          <a:rPr lang="en-CA" i="1">
                            <a:solidFill>
                              <a:srgbClr val="0000FF"/>
                            </a:solidFill>
                            <a:latin typeface="Cambria Math"/>
                            <a:ea typeface="Cambria Math"/>
                          </a:rPr>
                          <m:t>𝑞</m:t>
                        </m:r>
                      </m:e>
                    </m:d>
                    <m:r>
                      <a:rPr lang="en-US" i="1">
                        <a:solidFill>
                          <a:srgbClr val="0000FF"/>
                        </a:solidFill>
                        <a:latin typeface="Cambria Math"/>
                        <a:ea typeface="Cambria Math"/>
                      </a:rPr>
                      <m:t>∨</m:t>
                    </m:r>
                    <m:d>
                      <m:dPr>
                        <m:ctrlPr>
                          <a:rPr lang="en-US" i="1">
                            <a:solidFill>
                              <a:srgbClr val="0000FF"/>
                            </a:solidFill>
                            <a:latin typeface="Cambria Math" panose="02040503050406030204" pitchFamily="18" charset="0"/>
                            <a:ea typeface="Cambria Math"/>
                          </a:rPr>
                        </m:ctrlPr>
                      </m:dPr>
                      <m:e>
                        <m:r>
                          <a:rPr lang="en-US" i="1" smtClean="0">
                            <a:solidFill>
                              <a:srgbClr val="0000FF"/>
                            </a:solidFill>
                            <a:latin typeface="Cambria Math"/>
                            <a:ea typeface="Cambria Math"/>
                          </a:rPr>
                          <m:t>¬</m:t>
                        </m:r>
                        <m:r>
                          <a:rPr lang="en-CA" i="1">
                            <a:solidFill>
                              <a:srgbClr val="0000FF"/>
                            </a:solidFill>
                            <a:latin typeface="Cambria Math"/>
                            <a:ea typeface="Cambria Math"/>
                          </a:rPr>
                          <m:t>𝑟</m:t>
                        </m:r>
                        <m:r>
                          <a:rPr lang="en-US" i="1">
                            <a:solidFill>
                              <a:srgbClr val="0000FF"/>
                            </a:solidFill>
                            <a:latin typeface="Cambria Math"/>
                            <a:ea typeface="Cambria Math"/>
                          </a:rPr>
                          <m:t>∨</m:t>
                        </m:r>
                        <m:r>
                          <a:rPr lang="en-CA" i="1">
                            <a:solidFill>
                              <a:srgbClr val="0000FF"/>
                            </a:solidFill>
                            <a:latin typeface="Cambria Math"/>
                            <a:ea typeface="Cambria Math"/>
                          </a:rPr>
                          <m:t>𝑝</m:t>
                        </m:r>
                      </m:e>
                    </m:d>
                  </m:oMath>
                </a14:m>
                <a:endParaRPr lang="en-US" dirty="0"/>
              </a:p>
            </p:txBody>
          </p:sp>
        </mc:Choice>
        <mc:Fallback xmlns="">
          <p:sp>
            <p:nvSpPr>
              <p:cNvPr id="4" name="Content Placeholder 4"/>
              <p:cNvSpPr>
                <a:spLocks noGrp="1" noRot="1" noChangeAspect="1" noMove="1" noResize="1" noEditPoints="1" noAdjustHandles="1" noChangeArrowheads="1" noChangeShapeType="1" noTextEdit="1"/>
              </p:cNvSpPr>
              <p:nvPr>
                <p:ph idx="13"/>
              </p:nvPr>
            </p:nvSpPr>
            <p:spPr>
              <a:xfrm>
                <a:off x="457200" y="1036638"/>
                <a:ext cx="8229600" cy="5287962"/>
              </a:xfrm>
              <a:blipFill rotWithShape="1">
                <a:blip r:embed="rId2"/>
                <a:stretch>
                  <a:fillRect l="-1852" t="-1498"/>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Content Placeholder 6"/>
              <p:cNvSpPr>
                <a:spLocks noGrp="1"/>
              </p:cNvSpPr>
              <p:nvPr>
                <p:ph idx="14"/>
              </p:nvPr>
            </p:nvSpPr>
            <p:spPr>
              <a:xfrm>
                <a:off x="457200" y="4404360"/>
                <a:ext cx="8229600" cy="548640"/>
              </a:xfrm>
            </p:spPr>
            <p:txBody>
              <a:bodyPr/>
              <a:lstStyle/>
              <a:p>
                <a:pPr marL="603504" lvl="1" indent="-512064">
                  <a:buFont typeface="+mj-lt"/>
                  <a:buAutoNum type="arabicPeriod" startAt="2"/>
                </a:pPr>
                <a:r>
                  <a:rPr lang="en-US" dirty="0"/>
                  <a:t>Move negation inwards; eliminate double negation:</a:t>
                </a:r>
                <a:br>
                  <a:rPr lang="en-US" dirty="0"/>
                </a:br>
                <a14:m>
                  <m:oMath xmlns:m="http://schemas.openxmlformats.org/officeDocument/2006/math">
                    <m:d>
                      <m:dPr>
                        <m:ctrlPr>
                          <a:rPr lang="en-US" i="1">
                            <a:solidFill>
                              <a:srgbClr val="0000FF"/>
                            </a:solidFill>
                            <a:latin typeface="Cambria Math" panose="02040503050406030204" pitchFamily="18" charset="0"/>
                            <a:ea typeface="Cambria Math"/>
                          </a:rPr>
                        </m:ctrlPr>
                      </m:dPr>
                      <m:e>
                        <m:r>
                          <a:rPr lang="en-CA" i="1">
                            <a:solidFill>
                              <a:srgbClr val="0000FF"/>
                            </a:solidFill>
                            <a:latin typeface="Cambria Math"/>
                            <a:ea typeface="Cambria Math"/>
                          </a:rPr>
                          <m:t>𝑝</m:t>
                        </m:r>
                        <m:r>
                          <a:rPr lang="en-US" i="1" smtClean="0">
                            <a:solidFill>
                              <a:srgbClr val="0000FF"/>
                            </a:solidFill>
                            <a:latin typeface="Cambria Math"/>
                            <a:ea typeface="Cambria Math"/>
                          </a:rPr>
                          <m:t>∧</m:t>
                        </m:r>
                        <m:r>
                          <a:rPr lang="en-US" i="1">
                            <a:solidFill>
                              <a:srgbClr val="0000FF"/>
                            </a:solidFill>
                            <a:latin typeface="Cambria Math"/>
                            <a:ea typeface="Cambria Math"/>
                          </a:rPr>
                          <m:t>¬</m:t>
                        </m:r>
                        <m:r>
                          <a:rPr lang="en-CA" i="1">
                            <a:solidFill>
                              <a:srgbClr val="0000FF"/>
                            </a:solidFill>
                            <a:latin typeface="Cambria Math"/>
                            <a:ea typeface="Cambria Math"/>
                          </a:rPr>
                          <m:t>𝑞</m:t>
                        </m:r>
                      </m:e>
                    </m:d>
                    <m:r>
                      <a:rPr lang="en-US" i="1">
                        <a:solidFill>
                          <a:srgbClr val="0000FF"/>
                        </a:solidFill>
                        <a:latin typeface="Cambria Math"/>
                        <a:ea typeface="Cambria Math"/>
                      </a:rPr>
                      <m:t>∨</m:t>
                    </m:r>
                    <m:d>
                      <m:dPr>
                        <m:ctrlPr>
                          <a:rPr lang="en-US" i="1">
                            <a:solidFill>
                              <a:srgbClr val="0000FF"/>
                            </a:solidFill>
                            <a:latin typeface="Cambria Math" panose="02040503050406030204" pitchFamily="18" charset="0"/>
                            <a:ea typeface="Cambria Math"/>
                          </a:rPr>
                        </m:ctrlPr>
                      </m:dPr>
                      <m:e>
                        <m:r>
                          <a:rPr lang="en-US" i="1">
                            <a:solidFill>
                              <a:srgbClr val="0000FF"/>
                            </a:solidFill>
                            <a:latin typeface="Cambria Math"/>
                            <a:ea typeface="Cambria Math"/>
                          </a:rPr>
                          <m:t>¬</m:t>
                        </m:r>
                        <m:r>
                          <a:rPr lang="en-CA" i="1">
                            <a:solidFill>
                              <a:srgbClr val="0000FF"/>
                            </a:solidFill>
                            <a:latin typeface="Cambria Math"/>
                            <a:ea typeface="Cambria Math"/>
                          </a:rPr>
                          <m:t>𝑟</m:t>
                        </m:r>
                        <m:r>
                          <a:rPr lang="en-US" i="1">
                            <a:solidFill>
                              <a:srgbClr val="0000FF"/>
                            </a:solidFill>
                            <a:latin typeface="Cambria Math"/>
                            <a:ea typeface="Cambria Math"/>
                          </a:rPr>
                          <m:t>∨</m:t>
                        </m:r>
                        <m:r>
                          <a:rPr lang="en-CA" i="1">
                            <a:solidFill>
                              <a:srgbClr val="0000FF"/>
                            </a:solidFill>
                            <a:latin typeface="Cambria Math"/>
                            <a:ea typeface="Cambria Math"/>
                          </a:rPr>
                          <m:t>𝑝</m:t>
                        </m:r>
                      </m:e>
                    </m:d>
                  </m:oMath>
                </a14:m>
                <a:endParaRPr lang="en-US" dirty="0"/>
              </a:p>
            </p:txBody>
          </p:sp>
        </mc:Choice>
        <mc:Fallback xmlns="">
          <p:sp>
            <p:nvSpPr>
              <p:cNvPr id="5" name="Content Placeholder 6"/>
              <p:cNvSpPr>
                <a:spLocks noGrp="1" noRot="1" noChangeAspect="1" noMove="1" noResize="1" noEditPoints="1" noAdjustHandles="1" noChangeArrowheads="1" noChangeShapeType="1" noTextEdit="1"/>
              </p:cNvSpPr>
              <p:nvPr>
                <p:ph idx="14"/>
              </p:nvPr>
            </p:nvSpPr>
            <p:spPr>
              <a:xfrm>
                <a:off x="457200" y="4404360"/>
                <a:ext cx="8229600" cy="548640"/>
              </a:xfrm>
              <a:blipFill rotWithShape="1">
                <a:blip r:embed="rId3"/>
                <a:stretch>
                  <a:fillRect l="-370" t="-11111" r="-1259" b="-6111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Content Placeholder 8"/>
              <p:cNvSpPr>
                <a:spLocks noGrp="1"/>
              </p:cNvSpPr>
              <p:nvPr>
                <p:ph idx="15"/>
              </p:nvPr>
            </p:nvSpPr>
            <p:spPr>
              <a:xfrm>
                <a:off x="457200" y="5486400"/>
                <a:ext cx="8229600" cy="548640"/>
              </a:xfrm>
            </p:spPr>
            <p:txBody>
              <a:bodyPr/>
              <a:lstStyle/>
              <a:p>
                <a:pPr marL="605790" lvl="1" indent="-514350">
                  <a:buFont typeface="+mj-lt"/>
                  <a:buAutoNum type="arabicPeriod" startAt="3"/>
                </a:pPr>
                <a:r>
                  <a:rPr lang="en-US" dirty="0"/>
                  <a:t>Convert to CNF using associative/distributive laws:</a:t>
                </a:r>
                <a:br>
                  <a:rPr lang="en-US" dirty="0"/>
                </a:br>
                <a14:m>
                  <m:oMath xmlns:m="http://schemas.openxmlformats.org/officeDocument/2006/math">
                    <m:d>
                      <m:dPr>
                        <m:ctrlPr>
                          <a:rPr lang="en-US" i="1">
                            <a:solidFill>
                              <a:srgbClr val="0000FF"/>
                            </a:solidFill>
                            <a:latin typeface="Cambria Math" panose="02040503050406030204" pitchFamily="18" charset="0"/>
                            <a:ea typeface="Cambria Math"/>
                          </a:rPr>
                        </m:ctrlPr>
                      </m:dPr>
                      <m:e>
                        <m:r>
                          <a:rPr lang="en-CA" i="1">
                            <a:solidFill>
                              <a:srgbClr val="0000FF"/>
                            </a:solidFill>
                            <a:latin typeface="Cambria Math"/>
                            <a:ea typeface="Cambria Math"/>
                          </a:rPr>
                          <m:t>𝑝</m:t>
                        </m:r>
                        <m:r>
                          <a:rPr lang="en-US" i="1">
                            <a:solidFill>
                              <a:srgbClr val="0000FF"/>
                            </a:solidFill>
                            <a:latin typeface="Cambria Math"/>
                            <a:ea typeface="Cambria Math"/>
                          </a:rPr>
                          <m:t>∨¬</m:t>
                        </m:r>
                        <m:r>
                          <a:rPr lang="en-CA" b="0" i="1" smtClean="0">
                            <a:solidFill>
                              <a:srgbClr val="0000FF"/>
                            </a:solidFill>
                            <a:latin typeface="Cambria Math"/>
                            <a:ea typeface="Cambria Math"/>
                          </a:rPr>
                          <m:t>𝑟</m:t>
                        </m:r>
                        <m:r>
                          <a:rPr lang="en-US" i="1">
                            <a:solidFill>
                              <a:srgbClr val="0000FF"/>
                            </a:solidFill>
                            <a:latin typeface="Cambria Math"/>
                            <a:ea typeface="Cambria Math"/>
                          </a:rPr>
                          <m:t>∨</m:t>
                        </m:r>
                        <m:r>
                          <a:rPr lang="en-CA" b="0" i="1" smtClean="0">
                            <a:solidFill>
                              <a:srgbClr val="0000FF"/>
                            </a:solidFill>
                            <a:latin typeface="Cambria Math"/>
                            <a:ea typeface="Cambria Math"/>
                          </a:rPr>
                          <m:t>𝑝</m:t>
                        </m:r>
                      </m:e>
                    </m:d>
                    <m:r>
                      <a:rPr lang="en-US" i="1" smtClean="0">
                        <a:solidFill>
                          <a:srgbClr val="0000FF"/>
                        </a:solidFill>
                        <a:latin typeface="Cambria Math"/>
                        <a:ea typeface="Cambria Math"/>
                      </a:rPr>
                      <m:t>∧</m:t>
                    </m:r>
                    <m:d>
                      <m:dPr>
                        <m:ctrlPr>
                          <a:rPr lang="en-US" i="1">
                            <a:solidFill>
                              <a:srgbClr val="0000FF"/>
                            </a:solidFill>
                            <a:latin typeface="Cambria Math" panose="02040503050406030204" pitchFamily="18" charset="0"/>
                            <a:ea typeface="Cambria Math"/>
                          </a:rPr>
                        </m:ctrlPr>
                      </m:dPr>
                      <m:e>
                        <m:r>
                          <a:rPr lang="en-US" i="1">
                            <a:solidFill>
                              <a:srgbClr val="0000FF"/>
                            </a:solidFill>
                            <a:latin typeface="Cambria Math"/>
                            <a:ea typeface="Cambria Math"/>
                          </a:rPr>
                          <m:t>¬</m:t>
                        </m:r>
                        <m:r>
                          <a:rPr lang="en-CA" i="1">
                            <a:solidFill>
                              <a:srgbClr val="0000FF"/>
                            </a:solidFill>
                            <a:latin typeface="Cambria Math"/>
                            <a:ea typeface="Cambria Math"/>
                          </a:rPr>
                          <m:t>𝑞</m:t>
                        </m:r>
                        <m:r>
                          <a:rPr lang="en-CA" i="1" smtClean="0">
                            <a:solidFill>
                              <a:srgbClr val="0000FF"/>
                            </a:solidFill>
                            <a:latin typeface="Cambria Math"/>
                            <a:ea typeface="Cambria Math"/>
                          </a:rPr>
                          <m:t>∨</m:t>
                        </m:r>
                        <m:r>
                          <a:rPr lang="en-US" i="1">
                            <a:solidFill>
                              <a:srgbClr val="0000FF"/>
                            </a:solidFill>
                            <a:latin typeface="Cambria Math"/>
                            <a:ea typeface="Cambria Math"/>
                          </a:rPr>
                          <m:t>¬</m:t>
                        </m:r>
                        <m:r>
                          <a:rPr lang="en-CA" i="1">
                            <a:solidFill>
                              <a:srgbClr val="0000FF"/>
                            </a:solidFill>
                            <a:latin typeface="Cambria Math"/>
                            <a:ea typeface="Cambria Math"/>
                          </a:rPr>
                          <m:t>𝑟</m:t>
                        </m:r>
                        <m:r>
                          <a:rPr lang="en-US" i="1">
                            <a:solidFill>
                              <a:srgbClr val="0000FF"/>
                            </a:solidFill>
                            <a:latin typeface="Cambria Math"/>
                            <a:ea typeface="Cambria Math"/>
                          </a:rPr>
                          <m:t>∨</m:t>
                        </m:r>
                        <m:r>
                          <a:rPr lang="en-CA" i="1">
                            <a:solidFill>
                              <a:srgbClr val="0000FF"/>
                            </a:solidFill>
                            <a:latin typeface="Cambria Math"/>
                            <a:ea typeface="Cambria Math"/>
                          </a:rPr>
                          <m:t>𝑝</m:t>
                        </m:r>
                      </m:e>
                    </m:d>
                  </m:oMath>
                </a14:m>
                <a:endParaRPr lang="en-US" dirty="0"/>
              </a:p>
            </p:txBody>
          </p:sp>
        </mc:Choice>
        <mc:Fallback xmlns="">
          <p:sp>
            <p:nvSpPr>
              <p:cNvPr id="6" name="Content Placeholder 8"/>
              <p:cNvSpPr>
                <a:spLocks noGrp="1" noRot="1" noChangeAspect="1" noMove="1" noResize="1" noEditPoints="1" noAdjustHandles="1" noChangeArrowheads="1" noChangeShapeType="1" noTextEdit="1"/>
              </p:cNvSpPr>
              <p:nvPr>
                <p:ph idx="15"/>
              </p:nvPr>
            </p:nvSpPr>
            <p:spPr>
              <a:xfrm>
                <a:off x="457200" y="5486400"/>
                <a:ext cx="8229600" cy="548640"/>
              </a:xfrm>
              <a:blipFill rotWithShape="1">
                <a:blip r:embed="rId4"/>
                <a:stretch>
                  <a:fillRect l="-370" t="-11111" b="-61111"/>
                </a:stretch>
              </a:blipFill>
            </p:spPr>
            <p:txBody>
              <a:bodyPr/>
              <a:lstStyle/>
              <a:p>
                <a:r>
                  <a:rPr lang="en-CA">
                    <a:noFill/>
                  </a:rPr>
                  <a:t> </a:t>
                </a:r>
              </a:p>
            </p:txBody>
          </p:sp>
        </mc:Fallback>
      </mc:AlternateContent>
      <p:sp>
        <p:nvSpPr>
          <p:cNvPr id="13"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53</a:t>
            </a:fld>
            <a:endParaRPr lang="en-US" sz="1600" b="1" dirty="0"/>
          </a:p>
        </p:txBody>
      </p:sp>
    </p:spTree>
    <p:extLst>
      <p:ext uri="{BB962C8B-B14F-4D97-AF65-F5344CB8AC3E}">
        <p14:creationId xmlns:p14="http://schemas.microsoft.com/office/powerpoint/2010/main" val="179512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left)">
                                      <p:cBhvr>
                                        <p:cTn id="7" dur="500"/>
                                        <p:tgtEl>
                                          <p:spTgt spid="4">
                                            <p:txEl>
                                              <p:pRg st="2" end="2"/>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animEffect transition="in" filter="wipe(left)">
                                      <p:cBhvr>
                                        <p:cTn id="11" dur="500"/>
                                        <p:tgtEl>
                                          <p:spTgt spid="4">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wipe(left)">
                                      <p:cBhvr>
                                        <p:cTn id="16" dur="5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wipe(left)">
                                      <p:cBhvr>
                                        <p:cTn id="21"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build="p"/>
      <p:bldP spid="6"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295400"/>
            <a:ext cx="8382000" cy="2209800"/>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CA"/>
          </a:p>
        </p:txBody>
      </p:sp>
      <p:sp>
        <p:nvSpPr>
          <p:cNvPr id="2" name="Title 1"/>
          <p:cNvSpPr>
            <a:spLocks noGrp="1"/>
          </p:cNvSpPr>
          <p:nvPr>
            <p:ph type="title"/>
          </p:nvPr>
        </p:nvSpPr>
        <p:spPr/>
        <p:txBody>
          <a:bodyPr/>
          <a:lstStyle/>
          <a:p>
            <a:r>
              <a:rPr lang="en-US" dirty="0"/>
              <a:t>Propositional Satisfiability</a:t>
            </a:r>
          </a:p>
        </p:txBody>
      </p:sp>
      <p:sp>
        <p:nvSpPr>
          <p:cNvPr id="3" name="Content Placeholder 2"/>
          <p:cNvSpPr>
            <a:spLocks noGrp="1"/>
          </p:cNvSpPr>
          <p:nvPr>
            <p:ph idx="1"/>
          </p:nvPr>
        </p:nvSpPr>
        <p:spPr/>
        <p:txBody>
          <a:bodyPr/>
          <a:lstStyle/>
          <a:p>
            <a:pPr>
              <a:spcAft>
                <a:spcPts val="1200"/>
              </a:spcAft>
            </a:pPr>
            <a:r>
              <a:rPr lang="en-US" dirty="0"/>
              <a:t>A compound proposition is </a:t>
            </a:r>
            <a:r>
              <a:rPr lang="en-US" i="1" dirty="0">
                <a:solidFill>
                  <a:srgbClr val="0000FF"/>
                </a:solidFill>
              </a:rPr>
              <a:t>satisfiable</a:t>
            </a:r>
            <a:r>
              <a:rPr lang="en-US" b="1" dirty="0"/>
              <a:t> </a:t>
            </a:r>
            <a:r>
              <a:rPr lang="en-US" dirty="0"/>
              <a:t>if there is an assignment of truth values to its variables that make it true. When no such assignments exist, the compound proposition is </a:t>
            </a:r>
            <a:r>
              <a:rPr lang="en-US" i="1" dirty="0">
                <a:solidFill>
                  <a:srgbClr val="0000FF"/>
                </a:solidFill>
              </a:rPr>
              <a:t>unsatisfiable</a:t>
            </a:r>
            <a:r>
              <a:rPr lang="en-US" dirty="0"/>
              <a:t>.</a:t>
            </a:r>
          </a:p>
          <a:p>
            <a:pPr>
              <a:spcAft>
                <a:spcPts val="1200"/>
              </a:spcAft>
            </a:pPr>
            <a:br>
              <a:rPr lang="en-US" dirty="0"/>
            </a:br>
            <a:r>
              <a:rPr lang="en-US" dirty="0"/>
              <a:t>A compound proposition is unsatisfiable if and only if its negation is a tautology.</a:t>
            </a:r>
          </a:p>
        </p:txBody>
      </p:sp>
      <p:sp>
        <p:nvSpPr>
          <p:cNvPr id="4"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54</a:t>
            </a:fld>
            <a:endParaRPr lang="en-US" sz="1600" b="1" dirty="0"/>
          </a:p>
        </p:txBody>
      </p:sp>
    </p:spTree>
    <p:extLst>
      <p:ext uri="{BB962C8B-B14F-4D97-AF65-F5344CB8AC3E}">
        <p14:creationId xmlns:p14="http://schemas.microsoft.com/office/powerpoint/2010/main" val="15571096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on Propositional Satisfiability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399"/>
                <a:ext cx="8534400" cy="5211763"/>
              </a:xfrm>
            </p:spPr>
            <p:txBody>
              <a:bodyPr/>
              <a:lstStyle/>
              <a:p>
                <a:r>
                  <a:rPr lang="en-US" sz="2400" b="1" dirty="0"/>
                  <a:t>Example</a:t>
                </a:r>
                <a:r>
                  <a:rPr lang="en-US" sz="2400" dirty="0"/>
                  <a:t>: Determine the satisfiability of the following compound propositions:</a:t>
                </a:r>
              </a:p>
              <a:p>
                <a:pPr marL="514350" indent="-514350">
                  <a:buFont typeface="+mj-lt"/>
                  <a:buAutoNum type="arabicPeriod"/>
                </a:pPr>
                <a:r>
                  <a:rPr lang="en-US" sz="2400" dirty="0"/>
                  <a:t> </a:t>
                </a:r>
                <a14:m>
                  <m:oMath xmlns:m="http://schemas.openxmlformats.org/officeDocument/2006/math">
                    <m:d>
                      <m:dPr>
                        <m:ctrlPr>
                          <a:rPr lang="en-US" sz="2400" i="1" smtClean="0">
                            <a:latin typeface="Cambria Math" panose="02040503050406030204" pitchFamily="18" charset="0"/>
                          </a:rPr>
                        </m:ctrlPr>
                      </m:dPr>
                      <m:e>
                        <m:r>
                          <a:rPr lang="en-CA" sz="2400" b="0" i="1" smtClean="0">
                            <a:latin typeface="Cambria Math"/>
                          </a:rPr>
                          <m:t>𝑝</m:t>
                        </m:r>
                        <m:r>
                          <a:rPr lang="en-CA" sz="2400" b="0" i="1" smtClean="0">
                            <a:latin typeface="Cambria Math"/>
                            <a:ea typeface="Cambria Math"/>
                          </a:rPr>
                          <m:t>∨¬</m:t>
                        </m:r>
                        <m:r>
                          <a:rPr lang="en-CA" sz="2400" b="0" i="1" smtClean="0">
                            <a:latin typeface="Cambria Math"/>
                            <a:ea typeface="Cambria Math"/>
                          </a:rPr>
                          <m:t>𝑞</m:t>
                        </m:r>
                      </m:e>
                    </m:d>
                    <m:r>
                      <a:rPr lang="en-US" sz="2400" i="1" smtClean="0">
                        <a:latin typeface="Cambria Math"/>
                        <a:ea typeface="Cambria Math"/>
                      </a:rPr>
                      <m:t>∧</m:t>
                    </m:r>
                    <m:d>
                      <m:dPr>
                        <m:ctrlPr>
                          <a:rPr lang="en-US" sz="2400" i="1" smtClean="0">
                            <a:latin typeface="Cambria Math" panose="02040503050406030204" pitchFamily="18" charset="0"/>
                          </a:rPr>
                        </m:ctrlPr>
                      </m:dPr>
                      <m:e>
                        <m:r>
                          <a:rPr lang="en-CA" sz="2400" b="0" i="1" smtClean="0">
                            <a:latin typeface="Cambria Math"/>
                          </a:rPr>
                          <m:t>𝑞</m:t>
                        </m:r>
                        <m:r>
                          <a:rPr lang="en-CA" sz="2400" b="0" i="1" smtClean="0">
                            <a:latin typeface="Cambria Math"/>
                            <a:ea typeface="Cambria Math"/>
                          </a:rPr>
                          <m:t>∨¬</m:t>
                        </m:r>
                        <m:r>
                          <a:rPr lang="en-CA" sz="2400" b="0" i="1" smtClean="0">
                            <a:latin typeface="Cambria Math"/>
                            <a:ea typeface="Cambria Math"/>
                          </a:rPr>
                          <m:t>𝑟</m:t>
                        </m:r>
                      </m:e>
                    </m:d>
                    <m:r>
                      <a:rPr lang="en-US" sz="2400" i="1" smtClean="0">
                        <a:latin typeface="Cambria Math"/>
                        <a:ea typeface="Cambria Math"/>
                      </a:rPr>
                      <m:t>∧</m:t>
                    </m:r>
                    <m:d>
                      <m:dPr>
                        <m:ctrlPr>
                          <a:rPr lang="en-US" sz="2400" i="1" smtClean="0">
                            <a:latin typeface="Cambria Math" panose="02040503050406030204" pitchFamily="18" charset="0"/>
                          </a:rPr>
                        </m:ctrlPr>
                      </m:dPr>
                      <m:e>
                        <m:r>
                          <a:rPr lang="en-CA" sz="2400" b="0" i="1" smtClean="0">
                            <a:latin typeface="Cambria Math"/>
                          </a:rPr>
                          <m:t>𝑟</m:t>
                        </m:r>
                        <m:r>
                          <a:rPr lang="en-CA" sz="2400" b="0" i="1" smtClean="0">
                            <a:latin typeface="Cambria Math"/>
                            <a:ea typeface="Cambria Math"/>
                          </a:rPr>
                          <m:t>∨¬</m:t>
                        </m:r>
                        <m:r>
                          <a:rPr lang="en-CA" sz="2400" b="0" i="1" smtClean="0">
                            <a:latin typeface="Cambria Math"/>
                            <a:ea typeface="Cambria Math"/>
                          </a:rPr>
                          <m:t>𝑝</m:t>
                        </m:r>
                      </m:e>
                    </m:d>
                  </m:oMath>
                </a14:m>
                <a:endParaRPr lang="en-US" sz="2400" b="1" dirty="0"/>
              </a:p>
              <a:p>
                <a:pPr marL="114300" lvl="1" indent="0">
                  <a:buNone/>
                </a:pPr>
                <a:r>
                  <a:rPr lang="en-US" sz="2400" b="1" dirty="0"/>
                  <a:t>	Solution</a:t>
                </a:r>
                <a:r>
                  <a:rPr lang="en-US" sz="2400" dirty="0"/>
                  <a:t>: </a:t>
                </a:r>
                <a:r>
                  <a:rPr lang="en-US" sz="2400" dirty="0">
                    <a:solidFill>
                      <a:srgbClr val="0000FF"/>
                    </a:solidFill>
                  </a:rPr>
                  <a:t>Satisfiable.    </a:t>
                </a:r>
                <a:r>
                  <a:rPr lang="en-US" sz="2400" dirty="0"/>
                  <a:t>Assign </a:t>
                </a:r>
                <a:r>
                  <a:rPr lang="en-US" sz="2400" b="1" dirty="0"/>
                  <a:t>T</a:t>
                </a:r>
                <a:r>
                  <a:rPr lang="en-US" sz="2400" dirty="0"/>
                  <a:t> to </a:t>
                </a:r>
                <a:r>
                  <a:rPr lang="en-US" sz="2400" i="1" dirty="0">
                    <a:ea typeface="Cambria Math" pitchFamily="18" charset="0"/>
                  </a:rPr>
                  <a:t>p, q, </a:t>
                </a:r>
                <a:r>
                  <a:rPr lang="en-US" sz="2400" dirty="0"/>
                  <a:t>and </a:t>
                </a:r>
                <a:r>
                  <a:rPr lang="en-US" sz="2400" i="1" dirty="0">
                    <a:ea typeface="Cambria Math" pitchFamily="18" charset="0"/>
                  </a:rPr>
                  <a:t>r</a:t>
                </a:r>
                <a:r>
                  <a:rPr lang="en-US" sz="2400" dirty="0"/>
                  <a:t>.</a:t>
                </a:r>
              </a:p>
              <a:p>
                <a:pPr marL="171450" lvl="1" indent="-514350">
                  <a:buClrTx/>
                  <a:buFont typeface="+mj-lt"/>
                  <a:buAutoNum type="arabicPeriod" startAt="2"/>
                </a:pPr>
                <a:r>
                  <a:rPr lang="en-US" sz="2400" dirty="0"/>
                  <a:t> </a:t>
                </a:r>
                <a14:m>
                  <m:oMath xmlns:m="http://schemas.openxmlformats.org/officeDocument/2006/math">
                    <m:d>
                      <m:dPr>
                        <m:ctrlPr>
                          <a:rPr lang="en-US" sz="2400" i="1">
                            <a:latin typeface="Cambria Math" panose="02040503050406030204" pitchFamily="18" charset="0"/>
                          </a:rPr>
                        </m:ctrlPr>
                      </m:dPr>
                      <m:e>
                        <m:r>
                          <a:rPr lang="en-CA" sz="2400" i="1">
                            <a:latin typeface="Cambria Math"/>
                          </a:rPr>
                          <m:t>𝑝</m:t>
                        </m:r>
                        <m:r>
                          <a:rPr lang="en-CA" sz="2400" i="1">
                            <a:latin typeface="Cambria Math"/>
                            <a:ea typeface="Cambria Math"/>
                          </a:rPr>
                          <m:t>∨</m:t>
                        </m:r>
                        <m:r>
                          <a:rPr lang="en-CA" sz="2400" i="1">
                            <a:latin typeface="Cambria Math"/>
                            <a:ea typeface="Cambria Math"/>
                          </a:rPr>
                          <m:t>𝑞</m:t>
                        </m:r>
                        <m:r>
                          <a:rPr lang="en-CA" sz="2400" i="1" smtClean="0">
                            <a:latin typeface="Cambria Math"/>
                            <a:ea typeface="Cambria Math"/>
                          </a:rPr>
                          <m:t>∨</m:t>
                        </m:r>
                        <m:r>
                          <a:rPr lang="en-CA" sz="2400" b="0" i="1" smtClean="0">
                            <a:latin typeface="Cambria Math"/>
                            <a:ea typeface="Cambria Math"/>
                          </a:rPr>
                          <m:t>𝑟</m:t>
                        </m:r>
                      </m:e>
                    </m:d>
                    <m:r>
                      <a:rPr lang="en-US" sz="2400" i="1">
                        <a:latin typeface="Cambria Math"/>
                        <a:ea typeface="Cambria Math"/>
                      </a:rPr>
                      <m:t>∧</m:t>
                    </m:r>
                    <m:d>
                      <m:dPr>
                        <m:ctrlPr>
                          <a:rPr lang="en-US" sz="2400" i="1">
                            <a:latin typeface="Cambria Math" panose="02040503050406030204" pitchFamily="18" charset="0"/>
                          </a:rPr>
                        </m:ctrlPr>
                      </m:dPr>
                      <m:e>
                        <m:r>
                          <a:rPr lang="en-CA" sz="2400" i="1">
                            <a:latin typeface="Cambria Math"/>
                            <a:ea typeface="Cambria Math"/>
                          </a:rPr>
                          <m:t>¬</m:t>
                        </m:r>
                        <m:r>
                          <a:rPr lang="en-CA" sz="2400" b="0" i="1" smtClean="0">
                            <a:latin typeface="Cambria Math"/>
                            <a:ea typeface="Cambria Math"/>
                          </a:rPr>
                          <m:t>𝑝</m:t>
                        </m:r>
                        <m:r>
                          <a:rPr lang="en-CA" sz="2400" i="1">
                            <a:latin typeface="Cambria Math"/>
                            <a:ea typeface="Cambria Math"/>
                          </a:rPr>
                          <m:t>∨¬</m:t>
                        </m:r>
                        <m:r>
                          <a:rPr lang="en-CA" sz="2400" b="0" i="1" smtClean="0">
                            <a:latin typeface="Cambria Math"/>
                            <a:ea typeface="Cambria Math"/>
                          </a:rPr>
                          <m:t>𝑞</m:t>
                        </m:r>
                        <m:r>
                          <a:rPr lang="en-CA" sz="2400" i="1">
                            <a:latin typeface="Cambria Math"/>
                            <a:ea typeface="Cambria Math"/>
                          </a:rPr>
                          <m:t>∨¬</m:t>
                        </m:r>
                        <m:r>
                          <a:rPr lang="en-CA" sz="2400" b="0" i="1" smtClean="0">
                            <a:latin typeface="Cambria Math"/>
                            <a:ea typeface="Cambria Math"/>
                          </a:rPr>
                          <m:t>𝑟</m:t>
                        </m:r>
                      </m:e>
                    </m:d>
                  </m:oMath>
                </a14:m>
                <a:endParaRPr lang="en-CA" sz="2400" dirty="0">
                  <a:ea typeface="Cambria Math"/>
                </a:endParaRPr>
              </a:p>
              <a:p>
                <a:pPr marL="0" lvl="1" indent="0">
                  <a:buClrTx/>
                  <a:buNone/>
                </a:pPr>
                <a:r>
                  <a:rPr lang="en-US" sz="2400" b="1" dirty="0"/>
                  <a:t>	Solution:</a:t>
                </a:r>
                <a:r>
                  <a:rPr lang="en-US" sz="2400" dirty="0"/>
                  <a:t> </a:t>
                </a:r>
                <a:r>
                  <a:rPr lang="en-US" sz="2400" dirty="0">
                    <a:solidFill>
                      <a:srgbClr val="0000FF"/>
                    </a:solidFill>
                  </a:rPr>
                  <a:t>Satisfiable.    </a:t>
                </a:r>
                <a:r>
                  <a:rPr lang="en-US" sz="2400" dirty="0"/>
                  <a:t>Assign </a:t>
                </a:r>
                <a:r>
                  <a:rPr lang="en-US" sz="2400" b="1" dirty="0"/>
                  <a:t>T</a:t>
                </a:r>
                <a:r>
                  <a:rPr lang="en-US" sz="2400" dirty="0"/>
                  <a:t> to </a:t>
                </a:r>
                <a:r>
                  <a:rPr lang="en-US" sz="2400" i="1" dirty="0">
                    <a:ea typeface="Cambria Math" pitchFamily="18" charset="0"/>
                  </a:rPr>
                  <a:t>p </a:t>
                </a:r>
                <a:r>
                  <a:rPr lang="en-US" sz="2400" dirty="0">
                    <a:ea typeface="Cambria Math" pitchFamily="18" charset="0"/>
                  </a:rPr>
                  <a:t>and</a:t>
                </a:r>
                <a:r>
                  <a:rPr lang="en-US" sz="2400" i="1" dirty="0">
                    <a:ea typeface="Cambria Math" pitchFamily="18" charset="0"/>
                  </a:rPr>
                  <a:t> </a:t>
                </a:r>
                <a:r>
                  <a:rPr lang="en-US" sz="2400" b="1" i="1" dirty="0">
                    <a:ea typeface="Cambria Math" pitchFamily="18" charset="0"/>
                  </a:rPr>
                  <a:t>F</a:t>
                </a:r>
                <a:r>
                  <a:rPr lang="en-US" sz="2400" i="1" dirty="0">
                    <a:ea typeface="Cambria Math" pitchFamily="18" charset="0"/>
                  </a:rPr>
                  <a:t> </a:t>
                </a:r>
                <a:r>
                  <a:rPr lang="en-US" sz="2400" dirty="0">
                    <a:ea typeface="Cambria Math" pitchFamily="18" charset="0"/>
                  </a:rPr>
                  <a:t>to</a:t>
                </a:r>
                <a:r>
                  <a:rPr lang="en-US" sz="2400" i="1" dirty="0">
                    <a:ea typeface="Cambria Math" pitchFamily="18" charset="0"/>
                  </a:rPr>
                  <a:t> q</a:t>
                </a:r>
                <a:r>
                  <a:rPr lang="en-US" sz="2400" dirty="0"/>
                  <a:t>.</a:t>
                </a:r>
              </a:p>
              <a:p>
                <a:pPr marL="514350" lvl="1" indent="-514350">
                  <a:buClrTx/>
                  <a:buFont typeface="+mj-lt"/>
                  <a:buAutoNum type="arabicPeriod" startAt="3"/>
                </a:pPr>
                <a:r>
                  <a:rPr lang="en-US" sz="2400" dirty="0"/>
                  <a:t> </a:t>
                </a:r>
                <a14:m>
                  <m:oMath xmlns:m="http://schemas.openxmlformats.org/officeDocument/2006/math">
                    <m:d>
                      <m:dPr>
                        <m:ctrlPr>
                          <a:rPr lang="en-US" sz="2200" i="1">
                            <a:latin typeface="Cambria Math" panose="02040503050406030204" pitchFamily="18" charset="0"/>
                          </a:rPr>
                        </m:ctrlPr>
                      </m:dPr>
                      <m:e>
                        <m:r>
                          <a:rPr lang="en-CA" sz="2200" i="1">
                            <a:latin typeface="Cambria Math"/>
                          </a:rPr>
                          <m:t>𝑝</m:t>
                        </m:r>
                        <m:r>
                          <a:rPr lang="en-CA" sz="2200" i="1">
                            <a:latin typeface="Cambria Math"/>
                            <a:ea typeface="Cambria Math"/>
                          </a:rPr>
                          <m:t>∨</m:t>
                        </m:r>
                        <m:r>
                          <a:rPr lang="en-CA" sz="2200" i="1" smtClean="0">
                            <a:latin typeface="Cambria Math"/>
                            <a:ea typeface="Cambria Math"/>
                          </a:rPr>
                          <m:t>¬</m:t>
                        </m:r>
                        <m:r>
                          <a:rPr lang="en-CA" sz="2200" i="1">
                            <a:latin typeface="Cambria Math"/>
                            <a:ea typeface="Cambria Math"/>
                          </a:rPr>
                          <m:t>𝑞</m:t>
                        </m:r>
                      </m:e>
                    </m:d>
                    <m:r>
                      <a:rPr lang="en-US" sz="2200" i="1">
                        <a:latin typeface="Cambria Math"/>
                        <a:ea typeface="Cambria Math"/>
                      </a:rPr>
                      <m:t>∧</m:t>
                    </m:r>
                    <m:d>
                      <m:dPr>
                        <m:ctrlPr>
                          <a:rPr lang="en-US" sz="2200" i="1">
                            <a:latin typeface="Cambria Math" panose="02040503050406030204" pitchFamily="18" charset="0"/>
                          </a:rPr>
                        </m:ctrlPr>
                      </m:dPr>
                      <m:e>
                        <m:r>
                          <a:rPr lang="en-CA" sz="2200" i="1">
                            <a:latin typeface="Cambria Math"/>
                            <a:ea typeface="Cambria Math"/>
                          </a:rPr>
                          <m:t>𝑞</m:t>
                        </m:r>
                        <m:r>
                          <a:rPr lang="en-CA" sz="2200" i="1">
                            <a:latin typeface="Cambria Math"/>
                            <a:ea typeface="Cambria Math"/>
                          </a:rPr>
                          <m:t>∨¬</m:t>
                        </m:r>
                        <m:r>
                          <a:rPr lang="en-CA" sz="2200" i="1">
                            <a:latin typeface="Cambria Math"/>
                            <a:ea typeface="Cambria Math"/>
                          </a:rPr>
                          <m:t>𝑟</m:t>
                        </m:r>
                      </m:e>
                    </m:d>
                    <m:r>
                      <a:rPr lang="en-US" sz="2200" i="1">
                        <a:latin typeface="Cambria Math"/>
                        <a:ea typeface="Cambria Math"/>
                      </a:rPr>
                      <m:t>∧</m:t>
                    </m:r>
                    <m:d>
                      <m:dPr>
                        <m:ctrlPr>
                          <a:rPr lang="en-US" sz="2200" i="1">
                            <a:latin typeface="Cambria Math" panose="02040503050406030204" pitchFamily="18" charset="0"/>
                          </a:rPr>
                        </m:ctrlPr>
                      </m:dPr>
                      <m:e>
                        <m:r>
                          <a:rPr lang="en-CA" sz="2200" b="0" i="1" smtClean="0">
                            <a:latin typeface="Cambria Math"/>
                          </a:rPr>
                          <m:t>𝑟</m:t>
                        </m:r>
                        <m:r>
                          <a:rPr lang="en-CA" sz="2200" i="1">
                            <a:latin typeface="Cambria Math"/>
                            <a:ea typeface="Cambria Math"/>
                          </a:rPr>
                          <m:t>∨¬</m:t>
                        </m:r>
                        <m:r>
                          <a:rPr lang="en-CA" sz="2200" b="0" i="1" smtClean="0">
                            <a:latin typeface="Cambria Math"/>
                            <a:ea typeface="Cambria Math"/>
                          </a:rPr>
                          <m:t>𝑝</m:t>
                        </m:r>
                      </m:e>
                    </m:d>
                    <m:r>
                      <a:rPr lang="en-US" sz="2200" i="1">
                        <a:latin typeface="Cambria Math"/>
                        <a:ea typeface="Cambria Math"/>
                      </a:rPr>
                      <m:t>∧</m:t>
                    </m:r>
                    <m:d>
                      <m:dPr>
                        <m:ctrlPr>
                          <a:rPr lang="en-US" sz="2200" i="1">
                            <a:latin typeface="Cambria Math" panose="02040503050406030204" pitchFamily="18" charset="0"/>
                          </a:rPr>
                        </m:ctrlPr>
                      </m:dPr>
                      <m:e>
                        <m:r>
                          <a:rPr lang="en-CA" sz="2200" b="0" i="1" smtClean="0">
                            <a:latin typeface="Cambria Math"/>
                          </a:rPr>
                          <m:t>𝑝</m:t>
                        </m:r>
                        <m:r>
                          <a:rPr lang="en-CA" sz="2200" i="1">
                            <a:latin typeface="Cambria Math"/>
                            <a:ea typeface="Cambria Math"/>
                          </a:rPr>
                          <m:t>∨</m:t>
                        </m:r>
                        <m:r>
                          <a:rPr lang="en-CA" sz="2200" i="1">
                            <a:latin typeface="Cambria Math"/>
                            <a:ea typeface="Cambria Math"/>
                          </a:rPr>
                          <m:t>𝑞</m:t>
                        </m:r>
                        <m:r>
                          <a:rPr lang="en-CA" sz="2200" i="1">
                            <a:latin typeface="Cambria Math"/>
                            <a:ea typeface="Cambria Math"/>
                          </a:rPr>
                          <m:t>∨</m:t>
                        </m:r>
                        <m:r>
                          <a:rPr lang="en-CA" sz="2200" i="1">
                            <a:latin typeface="Cambria Math"/>
                            <a:ea typeface="Cambria Math"/>
                          </a:rPr>
                          <m:t>𝑟</m:t>
                        </m:r>
                      </m:e>
                    </m:d>
                    <m:r>
                      <a:rPr lang="en-US" sz="2200" i="1">
                        <a:latin typeface="Cambria Math"/>
                        <a:ea typeface="Cambria Math"/>
                      </a:rPr>
                      <m:t>∧</m:t>
                    </m:r>
                    <m:d>
                      <m:dPr>
                        <m:ctrlPr>
                          <a:rPr lang="en-US" sz="2200" i="1">
                            <a:latin typeface="Cambria Math" panose="02040503050406030204" pitchFamily="18" charset="0"/>
                          </a:rPr>
                        </m:ctrlPr>
                      </m:dPr>
                      <m:e>
                        <m:r>
                          <a:rPr lang="en-CA" sz="2200" i="1">
                            <a:latin typeface="Cambria Math"/>
                            <a:ea typeface="Cambria Math"/>
                          </a:rPr>
                          <m:t>¬</m:t>
                        </m:r>
                        <m:r>
                          <a:rPr lang="en-CA" sz="2200" i="1">
                            <a:latin typeface="Cambria Math"/>
                            <a:ea typeface="Cambria Math"/>
                          </a:rPr>
                          <m:t>𝑝</m:t>
                        </m:r>
                        <m:r>
                          <a:rPr lang="en-CA" sz="2200" i="1">
                            <a:latin typeface="Cambria Math"/>
                            <a:ea typeface="Cambria Math"/>
                          </a:rPr>
                          <m:t>∨¬</m:t>
                        </m:r>
                        <m:r>
                          <a:rPr lang="en-CA" sz="2200" b="0" i="1" smtClean="0">
                            <a:latin typeface="Cambria Math"/>
                            <a:ea typeface="Cambria Math"/>
                          </a:rPr>
                          <m:t>𝑞</m:t>
                        </m:r>
                        <m:r>
                          <a:rPr lang="en-CA" sz="2200" i="1">
                            <a:latin typeface="Cambria Math"/>
                            <a:ea typeface="Cambria Math"/>
                          </a:rPr>
                          <m:t>∨</m:t>
                        </m:r>
                        <m:r>
                          <a:rPr lang="en-CA" sz="2200" i="1" smtClean="0">
                            <a:latin typeface="Cambria Math"/>
                            <a:ea typeface="Cambria Math"/>
                          </a:rPr>
                          <m:t>¬</m:t>
                        </m:r>
                        <m:r>
                          <a:rPr lang="en-CA" sz="2200" b="0" i="1" smtClean="0">
                            <a:latin typeface="Cambria Math"/>
                            <a:ea typeface="Cambria Math"/>
                          </a:rPr>
                          <m:t>𝑟</m:t>
                        </m:r>
                      </m:e>
                    </m:d>
                  </m:oMath>
                </a14:m>
                <a:endParaRPr lang="en-US" sz="2200" b="1" dirty="0"/>
              </a:p>
              <a:p>
                <a:pPr marL="0" lvl="1" indent="0">
                  <a:buClrTx/>
                  <a:buNone/>
                </a:pPr>
                <a:r>
                  <a:rPr lang="en-US" sz="2400" b="1" dirty="0"/>
                  <a:t>	Solution: </a:t>
                </a:r>
                <a:r>
                  <a:rPr lang="en-US" sz="2400" dirty="0" err="1">
                    <a:solidFill>
                      <a:srgbClr val="0000FF"/>
                    </a:solidFill>
                  </a:rPr>
                  <a:t>Unsatisfiable</a:t>
                </a:r>
                <a:r>
                  <a:rPr lang="en-US" sz="2400" dirty="0">
                    <a:solidFill>
                      <a:srgbClr val="0000FF"/>
                    </a:solidFill>
                  </a:rPr>
                  <a:t>.    </a:t>
                </a:r>
                <a:r>
                  <a:rPr lang="en-US" sz="2400" dirty="0"/>
                  <a:t>Check each possible assignment of truth values to the propositional variables and none will make the proposition true.</a:t>
                </a: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399"/>
                <a:ext cx="8534400" cy="5211763"/>
              </a:xfrm>
              <a:blipFill rotWithShape="1">
                <a:blip r:embed="rId2"/>
                <a:stretch>
                  <a:fillRect l="-1071" t="-819" b="-936"/>
                </a:stretch>
              </a:blipFill>
            </p:spPr>
            <p:txBody>
              <a:bodyPr/>
              <a:lstStyle/>
              <a:p>
                <a:r>
                  <a:rPr lang="en-CA">
                    <a:noFill/>
                  </a:rPr>
                  <a:t> </a:t>
                </a:r>
              </a:p>
            </p:txBody>
          </p:sp>
        </mc:Fallback>
      </mc:AlternateContent>
      <p:sp>
        <p:nvSpPr>
          <p:cNvPr id="12"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55</a:t>
            </a:fld>
            <a:endParaRPr lang="en-US" sz="1600" b="1" dirty="0"/>
          </a:p>
        </p:txBody>
      </p:sp>
    </p:spTree>
    <p:extLst>
      <p:ext uri="{BB962C8B-B14F-4D97-AF65-F5344CB8AC3E}">
        <p14:creationId xmlns:p14="http://schemas.microsoft.com/office/powerpoint/2010/main" val="3774829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Notation</a:t>
            </a:r>
          </a:p>
        </p:txBody>
      </p:sp>
      <mc:AlternateContent xmlns:mc="http://schemas.openxmlformats.org/markup-compatibility/2006" xmlns:a14="http://schemas.microsoft.com/office/drawing/2010/main">
        <mc:Choice Requires="a14">
          <p:sp>
            <p:nvSpPr>
              <p:cNvPr id="3" name="Content Placeholder 3"/>
              <p:cNvSpPr>
                <a:spLocks noGrp="1"/>
              </p:cNvSpPr>
              <p:nvPr>
                <p:ph idx="1"/>
              </p:nvPr>
            </p:nvSpPr>
            <p:spPr>
              <a:xfrm>
                <a:off x="1905000" y="1503974"/>
                <a:ext cx="6248400" cy="4668226"/>
              </a:xfrm>
            </p:spPr>
            <p:txBody>
              <a:bodyPr/>
              <a:lstStyle/>
              <a:p>
                <a:pPr>
                  <a:lnSpc>
                    <a:spcPct val="250000"/>
                  </a:lnSpc>
                </a:pPr>
                <a:r>
                  <a:rPr lang="en-CA" b="0" dirty="0"/>
                  <a:t>denotes  </a:t>
                </a:r>
                <a:r>
                  <a:rPr lang="en-CA" b="0" dirty="0">
                    <a:solidFill>
                      <a:srgbClr val="0000FF"/>
                    </a:solidFill>
                  </a:rPr>
                  <a:t>  </a:t>
                </a:r>
                <a14:m>
                  <m:oMath xmlns:m="http://schemas.openxmlformats.org/officeDocument/2006/math">
                    <m:sSub>
                      <m:sSubPr>
                        <m:ctrlPr>
                          <a:rPr lang="en-CA" b="0" i="1" smtClean="0">
                            <a:solidFill>
                              <a:srgbClr val="0000FF"/>
                            </a:solidFill>
                            <a:latin typeface="Cambria Math" panose="02040503050406030204" pitchFamily="18" charset="0"/>
                          </a:rPr>
                        </m:ctrlPr>
                      </m:sSubPr>
                      <m:e>
                        <m:r>
                          <a:rPr lang="en-CA" b="0" i="1" smtClean="0">
                            <a:solidFill>
                              <a:srgbClr val="0000FF"/>
                            </a:solidFill>
                            <a:latin typeface="Cambria Math"/>
                          </a:rPr>
                          <m:t>𝑝</m:t>
                        </m:r>
                      </m:e>
                      <m:sub>
                        <m:r>
                          <a:rPr lang="en-CA" b="0" i="1" smtClean="0">
                            <a:solidFill>
                              <a:srgbClr val="0000FF"/>
                            </a:solidFill>
                            <a:latin typeface="Cambria Math"/>
                          </a:rPr>
                          <m:t>1</m:t>
                        </m:r>
                      </m:sub>
                    </m:sSub>
                    <m:r>
                      <a:rPr lang="en-CA" b="0" i="1" smtClean="0">
                        <a:solidFill>
                          <a:srgbClr val="0000FF"/>
                        </a:solidFill>
                        <a:latin typeface="Cambria Math"/>
                        <a:ea typeface="Cambria Math"/>
                      </a:rPr>
                      <m:t>∨</m:t>
                    </m:r>
                    <m:sSub>
                      <m:sSubPr>
                        <m:ctrlPr>
                          <a:rPr lang="en-CA" b="0" i="1" smtClean="0">
                            <a:solidFill>
                              <a:srgbClr val="0000FF"/>
                            </a:solidFill>
                            <a:latin typeface="Cambria Math" panose="02040503050406030204" pitchFamily="18" charset="0"/>
                            <a:ea typeface="Cambria Math"/>
                          </a:rPr>
                        </m:ctrlPr>
                      </m:sSubPr>
                      <m:e>
                        <m:r>
                          <a:rPr lang="en-CA" b="0" i="1" smtClean="0">
                            <a:solidFill>
                              <a:srgbClr val="0000FF"/>
                            </a:solidFill>
                            <a:latin typeface="Cambria Math"/>
                            <a:ea typeface="Cambria Math"/>
                          </a:rPr>
                          <m:t>𝑝</m:t>
                        </m:r>
                      </m:e>
                      <m:sub>
                        <m:r>
                          <a:rPr lang="en-CA" b="0" i="1" smtClean="0">
                            <a:solidFill>
                              <a:srgbClr val="0000FF"/>
                            </a:solidFill>
                            <a:latin typeface="Cambria Math"/>
                            <a:ea typeface="Cambria Math"/>
                          </a:rPr>
                          <m:t>2</m:t>
                        </m:r>
                      </m:sub>
                    </m:sSub>
                    <m:r>
                      <a:rPr lang="en-CA" b="0" i="1" smtClean="0">
                        <a:solidFill>
                          <a:srgbClr val="0000FF"/>
                        </a:solidFill>
                        <a:latin typeface="Cambria Math"/>
                        <a:ea typeface="Cambria Math"/>
                      </a:rPr>
                      <m:t>∨</m:t>
                    </m:r>
                    <m:sSub>
                      <m:sSubPr>
                        <m:ctrlPr>
                          <a:rPr lang="en-CA" b="0" i="1" smtClean="0">
                            <a:solidFill>
                              <a:srgbClr val="0000FF"/>
                            </a:solidFill>
                            <a:latin typeface="Cambria Math" panose="02040503050406030204" pitchFamily="18" charset="0"/>
                            <a:ea typeface="Cambria Math"/>
                          </a:rPr>
                        </m:ctrlPr>
                      </m:sSubPr>
                      <m:e>
                        <m:r>
                          <a:rPr lang="en-CA" b="0" i="1" smtClean="0">
                            <a:solidFill>
                              <a:srgbClr val="0000FF"/>
                            </a:solidFill>
                            <a:latin typeface="Cambria Math"/>
                            <a:ea typeface="Cambria Math"/>
                          </a:rPr>
                          <m:t>𝑝</m:t>
                        </m:r>
                      </m:e>
                      <m:sub>
                        <m:r>
                          <a:rPr lang="en-CA" b="0" i="1" smtClean="0">
                            <a:solidFill>
                              <a:srgbClr val="0000FF"/>
                            </a:solidFill>
                            <a:latin typeface="Cambria Math"/>
                            <a:ea typeface="Cambria Math"/>
                          </a:rPr>
                          <m:t>3</m:t>
                        </m:r>
                      </m:sub>
                    </m:sSub>
                    <m:r>
                      <a:rPr lang="en-CA" b="0" i="1" smtClean="0">
                        <a:solidFill>
                          <a:srgbClr val="0000FF"/>
                        </a:solidFill>
                        <a:latin typeface="Cambria Math"/>
                        <a:ea typeface="Cambria Math"/>
                      </a:rPr>
                      <m:t>∨…∨</m:t>
                    </m:r>
                    <m:sSub>
                      <m:sSubPr>
                        <m:ctrlPr>
                          <a:rPr lang="en-CA" b="0" i="1" smtClean="0">
                            <a:solidFill>
                              <a:srgbClr val="0000FF"/>
                            </a:solidFill>
                            <a:latin typeface="Cambria Math" panose="02040503050406030204" pitchFamily="18" charset="0"/>
                            <a:ea typeface="Cambria Math"/>
                          </a:rPr>
                        </m:ctrlPr>
                      </m:sSubPr>
                      <m:e>
                        <m:r>
                          <a:rPr lang="en-CA" b="0" i="1" smtClean="0">
                            <a:solidFill>
                              <a:srgbClr val="0000FF"/>
                            </a:solidFill>
                            <a:latin typeface="Cambria Math"/>
                            <a:ea typeface="Cambria Math"/>
                          </a:rPr>
                          <m:t>𝑝</m:t>
                        </m:r>
                      </m:e>
                      <m:sub>
                        <m:r>
                          <a:rPr lang="en-CA" b="0" i="1" smtClean="0">
                            <a:solidFill>
                              <a:srgbClr val="0000FF"/>
                            </a:solidFill>
                            <a:latin typeface="Cambria Math"/>
                            <a:ea typeface="Cambria Math"/>
                          </a:rPr>
                          <m:t>𝑛</m:t>
                        </m:r>
                      </m:sub>
                    </m:sSub>
                  </m:oMath>
                </a14:m>
                <a:r>
                  <a:rPr lang="en-US" dirty="0">
                    <a:solidFill>
                      <a:srgbClr val="0000FF"/>
                    </a:solidFill>
                  </a:rPr>
                  <a:t> </a:t>
                </a:r>
              </a:p>
              <a:p>
                <a:pPr>
                  <a:lnSpc>
                    <a:spcPct val="250000"/>
                  </a:lnSpc>
                </a:pPr>
                <a:r>
                  <a:rPr lang="en-CA" dirty="0"/>
                  <a:t>denotes   </a:t>
                </a:r>
                <a14:m>
                  <m:oMath xmlns:m="http://schemas.openxmlformats.org/officeDocument/2006/math">
                    <m:sSub>
                      <m:sSubPr>
                        <m:ctrlPr>
                          <a:rPr lang="en-CA" i="1">
                            <a:solidFill>
                              <a:srgbClr val="0000FF"/>
                            </a:solidFill>
                            <a:latin typeface="Cambria Math" panose="02040503050406030204" pitchFamily="18" charset="0"/>
                          </a:rPr>
                        </m:ctrlPr>
                      </m:sSubPr>
                      <m:e>
                        <m:r>
                          <a:rPr lang="en-CA" i="1">
                            <a:solidFill>
                              <a:srgbClr val="0000FF"/>
                            </a:solidFill>
                            <a:latin typeface="Cambria Math"/>
                          </a:rPr>
                          <m:t>𝑝</m:t>
                        </m:r>
                      </m:e>
                      <m:sub>
                        <m:r>
                          <a:rPr lang="en-CA" i="1">
                            <a:solidFill>
                              <a:srgbClr val="0000FF"/>
                            </a:solidFill>
                            <a:latin typeface="Cambria Math"/>
                          </a:rPr>
                          <m:t>1</m:t>
                        </m:r>
                      </m:sub>
                    </m:sSub>
                    <m:r>
                      <a:rPr lang="en-CA" i="1" smtClean="0">
                        <a:solidFill>
                          <a:srgbClr val="0000FF"/>
                        </a:solidFill>
                        <a:latin typeface="Cambria Math"/>
                        <a:ea typeface="Cambria Math"/>
                      </a:rPr>
                      <m:t>∧</m:t>
                    </m:r>
                    <m:sSub>
                      <m:sSubPr>
                        <m:ctrlPr>
                          <a:rPr lang="en-CA" i="1">
                            <a:solidFill>
                              <a:srgbClr val="0000FF"/>
                            </a:solidFill>
                            <a:latin typeface="Cambria Math" panose="02040503050406030204" pitchFamily="18" charset="0"/>
                            <a:ea typeface="Cambria Math"/>
                          </a:rPr>
                        </m:ctrlPr>
                      </m:sSubPr>
                      <m:e>
                        <m:r>
                          <a:rPr lang="en-CA" i="1">
                            <a:solidFill>
                              <a:srgbClr val="0000FF"/>
                            </a:solidFill>
                            <a:latin typeface="Cambria Math"/>
                            <a:ea typeface="Cambria Math"/>
                          </a:rPr>
                          <m:t>𝑝</m:t>
                        </m:r>
                      </m:e>
                      <m:sub>
                        <m:r>
                          <a:rPr lang="en-CA" i="1">
                            <a:solidFill>
                              <a:srgbClr val="0000FF"/>
                            </a:solidFill>
                            <a:latin typeface="Cambria Math"/>
                            <a:ea typeface="Cambria Math"/>
                          </a:rPr>
                          <m:t>2</m:t>
                        </m:r>
                      </m:sub>
                    </m:sSub>
                    <m:r>
                      <a:rPr lang="en-CA" i="1" smtClean="0">
                        <a:solidFill>
                          <a:srgbClr val="0000FF"/>
                        </a:solidFill>
                        <a:latin typeface="Cambria Math"/>
                        <a:ea typeface="Cambria Math"/>
                      </a:rPr>
                      <m:t>∧</m:t>
                    </m:r>
                    <m:sSub>
                      <m:sSubPr>
                        <m:ctrlPr>
                          <a:rPr lang="en-CA" i="1">
                            <a:solidFill>
                              <a:srgbClr val="0000FF"/>
                            </a:solidFill>
                            <a:latin typeface="Cambria Math" panose="02040503050406030204" pitchFamily="18" charset="0"/>
                            <a:ea typeface="Cambria Math"/>
                          </a:rPr>
                        </m:ctrlPr>
                      </m:sSubPr>
                      <m:e>
                        <m:r>
                          <a:rPr lang="en-CA" i="1">
                            <a:solidFill>
                              <a:srgbClr val="0000FF"/>
                            </a:solidFill>
                            <a:latin typeface="Cambria Math"/>
                            <a:ea typeface="Cambria Math"/>
                          </a:rPr>
                          <m:t>𝑝</m:t>
                        </m:r>
                      </m:e>
                      <m:sub>
                        <m:r>
                          <a:rPr lang="en-CA" i="1">
                            <a:solidFill>
                              <a:srgbClr val="0000FF"/>
                            </a:solidFill>
                            <a:latin typeface="Cambria Math"/>
                            <a:ea typeface="Cambria Math"/>
                          </a:rPr>
                          <m:t>3</m:t>
                        </m:r>
                      </m:sub>
                    </m:sSub>
                    <m:r>
                      <a:rPr lang="en-CA" i="1" smtClean="0">
                        <a:solidFill>
                          <a:srgbClr val="0000FF"/>
                        </a:solidFill>
                        <a:latin typeface="Cambria Math"/>
                        <a:ea typeface="Cambria Math"/>
                      </a:rPr>
                      <m:t>∧</m:t>
                    </m:r>
                    <m:r>
                      <a:rPr lang="en-CA" i="1">
                        <a:solidFill>
                          <a:srgbClr val="0000FF"/>
                        </a:solidFill>
                        <a:latin typeface="Cambria Math"/>
                        <a:ea typeface="Cambria Math"/>
                      </a:rPr>
                      <m:t>…</m:t>
                    </m:r>
                    <m:r>
                      <a:rPr lang="en-CA" i="1" smtClean="0">
                        <a:solidFill>
                          <a:srgbClr val="0000FF"/>
                        </a:solidFill>
                        <a:latin typeface="Cambria Math"/>
                        <a:ea typeface="Cambria Math"/>
                      </a:rPr>
                      <m:t>∧</m:t>
                    </m:r>
                    <m:sSub>
                      <m:sSubPr>
                        <m:ctrlPr>
                          <a:rPr lang="en-CA" i="1">
                            <a:solidFill>
                              <a:srgbClr val="0000FF"/>
                            </a:solidFill>
                            <a:latin typeface="Cambria Math" panose="02040503050406030204" pitchFamily="18" charset="0"/>
                            <a:ea typeface="Cambria Math"/>
                          </a:rPr>
                        </m:ctrlPr>
                      </m:sSubPr>
                      <m:e>
                        <m:r>
                          <a:rPr lang="en-CA" i="1">
                            <a:solidFill>
                              <a:srgbClr val="0000FF"/>
                            </a:solidFill>
                            <a:latin typeface="Cambria Math"/>
                            <a:ea typeface="Cambria Math"/>
                          </a:rPr>
                          <m:t>𝑝</m:t>
                        </m:r>
                      </m:e>
                      <m:sub>
                        <m:r>
                          <a:rPr lang="en-CA" i="1">
                            <a:solidFill>
                              <a:srgbClr val="0000FF"/>
                            </a:solidFill>
                            <a:latin typeface="Cambria Math"/>
                            <a:ea typeface="Cambria Math"/>
                          </a:rPr>
                          <m:t>𝑛</m:t>
                        </m:r>
                      </m:sub>
                    </m:sSub>
                  </m:oMath>
                </a14:m>
                <a:r>
                  <a:rPr lang="en-US" dirty="0">
                    <a:solidFill>
                      <a:srgbClr val="0000FF"/>
                    </a:solidFill>
                  </a:rPr>
                  <a:t> </a:t>
                </a:r>
                <a:endParaRPr lang="en-US" dirty="0">
                  <a:solidFill>
                    <a:srgbClr val="C00000"/>
                  </a:solidFill>
                </a:endParaRPr>
              </a:p>
              <a:p>
                <a:pPr>
                  <a:lnSpc>
                    <a:spcPct val="250000"/>
                  </a:lnSpc>
                </a:pPr>
                <a:r>
                  <a:rPr lang="en-US" dirty="0">
                    <a:solidFill>
                      <a:srgbClr val="C00000"/>
                    </a:solidFill>
                  </a:rPr>
                  <a:t>Needed for the next example.</a:t>
                </a:r>
              </a:p>
            </p:txBody>
          </p:sp>
        </mc:Choice>
        <mc:Fallback xmlns="">
          <p:sp>
            <p:nvSpPr>
              <p:cNvPr id="3" name="Content Placeholder 3"/>
              <p:cNvSpPr>
                <a:spLocks noGrp="1" noRot="1" noChangeAspect="1" noMove="1" noResize="1" noEditPoints="1" noAdjustHandles="1" noChangeArrowheads="1" noChangeShapeType="1" noTextEdit="1"/>
              </p:cNvSpPr>
              <p:nvPr>
                <p:ph idx="1"/>
              </p:nvPr>
            </p:nvSpPr>
            <p:spPr>
              <a:xfrm>
                <a:off x="1905000" y="1503974"/>
                <a:ext cx="6248400" cy="4668226"/>
              </a:xfrm>
              <a:blipFill rotWithShape="1">
                <a:blip r:embed="rId2"/>
                <a:stretch>
                  <a:fillRect l="-2537"/>
                </a:stretch>
              </a:blipFill>
            </p:spPr>
            <p:txBody>
              <a:bodyPr/>
              <a:lstStyle/>
              <a:p>
                <a:r>
                  <a:rPr lang="en-CA">
                    <a:noFill/>
                  </a:rPr>
                  <a:t> </a:t>
                </a:r>
              </a:p>
            </p:txBody>
          </p:sp>
        </mc:Fallback>
      </mc:AlternateContent>
      <p:sp>
        <p:nvSpPr>
          <p:cNvPr id="5"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56</a:t>
            </a:fld>
            <a:endParaRPr lang="en-US" sz="1600" b="1" dirty="0"/>
          </a:p>
        </p:txBody>
      </p:sp>
      <mc:AlternateContent xmlns:mc="http://schemas.openxmlformats.org/markup-compatibility/2006" xmlns:a14="http://schemas.microsoft.com/office/drawing/2010/main">
        <mc:Choice Requires="a14">
          <p:sp>
            <p:nvSpPr>
              <p:cNvPr id="4" name="Rectangle 3"/>
              <p:cNvSpPr/>
              <p:nvPr/>
            </p:nvSpPr>
            <p:spPr>
              <a:xfrm>
                <a:off x="769883" y="1752600"/>
                <a:ext cx="1032334" cy="11423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sz="2400" i="1">
                              <a:solidFill>
                                <a:srgbClr val="0000FF"/>
                              </a:solidFill>
                              <a:latin typeface="Cambria Math" panose="02040503050406030204" pitchFamily="18" charset="0"/>
                            </a:rPr>
                          </m:ctrlPr>
                        </m:naryPr>
                        <m:sub>
                          <m:r>
                            <m:rPr>
                              <m:brk m:alnAt="23"/>
                            </m:rPr>
                            <a:rPr lang="en-CA" sz="2400" i="1">
                              <a:solidFill>
                                <a:srgbClr val="0000FF"/>
                              </a:solidFill>
                              <a:latin typeface="Cambria Math"/>
                            </a:rPr>
                            <m:t>𝑗</m:t>
                          </m:r>
                          <m:r>
                            <a:rPr lang="en-CA" sz="2400" i="1">
                              <a:solidFill>
                                <a:srgbClr val="0000FF"/>
                              </a:solidFill>
                              <a:latin typeface="Cambria Math"/>
                            </a:rPr>
                            <m:t>=1</m:t>
                          </m:r>
                        </m:sub>
                        <m:sup>
                          <m:r>
                            <a:rPr lang="en-CA" sz="2400" i="1">
                              <a:solidFill>
                                <a:srgbClr val="0000FF"/>
                              </a:solidFill>
                              <a:latin typeface="Cambria Math"/>
                            </a:rPr>
                            <m:t>𝑛</m:t>
                          </m:r>
                        </m:sup>
                        <m:e>
                          <m:sSub>
                            <m:sSubPr>
                              <m:ctrlPr>
                                <a:rPr lang="en-CA" sz="2400" i="1">
                                  <a:solidFill>
                                    <a:srgbClr val="0000FF"/>
                                  </a:solidFill>
                                  <a:latin typeface="Cambria Math" panose="02040503050406030204" pitchFamily="18" charset="0"/>
                                </a:rPr>
                              </m:ctrlPr>
                            </m:sSubPr>
                            <m:e>
                              <m:r>
                                <a:rPr lang="en-CA" sz="2400" i="1">
                                  <a:solidFill>
                                    <a:srgbClr val="0000FF"/>
                                  </a:solidFill>
                                  <a:latin typeface="Cambria Math"/>
                                </a:rPr>
                                <m:t>𝑝</m:t>
                              </m:r>
                            </m:e>
                            <m:sub>
                              <m:r>
                                <a:rPr lang="en-CA" sz="2400" i="1">
                                  <a:solidFill>
                                    <a:srgbClr val="0000FF"/>
                                  </a:solidFill>
                                  <a:latin typeface="Cambria Math"/>
                                </a:rPr>
                                <m:t>𝑗</m:t>
                              </m:r>
                            </m:sub>
                          </m:sSub>
                        </m:e>
                      </m:nary>
                    </m:oMath>
                  </m:oMathPara>
                </a14:m>
                <a:endParaRPr lang="en-CA" sz="1400" dirty="0"/>
              </a:p>
            </p:txBody>
          </p:sp>
        </mc:Choice>
        <mc:Fallback xmlns="">
          <p:sp>
            <p:nvSpPr>
              <p:cNvPr id="4" name="Rectangle 3"/>
              <p:cNvSpPr>
                <a:spLocks noRot="1" noChangeAspect="1" noMove="1" noResize="1" noEditPoints="1" noAdjustHandles="1" noChangeArrowheads="1" noChangeShapeType="1" noTextEdit="1"/>
              </p:cNvSpPr>
              <p:nvPr/>
            </p:nvSpPr>
            <p:spPr>
              <a:xfrm>
                <a:off x="769883" y="1752600"/>
                <a:ext cx="1032334" cy="1142364"/>
              </a:xfrm>
              <a:prstGeom prst="rect">
                <a:avLst/>
              </a:prstGeom>
              <a:blipFill rotWithShape="1">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764628" y="3200400"/>
                <a:ext cx="1032334" cy="11423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CA" sz="2400" i="1" smtClean="0">
                              <a:solidFill>
                                <a:srgbClr val="0000FF"/>
                              </a:solidFill>
                              <a:latin typeface="Cambria Math" panose="02040503050406030204" pitchFamily="18" charset="0"/>
                            </a:rPr>
                          </m:ctrlPr>
                        </m:naryPr>
                        <m:sub>
                          <m:r>
                            <m:rPr>
                              <m:brk m:alnAt="23"/>
                            </m:rPr>
                            <a:rPr lang="en-CA" sz="2400" b="0" i="1" smtClean="0">
                              <a:solidFill>
                                <a:srgbClr val="0000FF"/>
                              </a:solidFill>
                              <a:latin typeface="Cambria Math"/>
                            </a:rPr>
                            <m:t>𝑗</m:t>
                          </m:r>
                          <m:r>
                            <a:rPr lang="en-CA" sz="2400" b="0" i="1" smtClean="0">
                              <a:solidFill>
                                <a:srgbClr val="0000FF"/>
                              </a:solidFill>
                              <a:latin typeface="Cambria Math"/>
                            </a:rPr>
                            <m:t>=1</m:t>
                          </m:r>
                        </m:sub>
                        <m:sup>
                          <m:r>
                            <a:rPr lang="en-CA" sz="2400" b="0" i="1" smtClean="0">
                              <a:solidFill>
                                <a:srgbClr val="0000FF"/>
                              </a:solidFill>
                              <a:latin typeface="Cambria Math"/>
                            </a:rPr>
                            <m:t>𝑛</m:t>
                          </m:r>
                        </m:sup>
                        <m:e>
                          <m:sSub>
                            <m:sSubPr>
                              <m:ctrlPr>
                                <a:rPr lang="en-CA" sz="2400" b="0" i="1" smtClean="0">
                                  <a:solidFill>
                                    <a:srgbClr val="0000FF"/>
                                  </a:solidFill>
                                  <a:latin typeface="Cambria Math" panose="02040503050406030204" pitchFamily="18" charset="0"/>
                                </a:rPr>
                              </m:ctrlPr>
                            </m:sSubPr>
                            <m:e>
                              <m:r>
                                <a:rPr lang="en-CA" sz="2400" b="0" i="1" smtClean="0">
                                  <a:solidFill>
                                    <a:srgbClr val="0000FF"/>
                                  </a:solidFill>
                                  <a:latin typeface="Cambria Math"/>
                                </a:rPr>
                                <m:t>𝑝</m:t>
                              </m:r>
                            </m:e>
                            <m:sub>
                              <m:r>
                                <a:rPr lang="en-CA" sz="2400" b="0" i="1" smtClean="0">
                                  <a:solidFill>
                                    <a:srgbClr val="0000FF"/>
                                  </a:solidFill>
                                  <a:latin typeface="Cambria Math"/>
                                </a:rPr>
                                <m:t>𝑗</m:t>
                              </m:r>
                            </m:sub>
                          </m:sSub>
                        </m:e>
                      </m:nary>
                    </m:oMath>
                  </m:oMathPara>
                </a14:m>
                <a:endParaRPr lang="en-CA" sz="2400" dirty="0">
                  <a:solidFill>
                    <a:srgbClr val="0000FF"/>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764628" y="3200400"/>
                <a:ext cx="1032334" cy="1142364"/>
              </a:xfrm>
              <a:prstGeom prst="rect">
                <a:avLst/>
              </a:prstGeom>
              <a:blipFill rotWithShape="1">
                <a:blip r:embed="rId4"/>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36412481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Sudoku</a:t>
            </a:r>
          </a:p>
        </p:txBody>
      </p:sp>
      <p:sp>
        <p:nvSpPr>
          <p:cNvPr id="3" name="Content Placeholder 2"/>
          <p:cNvSpPr>
            <a:spLocks noGrp="1"/>
          </p:cNvSpPr>
          <p:nvPr>
            <p:ph idx="1"/>
          </p:nvPr>
        </p:nvSpPr>
        <p:spPr>
          <a:xfrm>
            <a:off x="457200" y="1066800"/>
            <a:ext cx="8046720" cy="3962400"/>
          </a:xfrm>
        </p:spPr>
        <p:txBody>
          <a:bodyPr/>
          <a:lstStyle/>
          <a:p>
            <a:r>
              <a:rPr lang="en-US" sz="2800" dirty="0"/>
              <a:t>A </a:t>
            </a:r>
            <a:r>
              <a:rPr lang="en-US" sz="2800" b="1" dirty="0"/>
              <a:t> Sudoku puzzle </a:t>
            </a:r>
            <a:r>
              <a:rPr lang="en-US" sz="2800" dirty="0"/>
              <a:t>is represented by a 9</a:t>
            </a:r>
            <a:r>
              <a:rPr lang="en-US" sz="2800" dirty="0">
                <a:latin typeface="Arial" panose="020B0604020202020204" pitchFamily="34" charset="0"/>
                <a:sym typeface="Symbol"/>
              </a:rPr>
              <a:t>×</a:t>
            </a:r>
            <a:r>
              <a:rPr lang="en-US" sz="2800" dirty="0">
                <a:sym typeface="Symbol"/>
              </a:rPr>
              <a:t>9 grid made up of nine 3</a:t>
            </a:r>
            <a:r>
              <a:rPr lang="en-US" sz="2800" dirty="0">
                <a:latin typeface="Arial" panose="020B0604020202020204" pitchFamily="34" charset="0"/>
                <a:sym typeface="Symbol"/>
              </a:rPr>
              <a:t>×</a:t>
            </a:r>
            <a:r>
              <a:rPr lang="en-US" sz="2800" dirty="0">
                <a:sym typeface="Symbol"/>
              </a:rPr>
              <a:t>3</a:t>
            </a:r>
            <a:r>
              <a:rPr lang="en-US" sz="2800" dirty="0"/>
              <a:t> </a:t>
            </a:r>
            <a:r>
              <a:rPr lang="en-US" sz="2800" dirty="0" err="1"/>
              <a:t>subgrids</a:t>
            </a:r>
            <a:r>
              <a:rPr lang="en-US" sz="2800" dirty="0"/>
              <a:t>, known as </a:t>
            </a:r>
            <a:r>
              <a:rPr lang="en-US" sz="2800" b="1" dirty="0"/>
              <a:t>blocks</a:t>
            </a:r>
            <a:r>
              <a:rPr lang="en-US" sz="2800" dirty="0"/>
              <a:t>. Some of the 81 cells of the puzzle are assigned one of the numbers 1,2, …, 9.</a:t>
            </a:r>
          </a:p>
          <a:p>
            <a:r>
              <a:rPr lang="en-US" sz="2800" dirty="0"/>
              <a:t>The puzzle is solved by assigning numbers to each blank cell so that every row, column and block contains each of the nine possible numbers.</a:t>
            </a:r>
          </a:p>
          <a:p>
            <a:r>
              <a:rPr lang="en-US" sz="2800" b="1" dirty="0"/>
              <a:t>Example:</a:t>
            </a:r>
          </a:p>
        </p:txBody>
      </p:sp>
      <p:pic>
        <p:nvPicPr>
          <p:cNvPr id="8" name="Picture 3"/>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2514600" y="4382271"/>
            <a:ext cx="2209800" cy="2200779"/>
          </a:xfrm>
          <a:prstGeom prst="rect">
            <a:avLst/>
          </a:prstGeom>
          <a:extLst>
            <a:ext uri="{909E8E84-426E-40DD-AFC4-6F175D3DCCD1}">
              <a14:hiddenFill xmlns:a14="http://schemas.microsoft.com/office/drawing/2010/main">
                <a:solidFill>
                  <a:srgbClr val="FFFFFF"/>
                </a:solidFill>
              </a14:hiddenFill>
            </a:ext>
          </a:extLst>
        </p:spPr>
      </p:pic>
      <p:sp>
        <p:nvSpPr>
          <p:cNvPr id="5"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57</a:t>
            </a:fld>
            <a:endParaRPr lang="en-US" sz="1600" b="1" dirty="0"/>
          </a:p>
        </p:txBody>
      </p:sp>
    </p:spTree>
    <p:extLst>
      <p:ext uri="{BB962C8B-B14F-4D97-AF65-F5344CB8AC3E}">
        <p14:creationId xmlns:p14="http://schemas.microsoft.com/office/powerpoint/2010/main" val="4183218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Encoding as a Satisfiability Problem</a:t>
            </a:r>
            <a:r>
              <a:rPr lang="en-US" sz="1500" dirty="0"/>
              <a:t> 1</a:t>
            </a:r>
            <a:endParaRPr lang="en-US" dirty="0"/>
          </a:p>
        </p:txBody>
      </p:sp>
      <p:sp>
        <p:nvSpPr>
          <p:cNvPr id="3" name="Content Placeholder 2"/>
          <p:cNvSpPr>
            <a:spLocks noGrp="1"/>
          </p:cNvSpPr>
          <p:nvPr>
            <p:ph idx="1"/>
          </p:nvPr>
        </p:nvSpPr>
        <p:spPr/>
        <p:txBody>
          <a:bodyPr/>
          <a:lstStyle/>
          <a:p>
            <a:pPr>
              <a:spcAft>
                <a:spcPts val="1200"/>
              </a:spcAft>
            </a:pPr>
            <a:r>
              <a:rPr lang="en-US" dirty="0"/>
              <a:t>Let </a:t>
            </a:r>
            <a:r>
              <a:rPr lang="en-US" i="1" dirty="0"/>
              <a:t>p</a:t>
            </a:r>
            <a:r>
              <a:rPr lang="en-US" dirty="0"/>
              <a:t>(</a:t>
            </a:r>
            <a:r>
              <a:rPr lang="en-US" i="1" dirty="0" err="1"/>
              <a:t>i</a:t>
            </a:r>
            <a:r>
              <a:rPr lang="en-US" dirty="0"/>
              <a:t>, </a:t>
            </a:r>
            <a:r>
              <a:rPr lang="en-US" i="1" dirty="0"/>
              <a:t>j</a:t>
            </a:r>
            <a:r>
              <a:rPr lang="en-US" dirty="0"/>
              <a:t>, </a:t>
            </a:r>
            <a:r>
              <a:rPr lang="en-US" i="1" dirty="0"/>
              <a:t>n</a:t>
            </a:r>
            <a:r>
              <a:rPr lang="en-US" dirty="0"/>
              <a:t>) denote the proposition that is true when the number </a:t>
            </a:r>
            <a:r>
              <a:rPr lang="en-US" i="1" dirty="0"/>
              <a:t>n</a:t>
            </a:r>
            <a:r>
              <a:rPr lang="en-US" dirty="0"/>
              <a:t> is in the cell in the </a:t>
            </a:r>
            <a:r>
              <a:rPr lang="en-US" i="1" dirty="0" err="1"/>
              <a:t>i</a:t>
            </a:r>
            <a:r>
              <a:rPr lang="en-US" i="1" baseline="30000" dirty="0" err="1"/>
              <a:t>th</a:t>
            </a:r>
            <a:r>
              <a:rPr lang="en-US" dirty="0"/>
              <a:t> row and the </a:t>
            </a:r>
            <a:r>
              <a:rPr lang="en-US" i="1" dirty="0" err="1"/>
              <a:t>j</a:t>
            </a:r>
            <a:r>
              <a:rPr lang="en-US" i="1" baseline="30000" dirty="0" err="1"/>
              <a:t>th</a:t>
            </a:r>
            <a:r>
              <a:rPr lang="en-US" dirty="0"/>
              <a:t> column.</a:t>
            </a:r>
          </a:p>
          <a:p>
            <a:pPr>
              <a:spcAft>
                <a:spcPts val="1200"/>
              </a:spcAft>
            </a:pPr>
            <a:r>
              <a:rPr lang="en-US" dirty="0"/>
              <a:t>There are </a:t>
            </a:r>
            <a:r>
              <a:rPr lang="en-US" dirty="0">
                <a:ea typeface="Cambria Math" pitchFamily="18" charset="0"/>
              </a:rPr>
              <a:t>9 </a:t>
            </a:r>
            <a:r>
              <a:rPr lang="en-US" dirty="0">
                <a:latin typeface="Arial" panose="020B0604020202020204" pitchFamily="34" charset="0"/>
                <a:ea typeface="Cambria Math" pitchFamily="18" charset="0"/>
                <a:sym typeface="Symbol"/>
              </a:rPr>
              <a:t>× </a:t>
            </a:r>
            <a:r>
              <a:rPr lang="en-US" dirty="0">
                <a:ea typeface="Cambria Math" pitchFamily="18" charset="0"/>
              </a:rPr>
              <a:t>9</a:t>
            </a:r>
            <a:r>
              <a:rPr lang="en-US" dirty="0">
                <a:ea typeface="Cambria Math" pitchFamily="18" charset="0"/>
                <a:sym typeface="Symbol"/>
              </a:rPr>
              <a:t> </a:t>
            </a:r>
            <a:r>
              <a:rPr lang="en-US" dirty="0">
                <a:latin typeface="Arial" panose="020B0604020202020204" pitchFamily="34" charset="0"/>
                <a:ea typeface="Cambria Math" pitchFamily="18" charset="0"/>
                <a:sym typeface="Symbol"/>
              </a:rPr>
              <a:t>×</a:t>
            </a:r>
            <a:r>
              <a:rPr lang="en-US" dirty="0">
                <a:ea typeface="Cambria Math" pitchFamily="18" charset="0"/>
                <a:sym typeface="Symbol"/>
              </a:rPr>
              <a:t> </a:t>
            </a:r>
            <a:r>
              <a:rPr lang="en-US" dirty="0">
                <a:ea typeface="Cambria Math" pitchFamily="18" charset="0"/>
              </a:rPr>
              <a:t>9 </a:t>
            </a:r>
            <a:r>
              <a:rPr lang="en-US" dirty="0"/>
              <a:t>= </a:t>
            </a:r>
            <a:r>
              <a:rPr lang="en-US" dirty="0">
                <a:ea typeface="Cambria Math" pitchFamily="18" charset="0"/>
              </a:rPr>
              <a:t>729</a:t>
            </a:r>
            <a:r>
              <a:rPr lang="en-US" dirty="0"/>
              <a:t> such propositions.</a:t>
            </a:r>
          </a:p>
          <a:p>
            <a:pPr>
              <a:spcAft>
                <a:spcPts val="1200"/>
              </a:spcAft>
            </a:pPr>
            <a:r>
              <a:rPr lang="en-US" dirty="0"/>
              <a:t>In the sample puzzle </a:t>
            </a:r>
            <a:r>
              <a:rPr lang="en-US" i="1" dirty="0"/>
              <a:t>p</a:t>
            </a:r>
            <a:r>
              <a:rPr lang="en-US" dirty="0"/>
              <a:t>(</a:t>
            </a:r>
            <a:r>
              <a:rPr lang="en-US" dirty="0">
                <a:ea typeface="Cambria Math" pitchFamily="18" charset="0"/>
              </a:rPr>
              <a:t>5,1,6</a:t>
            </a:r>
            <a:r>
              <a:rPr lang="en-US" dirty="0"/>
              <a:t>) is true, but </a:t>
            </a:r>
            <a:r>
              <a:rPr lang="en-US" i="1" dirty="0"/>
              <a:t>p</a:t>
            </a:r>
            <a:r>
              <a:rPr lang="en-US" dirty="0"/>
              <a:t>(</a:t>
            </a:r>
            <a:r>
              <a:rPr lang="en-US" dirty="0">
                <a:ea typeface="Cambria Math" pitchFamily="18" charset="0"/>
              </a:rPr>
              <a:t>5</a:t>
            </a:r>
            <a:r>
              <a:rPr lang="en-US" dirty="0"/>
              <a:t>,</a:t>
            </a:r>
            <a:r>
              <a:rPr lang="en-US" i="1" dirty="0"/>
              <a:t>j</a:t>
            </a:r>
            <a:r>
              <a:rPr lang="en-US" dirty="0"/>
              <a:t>,</a:t>
            </a:r>
            <a:r>
              <a:rPr lang="en-US" dirty="0">
                <a:ea typeface="Cambria Math" pitchFamily="18" charset="0"/>
              </a:rPr>
              <a:t>6</a:t>
            </a:r>
            <a:r>
              <a:rPr lang="en-US" dirty="0"/>
              <a:t>) is false for </a:t>
            </a:r>
            <a:r>
              <a:rPr lang="en-US" i="1" dirty="0"/>
              <a:t>j </a:t>
            </a:r>
            <a:r>
              <a:rPr lang="en-US" dirty="0"/>
              <a:t>= </a:t>
            </a:r>
            <a:r>
              <a:rPr lang="en-US" dirty="0">
                <a:ea typeface="Cambria Math" pitchFamily="18" charset="0"/>
              </a:rPr>
              <a:t>2,3,…9</a:t>
            </a:r>
          </a:p>
        </p:txBody>
      </p:sp>
      <p:sp>
        <p:nvSpPr>
          <p:cNvPr id="4"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58</a:t>
            </a:fld>
            <a:endParaRPr lang="en-US" sz="1600" b="1" dirty="0"/>
          </a:p>
        </p:txBody>
      </p:sp>
    </p:spTree>
    <p:extLst>
      <p:ext uri="{BB962C8B-B14F-4D97-AF65-F5344CB8AC3E}">
        <p14:creationId xmlns:p14="http://schemas.microsoft.com/office/powerpoint/2010/main" val="21766989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Encoding as a Satisfiability Problem</a:t>
            </a:r>
            <a:r>
              <a:rPr lang="en-US" sz="1500" dirty="0"/>
              <a:t> 2</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5211762"/>
              </a:xfrm>
            </p:spPr>
            <p:txBody>
              <a:bodyPr/>
              <a:lstStyle/>
              <a:p>
                <a:r>
                  <a:rPr lang="en-US" sz="2800" dirty="0"/>
                  <a:t>For each cell with a given value, assert </a:t>
                </a:r>
                <a:r>
                  <a:rPr lang="en-US" sz="2800" i="1" dirty="0"/>
                  <a:t>p</a:t>
                </a:r>
                <a:r>
                  <a:rPr lang="en-US" sz="2800" dirty="0"/>
                  <a:t>(</a:t>
                </a:r>
                <a:r>
                  <a:rPr lang="en-US" sz="2800" i="1" dirty="0" err="1"/>
                  <a:t>i</a:t>
                </a:r>
                <a:r>
                  <a:rPr lang="en-US" sz="2800" dirty="0"/>
                  <a:t>, </a:t>
                </a:r>
                <a:r>
                  <a:rPr lang="en-US" sz="2800" i="1" dirty="0"/>
                  <a:t>j</a:t>
                </a:r>
                <a:r>
                  <a:rPr lang="en-US" sz="2800" dirty="0"/>
                  <a:t>, </a:t>
                </a:r>
                <a:r>
                  <a:rPr lang="en-US" sz="2800" i="1" dirty="0"/>
                  <a:t>n</a:t>
                </a:r>
                <a:r>
                  <a:rPr lang="en-US" sz="2800" dirty="0"/>
                  <a:t>), when the cell in row </a:t>
                </a:r>
                <a:r>
                  <a:rPr lang="en-US" sz="2800" i="1" dirty="0" err="1"/>
                  <a:t>i</a:t>
                </a:r>
                <a:r>
                  <a:rPr lang="en-US" sz="2800" dirty="0"/>
                  <a:t> and column </a:t>
                </a:r>
                <a:r>
                  <a:rPr lang="en-US" sz="2800" i="1" dirty="0"/>
                  <a:t>j</a:t>
                </a:r>
                <a:r>
                  <a:rPr lang="en-US" sz="2800" dirty="0"/>
                  <a:t> has the given value.</a:t>
                </a:r>
              </a:p>
              <a:p>
                <a:pPr marL="514350" indent="-514350">
                  <a:buFont typeface="+mj-lt"/>
                  <a:buAutoNum type="arabicPeriod"/>
                </a:pPr>
                <a:r>
                  <a:rPr lang="en-US" sz="2800" dirty="0"/>
                  <a:t>Assert that every row contains every number.</a:t>
                </a:r>
              </a:p>
              <a:p>
                <a:pPr/>
                <a14:m>
                  <m:oMathPara xmlns:m="http://schemas.openxmlformats.org/officeDocument/2006/math">
                    <m:oMathParaPr>
                      <m:jc m:val="centerGroup"/>
                    </m:oMathParaPr>
                    <m:oMath xmlns:m="http://schemas.openxmlformats.org/officeDocument/2006/math">
                      <m:nary>
                        <m:naryPr>
                          <m:chr m:val="⋀"/>
                          <m:ctrlPr>
                            <a:rPr lang="en-US" sz="2800" i="1">
                              <a:solidFill>
                                <a:srgbClr val="0000FF"/>
                              </a:solidFill>
                              <a:latin typeface="Cambria Math" panose="02040503050406030204" pitchFamily="18" charset="0"/>
                            </a:rPr>
                          </m:ctrlPr>
                        </m:naryPr>
                        <m:sub>
                          <m:r>
                            <a:rPr lang="en-CA" sz="2800" b="0" i="1" smtClean="0">
                              <a:solidFill>
                                <a:srgbClr val="0000FF"/>
                              </a:solidFill>
                              <a:latin typeface="Cambria Math"/>
                            </a:rPr>
                            <m:t>𝑖</m:t>
                          </m:r>
                          <m:r>
                            <a:rPr lang="en-CA" sz="2800" i="1">
                              <a:solidFill>
                                <a:srgbClr val="0000FF"/>
                              </a:solidFill>
                              <a:latin typeface="Cambria Math"/>
                            </a:rPr>
                            <m:t>=</m:t>
                          </m:r>
                          <m:r>
                            <a:rPr lang="en-CA" sz="2800" b="0" i="1" smtClean="0">
                              <a:solidFill>
                                <a:srgbClr val="0000FF"/>
                              </a:solidFill>
                              <a:latin typeface="Cambria Math"/>
                            </a:rPr>
                            <m:t>1</m:t>
                          </m:r>
                        </m:sub>
                        <m:sup>
                          <m:r>
                            <a:rPr lang="en-CA" sz="2800" i="1">
                              <a:solidFill>
                                <a:srgbClr val="0000FF"/>
                              </a:solidFill>
                              <a:latin typeface="Cambria Math"/>
                            </a:rPr>
                            <m:t>9</m:t>
                          </m:r>
                        </m:sup>
                        <m:e>
                          <m:r>
                            <a:rPr lang="en-CA" sz="2800" i="1">
                              <a:solidFill>
                                <a:srgbClr val="0000FF"/>
                              </a:solidFill>
                              <a:latin typeface="Cambria Math"/>
                            </a:rPr>
                            <m:t> </m:t>
                          </m:r>
                          <m:nary>
                            <m:naryPr>
                              <m:chr m:val="⋀"/>
                              <m:ctrlPr>
                                <a:rPr lang="en-US" sz="2800" i="1">
                                  <a:solidFill>
                                    <a:srgbClr val="0000FF"/>
                                  </a:solidFill>
                                  <a:latin typeface="Cambria Math" panose="02040503050406030204" pitchFamily="18" charset="0"/>
                                </a:rPr>
                              </m:ctrlPr>
                            </m:naryPr>
                            <m:sub>
                              <m:r>
                                <a:rPr lang="en-CA" sz="2800" b="0" i="1" smtClean="0">
                                  <a:solidFill>
                                    <a:srgbClr val="0000FF"/>
                                  </a:solidFill>
                                  <a:latin typeface="Cambria Math"/>
                                </a:rPr>
                                <m:t>𝑛</m:t>
                              </m:r>
                              <m:r>
                                <a:rPr lang="en-CA" sz="2800" i="1">
                                  <a:solidFill>
                                    <a:srgbClr val="0000FF"/>
                                  </a:solidFill>
                                  <a:latin typeface="Cambria Math"/>
                                </a:rPr>
                                <m:t>=1</m:t>
                              </m:r>
                            </m:sub>
                            <m:sup>
                              <m:r>
                                <a:rPr lang="en-CA" sz="2800" b="0" i="1" smtClean="0">
                                  <a:solidFill>
                                    <a:srgbClr val="0000FF"/>
                                  </a:solidFill>
                                  <a:latin typeface="Cambria Math"/>
                                </a:rPr>
                                <m:t>9</m:t>
                              </m:r>
                            </m:sup>
                            <m:e>
                              <m:r>
                                <a:rPr lang="en-CA" sz="2800" i="1">
                                  <a:solidFill>
                                    <a:srgbClr val="0000FF"/>
                                  </a:solidFill>
                                  <a:latin typeface="Cambria Math"/>
                                </a:rPr>
                                <m:t> </m:t>
                              </m:r>
                              <m:nary>
                                <m:naryPr>
                                  <m:chr m:val="⋁"/>
                                  <m:ctrlPr>
                                    <a:rPr lang="en-CA" sz="2800" i="1">
                                      <a:solidFill>
                                        <a:srgbClr val="0000FF"/>
                                      </a:solidFill>
                                      <a:latin typeface="Cambria Math" panose="02040503050406030204" pitchFamily="18" charset="0"/>
                                    </a:rPr>
                                  </m:ctrlPr>
                                </m:naryPr>
                                <m:sub>
                                  <m:r>
                                    <m:rPr>
                                      <m:brk m:alnAt="23"/>
                                    </m:rPr>
                                    <a:rPr lang="en-CA" sz="2800" i="1">
                                      <a:solidFill>
                                        <a:srgbClr val="0000FF"/>
                                      </a:solidFill>
                                      <a:latin typeface="Cambria Math"/>
                                    </a:rPr>
                                    <m:t>𝑗</m:t>
                                  </m:r>
                                  <m:r>
                                    <a:rPr lang="en-CA" sz="2800" i="1">
                                      <a:solidFill>
                                        <a:srgbClr val="0000FF"/>
                                      </a:solidFill>
                                      <a:latin typeface="Cambria Math"/>
                                    </a:rPr>
                                    <m:t>=1</m:t>
                                  </m:r>
                                </m:sub>
                                <m:sup>
                                  <m:r>
                                    <a:rPr lang="en-CA" sz="2800" b="0" i="1" smtClean="0">
                                      <a:solidFill>
                                        <a:srgbClr val="0000FF"/>
                                      </a:solidFill>
                                      <a:latin typeface="Cambria Math"/>
                                    </a:rPr>
                                    <m:t>9</m:t>
                                  </m:r>
                                </m:sup>
                                <m:e>
                                  <m:r>
                                    <a:rPr lang="en-CA" sz="2800" i="1">
                                      <a:solidFill>
                                        <a:srgbClr val="0000FF"/>
                                      </a:solidFill>
                                      <a:latin typeface="Cambria Math"/>
                                    </a:rPr>
                                    <m:t>  </m:t>
                                  </m:r>
                                  <m:r>
                                    <a:rPr lang="en-CA" sz="2800" i="1">
                                      <a:solidFill>
                                        <a:srgbClr val="0000FF"/>
                                      </a:solidFill>
                                      <a:latin typeface="Cambria Math"/>
                                    </a:rPr>
                                    <m:t>𝑝</m:t>
                                  </m:r>
                                  <m:d>
                                    <m:dPr>
                                      <m:ctrlPr>
                                        <a:rPr lang="en-CA" sz="2800" i="1">
                                          <a:solidFill>
                                            <a:srgbClr val="0000FF"/>
                                          </a:solidFill>
                                          <a:latin typeface="Cambria Math" panose="02040503050406030204" pitchFamily="18" charset="0"/>
                                        </a:rPr>
                                      </m:ctrlPr>
                                    </m:dPr>
                                    <m:e>
                                      <m:r>
                                        <a:rPr lang="en-CA" sz="2800" i="1">
                                          <a:solidFill>
                                            <a:srgbClr val="0000FF"/>
                                          </a:solidFill>
                                          <a:latin typeface="Cambria Math"/>
                                        </a:rPr>
                                        <m:t>𝑖</m:t>
                                      </m:r>
                                      <m:r>
                                        <a:rPr lang="en-CA" sz="2800" i="1">
                                          <a:solidFill>
                                            <a:srgbClr val="0000FF"/>
                                          </a:solidFill>
                                          <a:latin typeface="Cambria Math"/>
                                        </a:rPr>
                                        <m:t>, </m:t>
                                      </m:r>
                                      <m:r>
                                        <a:rPr lang="en-CA" sz="2800" i="1">
                                          <a:solidFill>
                                            <a:srgbClr val="0000FF"/>
                                          </a:solidFill>
                                          <a:latin typeface="Cambria Math"/>
                                        </a:rPr>
                                        <m:t>𝑗</m:t>
                                      </m:r>
                                      <m:r>
                                        <a:rPr lang="en-CA" sz="2800" i="1">
                                          <a:solidFill>
                                            <a:srgbClr val="0000FF"/>
                                          </a:solidFill>
                                          <a:latin typeface="Cambria Math"/>
                                        </a:rPr>
                                        <m:t>, </m:t>
                                      </m:r>
                                      <m:r>
                                        <a:rPr lang="en-CA" sz="2800" i="1">
                                          <a:solidFill>
                                            <a:srgbClr val="0000FF"/>
                                          </a:solidFill>
                                          <a:latin typeface="Cambria Math"/>
                                        </a:rPr>
                                        <m:t>𝑛</m:t>
                                      </m:r>
                                    </m:e>
                                  </m:d>
                                </m:e>
                              </m:nary>
                            </m:e>
                          </m:nary>
                        </m:e>
                      </m:nary>
                    </m:oMath>
                  </m:oMathPara>
                </a14:m>
                <a:endParaRPr lang="en-US" sz="2800" dirty="0"/>
              </a:p>
              <a:p>
                <a:pPr marL="514350" indent="-514350">
                  <a:buFont typeface="+mj-lt"/>
                  <a:buAutoNum type="arabicPeriod" startAt="2"/>
                </a:pPr>
                <a:r>
                  <a:rPr lang="en-US" sz="2800" dirty="0"/>
                  <a:t>Assert that every column contains every number.</a:t>
                </a:r>
              </a:p>
              <a:p>
                <a:pPr/>
                <a14:m>
                  <m:oMathPara xmlns:m="http://schemas.openxmlformats.org/officeDocument/2006/math">
                    <m:oMathParaPr>
                      <m:jc m:val="centerGroup"/>
                    </m:oMathParaPr>
                    <m:oMath xmlns:m="http://schemas.openxmlformats.org/officeDocument/2006/math">
                      <m:nary>
                        <m:naryPr>
                          <m:chr m:val="⋀"/>
                          <m:ctrlPr>
                            <a:rPr lang="en-US" sz="2800" i="1">
                              <a:solidFill>
                                <a:srgbClr val="0000FF"/>
                              </a:solidFill>
                              <a:latin typeface="Cambria Math" panose="02040503050406030204" pitchFamily="18" charset="0"/>
                            </a:rPr>
                          </m:ctrlPr>
                        </m:naryPr>
                        <m:sub>
                          <m:r>
                            <a:rPr lang="en-CA" sz="2800" b="0" i="1" smtClean="0">
                              <a:solidFill>
                                <a:srgbClr val="0000FF"/>
                              </a:solidFill>
                              <a:latin typeface="Cambria Math"/>
                            </a:rPr>
                            <m:t>𝑗</m:t>
                          </m:r>
                          <m:r>
                            <a:rPr lang="en-CA" sz="2800" i="1">
                              <a:solidFill>
                                <a:srgbClr val="0000FF"/>
                              </a:solidFill>
                              <a:latin typeface="Cambria Math"/>
                            </a:rPr>
                            <m:t>=1</m:t>
                          </m:r>
                        </m:sub>
                        <m:sup>
                          <m:r>
                            <a:rPr lang="en-CA" sz="2800" i="1">
                              <a:solidFill>
                                <a:srgbClr val="0000FF"/>
                              </a:solidFill>
                              <a:latin typeface="Cambria Math"/>
                            </a:rPr>
                            <m:t>9</m:t>
                          </m:r>
                        </m:sup>
                        <m:e>
                          <m:r>
                            <a:rPr lang="en-CA" sz="2800" i="1">
                              <a:solidFill>
                                <a:srgbClr val="0000FF"/>
                              </a:solidFill>
                              <a:latin typeface="Cambria Math"/>
                            </a:rPr>
                            <m:t> </m:t>
                          </m:r>
                          <m:nary>
                            <m:naryPr>
                              <m:chr m:val="⋀"/>
                              <m:ctrlPr>
                                <a:rPr lang="en-US" sz="2800" i="1">
                                  <a:solidFill>
                                    <a:srgbClr val="0000FF"/>
                                  </a:solidFill>
                                  <a:latin typeface="Cambria Math" panose="02040503050406030204" pitchFamily="18" charset="0"/>
                                </a:rPr>
                              </m:ctrlPr>
                            </m:naryPr>
                            <m:sub>
                              <m:r>
                                <a:rPr lang="en-CA" sz="2800" i="1">
                                  <a:solidFill>
                                    <a:srgbClr val="0000FF"/>
                                  </a:solidFill>
                                  <a:latin typeface="Cambria Math"/>
                                </a:rPr>
                                <m:t>𝑛</m:t>
                              </m:r>
                              <m:r>
                                <a:rPr lang="en-CA" sz="2800" i="1">
                                  <a:solidFill>
                                    <a:srgbClr val="0000FF"/>
                                  </a:solidFill>
                                  <a:latin typeface="Cambria Math"/>
                                </a:rPr>
                                <m:t>=1</m:t>
                              </m:r>
                            </m:sub>
                            <m:sup>
                              <m:r>
                                <a:rPr lang="en-CA" sz="2800" i="1">
                                  <a:solidFill>
                                    <a:srgbClr val="0000FF"/>
                                  </a:solidFill>
                                  <a:latin typeface="Cambria Math"/>
                                </a:rPr>
                                <m:t>9</m:t>
                              </m:r>
                            </m:sup>
                            <m:e>
                              <m:r>
                                <a:rPr lang="en-CA" sz="2800" i="1">
                                  <a:solidFill>
                                    <a:srgbClr val="0000FF"/>
                                  </a:solidFill>
                                  <a:latin typeface="Cambria Math"/>
                                </a:rPr>
                                <m:t> </m:t>
                              </m:r>
                              <m:nary>
                                <m:naryPr>
                                  <m:chr m:val="⋁"/>
                                  <m:ctrlPr>
                                    <a:rPr lang="en-CA" sz="2800" i="1">
                                      <a:solidFill>
                                        <a:srgbClr val="0000FF"/>
                                      </a:solidFill>
                                      <a:latin typeface="Cambria Math" panose="02040503050406030204" pitchFamily="18" charset="0"/>
                                    </a:rPr>
                                  </m:ctrlPr>
                                </m:naryPr>
                                <m:sub>
                                  <m:r>
                                    <m:rPr>
                                      <m:brk m:alnAt="23"/>
                                    </m:rPr>
                                    <a:rPr lang="en-CA" sz="2800" b="0" i="1" smtClean="0">
                                      <a:solidFill>
                                        <a:srgbClr val="0000FF"/>
                                      </a:solidFill>
                                      <a:latin typeface="Cambria Math"/>
                                    </a:rPr>
                                    <m:t>𝑖</m:t>
                                  </m:r>
                                  <m:r>
                                    <a:rPr lang="en-CA" sz="2800" i="1">
                                      <a:solidFill>
                                        <a:srgbClr val="0000FF"/>
                                      </a:solidFill>
                                      <a:latin typeface="Cambria Math"/>
                                    </a:rPr>
                                    <m:t>=1</m:t>
                                  </m:r>
                                </m:sub>
                                <m:sup>
                                  <m:r>
                                    <a:rPr lang="en-CA" sz="2800" i="1">
                                      <a:solidFill>
                                        <a:srgbClr val="0000FF"/>
                                      </a:solidFill>
                                      <a:latin typeface="Cambria Math"/>
                                    </a:rPr>
                                    <m:t>9</m:t>
                                  </m:r>
                                </m:sup>
                                <m:e>
                                  <m:r>
                                    <a:rPr lang="en-CA" sz="2800" i="1">
                                      <a:solidFill>
                                        <a:srgbClr val="0000FF"/>
                                      </a:solidFill>
                                      <a:latin typeface="Cambria Math"/>
                                    </a:rPr>
                                    <m:t>  </m:t>
                                  </m:r>
                                  <m:r>
                                    <a:rPr lang="en-CA" sz="2800" i="1">
                                      <a:solidFill>
                                        <a:srgbClr val="0000FF"/>
                                      </a:solidFill>
                                      <a:latin typeface="Cambria Math"/>
                                    </a:rPr>
                                    <m:t>𝑝</m:t>
                                  </m:r>
                                  <m:d>
                                    <m:dPr>
                                      <m:ctrlPr>
                                        <a:rPr lang="en-CA" sz="2800" i="1">
                                          <a:solidFill>
                                            <a:srgbClr val="0000FF"/>
                                          </a:solidFill>
                                          <a:latin typeface="Cambria Math" panose="02040503050406030204" pitchFamily="18" charset="0"/>
                                        </a:rPr>
                                      </m:ctrlPr>
                                    </m:dPr>
                                    <m:e>
                                      <m:r>
                                        <a:rPr lang="en-CA" sz="2800" i="1">
                                          <a:solidFill>
                                            <a:srgbClr val="0000FF"/>
                                          </a:solidFill>
                                          <a:latin typeface="Cambria Math"/>
                                        </a:rPr>
                                        <m:t>𝑖</m:t>
                                      </m:r>
                                      <m:r>
                                        <a:rPr lang="en-CA" sz="2800" i="1">
                                          <a:solidFill>
                                            <a:srgbClr val="0000FF"/>
                                          </a:solidFill>
                                          <a:latin typeface="Cambria Math"/>
                                        </a:rPr>
                                        <m:t>, </m:t>
                                      </m:r>
                                      <m:r>
                                        <a:rPr lang="en-CA" sz="2800" i="1">
                                          <a:solidFill>
                                            <a:srgbClr val="0000FF"/>
                                          </a:solidFill>
                                          <a:latin typeface="Cambria Math"/>
                                        </a:rPr>
                                        <m:t>𝑗</m:t>
                                      </m:r>
                                      <m:r>
                                        <a:rPr lang="en-CA" sz="2800" i="1">
                                          <a:solidFill>
                                            <a:srgbClr val="0000FF"/>
                                          </a:solidFill>
                                          <a:latin typeface="Cambria Math"/>
                                        </a:rPr>
                                        <m:t>, </m:t>
                                      </m:r>
                                      <m:r>
                                        <a:rPr lang="en-CA" sz="2800" i="1">
                                          <a:solidFill>
                                            <a:srgbClr val="0000FF"/>
                                          </a:solidFill>
                                          <a:latin typeface="Cambria Math"/>
                                        </a:rPr>
                                        <m:t>𝑛</m:t>
                                      </m:r>
                                    </m:e>
                                  </m:d>
                                </m:e>
                              </m:nary>
                            </m:e>
                          </m:nary>
                        </m:e>
                      </m:nary>
                    </m:oMath>
                  </m:oMathPara>
                </a14:m>
                <a:endParaRPr lang="en-US" sz="2800" dirty="0"/>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211762"/>
              </a:xfrm>
              <a:blipFill rotWithShape="1">
                <a:blip r:embed="rId2"/>
                <a:stretch>
                  <a:fillRect l="-1481" t="-1054"/>
                </a:stretch>
              </a:blipFill>
            </p:spPr>
            <p:txBody>
              <a:bodyPr/>
              <a:lstStyle/>
              <a:p>
                <a:r>
                  <a:rPr lang="en-CA">
                    <a:noFill/>
                  </a:rPr>
                  <a:t> </a:t>
                </a:r>
              </a:p>
            </p:txBody>
          </p:sp>
        </mc:Fallback>
      </mc:AlternateContent>
      <p:sp>
        <p:nvSpPr>
          <p:cNvPr id="9"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59</a:t>
            </a:fld>
            <a:endParaRPr lang="en-US" sz="1600" b="1" dirty="0"/>
          </a:p>
        </p:txBody>
      </p:sp>
    </p:spTree>
    <p:extLst>
      <p:ext uri="{BB962C8B-B14F-4D97-AF65-F5344CB8AC3E}">
        <p14:creationId xmlns:p14="http://schemas.microsoft.com/office/powerpoint/2010/main" val="1671375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1295400"/>
            <a:ext cx="83058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2" name="Title 1"/>
          <p:cNvSpPr>
            <a:spLocks noGrp="1"/>
          </p:cNvSpPr>
          <p:nvPr>
            <p:ph type="title"/>
          </p:nvPr>
        </p:nvSpPr>
        <p:spPr/>
        <p:txBody>
          <a:bodyPr/>
          <a:lstStyle/>
          <a:p>
            <a:r>
              <a:rPr lang="en-US" dirty="0"/>
              <a:t>Propositions</a:t>
            </a:r>
          </a:p>
        </p:txBody>
      </p:sp>
      <p:sp>
        <p:nvSpPr>
          <p:cNvPr id="3" name="Content Placeholder 2"/>
          <p:cNvSpPr>
            <a:spLocks noGrp="1"/>
          </p:cNvSpPr>
          <p:nvPr>
            <p:ph idx="1"/>
          </p:nvPr>
        </p:nvSpPr>
        <p:spPr>
          <a:xfrm>
            <a:off x="457200" y="1295400"/>
            <a:ext cx="8321040" cy="5257800"/>
          </a:xfrm>
        </p:spPr>
        <p:txBody>
          <a:bodyPr/>
          <a:lstStyle/>
          <a:p>
            <a:pPr>
              <a:spcBef>
                <a:spcPts val="0"/>
              </a:spcBef>
            </a:pPr>
            <a:r>
              <a:rPr lang="en-US" sz="2400" dirty="0"/>
              <a:t>A </a:t>
            </a:r>
            <a:r>
              <a:rPr lang="en-US" sz="2400" i="1" dirty="0">
                <a:solidFill>
                  <a:srgbClr val="0000FF"/>
                </a:solidFill>
              </a:rPr>
              <a:t>proposition</a:t>
            </a:r>
            <a:r>
              <a:rPr lang="en-US" sz="2400" dirty="0"/>
              <a:t> is a declarative sentence that is either true or false.</a:t>
            </a:r>
          </a:p>
          <a:p>
            <a:pPr>
              <a:spcBef>
                <a:spcPts val="0"/>
              </a:spcBef>
            </a:pPr>
            <a:r>
              <a:rPr lang="en-US" sz="2400" dirty="0"/>
              <a:t>Examples of propositions:</a:t>
            </a:r>
          </a:p>
          <a:p>
            <a:pPr marL="640080" lvl="1" indent="-457200">
              <a:spcBef>
                <a:spcPts val="0"/>
              </a:spcBef>
              <a:buFont typeface="+mj-lt"/>
              <a:buAutoNum type="alphaLcParenR"/>
            </a:pPr>
            <a:r>
              <a:rPr lang="en-US" sz="2200" dirty="0"/>
              <a:t>The Moon is made of green cheese.</a:t>
            </a:r>
          </a:p>
          <a:p>
            <a:pPr marL="640080" lvl="1" indent="-457200">
              <a:spcBef>
                <a:spcPts val="0"/>
              </a:spcBef>
              <a:buFont typeface="+mj-lt"/>
              <a:buAutoNum type="alphaLcParenR"/>
            </a:pPr>
            <a:r>
              <a:rPr lang="en-US" sz="2200" dirty="0"/>
              <a:t>Trenton is the capital of New Jersey.</a:t>
            </a:r>
          </a:p>
          <a:p>
            <a:pPr marL="640080" lvl="1" indent="-457200">
              <a:spcBef>
                <a:spcPts val="0"/>
              </a:spcBef>
              <a:buFont typeface="+mj-lt"/>
              <a:buAutoNum type="alphaLcParenR"/>
            </a:pPr>
            <a:r>
              <a:rPr lang="en-US" sz="2200" dirty="0"/>
              <a:t>Toronto is the capital of Canada.</a:t>
            </a:r>
          </a:p>
          <a:p>
            <a:pPr marL="640080" lvl="1" indent="-457200">
              <a:spcBef>
                <a:spcPts val="0"/>
              </a:spcBef>
              <a:buFont typeface="+mj-lt"/>
              <a:buAutoNum type="alphaLcParenR"/>
            </a:pPr>
            <a:r>
              <a:rPr lang="en-US" sz="2200" dirty="0">
                <a:ea typeface="Cambria Math" pitchFamily="18" charset="0"/>
              </a:rPr>
              <a:t>1</a:t>
            </a:r>
            <a:r>
              <a:rPr lang="en-US" sz="2200" dirty="0"/>
              <a:t> + </a:t>
            </a:r>
            <a:r>
              <a:rPr lang="en-US" sz="2200" dirty="0">
                <a:ea typeface="Cambria Math" pitchFamily="18" charset="0"/>
              </a:rPr>
              <a:t>0</a:t>
            </a:r>
            <a:r>
              <a:rPr lang="en-US" sz="2200" dirty="0"/>
              <a:t> = </a:t>
            </a:r>
            <a:r>
              <a:rPr lang="en-US" sz="2200" dirty="0">
                <a:ea typeface="Cambria Math" pitchFamily="18" charset="0"/>
              </a:rPr>
              <a:t>1</a:t>
            </a:r>
          </a:p>
          <a:p>
            <a:pPr marL="640080" lvl="1" indent="-457200">
              <a:spcBef>
                <a:spcPts val="0"/>
              </a:spcBef>
              <a:buFont typeface="+mj-lt"/>
              <a:buAutoNum type="alphaLcParenR"/>
            </a:pPr>
            <a:r>
              <a:rPr lang="en-US" sz="2200" dirty="0">
                <a:ea typeface="Cambria Math" pitchFamily="18" charset="0"/>
              </a:rPr>
              <a:t>0</a:t>
            </a:r>
            <a:r>
              <a:rPr lang="en-US" sz="2200" dirty="0"/>
              <a:t> + </a:t>
            </a:r>
            <a:r>
              <a:rPr lang="en-US" sz="2200" dirty="0">
                <a:ea typeface="Cambria Math" pitchFamily="18" charset="0"/>
              </a:rPr>
              <a:t>0</a:t>
            </a:r>
            <a:r>
              <a:rPr lang="en-US" sz="2200" dirty="0"/>
              <a:t> = </a:t>
            </a:r>
            <a:r>
              <a:rPr lang="en-US" sz="2200" dirty="0">
                <a:ea typeface="Cambria Math" pitchFamily="18" charset="0"/>
              </a:rPr>
              <a:t>2</a:t>
            </a:r>
          </a:p>
          <a:p>
            <a:pPr>
              <a:spcBef>
                <a:spcPts val="600"/>
              </a:spcBef>
            </a:pPr>
            <a:r>
              <a:rPr lang="en-US" sz="2400" dirty="0">
                <a:solidFill>
                  <a:srgbClr val="C00000"/>
                </a:solidFill>
              </a:rPr>
              <a:t>Examples that are </a:t>
            </a:r>
            <a:r>
              <a:rPr lang="en-US" sz="2400" b="1" dirty="0">
                <a:solidFill>
                  <a:srgbClr val="C00000"/>
                </a:solidFill>
              </a:rPr>
              <a:t>not</a:t>
            </a:r>
            <a:r>
              <a:rPr lang="en-US" sz="2400" dirty="0">
                <a:solidFill>
                  <a:srgbClr val="C00000"/>
                </a:solidFill>
              </a:rPr>
              <a:t> propositions.</a:t>
            </a:r>
          </a:p>
          <a:p>
            <a:pPr marL="640080" lvl="1" indent="-457200">
              <a:spcBef>
                <a:spcPts val="0"/>
              </a:spcBef>
              <a:buFont typeface="+mj-lt"/>
              <a:buAutoNum type="alphaLcParenR"/>
            </a:pPr>
            <a:r>
              <a:rPr lang="en-US" sz="2200" dirty="0">
                <a:solidFill>
                  <a:srgbClr val="C00000"/>
                </a:solidFill>
              </a:rPr>
              <a:t> Sit down!</a:t>
            </a:r>
          </a:p>
          <a:p>
            <a:pPr marL="640080" lvl="1" indent="-457200">
              <a:spcBef>
                <a:spcPts val="0"/>
              </a:spcBef>
              <a:buFont typeface="+mj-lt"/>
              <a:buAutoNum type="alphaLcParenR"/>
            </a:pPr>
            <a:r>
              <a:rPr lang="en-US" sz="2200" dirty="0">
                <a:solidFill>
                  <a:srgbClr val="C00000"/>
                </a:solidFill>
              </a:rPr>
              <a:t> What time is it?</a:t>
            </a:r>
          </a:p>
          <a:p>
            <a:pPr marL="640080" lvl="1" indent="-457200">
              <a:spcBef>
                <a:spcPts val="0"/>
              </a:spcBef>
              <a:buFont typeface="+mj-lt"/>
              <a:buAutoNum type="alphaLcParenR"/>
            </a:pPr>
            <a:r>
              <a:rPr lang="en-US" sz="2200" dirty="0">
                <a:solidFill>
                  <a:srgbClr val="C00000"/>
                </a:solidFill>
              </a:rPr>
              <a:t> x + 1 = 2</a:t>
            </a:r>
          </a:p>
          <a:p>
            <a:pPr marL="640080" lvl="1" indent="-457200">
              <a:spcBef>
                <a:spcPts val="0"/>
              </a:spcBef>
              <a:buFont typeface="+mj-lt"/>
              <a:buAutoNum type="alphaLcParenR"/>
            </a:pPr>
            <a:r>
              <a:rPr lang="en-US" sz="2200" dirty="0">
                <a:solidFill>
                  <a:srgbClr val="C00000"/>
                </a:solidFill>
              </a:rPr>
              <a:t> x + y = z</a:t>
            </a:r>
          </a:p>
        </p:txBody>
      </p:sp>
      <p:sp>
        <p:nvSpPr>
          <p:cNvPr id="4"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6</a:t>
            </a:fld>
            <a:endParaRPr lang="en-US" sz="1600" b="1" dirty="0"/>
          </a:p>
        </p:txBody>
      </p:sp>
    </p:spTree>
    <p:extLst>
      <p:ext uri="{BB962C8B-B14F-4D97-AF65-F5344CB8AC3E}">
        <p14:creationId xmlns:p14="http://schemas.microsoft.com/office/powerpoint/2010/main" val="119180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500"/>
                                        <p:tgtEl>
                                          <p:spTgt spid="3">
                                            <p:txEl>
                                              <p:pRg st="2" end="2"/>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500"/>
                                        <p:tgtEl>
                                          <p:spTgt spid="3">
                                            <p:txEl>
                                              <p:pRg st="5" end="5"/>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left)">
                                      <p:cBhvr>
                                        <p:cTn id="32" dur="500"/>
                                        <p:tgtEl>
                                          <p:spTgt spid="3">
                                            <p:txEl>
                                              <p:pRg st="7" end="7"/>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wipe(left)">
                                      <p:cBhvr>
                                        <p:cTn id="36" dur="500"/>
                                        <p:tgtEl>
                                          <p:spTgt spid="3">
                                            <p:txEl>
                                              <p:pRg st="8" end="8"/>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wipe(left)">
                                      <p:cBhvr>
                                        <p:cTn id="40" dur="500"/>
                                        <p:tgtEl>
                                          <p:spTgt spid="3">
                                            <p:txEl>
                                              <p:pRg st="9" end="9"/>
                                            </p:txEl>
                                          </p:spTgt>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wipe(left)">
                                      <p:cBhvr>
                                        <p:cTn id="44" dur="500"/>
                                        <p:tgtEl>
                                          <p:spTgt spid="3">
                                            <p:txEl>
                                              <p:pRg st="10" end="10"/>
                                            </p:txEl>
                                          </p:spTgt>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wipe(left)">
                                      <p:cBhvr>
                                        <p:cTn id="4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Encoding as a Satisfiability Problem</a:t>
            </a:r>
            <a:r>
              <a:rPr lang="en-US" sz="1500" dirty="0"/>
              <a:t> 3</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66800"/>
                <a:ext cx="8382000" cy="5440362"/>
              </a:xfrm>
            </p:spPr>
            <p:txBody>
              <a:bodyPr/>
              <a:lstStyle/>
              <a:p>
                <a:pPr marL="514350" indent="-514350">
                  <a:lnSpc>
                    <a:spcPts val="3500"/>
                  </a:lnSpc>
                  <a:buFont typeface="+mj-lt"/>
                  <a:buAutoNum type="arabicPeriod" startAt="3"/>
                </a:pPr>
                <a:r>
                  <a:rPr lang="en-US" sz="2400" dirty="0"/>
                  <a:t>Assert that each of the 3 </a:t>
                </a:r>
                <a:r>
                  <a:rPr lang="en-US" sz="2400" dirty="0">
                    <a:latin typeface="Arial" panose="020B0604020202020204" pitchFamily="34" charset="0"/>
                  </a:rPr>
                  <a:t>×</a:t>
                </a:r>
                <a:r>
                  <a:rPr lang="en-US" sz="2400" dirty="0"/>
                  <a:t> 3 blocks contain every number. </a:t>
                </a:r>
              </a:p>
              <a:p>
                <a:pPr>
                  <a:lnSpc>
                    <a:spcPts val="5400"/>
                  </a:lnSpc>
                </a:pPr>
                <a14:m>
                  <m:oMathPara xmlns:m="http://schemas.openxmlformats.org/officeDocument/2006/math">
                    <m:oMathParaPr>
                      <m:jc m:val="centerGroup"/>
                    </m:oMathParaPr>
                    <m:oMath xmlns:m="http://schemas.openxmlformats.org/officeDocument/2006/math">
                      <m:r>
                        <a:rPr lang="en-CA" sz="2000" b="0" i="1" smtClean="0">
                          <a:solidFill>
                            <a:srgbClr val="0000FF"/>
                          </a:solidFill>
                          <a:latin typeface="Cambria Math"/>
                        </a:rPr>
                        <m:t>               </m:t>
                      </m:r>
                      <m:nary>
                        <m:naryPr>
                          <m:chr m:val="⋀"/>
                          <m:ctrlPr>
                            <a:rPr lang="en-US" sz="2000" i="1" smtClean="0">
                              <a:solidFill>
                                <a:srgbClr val="0000FF"/>
                              </a:solidFill>
                              <a:latin typeface="Cambria Math" panose="02040503050406030204" pitchFamily="18" charset="0"/>
                            </a:rPr>
                          </m:ctrlPr>
                        </m:naryPr>
                        <m:sub>
                          <m:r>
                            <m:rPr>
                              <m:brk m:alnAt="23"/>
                            </m:rPr>
                            <a:rPr lang="en-CA" sz="2000" b="0" i="1" smtClean="0">
                              <a:solidFill>
                                <a:srgbClr val="0000FF"/>
                              </a:solidFill>
                              <a:latin typeface="Cambria Math"/>
                            </a:rPr>
                            <m:t>𝑟</m:t>
                          </m:r>
                          <m:r>
                            <a:rPr lang="en-CA" sz="2000" b="0" i="1" smtClean="0">
                              <a:solidFill>
                                <a:srgbClr val="0000FF"/>
                              </a:solidFill>
                              <a:latin typeface="Cambria Math"/>
                            </a:rPr>
                            <m:t>=0</m:t>
                          </m:r>
                        </m:sub>
                        <m:sup>
                          <m:r>
                            <a:rPr lang="en-CA" sz="2000" b="0" i="1" smtClean="0">
                              <a:solidFill>
                                <a:srgbClr val="0000FF"/>
                              </a:solidFill>
                              <a:latin typeface="Cambria Math"/>
                            </a:rPr>
                            <m:t>2</m:t>
                          </m:r>
                        </m:sup>
                        <m:e>
                          <m:r>
                            <a:rPr lang="en-CA" sz="2000" b="0" i="1" smtClean="0">
                              <a:solidFill>
                                <a:srgbClr val="0000FF"/>
                              </a:solidFill>
                              <a:latin typeface="Cambria Math"/>
                            </a:rPr>
                            <m:t> </m:t>
                          </m:r>
                          <m:nary>
                            <m:naryPr>
                              <m:chr m:val="⋀"/>
                              <m:ctrlPr>
                                <a:rPr lang="en-US" sz="2000" i="1">
                                  <a:solidFill>
                                    <a:srgbClr val="0000FF"/>
                                  </a:solidFill>
                                  <a:latin typeface="Cambria Math" panose="02040503050406030204" pitchFamily="18" charset="0"/>
                                </a:rPr>
                              </m:ctrlPr>
                            </m:naryPr>
                            <m:sub>
                              <m:r>
                                <a:rPr lang="en-CA" sz="2000" b="0" i="1" smtClean="0">
                                  <a:solidFill>
                                    <a:srgbClr val="0000FF"/>
                                  </a:solidFill>
                                  <a:latin typeface="Cambria Math"/>
                                </a:rPr>
                                <m:t>𝑠</m:t>
                              </m:r>
                              <m:r>
                                <a:rPr lang="en-CA" sz="2000" i="1">
                                  <a:solidFill>
                                    <a:srgbClr val="0000FF"/>
                                  </a:solidFill>
                                  <a:latin typeface="Cambria Math"/>
                                </a:rPr>
                                <m:t>=0</m:t>
                              </m:r>
                            </m:sub>
                            <m:sup>
                              <m:r>
                                <a:rPr lang="en-CA" sz="2000" i="1">
                                  <a:solidFill>
                                    <a:srgbClr val="0000FF"/>
                                  </a:solidFill>
                                  <a:latin typeface="Cambria Math"/>
                                </a:rPr>
                                <m:t>2</m:t>
                              </m:r>
                            </m:sup>
                            <m:e>
                              <m:r>
                                <a:rPr lang="en-CA" sz="2000" b="0" i="1" smtClean="0">
                                  <a:solidFill>
                                    <a:srgbClr val="0000FF"/>
                                  </a:solidFill>
                                  <a:latin typeface="Cambria Math"/>
                                </a:rPr>
                                <m:t> </m:t>
                              </m:r>
                              <m:nary>
                                <m:naryPr>
                                  <m:chr m:val="⋀"/>
                                  <m:ctrlPr>
                                    <a:rPr lang="en-US" sz="2000" i="1">
                                      <a:solidFill>
                                        <a:srgbClr val="0000FF"/>
                                      </a:solidFill>
                                      <a:latin typeface="Cambria Math" panose="02040503050406030204" pitchFamily="18" charset="0"/>
                                    </a:rPr>
                                  </m:ctrlPr>
                                </m:naryPr>
                                <m:sub>
                                  <m:r>
                                    <a:rPr lang="en-CA" sz="2000" b="0" i="1" smtClean="0">
                                      <a:solidFill>
                                        <a:srgbClr val="0000FF"/>
                                      </a:solidFill>
                                      <a:latin typeface="Cambria Math"/>
                                    </a:rPr>
                                    <m:t>𝑛</m:t>
                                  </m:r>
                                  <m:r>
                                    <a:rPr lang="en-CA" sz="2000" i="1">
                                      <a:solidFill>
                                        <a:srgbClr val="0000FF"/>
                                      </a:solidFill>
                                      <a:latin typeface="Cambria Math"/>
                                    </a:rPr>
                                    <m:t>=</m:t>
                                  </m:r>
                                  <m:r>
                                    <a:rPr lang="en-CA" sz="2000" b="0" i="1" smtClean="0">
                                      <a:solidFill>
                                        <a:srgbClr val="0000FF"/>
                                      </a:solidFill>
                                      <a:latin typeface="Cambria Math"/>
                                    </a:rPr>
                                    <m:t>1</m:t>
                                  </m:r>
                                </m:sub>
                                <m:sup>
                                  <m:r>
                                    <a:rPr lang="en-CA" sz="2000" b="0" i="1" smtClean="0">
                                      <a:solidFill>
                                        <a:srgbClr val="0000FF"/>
                                      </a:solidFill>
                                      <a:latin typeface="Cambria Math"/>
                                    </a:rPr>
                                    <m:t>9</m:t>
                                  </m:r>
                                </m:sup>
                                <m:e>
                                  <m:nary>
                                    <m:naryPr>
                                      <m:chr m:val="⋁"/>
                                      <m:ctrlPr>
                                        <a:rPr lang="en-CA" sz="2000" i="1">
                                          <a:solidFill>
                                            <a:srgbClr val="0000FF"/>
                                          </a:solidFill>
                                          <a:latin typeface="Cambria Math" panose="02040503050406030204" pitchFamily="18" charset="0"/>
                                        </a:rPr>
                                      </m:ctrlPr>
                                    </m:naryPr>
                                    <m:sub>
                                      <m:r>
                                        <m:rPr>
                                          <m:brk m:alnAt="23"/>
                                        </m:rPr>
                                        <a:rPr lang="en-CA" sz="2000" i="1">
                                          <a:solidFill>
                                            <a:srgbClr val="0000FF"/>
                                          </a:solidFill>
                                          <a:latin typeface="Cambria Math"/>
                                        </a:rPr>
                                        <m:t>𝑖</m:t>
                                      </m:r>
                                      <m:r>
                                        <a:rPr lang="en-CA" sz="2000" i="1">
                                          <a:solidFill>
                                            <a:srgbClr val="0000FF"/>
                                          </a:solidFill>
                                          <a:latin typeface="Cambria Math"/>
                                        </a:rPr>
                                        <m:t>=1</m:t>
                                      </m:r>
                                    </m:sub>
                                    <m:sup>
                                      <m:r>
                                        <a:rPr lang="en-CA" sz="2000" i="1">
                                          <a:solidFill>
                                            <a:srgbClr val="0000FF"/>
                                          </a:solidFill>
                                          <a:latin typeface="Cambria Math"/>
                                        </a:rPr>
                                        <m:t>3</m:t>
                                      </m:r>
                                    </m:sup>
                                    <m:e>
                                      <m:r>
                                        <a:rPr lang="en-CA" sz="2000" i="1">
                                          <a:solidFill>
                                            <a:srgbClr val="0000FF"/>
                                          </a:solidFill>
                                          <a:latin typeface="Cambria Math"/>
                                        </a:rPr>
                                        <m:t> </m:t>
                                      </m:r>
                                    </m:e>
                                  </m:nary>
                                  <m:nary>
                                    <m:naryPr>
                                      <m:chr m:val="⋁"/>
                                      <m:ctrlPr>
                                        <a:rPr lang="en-CA" sz="2000" i="1">
                                          <a:solidFill>
                                            <a:srgbClr val="0000FF"/>
                                          </a:solidFill>
                                          <a:latin typeface="Cambria Math" panose="02040503050406030204" pitchFamily="18" charset="0"/>
                                        </a:rPr>
                                      </m:ctrlPr>
                                    </m:naryPr>
                                    <m:sub>
                                      <m:r>
                                        <m:rPr>
                                          <m:brk m:alnAt="23"/>
                                        </m:rPr>
                                        <a:rPr lang="en-CA" sz="2000" i="1">
                                          <a:solidFill>
                                            <a:srgbClr val="0000FF"/>
                                          </a:solidFill>
                                          <a:latin typeface="Cambria Math"/>
                                        </a:rPr>
                                        <m:t>𝑗</m:t>
                                      </m:r>
                                      <m:r>
                                        <a:rPr lang="en-CA" sz="2000" i="1">
                                          <a:solidFill>
                                            <a:srgbClr val="0000FF"/>
                                          </a:solidFill>
                                          <a:latin typeface="Cambria Math"/>
                                        </a:rPr>
                                        <m:t>=1</m:t>
                                      </m:r>
                                    </m:sub>
                                    <m:sup>
                                      <m:r>
                                        <a:rPr lang="en-CA" sz="2000" i="1">
                                          <a:solidFill>
                                            <a:srgbClr val="0000FF"/>
                                          </a:solidFill>
                                          <a:latin typeface="Cambria Math"/>
                                        </a:rPr>
                                        <m:t>3</m:t>
                                      </m:r>
                                    </m:sup>
                                    <m:e>
                                      <m:r>
                                        <a:rPr lang="en-CA" sz="2000" i="1">
                                          <a:solidFill>
                                            <a:srgbClr val="0000FF"/>
                                          </a:solidFill>
                                          <a:latin typeface="Cambria Math"/>
                                        </a:rPr>
                                        <m:t>  </m:t>
                                      </m:r>
                                      <m:r>
                                        <a:rPr lang="en-CA" sz="2000" i="1">
                                          <a:solidFill>
                                            <a:srgbClr val="0000FF"/>
                                          </a:solidFill>
                                          <a:latin typeface="Cambria Math"/>
                                        </a:rPr>
                                        <m:t>𝑝</m:t>
                                      </m:r>
                                      <m:d>
                                        <m:dPr>
                                          <m:ctrlPr>
                                            <a:rPr lang="en-CA" sz="2000" i="1">
                                              <a:solidFill>
                                                <a:srgbClr val="0000FF"/>
                                              </a:solidFill>
                                              <a:latin typeface="Cambria Math" panose="02040503050406030204" pitchFamily="18" charset="0"/>
                                            </a:rPr>
                                          </m:ctrlPr>
                                        </m:dPr>
                                        <m:e>
                                          <m:r>
                                            <a:rPr lang="en-CA" sz="2000" i="1">
                                              <a:solidFill>
                                                <a:srgbClr val="0000FF"/>
                                              </a:solidFill>
                                              <a:latin typeface="Cambria Math"/>
                                            </a:rPr>
                                            <m:t>3</m:t>
                                          </m:r>
                                          <m:r>
                                            <a:rPr lang="en-CA" sz="2000" i="1">
                                              <a:solidFill>
                                                <a:srgbClr val="0000FF"/>
                                              </a:solidFill>
                                              <a:latin typeface="Cambria Math"/>
                                            </a:rPr>
                                            <m:t>𝑟</m:t>
                                          </m:r>
                                          <m:r>
                                            <a:rPr lang="en-CA" sz="2000" i="1">
                                              <a:solidFill>
                                                <a:srgbClr val="0000FF"/>
                                              </a:solidFill>
                                              <a:latin typeface="Cambria Math"/>
                                            </a:rPr>
                                            <m:t>+</m:t>
                                          </m:r>
                                          <m:r>
                                            <a:rPr lang="en-CA" sz="2000" i="1">
                                              <a:solidFill>
                                                <a:srgbClr val="0000FF"/>
                                              </a:solidFill>
                                              <a:latin typeface="Cambria Math"/>
                                            </a:rPr>
                                            <m:t>𝑖</m:t>
                                          </m:r>
                                          <m:r>
                                            <a:rPr lang="en-CA" sz="2000" i="1">
                                              <a:solidFill>
                                                <a:srgbClr val="0000FF"/>
                                              </a:solidFill>
                                              <a:latin typeface="Cambria Math"/>
                                            </a:rPr>
                                            <m:t>, 3</m:t>
                                          </m:r>
                                          <m:r>
                                            <a:rPr lang="en-CA" sz="2000" i="1">
                                              <a:solidFill>
                                                <a:srgbClr val="0000FF"/>
                                              </a:solidFill>
                                              <a:latin typeface="Cambria Math"/>
                                            </a:rPr>
                                            <m:t>𝑠</m:t>
                                          </m:r>
                                          <m:r>
                                            <a:rPr lang="en-CA" sz="2000" i="1">
                                              <a:solidFill>
                                                <a:srgbClr val="0000FF"/>
                                              </a:solidFill>
                                              <a:latin typeface="Cambria Math"/>
                                            </a:rPr>
                                            <m:t>+</m:t>
                                          </m:r>
                                          <m:r>
                                            <a:rPr lang="en-CA" sz="2000" i="1">
                                              <a:solidFill>
                                                <a:srgbClr val="0000FF"/>
                                              </a:solidFill>
                                              <a:latin typeface="Cambria Math"/>
                                            </a:rPr>
                                            <m:t>𝑗</m:t>
                                          </m:r>
                                          <m:r>
                                            <a:rPr lang="en-CA" sz="2000" i="1">
                                              <a:solidFill>
                                                <a:srgbClr val="0000FF"/>
                                              </a:solidFill>
                                              <a:latin typeface="Cambria Math"/>
                                            </a:rPr>
                                            <m:t>, </m:t>
                                          </m:r>
                                          <m:r>
                                            <a:rPr lang="en-CA" sz="2000" i="1">
                                              <a:solidFill>
                                                <a:srgbClr val="0000FF"/>
                                              </a:solidFill>
                                              <a:latin typeface="Cambria Math"/>
                                            </a:rPr>
                                            <m:t>𝑛</m:t>
                                          </m:r>
                                        </m:e>
                                      </m:d>
                                    </m:e>
                                  </m:nary>
                                </m:e>
                              </m:nary>
                            </m:e>
                          </m:nary>
                        </m:e>
                      </m:nary>
                    </m:oMath>
                  </m:oMathPara>
                </a14:m>
                <a:endParaRPr lang="en-US" sz="2400" dirty="0">
                  <a:solidFill>
                    <a:srgbClr val="C00000"/>
                  </a:solidFill>
                </a:endParaRPr>
              </a:p>
              <a:p>
                <a:pPr marL="514350" indent="-514350">
                  <a:lnSpc>
                    <a:spcPts val="3500"/>
                  </a:lnSpc>
                  <a:buFont typeface="+mj-lt"/>
                  <a:buAutoNum type="arabicPeriod" startAt="4"/>
                </a:pPr>
                <a:r>
                  <a:rPr lang="en-US" sz="2400" dirty="0"/>
                  <a:t>Assert that no cell contains more than one  number. Take the conjunction over all values of </a:t>
                </a:r>
                <a:r>
                  <a:rPr lang="en-US" sz="2400" i="1" dirty="0">
                    <a:ea typeface="Cambria Math" pitchFamily="18" charset="0"/>
                  </a:rPr>
                  <a:t>n</a:t>
                </a:r>
                <a:r>
                  <a:rPr lang="en-US" sz="2400" dirty="0"/>
                  <a:t>, </a:t>
                </a:r>
                <a:r>
                  <a:rPr lang="en-US" sz="2400" i="1" dirty="0"/>
                  <a:t>n’</a:t>
                </a:r>
                <a:r>
                  <a:rPr lang="en-US" sz="2400" dirty="0"/>
                  <a:t>, </a:t>
                </a:r>
                <a:r>
                  <a:rPr lang="en-US" sz="2400" i="1" dirty="0" err="1"/>
                  <a:t>i</a:t>
                </a:r>
                <a:r>
                  <a:rPr lang="en-US" sz="2400" dirty="0"/>
                  <a:t>, and j, where each variable ranges from 1 to 9 and n ≠ </a:t>
                </a:r>
                <a:r>
                  <a:rPr lang="en-US" sz="2400" i="1" dirty="0"/>
                  <a:t>n’</a:t>
                </a:r>
                <a:r>
                  <a:rPr lang="en-US" sz="2400" dirty="0"/>
                  <a:t> , of</a:t>
                </a:r>
              </a:p>
              <a:p>
                <a:pPr>
                  <a:lnSpc>
                    <a:spcPts val="3500"/>
                  </a:lnSpc>
                </a:pPr>
                <a14:m>
                  <m:oMathPara xmlns:m="http://schemas.openxmlformats.org/officeDocument/2006/math">
                    <m:oMathParaPr>
                      <m:jc m:val="centerGroup"/>
                    </m:oMathParaPr>
                    <m:oMath xmlns:m="http://schemas.openxmlformats.org/officeDocument/2006/math">
                      <m:r>
                        <a:rPr lang="en-CA" sz="2800" b="0" i="1" smtClean="0">
                          <a:solidFill>
                            <a:srgbClr val="0000FF"/>
                          </a:solidFill>
                          <a:latin typeface="Cambria Math"/>
                        </a:rPr>
                        <m:t>𝑝</m:t>
                      </m:r>
                      <m:d>
                        <m:dPr>
                          <m:ctrlPr>
                            <a:rPr lang="en-CA" sz="2800" b="0" i="1" smtClean="0">
                              <a:solidFill>
                                <a:srgbClr val="0000FF"/>
                              </a:solidFill>
                              <a:latin typeface="Cambria Math" panose="02040503050406030204" pitchFamily="18" charset="0"/>
                            </a:rPr>
                          </m:ctrlPr>
                        </m:dPr>
                        <m:e>
                          <m:r>
                            <a:rPr lang="en-CA" sz="2800" b="0" i="1" smtClean="0">
                              <a:solidFill>
                                <a:srgbClr val="0000FF"/>
                              </a:solidFill>
                              <a:latin typeface="Cambria Math"/>
                            </a:rPr>
                            <m:t>𝑖</m:t>
                          </m:r>
                          <m:r>
                            <a:rPr lang="en-CA" sz="2800" b="0" i="1" smtClean="0">
                              <a:solidFill>
                                <a:srgbClr val="0000FF"/>
                              </a:solidFill>
                              <a:latin typeface="Cambria Math"/>
                            </a:rPr>
                            <m:t>, </m:t>
                          </m:r>
                          <m:r>
                            <a:rPr lang="en-CA" sz="2800" b="0" i="1" smtClean="0">
                              <a:solidFill>
                                <a:srgbClr val="0000FF"/>
                              </a:solidFill>
                              <a:latin typeface="Cambria Math"/>
                            </a:rPr>
                            <m:t>𝑗</m:t>
                          </m:r>
                          <m:r>
                            <a:rPr lang="en-CA" sz="2800" b="0" i="1" smtClean="0">
                              <a:solidFill>
                                <a:srgbClr val="0000FF"/>
                              </a:solidFill>
                              <a:latin typeface="Cambria Math"/>
                            </a:rPr>
                            <m:t>, </m:t>
                          </m:r>
                          <m:r>
                            <a:rPr lang="en-CA" sz="2800" b="0" i="1" smtClean="0">
                              <a:solidFill>
                                <a:srgbClr val="0000FF"/>
                              </a:solidFill>
                              <a:latin typeface="Cambria Math"/>
                            </a:rPr>
                            <m:t>𝑛</m:t>
                          </m:r>
                        </m:e>
                      </m:d>
                      <m:r>
                        <a:rPr lang="en-CA" sz="2800" b="0" i="1" smtClean="0">
                          <a:solidFill>
                            <a:srgbClr val="0000FF"/>
                          </a:solidFill>
                          <a:latin typeface="Cambria Math"/>
                          <a:ea typeface="Cambria Math"/>
                        </a:rPr>
                        <m:t>→ ¬</m:t>
                      </m:r>
                      <m:r>
                        <a:rPr lang="en-CA" sz="2800" b="0" i="1" smtClean="0">
                          <a:solidFill>
                            <a:srgbClr val="0000FF"/>
                          </a:solidFill>
                          <a:latin typeface="Cambria Math"/>
                          <a:ea typeface="Cambria Math"/>
                        </a:rPr>
                        <m:t>𝑝</m:t>
                      </m:r>
                      <m:r>
                        <a:rPr lang="en-CA" sz="2800" b="0" i="1" smtClean="0">
                          <a:solidFill>
                            <a:srgbClr val="0000FF"/>
                          </a:solidFill>
                          <a:latin typeface="Cambria Math"/>
                          <a:ea typeface="Cambria Math"/>
                        </a:rPr>
                        <m:t>(</m:t>
                      </m:r>
                      <m:r>
                        <a:rPr lang="en-CA" sz="2800" b="0" i="1" smtClean="0">
                          <a:solidFill>
                            <a:srgbClr val="0000FF"/>
                          </a:solidFill>
                          <a:latin typeface="Cambria Math"/>
                          <a:ea typeface="Cambria Math"/>
                        </a:rPr>
                        <m:t>𝑖</m:t>
                      </m:r>
                      <m:r>
                        <a:rPr lang="en-CA" sz="2800" b="0" i="1" smtClean="0">
                          <a:solidFill>
                            <a:srgbClr val="0000FF"/>
                          </a:solidFill>
                          <a:latin typeface="Cambria Math"/>
                          <a:ea typeface="Cambria Math"/>
                        </a:rPr>
                        <m:t>, </m:t>
                      </m:r>
                      <m:r>
                        <a:rPr lang="en-CA" sz="2800" b="0" i="1" smtClean="0">
                          <a:solidFill>
                            <a:srgbClr val="0000FF"/>
                          </a:solidFill>
                          <a:latin typeface="Cambria Math"/>
                          <a:ea typeface="Cambria Math"/>
                        </a:rPr>
                        <m:t>𝑗</m:t>
                      </m:r>
                      <m:r>
                        <a:rPr lang="en-CA" sz="2800" b="0" i="1" smtClean="0">
                          <a:solidFill>
                            <a:srgbClr val="0000FF"/>
                          </a:solidFill>
                          <a:latin typeface="Cambria Math"/>
                          <a:ea typeface="Cambria Math"/>
                        </a:rPr>
                        <m:t>, </m:t>
                      </m:r>
                      <m:sSup>
                        <m:sSupPr>
                          <m:ctrlPr>
                            <a:rPr lang="en-CA" sz="2800" b="0" i="1" smtClean="0">
                              <a:solidFill>
                                <a:srgbClr val="0000FF"/>
                              </a:solidFill>
                              <a:latin typeface="Cambria Math" panose="02040503050406030204" pitchFamily="18" charset="0"/>
                              <a:ea typeface="Cambria Math"/>
                            </a:rPr>
                          </m:ctrlPr>
                        </m:sSupPr>
                        <m:e>
                          <m:r>
                            <a:rPr lang="en-CA" sz="2800" b="0" i="1" smtClean="0">
                              <a:solidFill>
                                <a:srgbClr val="0000FF"/>
                              </a:solidFill>
                              <a:latin typeface="Cambria Math"/>
                              <a:ea typeface="Cambria Math"/>
                            </a:rPr>
                            <m:t>𝑛</m:t>
                          </m:r>
                        </m:e>
                        <m:sup>
                          <m:r>
                            <a:rPr lang="en-CA" sz="2800" b="0" i="1" smtClean="0">
                              <a:solidFill>
                                <a:srgbClr val="0000FF"/>
                              </a:solidFill>
                              <a:latin typeface="Cambria Math"/>
                              <a:ea typeface="Cambria Math"/>
                            </a:rPr>
                            <m:t>′</m:t>
                          </m:r>
                        </m:sup>
                      </m:sSup>
                      <m:r>
                        <a:rPr lang="en-CA" sz="2800" b="0" i="1" smtClean="0">
                          <a:solidFill>
                            <a:srgbClr val="0000FF"/>
                          </a:solidFill>
                          <a:latin typeface="Cambria Math"/>
                          <a:ea typeface="Cambria Math"/>
                        </a:rPr>
                        <m:t>)</m:t>
                      </m:r>
                    </m:oMath>
                  </m:oMathPara>
                </a14:m>
                <a:endParaRPr lang="en-US" sz="2800" dirty="0">
                  <a:solidFill>
                    <a:srgbClr val="0000FF"/>
                  </a:solidFill>
                </a:endParaRPr>
              </a:p>
              <a:p>
                <a:pPr marL="514350" indent="-514350">
                  <a:lnSpc>
                    <a:spcPts val="3500"/>
                  </a:lnSpc>
                  <a:buFont typeface="+mj-lt"/>
                  <a:buAutoNum type="arabicPeriod" startAt="5"/>
                </a:pPr>
                <a:r>
                  <a:rPr lang="en-US" sz="2800" dirty="0"/>
                  <a:t>Assert that the cell values shown in the given instance hold (as a conjunctive form). This helps to further simplify the above 4 assertions. For the given example:   </a:t>
                </a:r>
                <a14:m>
                  <m:oMath xmlns:m="http://schemas.openxmlformats.org/officeDocument/2006/math">
                    <m:r>
                      <a:rPr lang="en-CA" sz="2400" b="0" i="1" smtClean="0">
                        <a:solidFill>
                          <a:srgbClr val="0000FF"/>
                        </a:solidFill>
                        <a:latin typeface="Cambria Math"/>
                      </a:rPr>
                      <m:t>𝑝</m:t>
                    </m:r>
                    <m:r>
                      <a:rPr lang="en-CA" sz="2400" b="0" i="1" smtClean="0">
                        <a:solidFill>
                          <a:srgbClr val="0000FF"/>
                        </a:solidFill>
                        <a:latin typeface="Cambria Math"/>
                      </a:rPr>
                      <m:t>(1,2,2)∧</m:t>
                    </m:r>
                    <m:r>
                      <a:rPr lang="en-CA" sz="2400" i="1">
                        <a:solidFill>
                          <a:srgbClr val="0000FF"/>
                        </a:solidFill>
                        <a:latin typeface="Cambria Math"/>
                        <a:ea typeface="Cambria Math"/>
                      </a:rPr>
                      <m:t>𝑝</m:t>
                    </m:r>
                    <m:r>
                      <a:rPr lang="en-CA" sz="2400" i="1">
                        <a:solidFill>
                          <a:srgbClr val="0000FF"/>
                        </a:solidFill>
                        <a:latin typeface="Cambria Math"/>
                        <a:ea typeface="Cambria Math"/>
                      </a:rPr>
                      <m:t>(1,3,9)∧</m:t>
                    </m:r>
                    <m:r>
                      <a:rPr lang="en-CA" sz="2400" i="1">
                        <a:solidFill>
                          <a:srgbClr val="0000FF"/>
                        </a:solidFill>
                        <a:latin typeface="Cambria Math"/>
                        <a:ea typeface="Cambria Math"/>
                      </a:rPr>
                      <m:t>𝑝</m:t>
                    </m:r>
                    <m:r>
                      <a:rPr lang="en-CA" sz="2400" i="1">
                        <a:solidFill>
                          <a:srgbClr val="0000FF"/>
                        </a:solidFill>
                        <a:latin typeface="Cambria Math"/>
                        <a:ea typeface="Cambria Math"/>
                      </a:rPr>
                      <m:t>(1,7,4)∧</m:t>
                    </m:r>
                    <m:r>
                      <a:rPr lang="en-CA" sz="2400" i="1">
                        <a:solidFill>
                          <a:srgbClr val="0000FF"/>
                        </a:solidFill>
                        <a:latin typeface="Cambria Math"/>
                        <a:ea typeface="Cambria Math"/>
                      </a:rPr>
                      <m:t>𝑝</m:t>
                    </m:r>
                    <m:r>
                      <a:rPr lang="en-CA" sz="2400" i="1">
                        <a:solidFill>
                          <a:srgbClr val="0000FF"/>
                        </a:solidFill>
                        <a:latin typeface="Cambria Math"/>
                        <a:ea typeface="Cambria Math"/>
                      </a:rPr>
                      <m:t>(2,4,5)∧⋯</m:t>
                    </m:r>
                  </m:oMath>
                </a14:m>
                <a:endParaRPr lang="en-US" sz="2400" dirty="0">
                  <a:solidFill>
                    <a:srgbClr val="0000FF"/>
                  </a:solidFill>
                </a:endParaRPr>
              </a:p>
              <a:p>
                <a:pPr>
                  <a:lnSpc>
                    <a:spcPts val="3500"/>
                  </a:lnSpc>
                </a:pPr>
                <a:endParaRPr lang="en-US" sz="2400" dirty="0">
                  <a:solidFill>
                    <a:srgbClr val="C00000"/>
                  </a:solidFill>
                </a:endParaRPr>
              </a:p>
              <a:p>
                <a:pPr>
                  <a:lnSpc>
                    <a:spcPts val="3500"/>
                  </a:lnSpc>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66800"/>
                <a:ext cx="8382000" cy="5440362"/>
              </a:xfrm>
              <a:blipFill rotWithShape="1">
                <a:blip r:embed="rId2"/>
                <a:stretch>
                  <a:fillRect l="-1455" t="-112" r="-1527" b="-2018"/>
                </a:stretch>
              </a:blipFill>
            </p:spPr>
            <p:txBody>
              <a:bodyPr/>
              <a:lstStyle/>
              <a:p>
                <a:r>
                  <a:rPr lang="en-CA">
                    <a:noFill/>
                  </a:rPr>
                  <a:t> </a:t>
                </a:r>
              </a:p>
            </p:txBody>
          </p:sp>
        </mc:Fallback>
      </mc:AlternateContent>
      <p:sp>
        <p:nvSpPr>
          <p:cNvPr id="9"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60</a:t>
            </a:fld>
            <a:endParaRPr lang="en-US" sz="1600" b="1" dirty="0"/>
          </a:p>
        </p:txBody>
      </p:sp>
    </p:spTree>
    <p:extLst>
      <p:ext uri="{BB962C8B-B14F-4D97-AF65-F5344CB8AC3E}">
        <p14:creationId xmlns:p14="http://schemas.microsoft.com/office/powerpoint/2010/main" val="13343203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Satisfiability Problems</a:t>
            </a:r>
          </a:p>
        </p:txBody>
      </p:sp>
      <p:sp>
        <p:nvSpPr>
          <p:cNvPr id="3" name="Content Placeholder 2"/>
          <p:cNvSpPr>
            <a:spLocks noGrp="1"/>
          </p:cNvSpPr>
          <p:nvPr>
            <p:ph idx="1"/>
          </p:nvPr>
        </p:nvSpPr>
        <p:spPr>
          <a:xfrm>
            <a:off x="457200" y="1295400"/>
            <a:ext cx="8229600" cy="5257800"/>
          </a:xfrm>
        </p:spPr>
        <p:txBody>
          <a:bodyPr/>
          <a:lstStyle/>
          <a:p>
            <a:pPr>
              <a:spcAft>
                <a:spcPts val="1200"/>
              </a:spcAft>
            </a:pPr>
            <a:r>
              <a:rPr lang="en-US" sz="2600" dirty="0"/>
              <a:t>To solve a Sudoku puzzle, we need to find an assignment of truth values to the </a:t>
            </a:r>
            <a:r>
              <a:rPr lang="en-US" sz="2600" dirty="0">
                <a:ea typeface="Cambria Math" pitchFamily="18" charset="0"/>
              </a:rPr>
              <a:t>729</a:t>
            </a:r>
            <a:r>
              <a:rPr lang="en-US" sz="2600" dirty="0"/>
              <a:t> variables of the form </a:t>
            </a:r>
            <a:r>
              <a:rPr lang="en-US" sz="2600" i="1" dirty="0"/>
              <a:t>p(</a:t>
            </a:r>
            <a:r>
              <a:rPr lang="en-US" sz="2600" i="1" dirty="0" err="1"/>
              <a:t>i</a:t>
            </a:r>
            <a:r>
              <a:rPr lang="en-US" sz="2600" i="1" dirty="0"/>
              <a:t>, j, n) </a:t>
            </a:r>
            <a:r>
              <a:rPr lang="en-US" sz="2600" dirty="0"/>
              <a:t>that makes the conjunction </a:t>
            </a:r>
            <a:r>
              <a:rPr lang="en-US" sz="2600"/>
              <a:t>of these </a:t>
            </a:r>
            <a:r>
              <a:rPr lang="en-US" sz="2600" dirty="0"/>
              <a:t>assertions true. Those variables that are assigned T yield a solution to the puzzle.</a:t>
            </a:r>
          </a:p>
          <a:p>
            <a:pPr>
              <a:spcAft>
                <a:spcPts val="1200"/>
              </a:spcAft>
            </a:pPr>
            <a:r>
              <a:rPr lang="en-US" sz="2600" dirty="0"/>
              <a:t>A truth table can always be used to determine the satisfiability of a compound proposition. But this is too complex even for modern computers for large problems.</a:t>
            </a:r>
          </a:p>
          <a:p>
            <a:pPr>
              <a:spcAft>
                <a:spcPts val="1200"/>
              </a:spcAft>
            </a:pPr>
            <a:r>
              <a:rPr lang="en-US" sz="2600" dirty="0"/>
              <a:t>There has been much work on developing efficient methods for solving satisfiability problems as many practical problems can be translated into satisfiability problems.</a:t>
            </a:r>
          </a:p>
        </p:txBody>
      </p:sp>
      <p:sp>
        <p:nvSpPr>
          <p:cNvPr id="4"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61</a:t>
            </a:fld>
            <a:endParaRPr lang="en-US" sz="1600" b="1" dirty="0"/>
          </a:p>
        </p:txBody>
      </p:sp>
    </p:spTree>
    <p:extLst>
      <p:ext uri="{BB962C8B-B14F-4D97-AF65-F5344CB8AC3E}">
        <p14:creationId xmlns:p14="http://schemas.microsoft.com/office/powerpoint/2010/main" val="27288707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DCCF90B-DD25-E549-8018-710DBE5D78AB}" type="slidenum">
              <a:rPr lang="en-US" smtClean="0"/>
              <a:pPr>
                <a:defRPr/>
              </a:pPr>
              <a:t>62</a:t>
            </a:fld>
            <a:endParaRPr lang="en-US" dirty="0"/>
          </a:p>
        </p:txBody>
      </p:sp>
      <p:pic>
        <p:nvPicPr>
          <p:cNvPr id="114703" name="Picture 15" descr="C:\Users\andy\AppData\Local\Microsoft\Windows\Temporary Internet Files\Content.IE5\JW1DOTVX\question_mark_serious_thinker_500_clr[1].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154621" y="685800"/>
            <a:ext cx="47244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76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Propositional Logic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321040" cy="5257800"/>
              </a:xfrm>
            </p:spPr>
            <p:txBody>
              <a:bodyPr/>
              <a:lstStyle/>
              <a:p>
                <a:pPr>
                  <a:spcBef>
                    <a:spcPts val="600"/>
                  </a:spcBef>
                </a:pPr>
                <a:r>
                  <a:rPr lang="en-US" sz="2800" b="1" dirty="0"/>
                  <a:t>Constructing Propositions</a:t>
                </a:r>
              </a:p>
              <a:p>
                <a:pPr lvl="1">
                  <a:spcBef>
                    <a:spcPts val="600"/>
                  </a:spcBef>
                </a:pPr>
                <a:r>
                  <a:rPr lang="en-US" sz="2400" b="1" dirty="0"/>
                  <a:t>Propositional Variables:   </a:t>
                </a:r>
                <a:r>
                  <a:rPr lang="en-US" sz="2400" i="1" dirty="0"/>
                  <a:t>p</a:t>
                </a:r>
                <a:r>
                  <a:rPr lang="en-US" sz="2400" dirty="0"/>
                  <a:t>, </a:t>
                </a:r>
                <a:r>
                  <a:rPr lang="en-US" sz="2400" i="1" dirty="0"/>
                  <a:t>q, r</a:t>
                </a:r>
                <a:r>
                  <a:rPr lang="en-US" sz="2400" dirty="0"/>
                  <a:t>, </a:t>
                </a:r>
                <a:r>
                  <a:rPr lang="en-US" sz="2400" i="1" dirty="0"/>
                  <a:t>s</a:t>
                </a:r>
                <a:r>
                  <a:rPr lang="en-US" sz="2400" dirty="0"/>
                  <a:t>, …</a:t>
                </a:r>
              </a:p>
              <a:p>
                <a:pPr lvl="1">
                  <a:spcBef>
                    <a:spcPts val="600"/>
                  </a:spcBef>
                </a:pPr>
                <a:r>
                  <a:rPr lang="en-US" sz="2400" dirty="0"/>
                  <a:t>The proposition that is always true is denoted by </a:t>
                </a:r>
                <a:r>
                  <a:rPr lang="en-US" sz="2400" b="1" dirty="0"/>
                  <a:t>T</a:t>
                </a:r>
                <a:r>
                  <a:rPr lang="en-US" sz="2400" dirty="0"/>
                  <a:t> and the proposition that is always false is denoted by </a:t>
                </a:r>
                <a:r>
                  <a:rPr lang="en-US" sz="2400" b="1" dirty="0"/>
                  <a:t>F</a:t>
                </a:r>
                <a:r>
                  <a:rPr lang="en-US" sz="2400" dirty="0"/>
                  <a:t>.</a:t>
                </a:r>
              </a:p>
              <a:p>
                <a:pPr lvl="1">
                  <a:spcBef>
                    <a:spcPts val="600"/>
                  </a:spcBef>
                </a:pPr>
                <a:r>
                  <a:rPr lang="en-US" sz="2400" b="1" dirty="0"/>
                  <a:t>Compound Propositions</a:t>
                </a:r>
                <a:r>
                  <a:rPr lang="en-US" sz="2400" dirty="0"/>
                  <a:t>:  constructed from logical connectives and other propositions</a:t>
                </a:r>
              </a:p>
              <a:p>
                <a:pPr lvl="2" defTabSz="720725">
                  <a:spcBef>
                    <a:spcPts val="600"/>
                  </a:spcBef>
                </a:pPr>
                <a:r>
                  <a:rPr lang="en-US" sz="2200" b="1" dirty="0"/>
                  <a:t>Negation          </a:t>
                </a:r>
                <a:r>
                  <a:rPr lang="en-US" sz="2200" b="1" dirty="0">
                    <a:latin typeface="Cambria Math" panose="02040503050406030204" pitchFamily="18" charset="0"/>
                    <a:ea typeface="Cambria Math" panose="02040503050406030204" pitchFamily="18" charset="0"/>
                  </a:rPr>
                  <a:t>¬</a:t>
                </a:r>
                <a:r>
                  <a:rPr lang="en-US" sz="2200" dirty="0">
                    <a:latin typeface="Cambria Math" panose="02040503050406030204" pitchFamily="18" charset="0"/>
                    <a:ea typeface="Cambria Math" panose="02040503050406030204" pitchFamily="18" charset="0"/>
                  </a:rPr>
                  <a:t>    	</a:t>
                </a:r>
                <a:r>
                  <a:rPr lang="en-US" sz="2200" dirty="0">
                    <a:solidFill>
                      <a:srgbClr val="C00000"/>
                    </a:solidFill>
                    <a:latin typeface="Cambria Math" panose="02040503050406030204" pitchFamily="18" charset="0"/>
                    <a:ea typeface="Cambria Math" panose="02040503050406030204" pitchFamily="18" charset="0"/>
                  </a:rPr>
                  <a:t>(not) 			</a:t>
                </a:r>
                <a14:m>
                  <m:oMath xmlns:m="http://schemas.openxmlformats.org/officeDocument/2006/math">
                    <m:r>
                      <a:rPr lang="en-US" sz="2200" i="1" smtClean="0">
                        <a:solidFill>
                          <a:srgbClr val="0000FF"/>
                        </a:solidFill>
                        <a:latin typeface="Cambria Math"/>
                        <a:ea typeface="Cambria Math"/>
                      </a:rPr>
                      <m:t>¬</m:t>
                    </m:r>
                    <m:r>
                      <a:rPr lang="en-CA" sz="2200" b="0" i="1" smtClean="0">
                        <a:solidFill>
                          <a:srgbClr val="0000FF"/>
                        </a:solidFill>
                        <a:latin typeface="Cambria Math"/>
                        <a:ea typeface="Cambria Math"/>
                      </a:rPr>
                      <m:t>𝑝</m:t>
                    </m:r>
                  </m:oMath>
                </a14:m>
                <a:endParaRPr lang="en-US" sz="2200" dirty="0">
                  <a:solidFill>
                    <a:srgbClr val="0000FF"/>
                  </a:solidFill>
                </a:endParaRPr>
              </a:p>
              <a:p>
                <a:pPr lvl="2" defTabSz="720725">
                  <a:spcBef>
                    <a:spcPts val="600"/>
                  </a:spcBef>
                </a:pPr>
                <a:r>
                  <a:rPr lang="en-US" sz="2200" b="1" dirty="0"/>
                  <a:t>Conjunction     </a:t>
                </a:r>
                <a:r>
                  <a:rPr lang="en-US" sz="2000" b="1" dirty="0">
                    <a:latin typeface="Cambria Math" pitchFamily="18" charset="0"/>
                    <a:ea typeface="Cambria Math" pitchFamily="18" charset="0"/>
                  </a:rPr>
                  <a:t>∧ </a:t>
                </a:r>
                <a:r>
                  <a:rPr lang="en-US" sz="2000" dirty="0">
                    <a:latin typeface="Cambria Math" pitchFamily="18" charset="0"/>
                    <a:ea typeface="Cambria Math" pitchFamily="18" charset="0"/>
                  </a:rPr>
                  <a:t>		</a:t>
                </a:r>
                <a:r>
                  <a:rPr lang="en-US" sz="2000" dirty="0">
                    <a:solidFill>
                      <a:srgbClr val="C00000"/>
                    </a:solidFill>
                    <a:latin typeface="Cambria Math" pitchFamily="18" charset="0"/>
                    <a:ea typeface="Cambria Math" pitchFamily="18" charset="0"/>
                  </a:rPr>
                  <a:t>(and) 			</a:t>
                </a:r>
                <a14:m>
                  <m:oMath xmlns:m="http://schemas.openxmlformats.org/officeDocument/2006/math">
                    <m:r>
                      <a:rPr lang="en-CA" sz="2200" i="1">
                        <a:solidFill>
                          <a:srgbClr val="0000FF"/>
                        </a:solidFill>
                        <a:latin typeface="Cambria Math"/>
                        <a:ea typeface="Cambria Math"/>
                      </a:rPr>
                      <m:t>𝑝</m:t>
                    </m:r>
                    <m:r>
                      <a:rPr lang="en-CA" sz="2200" i="1" smtClean="0">
                        <a:solidFill>
                          <a:srgbClr val="0000FF"/>
                        </a:solidFill>
                        <a:latin typeface="Cambria Math"/>
                        <a:ea typeface="Cambria Math"/>
                      </a:rPr>
                      <m:t>∧</m:t>
                    </m:r>
                    <m:r>
                      <a:rPr lang="en-CA" sz="2200" b="0" i="1" smtClean="0">
                        <a:solidFill>
                          <a:srgbClr val="0000FF"/>
                        </a:solidFill>
                        <a:latin typeface="Cambria Math"/>
                        <a:ea typeface="Cambria Math"/>
                      </a:rPr>
                      <m:t>𝑞</m:t>
                    </m:r>
                  </m:oMath>
                </a14:m>
                <a:endParaRPr lang="en-US" sz="2200" dirty="0">
                  <a:solidFill>
                    <a:srgbClr val="C00000"/>
                  </a:solidFill>
                </a:endParaRPr>
              </a:p>
              <a:p>
                <a:pPr lvl="2" defTabSz="720725">
                  <a:spcBef>
                    <a:spcPts val="600"/>
                  </a:spcBef>
                </a:pPr>
                <a:r>
                  <a:rPr lang="en-US" sz="2200" b="1" dirty="0"/>
                  <a:t>Disjunction      </a:t>
                </a:r>
                <a:r>
                  <a:rPr lang="en-US" sz="2200" b="1" dirty="0">
                    <a:latin typeface="Cambria Math" panose="02040503050406030204" pitchFamily="18" charset="0"/>
                    <a:ea typeface="Cambria Math" panose="02040503050406030204" pitchFamily="18" charset="0"/>
                  </a:rPr>
                  <a:t>∨</a:t>
                </a:r>
                <a:r>
                  <a:rPr lang="en-US" sz="2200" dirty="0">
                    <a:latin typeface="Cambria Math" panose="02040503050406030204" pitchFamily="18" charset="0"/>
                    <a:ea typeface="Cambria Math" panose="02040503050406030204" pitchFamily="18" charset="0"/>
                  </a:rPr>
                  <a:t> 		</a:t>
                </a:r>
                <a:r>
                  <a:rPr lang="en-US" sz="2200" dirty="0">
                    <a:solidFill>
                      <a:srgbClr val="C00000"/>
                    </a:solidFill>
                    <a:latin typeface="Cambria Math" panose="02040503050406030204" pitchFamily="18" charset="0"/>
                    <a:ea typeface="Cambria Math" panose="02040503050406030204" pitchFamily="18" charset="0"/>
                  </a:rPr>
                  <a:t>(or) 			</a:t>
                </a:r>
                <a14:m>
                  <m:oMath xmlns:m="http://schemas.openxmlformats.org/officeDocument/2006/math">
                    <m:r>
                      <a:rPr lang="en-CA" sz="2200" i="1">
                        <a:solidFill>
                          <a:srgbClr val="0000FF"/>
                        </a:solidFill>
                        <a:latin typeface="Cambria Math"/>
                        <a:ea typeface="Cambria Math"/>
                      </a:rPr>
                      <m:t>𝑝</m:t>
                    </m:r>
                    <m:r>
                      <a:rPr lang="en-CA" sz="2200" i="1" smtClean="0">
                        <a:solidFill>
                          <a:srgbClr val="0000FF"/>
                        </a:solidFill>
                        <a:latin typeface="Cambria Math"/>
                        <a:ea typeface="Cambria Math"/>
                      </a:rPr>
                      <m:t>∨</m:t>
                    </m:r>
                    <m:r>
                      <a:rPr lang="en-CA" sz="2200" i="1">
                        <a:solidFill>
                          <a:srgbClr val="0000FF"/>
                        </a:solidFill>
                        <a:latin typeface="Cambria Math"/>
                        <a:ea typeface="Cambria Math"/>
                      </a:rPr>
                      <m:t>𝑞</m:t>
                    </m:r>
                  </m:oMath>
                </a14:m>
                <a:endParaRPr lang="en-US" sz="2200" dirty="0">
                  <a:solidFill>
                    <a:srgbClr val="C00000"/>
                  </a:solidFill>
                  <a:latin typeface="Cambria Math" panose="02040503050406030204" pitchFamily="18" charset="0"/>
                  <a:ea typeface="Cambria Math" panose="02040503050406030204" pitchFamily="18" charset="0"/>
                </a:endParaRPr>
              </a:p>
              <a:p>
                <a:pPr lvl="2" defTabSz="720725">
                  <a:spcBef>
                    <a:spcPts val="600"/>
                  </a:spcBef>
                </a:pPr>
                <a:r>
                  <a:rPr lang="en-US" sz="2200" b="1" dirty="0"/>
                  <a:t>Implication      </a:t>
                </a:r>
                <a:r>
                  <a:rPr lang="en-US" sz="2200" b="1" dirty="0">
                    <a:ea typeface="Cambria Math" panose="02040503050406030204" pitchFamily="18" charset="0"/>
                    <a:sym typeface="Symbol"/>
                  </a:rPr>
                  <a:t></a:t>
                </a:r>
                <a:r>
                  <a:rPr lang="en-US" sz="2200" dirty="0">
                    <a:ea typeface="Cambria Math" panose="02040503050406030204" pitchFamily="18" charset="0"/>
                    <a:sym typeface="Symbol"/>
                  </a:rPr>
                  <a:t>  	</a:t>
                </a:r>
                <a:r>
                  <a:rPr lang="en-US" sz="2200" dirty="0">
                    <a:solidFill>
                      <a:srgbClr val="C00000"/>
                    </a:solidFill>
                    <a:ea typeface="Cambria Math" panose="02040503050406030204" pitchFamily="18" charset="0"/>
                    <a:sym typeface="Symbol"/>
                  </a:rPr>
                  <a:t>(if, then) 		</a:t>
                </a:r>
                <a14:m>
                  <m:oMath xmlns:m="http://schemas.openxmlformats.org/officeDocument/2006/math">
                    <m:r>
                      <a:rPr lang="en-CA" sz="2200" i="1">
                        <a:solidFill>
                          <a:srgbClr val="0000FF"/>
                        </a:solidFill>
                        <a:latin typeface="Cambria Math"/>
                        <a:ea typeface="Cambria Math"/>
                      </a:rPr>
                      <m:t>𝑝</m:t>
                    </m:r>
                    <m:r>
                      <a:rPr lang="en-CA" sz="2200" i="1" smtClean="0">
                        <a:solidFill>
                          <a:srgbClr val="0000FF"/>
                        </a:solidFill>
                        <a:latin typeface="Cambria Math"/>
                        <a:ea typeface="Cambria Math"/>
                      </a:rPr>
                      <m:t>→</m:t>
                    </m:r>
                    <m:r>
                      <a:rPr lang="en-CA" sz="2200" i="1">
                        <a:solidFill>
                          <a:srgbClr val="0000FF"/>
                        </a:solidFill>
                        <a:latin typeface="Cambria Math"/>
                        <a:ea typeface="Cambria Math"/>
                      </a:rPr>
                      <m:t>𝑞</m:t>
                    </m:r>
                  </m:oMath>
                </a14:m>
                <a:endParaRPr lang="en-US" sz="2200" dirty="0">
                  <a:solidFill>
                    <a:srgbClr val="C00000"/>
                  </a:solidFill>
                  <a:ea typeface="Cambria Math" panose="02040503050406030204" pitchFamily="18" charset="0"/>
                  <a:sym typeface="Symbol"/>
                </a:endParaRPr>
              </a:p>
              <a:p>
                <a:pPr lvl="2" defTabSz="720725">
                  <a:spcBef>
                    <a:spcPts val="600"/>
                  </a:spcBef>
                </a:pPr>
                <a:r>
                  <a:rPr lang="en-US" sz="2200" b="1" dirty="0" err="1"/>
                  <a:t>Biconditional</a:t>
                </a:r>
                <a:r>
                  <a:rPr lang="en-US" sz="2200" b="1" dirty="0">
                    <a:latin typeface="Cambria" panose="02040503050406030204" pitchFamily="18" charset="0"/>
                  </a:rPr>
                  <a:t>  </a:t>
                </a:r>
                <a:r>
                  <a:rPr lang="en-US" sz="2200" b="1" dirty="0">
                    <a:ea typeface="Cambria Math" panose="02040503050406030204" pitchFamily="18" charset="0"/>
                    <a:sym typeface="Symbol"/>
                  </a:rPr>
                  <a:t></a:t>
                </a:r>
                <a:r>
                  <a:rPr lang="en-US" sz="2200" dirty="0">
                    <a:ea typeface="Cambria Math" panose="02040503050406030204" pitchFamily="18" charset="0"/>
                    <a:sym typeface="Symbol"/>
                  </a:rPr>
                  <a:t> 		</a:t>
                </a:r>
                <a:r>
                  <a:rPr lang="en-US" sz="2200" dirty="0">
                    <a:solidFill>
                      <a:srgbClr val="C00000"/>
                    </a:solidFill>
                    <a:ea typeface="Cambria Math" panose="02040503050406030204" pitchFamily="18" charset="0"/>
                    <a:sym typeface="Symbol"/>
                  </a:rPr>
                  <a:t>(if and only if) 	</a:t>
                </a:r>
                <a14:m>
                  <m:oMath xmlns:m="http://schemas.openxmlformats.org/officeDocument/2006/math">
                    <m:r>
                      <a:rPr lang="en-CA" sz="2200" i="1">
                        <a:solidFill>
                          <a:srgbClr val="0000FF"/>
                        </a:solidFill>
                        <a:latin typeface="Cambria Math"/>
                        <a:ea typeface="Cambria Math"/>
                      </a:rPr>
                      <m:t>𝑝</m:t>
                    </m:r>
                    <m:r>
                      <a:rPr lang="en-CA" sz="2200" i="1" smtClean="0">
                        <a:solidFill>
                          <a:srgbClr val="0000FF"/>
                        </a:solidFill>
                        <a:latin typeface="Cambria Math"/>
                        <a:ea typeface="Cambria Math"/>
                      </a:rPr>
                      <m:t>↔</m:t>
                    </m:r>
                    <m:r>
                      <a:rPr lang="en-CA" sz="2200" i="1">
                        <a:solidFill>
                          <a:srgbClr val="0000FF"/>
                        </a:solidFill>
                        <a:latin typeface="Cambria Math"/>
                        <a:ea typeface="Cambria Math"/>
                      </a:rPr>
                      <m:t>𝑞</m:t>
                    </m:r>
                  </m:oMath>
                </a14:m>
                <a:endParaRPr lang="en-US" sz="2200" dirty="0">
                  <a:solidFill>
                    <a:srgbClr val="C0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321040" cy="5257800"/>
              </a:xfrm>
              <a:blipFill rotWithShape="1">
                <a:blip r:embed="rId2"/>
                <a:stretch>
                  <a:fillRect l="-1465" t="-1044" b="-1972"/>
                </a:stretch>
              </a:blipFill>
            </p:spPr>
            <p:txBody>
              <a:bodyPr/>
              <a:lstStyle/>
              <a:p>
                <a:r>
                  <a:rPr lang="en-CA">
                    <a:noFill/>
                  </a:rPr>
                  <a:t> </a:t>
                </a:r>
              </a:p>
            </p:txBody>
          </p:sp>
        </mc:Fallback>
      </mc:AlternateContent>
      <p:sp>
        <p:nvSpPr>
          <p:cNvPr id="4"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7</a:t>
            </a:fld>
            <a:endParaRPr lang="en-US" sz="1600" b="1" dirty="0"/>
          </a:p>
        </p:txBody>
      </p:sp>
    </p:spTree>
    <p:extLst>
      <p:ext uri="{BB962C8B-B14F-4D97-AF65-F5344CB8AC3E}">
        <p14:creationId xmlns:p14="http://schemas.microsoft.com/office/powerpoint/2010/main" val="3244519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 Propositions: Negation</a:t>
            </a:r>
          </a:p>
        </p:txBody>
      </p:sp>
      <p:sp>
        <p:nvSpPr>
          <p:cNvPr id="5" name="Content Placeholder 2"/>
          <p:cNvSpPr>
            <a:spLocks noGrp="1"/>
          </p:cNvSpPr>
          <p:nvPr>
            <p:ph idx="1"/>
          </p:nvPr>
        </p:nvSpPr>
        <p:spPr>
          <a:xfrm>
            <a:off x="457200" y="1295400"/>
            <a:ext cx="8458200" cy="1066800"/>
          </a:xfrm>
        </p:spPr>
        <p:style>
          <a:lnRef idx="1">
            <a:schemeClr val="accent1"/>
          </a:lnRef>
          <a:fillRef idx="2">
            <a:schemeClr val="accent1"/>
          </a:fillRef>
          <a:effectRef idx="1">
            <a:schemeClr val="accent1"/>
          </a:effectRef>
          <a:fontRef idx="minor">
            <a:schemeClr val="dk1"/>
          </a:fontRef>
        </p:style>
        <p:txBody>
          <a:bodyPr/>
          <a:lstStyle/>
          <a:p>
            <a:pPr marL="0" lvl="1" indent="0">
              <a:buClrTx/>
              <a:buNone/>
            </a:pPr>
            <a:r>
              <a:rPr lang="en-US" sz="3200" dirty="0"/>
              <a:t>The </a:t>
            </a:r>
            <a:r>
              <a:rPr lang="en-US" sz="3200" i="1" dirty="0">
                <a:solidFill>
                  <a:srgbClr val="0000FF"/>
                </a:solidFill>
              </a:rPr>
              <a:t>negation</a:t>
            </a:r>
            <a:r>
              <a:rPr lang="en-US" sz="3200" dirty="0"/>
              <a:t> of a proposition </a:t>
            </a:r>
            <a:r>
              <a:rPr lang="en-US" sz="3200" i="1" dirty="0">
                <a:ea typeface="Cambria Math" pitchFamily="18" charset="0"/>
              </a:rPr>
              <a:t>p</a:t>
            </a:r>
            <a:r>
              <a:rPr lang="en-US" sz="3200" dirty="0"/>
              <a:t> is denoted by  </a:t>
            </a:r>
            <a:r>
              <a:rPr lang="en-US" sz="3200" dirty="0">
                <a:solidFill>
                  <a:srgbClr val="0000FF"/>
                </a:solidFill>
                <a:latin typeface="Cambria Math"/>
                <a:ea typeface="Cambria Math"/>
              </a:rPr>
              <a:t>¬</a:t>
            </a:r>
            <a:r>
              <a:rPr lang="en-US" sz="3200" i="1" dirty="0">
                <a:solidFill>
                  <a:srgbClr val="0000FF"/>
                </a:solidFill>
                <a:ea typeface="Cambria Math" pitchFamily="18" charset="0"/>
              </a:rPr>
              <a:t>p</a:t>
            </a:r>
            <a:r>
              <a:rPr lang="en-US" sz="3200" dirty="0"/>
              <a:t> and has this truth table:</a:t>
            </a:r>
          </a:p>
        </p:txBody>
      </p:sp>
      <p:graphicFrame>
        <p:nvGraphicFramePr>
          <p:cNvPr id="9" name="Table 3"/>
          <p:cNvGraphicFramePr>
            <a:graphicFrameLocks noGrp="1"/>
          </p:cNvGraphicFramePr>
          <p:nvPr>
            <p:extLst>
              <p:ext uri="{D42A27DB-BD31-4B8C-83A1-F6EECF244321}">
                <p14:modId xmlns:p14="http://schemas.microsoft.com/office/powerpoint/2010/main" val="3989475849"/>
              </p:ext>
            </p:extLst>
          </p:nvPr>
        </p:nvGraphicFramePr>
        <p:xfrm>
          <a:off x="1524000" y="2712720"/>
          <a:ext cx="6096000" cy="1554480"/>
        </p:xfrm>
        <a:graphic>
          <a:graphicData uri="http://schemas.openxmlformats.org/drawingml/2006/table">
            <a:tbl>
              <a:tblPr firstRow="1" bandRow="1">
                <a:tableStyleId>{21E4AEA4-8DFA-4A89-87EB-49C32662AFE0}</a:tableStyleId>
              </a:tblPr>
              <a:tblGrid>
                <a:gridCol w="3048000">
                  <a:extLst>
                    <a:ext uri="{9D8B030D-6E8A-4147-A177-3AD203B41FA5}">
                      <a16:colId xmlns:a16="http://schemas.microsoft.com/office/drawing/2014/main" val="831567363"/>
                    </a:ext>
                  </a:extLst>
                </a:gridCol>
                <a:gridCol w="3048000">
                  <a:extLst>
                    <a:ext uri="{9D8B030D-6E8A-4147-A177-3AD203B41FA5}">
                      <a16:colId xmlns:a16="http://schemas.microsoft.com/office/drawing/2014/main" val="1633824391"/>
                    </a:ext>
                  </a:extLst>
                </a:gridCol>
              </a:tblGrid>
              <a:tr h="370840">
                <a:tc>
                  <a:txBody>
                    <a:bodyPr/>
                    <a:lstStyle/>
                    <a:p>
                      <a:pPr algn="ctr"/>
                      <a:r>
                        <a:rPr lang="en-US" sz="2800" b="0" i="1"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latin typeface="Cambria Math" panose="02040503050406030204" pitchFamily="18" charset="0"/>
                          <a:ea typeface="Cambria Math" panose="02040503050406030204" pitchFamily="18" charset="0"/>
                        </a:rPr>
                        <a:t>¬</a:t>
                      </a:r>
                      <a:r>
                        <a:rPr lang="en-US" sz="2800" b="0" i="1" dirty="0"/>
                        <a:t>p</a:t>
                      </a:r>
                      <a:endParaRPr lang="en-US" sz="2800" b="0" i="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370840">
                <a:tc>
                  <a:txBody>
                    <a:bodyPr/>
                    <a:lstStyle/>
                    <a:p>
                      <a:pPr algn="ctr"/>
                      <a:r>
                        <a:rPr lang="en-US" sz="2800" dirty="0"/>
                        <a:t>T</a:t>
                      </a:r>
                      <a:endParaRPr lang="en-US" sz="28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t>F</a:t>
                      </a:r>
                      <a:endParaRPr lang="en-US" sz="28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370840">
                <a:tc>
                  <a:txBody>
                    <a:bodyPr/>
                    <a:lstStyle/>
                    <a:p>
                      <a:pPr algn="ctr"/>
                      <a:r>
                        <a:rPr lang="en-US" sz="2800" dirty="0"/>
                        <a:t>F</a:t>
                      </a:r>
                      <a:endParaRPr lang="en-US" sz="28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t>T</a:t>
                      </a:r>
                      <a:endParaRPr lang="en-US" sz="28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bl>
          </a:graphicData>
        </a:graphic>
      </p:graphicFrame>
      <p:sp>
        <p:nvSpPr>
          <p:cNvPr id="6" name="Content Placeholder 4"/>
          <p:cNvSpPr>
            <a:spLocks noGrp="1"/>
          </p:cNvSpPr>
          <p:nvPr>
            <p:ph idx="13"/>
          </p:nvPr>
        </p:nvSpPr>
        <p:spPr>
          <a:xfrm>
            <a:off x="457200" y="4724400"/>
            <a:ext cx="8321040" cy="1600200"/>
          </a:xfrm>
        </p:spPr>
        <p:txBody>
          <a:bodyPr/>
          <a:lstStyle/>
          <a:p>
            <a:r>
              <a:rPr lang="en-US" b="1" dirty="0"/>
              <a:t>Example</a:t>
            </a:r>
            <a:r>
              <a:rPr lang="en-US" dirty="0"/>
              <a:t>: If </a:t>
            </a:r>
            <a:r>
              <a:rPr lang="en-US" i="1" dirty="0">
                <a:ea typeface="Cambria Math" pitchFamily="18" charset="0"/>
              </a:rPr>
              <a:t>p</a:t>
            </a:r>
            <a:r>
              <a:rPr lang="en-US" dirty="0"/>
              <a:t> denotes </a:t>
            </a:r>
            <a:r>
              <a:rPr lang="en-US" dirty="0">
                <a:solidFill>
                  <a:srgbClr val="0000FF"/>
                </a:solidFill>
              </a:rPr>
              <a:t>“The earth is round.”, </a:t>
            </a:r>
            <a:r>
              <a:rPr lang="en-US" dirty="0"/>
              <a:t>then </a:t>
            </a:r>
            <a:r>
              <a:rPr lang="en-US" dirty="0">
                <a:latin typeface="Cambria Math"/>
                <a:ea typeface="Cambria Math"/>
              </a:rPr>
              <a:t>¬</a:t>
            </a:r>
            <a:r>
              <a:rPr lang="en-US" i="1" dirty="0">
                <a:ea typeface="Cambria Math" pitchFamily="18" charset="0"/>
              </a:rPr>
              <a:t>p</a:t>
            </a:r>
            <a:r>
              <a:rPr lang="en-US" dirty="0"/>
              <a:t> denotes </a:t>
            </a:r>
            <a:r>
              <a:rPr lang="en-US" dirty="0">
                <a:solidFill>
                  <a:srgbClr val="0000FF"/>
                </a:solidFill>
              </a:rPr>
              <a:t>“It is not the case that the earth is round,” </a:t>
            </a:r>
            <a:r>
              <a:rPr lang="en-US" dirty="0"/>
              <a:t>or more simply </a:t>
            </a:r>
            <a:r>
              <a:rPr lang="en-US" dirty="0">
                <a:solidFill>
                  <a:srgbClr val="0000FF"/>
                </a:solidFill>
              </a:rPr>
              <a:t>“The earth is not round.”</a:t>
            </a:r>
          </a:p>
        </p:txBody>
      </p:sp>
      <p:sp>
        <p:nvSpPr>
          <p:cNvPr id="7"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8</a:t>
            </a:fld>
            <a:endParaRPr lang="en-US" sz="1600" b="1" dirty="0"/>
          </a:p>
        </p:txBody>
      </p:sp>
      <p:sp>
        <p:nvSpPr>
          <p:cNvPr id="3" name="Rectangle 2"/>
          <p:cNvSpPr/>
          <p:nvPr/>
        </p:nvSpPr>
        <p:spPr>
          <a:xfrm>
            <a:off x="4608000" y="3276000"/>
            <a:ext cx="2988000" cy="432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10" name="Rectangle 9"/>
          <p:cNvSpPr/>
          <p:nvPr/>
        </p:nvSpPr>
        <p:spPr>
          <a:xfrm>
            <a:off x="4608000" y="3780000"/>
            <a:ext cx="2988000" cy="468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320955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left)">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3"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Conjunction</a:t>
            </a:r>
          </a:p>
        </p:txBody>
      </p:sp>
      <p:sp>
        <p:nvSpPr>
          <p:cNvPr id="5" name="Content Placeholder 2"/>
          <p:cNvSpPr>
            <a:spLocks noGrp="1"/>
          </p:cNvSpPr>
          <p:nvPr>
            <p:ph idx="1"/>
          </p:nvPr>
        </p:nvSpPr>
        <p:spPr>
          <a:xfrm>
            <a:off x="457200" y="1295400"/>
            <a:ext cx="8229600" cy="1066800"/>
          </a:xfrm>
        </p:spPr>
        <p:style>
          <a:lnRef idx="1">
            <a:schemeClr val="accent1"/>
          </a:lnRef>
          <a:fillRef idx="2">
            <a:schemeClr val="accent1"/>
          </a:fillRef>
          <a:effectRef idx="1">
            <a:schemeClr val="accent1"/>
          </a:effectRef>
          <a:fontRef idx="minor">
            <a:schemeClr val="dk1"/>
          </a:fontRef>
        </p:style>
        <p:txBody>
          <a:bodyPr/>
          <a:lstStyle/>
          <a:p>
            <a:r>
              <a:rPr lang="en-US" dirty="0"/>
              <a:t>The </a:t>
            </a:r>
            <a:r>
              <a:rPr lang="en-US" i="1" dirty="0">
                <a:solidFill>
                  <a:srgbClr val="0000FF"/>
                </a:solidFill>
              </a:rPr>
              <a:t>conjunction</a:t>
            </a:r>
            <a:r>
              <a:rPr lang="en-US" dirty="0"/>
              <a:t> of propositions </a:t>
            </a:r>
            <a:r>
              <a:rPr lang="en-US" i="1" dirty="0">
                <a:ea typeface="Cambria Math" pitchFamily="18" charset="0"/>
              </a:rPr>
              <a:t>p</a:t>
            </a:r>
            <a:r>
              <a:rPr lang="en-US" dirty="0"/>
              <a:t> and </a:t>
            </a:r>
            <a:r>
              <a:rPr lang="en-US" i="1" dirty="0">
                <a:ea typeface="Cambria Math" pitchFamily="18" charset="0"/>
              </a:rPr>
              <a:t>q</a:t>
            </a:r>
            <a:r>
              <a:rPr lang="en-US" dirty="0"/>
              <a:t> is denoted by </a:t>
            </a:r>
            <a:r>
              <a:rPr lang="en-US" i="1" dirty="0">
                <a:solidFill>
                  <a:srgbClr val="0000FF"/>
                </a:solidFill>
                <a:ea typeface="Cambria Math" pitchFamily="18" charset="0"/>
              </a:rPr>
              <a:t>p</a:t>
            </a:r>
            <a:r>
              <a:rPr lang="en-US" i="1" dirty="0">
                <a:solidFill>
                  <a:srgbClr val="0000FF"/>
                </a:solidFill>
                <a:latin typeface="Cambria Math" pitchFamily="18" charset="0"/>
                <a:ea typeface="Cambria Math" pitchFamily="18" charset="0"/>
              </a:rPr>
              <a:t> </a:t>
            </a:r>
            <a:r>
              <a:rPr lang="en-US" dirty="0">
                <a:solidFill>
                  <a:srgbClr val="0000FF"/>
                </a:solidFill>
                <a:latin typeface="Cambria Math" pitchFamily="18" charset="0"/>
                <a:ea typeface="Cambria Math" pitchFamily="18" charset="0"/>
              </a:rPr>
              <a:t>∧ </a:t>
            </a:r>
            <a:r>
              <a:rPr lang="en-US" i="1" dirty="0">
                <a:solidFill>
                  <a:srgbClr val="0000FF"/>
                </a:solidFill>
                <a:ea typeface="Cambria Math" pitchFamily="18" charset="0"/>
              </a:rPr>
              <a:t>q</a:t>
            </a:r>
            <a:r>
              <a:rPr lang="en-US" i="1" dirty="0">
                <a:solidFill>
                  <a:srgbClr val="0000FF"/>
                </a:solidFill>
                <a:latin typeface="Cambria Math" pitchFamily="18" charset="0"/>
                <a:ea typeface="Cambria Math" pitchFamily="18" charset="0"/>
              </a:rPr>
              <a:t>  </a:t>
            </a:r>
            <a:r>
              <a:rPr lang="en-US" dirty="0"/>
              <a:t>and has this truth table:</a:t>
            </a:r>
          </a:p>
        </p:txBody>
      </p:sp>
      <p:graphicFrame>
        <p:nvGraphicFramePr>
          <p:cNvPr id="9" name="Table 3"/>
          <p:cNvGraphicFramePr>
            <a:graphicFrameLocks noGrp="1"/>
          </p:cNvGraphicFramePr>
          <p:nvPr>
            <p:extLst>
              <p:ext uri="{D42A27DB-BD31-4B8C-83A1-F6EECF244321}">
                <p14:modId xmlns:p14="http://schemas.microsoft.com/office/powerpoint/2010/main" val="3590820469"/>
              </p:ext>
            </p:extLst>
          </p:nvPr>
        </p:nvGraphicFramePr>
        <p:xfrm>
          <a:off x="1524000" y="2438400"/>
          <a:ext cx="6096000" cy="2590800"/>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831567363"/>
                    </a:ext>
                  </a:extLst>
                </a:gridCol>
                <a:gridCol w="2032000">
                  <a:extLst>
                    <a:ext uri="{9D8B030D-6E8A-4147-A177-3AD203B41FA5}">
                      <a16:colId xmlns:a16="http://schemas.microsoft.com/office/drawing/2014/main" val="1633824391"/>
                    </a:ext>
                  </a:extLst>
                </a:gridCol>
                <a:gridCol w="2032000">
                  <a:extLst>
                    <a:ext uri="{9D8B030D-6E8A-4147-A177-3AD203B41FA5}">
                      <a16:colId xmlns:a16="http://schemas.microsoft.com/office/drawing/2014/main" val="2270511431"/>
                    </a:ext>
                  </a:extLst>
                </a:gridCol>
              </a:tblGrid>
              <a:tr h="457200">
                <a:tc>
                  <a:txBody>
                    <a:bodyPr/>
                    <a:lstStyle/>
                    <a:p>
                      <a:pPr algn="ctr"/>
                      <a:r>
                        <a:rPr lang="en-US" sz="2800" b="0" i="1"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0" i="1" dirty="0">
                          <a:latin typeface="+mj-lt"/>
                          <a:ea typeface="Cambria Math" panose="02040503050406030204" pitchFamily="18" charset="0"/>
                        </a:rPr>
                        <a:t>q</a:t>
                      </a:r>
                      <a:endParaRPr lang="en-US" sz="2800" b="0" i="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0" i="1" dirty="0">
                          <a:latin typeface="+mj-lt"/>
                        </a:rPr>
                        <a:t>p </a:t>
                      </a:r>
                      <a:r>
                        <a:rPr lang="en-US" sz="2800" dirty="0">
                          <a:latin typeface="Cambria Math" pitchFamily="18" charset="0"/>
                          <a:ea typeface="Cambria Math" pitchFamily="18" charset="0"/>
                        </a:rPr>
                        <a:t>∧</a:t>
                      </a:r>
                      <a:r>
                        <a:rPr lang="en-US" sz="2800" b="0" dirty="0">
                          <a:latin typeface="+mj-lt"/>
                          <a:ea typeface="Cambria Math" pitchFamily="18" charset="0"/>
                        </a:rPr>
                        <a:t> </a:t>
                      </a:r>
                      <a:r>
                        <a:rPr lang="en-US" sz="2800" b="0" i="1" dirty="0">
                          <a:latin typeface="+mj-lt"/>
                          <a:ea typeface="Cambria Math" pitchFamily="18" charset="0"/>
                        </a:rPr>
                        <a:t>q</a:t>
                      </a:r>
                      <a:endParaRPr lang="en-US" sz="2800" b="0" i="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88888009"/>
                  </a:ext>
                </a:extLst>
              </a:tr>
              <a:tr h="457200">
                <a:tc>
                  <a:txBody>
                    <a:bodyPr/>
                    <a:lstStyle/>
                    <a:p>
                      <a:pPr algn="ctr"/>
                      <a:r>
                        <a:rPr lang="en-US" sz="2800" dirty="0"/>
                        <a:t>T</a:t>
                      </a:r>
                      <a:endParaRPr lang="en-US" sz="28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t>T</a:t>
                      </a:r>
                      <a:endParaRPr lang="en-US" sz="28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0" dirty="0"/>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2903125"/>
                  </a:ext>
                </a:extLst>
              </a:tr>
              <a:tr h="457200">
                <a:tc>
                  <a:txBody>
                    <a:bodyPr/>
                    <a:lstStyle/>
                    <a:p>
                      <a:pPr algn="ctr"/>
                      <a:r>
                        <a:rPr lang="en-US" sz="2800" dirty="0"/>
                        <a:t>T</a:t>
                      </a:r>
                      <a:endParaRPr lang="en-US" sz="28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t>F</a:t>
                      </a:r>
                      <a:endParaRPr lang="en-US" sz="28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0"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1960711"/>
                  </a:ext>
                </a:extLst>
              </a:tr>
              <a:tr h="457200">
                <a:tc>
                  <a:txBody>
                    <a:bodyPr/>
                    <a:lstStyle/>
                    <a:p>
                      <a:pPr algn="ctr"/>
                      <a:r>
                        <a:rPr lang="en-US" sz="2800" b="0"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0" dirty="0"/>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0"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4318555"/>
                  </a:ext>
                </a:extLst>
              </a:tr>
              <a:tr h="457200">
                <a:tc>
                  <a:txBody>
                    <a:bodyPr/>
                    <a:lstStyle/>
                    <a:p>
                      <a:pPr algn="ctr"/>
                      <a:r>
                        <a:rPr lang="en-US" sz="2800" b="0"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0"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0"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13631452"/>
                  </a:ext>
                </a:extLst>
              </a:tr>
            </a:tbl>
          </a:graphicData>
        </a:graphic>
      </p:graphicFrame>
      <p:sp>
        <p:nvSpPr>
          <p:cNvPr id="6" name="Content Placeholder 4"/>
          <p:cNvSpPr>
            <a:spLocks noGrp="1"/>
          </p:cNvSpPr>
          <p:nvPr>
            <p:ph idx="13"/>
          </p:nvPr>
        </p:nvSpPr>
        <p:spPr>
          <a:xfrm>
            <a:off x="457200" y="5029200"/>
            <a:ext cx="8321040" cy="1600200"/>
          </a:xfrm>
        </p:spPr>
        <p:txBody>
          <a:bodyPr/>
          <a:lstStyle/>
          <a:p>
            <a:r>
              <a:rPr lang="en-US" b="1" dirty="0"/>
              <a:t>Example</a:t>
            </a:r>
            <a:r>
              <a:rPr lang="en-US" dirty="0"/>
              <a:t>:  If </a:t>
            </a:r>
            <a:r>
              <a:rPr lang="en-US" i="1" dirty="0">
                <a:ea typeface="Cambria Math" pitchFamily="18" charset="0"/>
              </a:rPr>
              <a:t>p</a:t>
            </a:r>
            <a:r>
              <a:rPr lang="en-US" dirty="0"/>
              <a:t> denotes </a:t>
            </a:r>
            <a:r>
              <a:rPr lang="en-US" dirty="0">
                <a:solidFill>
                  <a:srgbClr val="0000FF"/>
                </a:solidFill>
              </a:rPr>
              <a:t>“I am at home.” </a:t>
            </a:r>
            <a:r>
              <a:rPr lang="en-US" dirty="0"/>
              <a:t>and </a:t>
            </a:r>
            <a:r>
              <a:rPr lang="en-US" i="1" dirty="0">
                <a:ea typeface="Cambria Math" pitchFamily="18" charset="0"/>
              </a:rPr>
              <a:t>q</a:t>
            </a:r>
            <a:r>
              <a:rPr lang="en-US" dirty="0"/>
              <a:t>  denotes </a:t>
            </a:r>
            <a:r>
              <a:rPr lang="en-US" dirty="0">
                <a:solidFill>
                  <a:srgbClr val="0000FF"/>
                </a:solidFill>
              </a:rPr>
              <a:t>“It is raining.” </a:t>
            </a:r>
            <a:r>
              <a:rPr lang="en-US" dirty="0"/>
              <a:t>then </a:t>
            </a:r>
            <a:r>
              <a:rPr lang="en-US" i="1" dirty="0">
                <a:ea typeface="Cambria Math" pitchFamily="18" charset="0"/>
              </a:rPr>
              <a:t>p</a:t>
            </a:r>
            <a:r>
              <a:rPr lang="en-US" i="1" dirty="0">
                <a:latin typeface="Cambria Math" pitchFamily="18" charset="0"/>
                <a:ea typeface="Cambria Math" pitchFamily="18" charset="0"/>
              </a:rPr>
              <a:t> </a:t>
            </a:r>
            <a:r>
              <a:rPr lang="en-US" dirty="0">
                <a:latin typeface="Cambria Math" pitchFamily="18" charset="0"/>
                <a:ea typeface="Cambria Math" pitchFamily="18" charset="0"/>
              </a:rPr>
              <a:t>∧ </a:t>
            </a:r>
            <a:r>
              <a:rPr lang="en-US" i="1" dirty="0">
                <a:ea typeface="Cambria Math" pitchFamily="18" charset="0"/>
              </a:rPr>
              <a:t>q</a:t>
            </a:r>
            <a:r>
              <a:rPr lang="en-US" dirty="0"/>
              <a:t> denotes </a:t>
            </a:r>
            <a:br>
              <a:rPr lang="en-US" dirty="0"/>
            </a:br>
            <a:r>
              <a:rPr lang="en-US" dirty="0">
                <a:solidFill>
                  <a:srgbClr val="0000FF"/>
                </a:solidFill>
              </a:rPr>
              <a:t>“I am at home  </a:t>
            </a:r>
            <a:r>
              <a:rPr lang="en-US" dirty="0">
                <a:solidFill>
                  <a:srgbClr val="C00000"/>
                </a:solidFill>
              </a:rPr>
              <a:t>and </a:t>
            </a:r>
            <a:r>
              <a:rPr lang="en-US" dirty="0">
                <a:solidFill>
                  <a:srgbClr val="0000FF"/>
                </a:solidFill>
              </a:rPr>
              <a:t> it is raining.”</a:t>
            </a:r>
          </a:p>
        </p:txBody>
      </p:sp>
      <p:sp>
        <p:nvSpPr>
          <p:cNvPr id="7" name="Slide Number Placeholder 1"/>
          <p:cNvSpPr txBox="1">
            <a:spLocks/>
          </p:cNvSpPr>
          <p:nvPr/>
        </p:nvSpPr>
        <p:spPr>
          <a:xfrm>
            <a:off x="8382000" y="6324600"/>
            <a:ext cx="609600" cy="365125"/>
          </a:xfrm>
          <a:prstGeom prst="rect">
            <a:avLst/>
          </a:prstGeom>
        </p:spPr>
        <p:txBody>
          <a:bodyPr lIns="0" tIns="0" rIns="0" bIns="0"/>
          <a:lstStyle>
            <a:lvl1pPr marL="0" indent="0" algn="ctr" defTabSz="457200" rtl="0" eaLnBrk="1" latinLnBrk="0" hangingPunct="1">
              <a:spcBef>
                <a:spcPct val="20000"/>
              </a:spcBef>
              <a:buFont typeface="Arial"/>
              <a:buNone/>
              <a:defRPr sz="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fld id="{ADCCF90B-DD25-E549-8018-710DBE5D78AB}" type="slidenum">
              <a:rPr lang="en-US" sz="1600" b="1" smtClean="0"/>
              <a:pPr>
                <a:defRPr/>
              </a:pPr>
              <a:t>9</a:t>
            </a:fld>
            <a:endParaRPr lang="en-US" sz="1600" b="1" dirty="0"/>
          </a:p>
        </p:txBody>
      </p:sp>
      <p:sp>
        <p:nvSpPr>
          <p:cNvPr id="8" name="Rectangle 7"/>
          <p:cNvSpPr/>
          <p:nvPr/>
        </p:nvSpPr>
        <p:spPr>
          <a:xfrm>
            <a:off x="5633545" y="3013034"/>
            <a:ext cx="1957200" cy="432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10" name="Rectangle 9"/>
          <p:cNvSpPr/>
          <p:nvPr/>
        </p:nvSpPr>
        <p:spPr>
          <a:xfrm>
            <a:off x="5633545" y="3517034"/>
            <a:ext cx="1957200" cy="468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11" name="Rectangle 10"/>
          <p:cNvSpPr/>
          <p:nvPr/>
        </p:nvSpPr>
        <p:spPr>
          <a:xfrm>
            <a:off x="5616000" y="4032000"/>
            <a:ext cx="1957200" cy="432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12" name="Rectangle 11"/>
          <p:cNvSpPr/>
          <p:nvPr/>
        </p:nvSpPr>
        <p:spPr>
          <a:xfrm>
            <a:off x="5616000" y="4536000"/>
            <a:ext cx="1957200" cy="468000"/>
          </a:xfrm>
          <a:prstGeom prst="rect">
            <a:avLst/>
          </a:prstGeom>
          <a:blipFill>
            <a:blip r:embed="rId2"/>
            <a:tile tx="0" ty="0" sx="100000" sy="100000" flip="none" algn="tl"/>
          </a:blip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69019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1"/>
                                        </p:tgtEl>
                                      </p:cBhvr>
                                    </p:animEffect>
                                    <p:set>
                                      <p:cBhvr>
                                        <p:cTn id="17" dur="1" fill="hold">
                                          <p:stCondLst>
                                            <p:cond delay="499"/>
                                          </p:stCondLst>
                                        </p:cTn>
                                        <p:tgtEl>
                                          <p:spTgt spid="1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left)">
                                      <p:cBhvr>
                                        <p:cTn id="2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animBg="1"/>
      <p:bldP spid="10" grpId="0" animBg="1"/>
      <p:bldP spid="11" grpId="0" animBg="1"/>
      <p:bldP spid="12" grpId="0" animBg="1"/>
    </p:bldLst>
  </p:timing>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63">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0518B"/>
      </a:hlink>
      <a:folHlink>
        <a:srgbClr val="0051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2">
          <a:schemeClr val="accent1"/>
        </a:fillRef>
        <a:effectRef idx="1">
          <a:schemeClr val="accent1"/>
        </a:effectRef>
        <a:fontRef idx="minor">
          <a:schemeClr val="dk1"/>
        </a:fontRef>
      </a:style>
    </a:spDef>
    <a:lnDef>
      <a:spPr>
        <a:ln>
          <a:solidFill>
            <a:srgbClr val="C00000"/>
          </a:solidFill>
          <a:tailEnd type="arrow" w="lg" len="lg"/>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4539</TotalTime>
  <Words>4963</Words>
  <Application>Microsoft Office PowerPoint</Application>
  <PresentationFormat>On-screen Show (4:3)</PresentationFormat>
  <Paragraphs>864</Paragraphs>
  <Slides>62</Slides>
  <Notes>0</Notes>
  <HiddenSlides>0</HiddenSlides>
  <MMClips>0</MMClips>
  <ScaleCrop>false</ScaleCrop>
  <HeadingPairs>
    <vt:vector size="8" baseType="variant">
      <vt:variant>
        <vt:lpstr>Fonts Used</vt:lpstr>
      </vt:variant>
      <vt:variant>
        <vt:i4>12</vt:i4>
      </vt:variant>
      <vt:variant>
        <vt:lpstr>Theme</vt:lpstr>
      </vt:variant>
      <vt:variant>
        <vt:i4>9</vt:i4>
      </vt:variant>
      <vt:variant>
        <vt:lpstr>Embedded OLE Servers</vt:lpstr>
      </vt:variant>
      <vt:variant>
        <vt:i4>1</vt:i4>
      </vt:variant>
      <vt:variant>
        <vt:lpstr>Slide Titles</vt:lpstr>
      </vt:variant>
      <vt:variant>
        <vt:i4>62</vt:i4>
      </vt:variant>
    </vt:vector>
  </HeadingPairs>
  <TitlesOfParts>
    <vt:vector size="84" baseType="lpstr">
      <vt:lpstr>Aharoni</vt:lpstr>
      <vt:lpstr>Arial</vt:lpstr>
      <vt:lpstr>Arial Rounded MT Bold</vt:lpstr>
      <vt:lpstr>ArumSans Bold</vt:lpstr>
      <vt:lpstr>ArumSans Regular</vt:lpstr>
      <vt:lpstr>Calibri</vt:lpstr>
      <vt:lpstr>Cambria</vt:lpstr>
      <vt:lpstr>Cambria Math</vt:lpstr>
      <vt:lpstr>Courier New</vt:lpstr>
      <vt:lpstr>Symbol</vt:lpstr>
      <vt:lpstr>Vectipede Rg</vt:lpstr>
      <vt:lpstr>Wingdings</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Equation</vt:lpstr>
      <vt:lpstr>The Foundations:  Logic and Proofs</vt:lpstr>
      <vt:lpstr>Chapter Summary</vt:lpstr>
      <vt:lpstr>Propositional Logic Summary</vt:lpstr>
      <vt:lpstr>Propositional Logic </vt:lpstr>
      <vt:lpstr>Section Summary 1</vt:lpstr>
      <vt:lpstr>Propositions</vt:lpstr>
      <vt:lpstr>Propositional Logic</vt:lpstr>
      <vt:lpstr>Compound Propositions: Negation</vt:lpstr>
      <vt:lpstr>Conjunction</vt:lpstr>
      <vt:lpstr>Disjunction</vt:lpstr>
      <vt:lpstr>The Connective Or in English</vt:lpstr>
      <vt:lpstr> Implication</vt:lpstr>
      <vt:lpstr> Understanding Implication 1</vt:lpstr>
      <vt:lpstr> Understanding Implication 2</vt:lpstr>
      <vt:lpstr>Different Ways of Expressing p  q</vt:lpstr>
      <vt:lpstr>Converse, Contrapositive, and Inverse</vt:lpstr>
      <vt:lpstr>Biconditional</vt:lpstr>
      <vt:lpstr>Expressing the Biconditional</vt:lpstr>
      <vt:lpstr>Truth Tables For Compound Propositions</vt:lpstr>
      <vt:lpstr>Example Truth Table</vt:lpstr>
      <vt:lpstr>Equivalent Propositions</vt:lpstr>
      <vt:lpstr>Using a Truth Table to Show  Non-Equivalence</vt:lpstr>
      <vt:lpstr>Problem</vt:lpstr>
      <vt:lpstr>Precedence of Logical Operators</vt:lpstr>
      <vt:lpstr>Applications of Propositional Logic</vt:lpstr>
      <vt:lpstr>Applications of Propositional Logic: Summary</vt:lpstr>
      <vt:lpstr>Translating English Sentences</vt:lpstr>
      <vt:lpstr>Example</vt:lpstr>
      <vt:lpstr>System Specifications</vt:lpstr>
      <vt:lpstr>Consistent System Specifications</vt:lpstr>
      <vt:lpstr>Logic Puzzles</vt:lpstr>
      <vt:lpstr>PowerPoint Presentation</vt:lpstr>
      <vt:lpstr>Propositional Equivalences</vt:lpstr>
      <vt:lpstr>Section Summary 2</vt:lpstr>
      <vt:lpstr>Tautologies, Contradictions, and Contingencies</vt:lpstr>
      <vt:lpstr>Logically Equivalent</vt:lpstr>
      <vt:lpstr>De Morgan’s Laws</vt:lpstr>
      <vt:lpstr>Key Logical Equivalences 1</vt:lpstr>
      <vt:lpstr>Key Logical Equivalences 2</vt:lpstr>
      <vt:lpstr>More Logical Equivalences</vt:lpstr>
      <vt:lpstr>Constructing New Logical Equivalences</vt:lpstr>
      <vt:lpstr>Equivalence Proofs 1</vt:lpstr>
      <vt:lpstr>Equivalence Proofs 2</vt:lpstr>
      <vt:lpstr>How to prove a tautology</vt:lpstr>
      <vt:lpstr>Digital Logic Gates</vt:lpstr>
      <vt:lpstr>Digital Logic Circuits</vt:lpstr>
      <vt:lpstr>Normal Forms</vt:lpstr>
      <vt:lpstr>Disjunctive Normal Form1</vt:lpstr>
      <vt:lpstr>Disjunctive Normal Form2</vt:lpstr>
      <vt:lpstr>Disjunctive Normal Form3</vt:lpstr>
      <vt:lpstr>Disjunctive Normal Form3</vt:lpstr>
      <vt:lpstr>Conjunctive Normal Form1</vt:lpstr>
      <vt:lpstr>Conjunctive Normal Form2</vt:lpstr>
      <vt:lpstr>Propositional Satisfiability</vt:lpstr>
      <vt:lpstr>Questions on Propositional Satisfiability</vt:lpstr>
      <vt:lpstr>Notation</vt:lpstr>
      <vt:lpstr>Sudoku</vt:lpstr>
      <vt:lpstr>Encoding as a Satisfiability Problem 1</vt:lpstr>
      <vt:lpstr>Encoding as a Satisfiability Problem 2</vt:lpstr>
      <vt:lpstr>Encoding as a Satisfiability Problem 3</vt:lpstr>
      <vt:lpstr>Solving Satisfiability Problems</vt:lpstr>
      <vt:lpstr>PowerPoint Presentation</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Andranik Mirzaian</cp:lastModifiedBy>
  <cp:revision>492</cp:revision>
  <dcterms:created xsi:type="dcterms:W3CDTF">2017-12-05T17:18:18Z</dcterms:created>
  <dcterms:modified xsi:type="dcterms:W3CDTF">2024-05-28T22:41:49Z</dcterms:modified>
</cp:coreProperties>
</file>