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3AE99C0-78F9-430A-B4E5-1FDBE181444E}" type="datetimeFigureOut">
              <a:rPr lang="en-GH" smtClean="0"/>
              <a:t>29/08/2020</a:t>
            </a:fld>
            <a:endParaRPr lang="en-GH"/>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H"/>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7516EB3-8BAF-4FC1-BBE8-61C5D4E88AD8}" type="slidenum">
              <a:rPr lang="en-GH" smtClean="0"/>
              <a:t>‹#›</a:t>
            </a:fld>
            <a:endParaRPr lang="en-GH"/>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6808815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E99C0-78F9-430A-B4E5-1FDBE181444E}" type="datetimeFigureOut">
              <a:rPr lang="en-GH" smtClean="0"/>
              <a:t>29/08/2020</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B7516EB3-8BAF-4FC1-BBE8-61C5D4E88AD8}" type="slidenum">
              <a:rPr lang="en-GH" smtClean="0"/>
              <a:t>‹#›</a:t>
            </a:fld>
            <a:endParaRPr lang="en-GH"/>
          </a:p>
        </p:txBody>
      </p:sp>
    </p:spTree>
    <p:extLst>
      <p:ext uri="{BB962C8B-B14F-4D97-AF65-F5344CB8AC3E}">
        <p14:creationId xmlns:p14="http://schemas.microsoft.com/office/powerpoint/2010/main" val="271956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3AE99C0-78F9-430A-B4E5-1FDBE181444E}" type="datetimeFigureOut">
              <a:rPr lang="en-GH" smtClean="0"/>
              <a:t>29/08/2020</a:t>
            </a:fld>
            <a:endParaRPr lang="en-GH"/>
          </a:p>
        </p:txBody>
      </p:sp>
      <p:sp>
        <p:nvSpPr>
          <p:cNvPr id="5" name="Footer Placeholder 4"/>
          <p:cNvSpPr>
            <a:spLocks noGrp="1"/>
          </p:cNvSpPr>
          <p:nvPr>
            <p:ph type="ftr" sz="quarter" idx="11"/>
          </p:nvPr>
        </p:nvSpPr>
        <p:spPr>
          <a:xfrm>
            <a:off x="2933699" y="6296615"/>
            <a:ext cx="5959577" cy="365125"/>
          </a:xfrm>
        </p:spPr>
        <p:txBody>
          <a:bodyPr/>
          <a:lstStyle/>
          <a:p>
            <a:endParaRPr lang="en-GH"/>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7516EB3-8BAF-4FC1-BBE8-61C5D4E88AD8}" type="slidenum">
              <a:rPr lang="en-GH" smtClean="0"/>
              <a:t>‹#›</a:t>
            </a:fld>
            <a:endParaRPr lang="en-GH"/>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20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E99C0-78F9-430A-B4E5-1FDBE181444E}" type="datetimeFigureOut">
              <a:rPr lang="en-GH" smtClean="0"/>
              <a:t>29/08/2020</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B7516EB3-8BAF-4FC1-BBE8-61C5D4E88AD8}" type="slidenum">
              <a:rPr lang="en-GH" smtClean="0"/>
              <a:t>‹#›</a:t>
            </a:fld>
            <a:endParaRPr lang="en-GH"/>
          </a:p>
        </p:txBody>
      </p:sp>
    </p:spTree>
    <p:extLst>
      <p:ext uri="{BB962C8B-B14F-4D97-AF65-F5344CB8AC3E}">
        <p14:creationId xmlns:p14="http://schemas.microsoft.com/office/powerpoint/2010/main" val="324385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3AE99C0-78F9-430A-B4E5-1FDBE181444E}" type="datetimeFigureOut">
              <a:rPr lang="en-GH" smtClean="0"/>
              <a:t>29/08/2020</a:t>
            </a:fld>
            <a:endParaRPr lang="en-GH"/>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H"/>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7516EB3-8BAF-4FC1-BBE8-61C5D4E88AD8}" type="slidenum">
              <a:rPr lang="en-GH" smtClean="0"/>
              <a:t>‹#›</a:t>
            </a:fld>
            <a:endParaRPr lang="en-GH"/>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5740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AE99C0-78F9-430A-B4E5-1FDBE181444E}" type="datetimeFigureOut">
              <a:rPr lang="en-GH" smtClean="0"/>
              <a:t>29/08/2020</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B7516EB3-8BAF-4FC1-BBE8-61C5D4E88AD8}" type="slidenum">
              <a:rPr lang="en-GH" smtClean="0"/>
              <a:t>‹#›</a:t>
            </a:fld>
            <a:endParaRPr lang="en-GH"/>
          </a:p>
        </p:txBody>
      </p:sp>
    </p:spTree>
    <p:extLst>
      <p:ext uri="{BB962C8B-B14F-4D97-AF65-F5344CB8AC3E}">
        <p14:creationId xmlns:p14="http://schemas.microsoft.com/office/powerpoint/2010/main" val="374712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E99C0-78F9-430A-B4E5-1FDBE181444E}" type="datetimeFigureOut">
              <a:rPr lang="en-GH" smtClean="0"/>
              <a:t>29/08/2020</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B7516EB3-8BAF-4FC1-BBE8-61C5D4E88AD8}" type="slidenum">
              <a:rPr lang="en-GH" smtClean="0"/>
              <a:t>‹#›</a:t>
            </a:fld>
            <a:endParaRPr lang="en-GH"/>
          </a:p>
        </p:txBody>
      </p:sp>
    </p:spTree>
    <p:extLst>
      <p:ext uri="{BB962C8B-B14F-4D97-AF65-F5344CB8AC3E}">
        <p14:creationId xmlns:p14="http://schemas.microsoft.com/office/powerpoint/2010/main" val="33114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AE99C0-78F9-430A-B4E5-1FDBE181444E}" type="datetimeFigureOut">
              <a:rPr lang="en-GH" smtClean="0"/>
              <a:t>29/08/2020</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B7516EB3-8BAF-4FC1-BBE8-61C5D4E88AD8}" type="slidenum">
              <a:rPr lang="en-GH" smtClean="0"/>
              <a:t>‹#›</a:t>
            </a:fld>
            <a:endParaRPr lang="en-GH"/>
          </a:p>
        </p:txBody>
      </p:sp>
    </p:spTree>
    <p:extLst>
      <p:ext uri="{BB962C8B-B14F-4D97-AF65-F5344CB8AC3E}">
        <p14:creationId xmlns:p14="http://schemas.microsoft.com/office/powerpoint/2010/main" val="215911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3AE99C0-78F9-430A-B4E5-1FDBE181444E}" type="datetimeFigureOut">
              <a:rPr lang="en-GH" smtClean="0"/>
              <a:t>29/08/2020</a:t>
            </a:fld>
            <a:endParaRPr lang="en-GH"/>
          </a:p>
        </p:txBody>
      </p:sp>
      <p:sp>
        <p:nvSpPr>
          <p:cNvPr id="3" name="Footer Placeholder 2"/>
          <p:cNvSpPr>
            <a:spLocks noGrp="1"/>
          </p:cNvSpPr>
          <p:nvPr>
            <p:ph type="ftr" sz="quarter" idx="11"/>
          </p:nvPr>
        </p:nvSpPr>
        <p:spPr/>
        <p:txBody>
          <a:bodyPr/>
          <a:lstStyle/>
          <a:p>
            <a:endParaRPr lang="en-GH"/>
          </a:p>
        </p:txBody>
      </p:sp>
      <p:sp>
        <p:nvSpPr>
          <p:cNvPr id="4" name="Slide Number Placeholder 3"/>
          <p:cNvSpPr>
            <a:spLocks noGrp="1"/>
          </p:cNvSpPr>
          <p:nvPr>
            <p:ph type="sldNum" sz="quarter" idx="12"/>
          </p:nvPr>
        </p:nvSpPr>
        <p:spPr/>
        <p:txBody>
          <a:bodyPr/>
          <a:lstStyle/>
          <a:p>
            <a:fld id="{B7516EB3-8BAF-4FC1-BBE8-61C5D4E88AD8}" type="slidenum">
              <a:rPr lang="en-GH" smtClean="0"/>
              <a:t>‹#›</a:t>
            </a:fld>
            <a:endParaRPr lang="en-GH"/>
          </a:p>
        </p:txBody>
      </p:sp>
    </p:spTree>
    <p:extLst>
      <p:ext uri="{BB962C8B-B14F-4D97-AF65-F5344CB8AC3E}">
        <p14:creationId xmlns:p14="http://schemas.microsoft.com/office/powerpoint/2010/main" val="345471412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3AE99C0-78F9-430A-B4E5-1FDBE181444E}" type="datetimeFigureOut">
              <a:rPr lang="en-GH" smtClean="0"/>
              <a:t>29/08/2020</a:t>
            </a:fld>
            <a:endParaRPr lang="en-GH"/>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H"/>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7516EB3-8BAF-4FC1-BBE8-61C5D4E88AD8}" type="slidenum">
              <a:rPr lang="en-GH" smtClean="0"/>
              <a:t>‹#›</a:t>
            </a:fld>
            <a:endParaRPr lang="en-GH"/>
          </a:p>
        </p:txBody>
      </p:sp>
    </p:spTree>
    <p:extLst>
      <p:ext uri="{BB962C8B-B14F-4D97-AF65-F5344CB8AC3E}">
        <p14:creationId xmlns:p14="http://schemas.microsoft.com/office/powerpoint/2010/main" val="355610996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3AE99C0-78F9-430A-B4E5-1FDBE181444E}" type="datetimeFigureOut">
              <a:rPr lang="en-GH" smtClean="0"/>
              <a:t>29/08/2020</a:t>
            </a:fld>
            <a:endParaRPr lang="en-GH"/>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H"/>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7516EB3-8BAF-4FC1-BBE8-61C5D4E88AD8}" type="slidenum">
              <a:rPr lang="en-GH" smtClean="0"/>
              <a:t>‹#›</a:t>
            </a:fld>
            <a:endParaRPr lang="en-GH"/>
          </a:p>
        </p:txBody>
      </p:sp>
    </p:spTree>
    <p:extLst>
      <p:ext uri="{BB962C8B-B14F-4D97-AF65-F5344CB8AC3E}">
        <p14:creationId xmlns:p14="http://schemas.microsoft.com/office/powerpoint/2010/main" val="173626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3AE99C0-78F9-430A-B4E5-1FDBE181444E}" type="datetimeFigureOut">
              <a:rPr lang="en-GH" smtClean="0"/>
              <a:t>29/08/2020</a:t>
            </a:fld>
            <a:endParaRPr lang="en-GH"/>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H"/>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7516EB3-8BAF-4FC1-BBE8-61C5D4E88AD8}" type="slidenum">
              <a:rPr lang="en-GH" smtClean="0"/>
              <a:t>‹#›</a:t>
            </a:fld>
            <a:endParaRPr lang="en-GH"/>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40137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2262-E107-4128-BA96-F65B1FAC2C73}"/>
              </a:ext>
            </a:extLst>
          </p:cNvPr>
          <p:cNvSpPr>
            <a:spLocks noGrp="1"/>
          </p:cNvSpPr>
          <p:nvPr>
            <p:ph type="ctrTitle"/>
          </p:nvPr>
        </p:nvSpPr>
        <p:spPr/>
        <p:txBody>
          <a:bodyPr/>
          <a:lstStyle/>
          <a:p>
            <a:r>
              <a:rPr lang="en-US" dirty="0"/>
              <a:t>Predicting Collision Severity</a:t>
            </a:r>
            <a:endParaRPr lang="en-GH" dirty="0"/>
          </a:p>
        </p:txBody>
      </p:sp>
      <p:sp>
        <p:nvSpPr>
          <p:cNvPr id="3" name="Subtitle 2">
            <a:extLst>
              <a:ext uri="{FF2B5EF4-FFF2-40B4-BE49-F238E27FC236}">
                <a16:creationId xmlns:a16="http://schemas.microsoft.com/office/drawing/2014/main" id="{BB83A1FC-9163-409F-A8BD-20438B01D990}"/>
              </a:ext>
            </a:extLst>
          </p:cNvPr>
          <p:cNvSpPr>
            <a:spLocks noGrp="1"/>
          </p:cNvSpPr>
          <p:nvPr>
            <p:ph type="subTitle" idx="1"/>
          </p:nvPr>
        </p:nvSpPr>
        <p:spPr/>
        <p:txBody>
          <a:bodyPr/>
          <a:lstStyle/>
          <a:p>
            <a:endParaRPr lang="en-GH"/>
          </a:p>
        </p:txBody>
      </p:sp>
    </p:spTree>
    <p:extLst>
      <p:ext uri="{BB962C8B-B14F-4D97-AF65-F5344CB8AC3E}">
        <p14:creationId xmlns:p14="http://schemas.microsoft.com/office/powerpoint/2010/main" val="2307133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7CAC-1DDC-4A51-8B12-56ECC655DEA3}"/>
              </a:ext>
            </a:extLst>
          </p:cNvPr>
          <p:cNvSpPr>
            <a:spLocks noGrp="1"/>
          </p:cNvSpPr>
          <p:nvPr>
            <p:ph type="title"/>
          </p:nvPr>
        </p:nvSpPr>
        <p:spPr/>
        <p:txBody>
          <a:bodyPr/>
          <a:lstStyle/>
          <a:p>
            <a:r>
              <a:rPr lang="en-US" dirty="0"/>
              <a:t>Conclusion</a:t>
            </a:r>
            <a:endParaRPr lang="en-GH" dirty="0"/>
          </a:p>
        </p:txBody>
      </p:sp>
      <p:sp>
        <p:nvSpPr>
          <p:cNvPr id="3" name="Content Placeholder 2">
            <a:extLst>
              <a:ext uri="{FF2B5EF4-FFF2-40B4-BE49-F238E27FC236}">
                <a16:creationId xmlns:a16="http://schemas.microsoft.com/office/drawing/2014/main" id="{B0666F23-83D7-45C5-B225-B6BA34739A1D}"/>
              </a:ext>
            </a:extLst>
          </p:cNvPr>
          <p:cNvSpPr>
            <a:spLocks noGrp="1"/>
          </p:cNvSpPr>
          <p:nvPr>
            <p:ph idx="1"/>
          </p:nvPr>
        </p:nvSpPr>
        <p:spPr/>
        <p:txBody>
          <a:bodyPr/>
          <a:lstStyle/>
          <a:p>
            <a:r>
              <a:rPr lang="en-US" dirty="0"/>
              <a:t>Built useful models to predict Collision Severity. </a:t>
            </a:r>
          </a:p>
          <a:p>
            <a:r>
              <a:rPr lang="en-US" dirty="0"/>
              <a:t>Accuracy of the models has room for improvement.</a:t>
            </a:r>
          </a:p>
          <a:p>
            <a:pPr marL="0" indent="0">
              <a:buNone/>
            </a:pPr>
            <a:endParaRPr lang="en-GH" dirty="0"/>
          </a:p>
        </p:txBody>
      </p:sp>
    </p:spTree>
    <p:extLst>
      <p:ext uri="{BB962C8B-B14F-4D97-AF65-F5344CB8AC3E}">
        <p14:creationId xmlns:p14="http://schemas.microsoft.com/office/powerpoint/2010/main" val="153093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CA7-E58C-4643-AB75-0F8C92214B17}"/>
              </a:ext>
            </a:extLst>
          </p:cNvPr>
          <p:cNvSpPr>
            <a:spLocks noGrp="1"/>
          </p:cNvSpPr>
          <p:nvPr>
            <p:ph type="title"/>
          </p:nvPr>
        </p:nvSpPr>
        <p:spPr/>
        <p:txBody>
          <a:bodyPr/>
          <a:lstStyle/>
          <a:p>
            <a:r>
              <a:rPr lang="en-US" dirty="0"/>
              <a:t>Predicting Collision severity is valuable for the city of Seattle</a:t>
            </a:r>
            <a:endParaRPr lang="en-GH" dirty="0"/>
          </a:p>
        </p:txBody>
      </p:sp>
      <p:sp>
        <p:nvSpPr>
          <p:cNvPr id="3" name="Content Placeholder 2">
            <a:extLst>
              <a:ext uri="{FF2B5EF4-FFF2-40B4-BE49-F238E27FC236}">
                <a16:creationId xmlns:a16="http://schemas.microsoft.com/office/drawing/2014/main" id="{DFC8496B-3D2B-4EC0-8D53-935681D16CB3}"/>
              </a:ext>
            </a:extLst>
          </p:cNvPr>
          <p:cNvSpPr>
            <a:spLocks noGrp="1"/>
          </p:cNvSpPr>
          <p:nvPr>
            <p:ph idx="1"/>
          </p:nvPr>
        </p:nvSpPr>
        <p:spPr/>
        <p:txBody>
          <a:bodyPr/>
          <a:lstStyle/>
          <a:p>
            <a:pPr marL="0" indent="0">
              <a:buNone/>
            </a:pPr>
            <a:r>
              <a:rPr lang="en-US" dirty="0"/>
              <a:t>Collisions cause massive destruction to life and property and can also cause a lot of traffic hindering movement from one place to another</a:t>
            </a:r>
          </a:p>
          <a:p>
            <a:pPr marL="0" indent="0">
              <a:buNone/>
            </a:pPr>
            <a:r>
              <a:rPr lang="en-US" dirty="0"/>
              <a:t>Therefore ability to predict and reduce this would bring a lot of safety and value to the particular area.</a:t>
            </a:r>
          </a:p>
          <a:p>
            <a:pPr marL="0" indent="0">
              <a:buNone/>
            </a:pPr>
            <a:r>
              <a:rPr lang="en-US" dirty="0"/>
              <a:t>Lives would be saved, money would be saved due to property not being destroyed and needing replacement and also individuals can get to their destinations on time.</a:t>
            </a:r>
            <a:endParaRPr lang="en-GH" dirty="0"/>
          </a:p>
        </p:txBody>
      </p:sp>
    </p:spTree>
    <p:extLst>
      <p:ext uri="{BB962C8B-B14F-4D97-AF65-F5344CB8AC3E}">
        <p14:creationId xmlns:p14="http://schemas.microsoft.com/office/powerpoint/2010/main" val="288064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B37F-55C2-4078-A745-10DEB118CFC2}"/>
              </a:ext>
            </a:extLst>
          </p:cNvPr>
          <p:cNvSpPr>
            <a:spLocks noGrp="1"/>
          </p:cNvSpPr>
          <p:nvPr>
            <p:ph type="title"/>
          </p:nvPr>
        </p:nvSpPr>
        <p:spPr/>
        <p:txBody>
          <a:bodyPr/>
          <a:lstStyle/>
          <a:p>
            <a:r>
              <a:rPr lang="en-US" dirty="0"/>
              <a:t>Data Acquisition and Cleaning</a:t>
            </a:r>
            <a:endParaRPr lang="en-GH" dirty="0"/>
          </a:p>
        </p:txBody>
      </p:sp>
      <p:sp>
        <p:nvSpPr>
          <p:cNvPr id="3" name="Content Placeholder 2">
            <a:extLst>
              <a:ext uri="{FF2B5EF4-FFF2-40B4-BE49-F238E27FC236}">
                <a16:creationId xmlns:a16="http://schemas.microsoft.com/office/drawing/2014/main" id="{86321A8C-1F04-48E7-8694-E3C7E6A63E7E}"/>
              </a:ext>
            </a:extLst>
          </p:cNvPr>
          <p:cNvSpPr>
            <a:spLocks noGrp="1"/>
          </p:cNvSpPr>
          <p:nvPr>
            <p:ph idx="1"/>
          </p:nvPr>
        </p:nvSpPr>
        <p:spPr/>
        <p:txBody>
          <a:bodyPr/>
          <a:lstStyle/>
          <a:p>
            <a:r>
              <a:rPr lang="en-US" dirty="0"/>
              <a:t>All the data was acquired from </a:t>
            </a:r>
            <a:r>
              <a:rPr lang="en-GH" dirty="0">
                <a:solidFill>
                  <a:srgbClr val="000000"/>
                </a:solidFill>
                <a:effectLst/>
                <a:latin typeface="Calibri" panose="020F0502020204030204" pitchFamily="34" charset="0"/>
                <a:ea typeface="Times New Roman" panose="02020603050405020304" pitchFamily="18" charset="0"/>
              </a:rPr>
              <a:t>the IBM data science specialization on </a:t>
            </a:r>
            <a:r>
              <a:rPr lang="en-US" dirty="0">
                <a:solidFill>
                  <a:srgbClr val="000000"/>
                </a:solidFill>
                <a:effectLst/>
                <a:latin typeface="Calibri" panose="020F0502020204030204" pitchFamily="34" charset="0"/>
                <a:ea typeface="Times New Roman" panose="02020603050405020304" pitchFamily="18" charset="0"/>
              </a:rPr>
              <a:t>C</a:t>
            </a:r>
            <a:r>
              <a:rPr lang="en-GH" dirty="0" err="1">
                <a:solidFill>
                  <a:srgbClr val="000000"/>
                </a:solidFill>
                <a:effectLst/>
                <a:latin typeface="Calibri" panose="020F0502020204030204" pitchFamily="34" charset="0"/>
                <a:ea typeface="Times New Roman" panose="02020603050405020304" pitchFamily="18" charset="0"/>
              </a:rPr>
              <a:t>oursera</a:t>
            </a:r>
            <a:r>
              <a:rPr lang="en-US" dirty="0">
                <a:solidFill>
                  <a:srgbClr val="000000"/>
                </a:solidFill>
                <a:effectLst/>
                <a:latin typeface="Calibri" panose="020F0502020204030204" pitchFamily="34" charset="0"/>
                <a:ea typeface="Times New Roman" panose="02020603050405020304" pitchFamily="18" charset="0"/>
              </a:rPr>
              <a:t>, a link was provided to download the data.</a:t>
            </a:r>
          </a:p>
          <a:p>
            <a:r>
              <a:rPr lang="en-US" dirty="0">
                <a:solidFill>
                  <a:srgbClr val="000000"/>
                </a:solidFill>
                <a:latin typeface="Calibri" panose="020F0502020204030204" pitchFamily="34" charset="0"/>
              </a:rPr>
              <a:t>In total 194673 rows and 38 columns</a:t>
            </a:r>
          </a:p>
          <a:p>
            <a:r>
              <a:rPr lang="en-US" dirty="0">
                <a:solidFill>
                  <a:srgbClr val="000000"/>
                </a:solidFill>
                <a:latin typeface="Calibri" panose="020F0502020204030204" pitchFamily="34" charset="0"/>
              </a:rPr>
              <a:t>Unnecessary columns and rows missing data were dropped</a:t>
            </a:r>
          </a:p>
          <a:p>
            <a:r>
              <a:rPr lang="en-US" dirty="0">
                <a:solidFill>
                  <a:srgbClr val="000000"/>
                </a:solidFill>
                <a:latin typeface="Calibri" panose="020F0502020204030204" pitchFamily="34" charset="0"/>
              </a:rPr>
              <a:t>Cleaned data contains 13 features</a:t>
            </a:r>
            <a:endParaRPr lang="en-GH" dirty="0"/>
          </a:p>
        </p:txBody>
      </p:sp>
    </p:spTree>
    <p:extLst>
      <p:ext uri="{BB962C8B-B14F-4D97-AF65-F5344CB8AC3E}">
        <p14:creationId xmlns:p14="http://schemas.microsoft.com/office/powerpoint/2010/main" val="325035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05D3-C038-4985-9027-20F697FA18F2}"/>
              </a:ext>
            </a:extLst>
          </p:cNvPr>
          <p:cNvSpPr>
            <a:spLocks noGrp="1"/>
          </p:cNvSpPr>
          <p:nvPr>
            <p:ph type="title"/>
          </p:nvPr>
        </p:nvSpPr>
        <p:spPr/>
        <p:txBody>
          <a:bodyPr>
            <a:normAutofit/>
          </a:bodyPr>
          <a:lstStyle/>
          <a:p>
            <a:r>
              <a:rPr lang="en-US" sz="2000" b="1" dirty="0">
                <a:solidFill>
                  <a:srgbClr val="1F1F1F"/>
                </a:solidFill>
                <a:effectLst/>
                <a:latin typeface="Calibri" panose="020F0502020204030204" pitchFamily="34" charset="0"/>
                <a:ea typeface="Calibri" panose="020F0502020204030204" pitchFamily="34" charset="0"/>
              </a:rPr>
              <a:t>Parked cars were involved in the most collisions which might suggest people don’t park properly, so incoming cars tend to hit them or incoming cars use parked cars as safety net when they lose control so they don’t hit any passerby</a:t>
            </a:r>
            <a:endParaRPr lang="en-GH" sz="2000" b="1" dirty="0"/>
          </a:p>
        </p:txBody>
      </p:sp>
      <p:pic>
        <p:nvPicPr>
          <p:cNvPr id="8" name="Content Placeholder 7">
            <a:extLst>
              <a:ext uri="{FF2B5EF4-FFF2-40B4-BE49-F238E27FC236}">
                <a16:creationId xmlns:a16="http://schemas.microsoft.com/office/drawing/2014/main" id="{D3AEFEF6-8DD6-42BB-9FC1-B518E5035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24" y="1690688"/>
            <a:ext cx="5789252" cy="4351338"/>
          </a:xfrm>
        </p:spPr>
      </p:pic>
    </p:spTree>
    <p:extLst>
      <p:ext uri="{BB962C8B-B14F-4D97-AF65-F5344CB8AC3E}">
        <p14:creationId xmlns:p14="http://schemas.microsoft.com/office/powerpoint/2010/main" val="86328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FF78-FBD5-4113-BC79-307BB249F027}"/>
              </a:ext>
            </a:extLst>
          </p:cNvPr>
          <p:cNvSpPr>
            <a:spLocks noGrp="1"/>
          </p:cNvSpPr>
          <p:nvPr>
            <p:ph type="title"/>
          </p:nvPr>
        </p:nvSpPr>
        <p:spPr/>
        <p:txBody>
          <a:bodyPr>
            <a:normAutofit/>
          </a:bodyPr>
          <a:lstStyle/>
          <a:p>
            <a:r>
              <a:rPr lang="en-US" sz="2000" b="1" dirty="0">
                <a:solidFill>
                  <a:srgbClr val="1F1F1F"/>
                </a:solidFill>
                <a:effectLst/>
                <a:latin typeface="Calibri" panose="020F0502020204030204" pitchFamily="34" charset="0"/>
                <a:ea typeface="Calibri" panose="020F0502020204030204" pitchFamily="34" charset="0"/>
              </a:rPr>
              <a:t>Surprisingly, majority of the accidents happened when the weather was clear, which shows bad weather didn’t have a major impact on collisions in the state of Seattle</a:t>
            </a:r>
            <a:endParaRPr lang="en-GH" sz="2000" b="1" dirty="0"/>
          </a:p>
        </p:txBody>
      </p:sp>
      <p:pic>
        <p:nvPicPr>
          <p:cNvPr id="5" name="Content Placeholder 4">
            <a:extLst>
              <a:ext uri="{FF2B5EF4-FFF2-40B4-BE49-F238E27FC236}">
                <a16:creationId xmlns:a16="http://schemas.microsoft.com/office/drawing/2014/main" id="{EB1B3599-7B69-449B-84A2-E361EFE58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942" y="2141537"/>
            <a:ext cx="5241766" cy="4351338"/>
          </a:xfrm>
        </p:spPr>
      </p:pic>
    </p:spTree>
    <p:extLst>
      <p:ext uri="{BB962C8B-B14F-4D97-AF65-F5344CB8AC3E}">
        <p14:creationId xmlns:p14="http://schemas.microsoft.com/office/powerpoint/2010/main" val="297867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E2D7-4F1A-4374-BB71-5DB32A670737}"/>
              </a:ext>
            </a:extLst>
          </p:cNvPr>
          <p:cNvSpPr>
            <a:spLocks noGrp="1"/>
          </p:cNvSpPr>
          <p:nvPr>
            <p:ph type="title"/>
          </p:nvPr>
        </p:nvSpPr>
        <p:spPr/>
        <p:txBody>
          <a:bodyPr>
            <a:normAutofit/>
          </a:bodyPr>
          <a:lstStyle/>
          <a:p>
            <a:r>
              <a:rPr lang="en-US" sz="2000" b="1" dirty="0">
                <a:solidFill>
                  <a:srgbClr val="1F1F1F"/>
                </a:solidFill>
                <a:effectLst/>
                <a:latin typeface="Calibri" panose="020F0502020204030204" pitchFamily="34" charset="0"/>
                <a:ea typeface="Calibri" panose="020F0502020204030204" pitchFamily="34" charset="0"/>
              </a:rPr>
              <a:t>Suprisingly, Many of the accidents occurred on dry roads and not wet or icy or muddy road </a:t>
            </a:r>
            <a:endParaRPr lang="en-GH" sz="2000" b="1" dirty="0"/>
          </a:p>
        </p:txBody>
      </p:sp>
      <p:pic>
        <p:nvPicPr>
          <p:cNvPr id="5" name="Content Placeholder 4">
            <a:extLst>
              <a:ext uri="{FF2B5EF4-FFF2-40B4-BE49-F238E27FC236}">
                <a16:creationId xmlns:a16="http://schemas.microsoft.com/office/drawing/2014/main" id="{1C3ED059-83B0-4D47-AD18-BD62ABD24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500" y="1816100"/>
            <a:ext cx="5476049" cy="4351338"/>
          </a:xfrm>
        </p:spPr>
      </p:pic>
    </p:spTree>
    <p:extLst>
      <p:ext uri="{BB962C8B-B14F-4D97-AF65-F5344CB8AC3E}">
        <p14:creationId xmlns:p14="http://schemas.microsoft.com/office/powerpoint/2010/main" val="98442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2F0E-9BEC-44A2-B9E2-1359B8132D70}"/>
              </a:ext>
            </a:extLst>
          </p:cNvPr>
          <p:cNvSpPr>
            <a:spLocks noGrp="1"/>
          </p:cNvSpPr>
          <p:nvPr>
            <p:ph type="title"/>
          </p:nvPr>
        </p:nvSpPr>
        <p:spPr/>
        <p:txBody>
          <a:bodyPr>
            <a:normAutofit/>
          </a:bodyPr>
          <a:lstStyle/>
          <a:p>
            <a:r>
              <a:rPr lang="en-US" sz="2000" b="1" dirty="0">
                <a:solidFill>
                  <a:srgbClr val="1F1F1F"/>
                </a:solidFill>
                <a:effectLst/>
                <a:latin typeface="Calibri" panose="020F0502020204030204" pitchFamily="34" charset="0"/>
                <a:ea typeface="Calibri" panose="020F0502020204030204" pitchFamily="34" charset="0"/>
              </a:rPr>
              <a:t>The number of people involved in most collisions were few with the greatest number of people being 2</a:t>
            </a:r>
            <a:endParaRPr lang="en-GH" sz="2000" b="1" dirty="0"/>
          </a:p>
        </p:txBody>
      </p:sp>
      <p:pic>
        <p:nvPicPr>
          <p:cNvPr id="5" name="Content Placeholder 4">
            <a:extLst>
              <a:ext uri="{FF2B5EF4-FFF2-40B4-BE49-F238E27FC236}">
                <a16:creationId xmlns:a16="http://schemas.microsoft.com/office/drawing/2014/main" id="{6C11A5F3-51FD-487E-9B1D-865B5B3825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202" y="1815026"/>
            <a:ext cx="5715798" cy="4010585"/>
          </a:xfrm>
        </p:spPr>
      </p:pic>
    </p:spTree>
    <p:extLst>
      <p:ext uri="{BB962C8B-B14F-4D97-AF65-F5344CB8AC3E}">
        <p14:creationId xmlns:p14="http://schemas.microsoft.com/office/powerpoint/2010/main" val="116364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5AC5-3A8B-4B20-8AE3-CAF2A1DA41AA}"/>
              </a:ext>
            </a:extLst>
          </p:cNvPr>
          <p:cNvSpPr>
            <a:spLocks noGrp="1"/>
          </p:cNvSpPr>
          <p:nvPr>
            <p:ph type="title"/>
          </p:nvPr>
        </p:nvSpPr>
        <p:spPr/>
        <p:txBody>
          <a:bodyPr>
            <a:normAutofit fontScale="90000"/>
          </a:bodyPr>
          <a:lstStyle/>
          <a:p>
            <a:r>
              <a:rPr lang="en-US" b="1" dirty="0"/>
              <a:t>Dealing with Unbalanced Datasets</a:t>
            </a:r>
            <a:br>
              <a:rPr lang="en-US" b="1" dirty="0"/>
            </a:br>
            <a:endParaRPr lang="en-GH" b="1" dirty="0"/>
          </a:p>
        </p:txBody>
      </p:sp>
      <p:pic>
        <p:nvPicPr>
          <p:cNvPr id="5" name="Content Placeholder 4">
            <a:extLst>
              <a:ext uri="{FF2B5EF4-FFF2-40B4-BE49-F238E27FC236}">
                <a16:creationId xmlns:a16="http://schemas.microsoft.com/office/drawing/2014/main" id="{A06DA1E1-2710-4836-A2EB-598EF9FD7C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867025"/>
            <a:ext cx="5181600" cy="1475913"/>
          </a:xfrm>
        </p:spPr>
      </p:pic>
      <p:sp>
        <p:nvSpPr>
          <p:cNvPr id="6" name="Content Placeholder 5">
            <a:extLst>
              <a:ext uri="{FF2B5EF4-FFF2-40B4-BE49-F238E27FC236}">
                <a16:creationId xmlns:a16="http://schemas.microsoft.com/office/drawing/2014/main" id="{04BC02CB-2F2C-447D-801E-2DC72D4896E0}"/>
              </a:ext>
            </a:extLst>
          </p:cNvPr>
          <p:cNvSpPr>
            <a:spLocks noGrp="1"/>
          </p:cNvSpPr>
          <p:nvPr>
            <p:ph sz="half" idx="2"/>
          </p:nvPr>
        </p:nvSpPr>
        <p:spPr/>
        <p:txBody>
          <a:bodyPr/>
          <a:lstStyle/>
          <a:p>
            <a:r>
              <a:rPr lang="en-US" dirty="0"/>
              <a:t>Data was unbalanced with 1 having 70% of the samples</a:t>
            </a:r>
          </a:p>
          <a:p>
            <a:r>
              <a:rPr lang="en-US" dirty="0"/>
              <a:t>After over sampling both 1 and 2 have the same number of samples</a:t>
            </a:r>
            <a:endParaRPr lang="en-GH" dirty="0"/>
          </a:p>
        </p:txBody>
      </p:sp>
    </p:spTree>
    <p:extLst>
      <p:ext uri="{BB962C8B-B14F-4D97-AF65-F5344CB8AC3E}">
        <p14:creationId xmlns:p14="http://schemas.microsoft.com/office/powerpoint/2010/main" val="213151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99FB-DACE-4AAE-8C5D-E753C067A9AB}"/>
              </a:ext>
            </a:extLst>
          </p:cNvPr>
          <p:cNvSpPr>
            <a:spLocks noGrp="1"/>
          </p:cNvSpPr>
          <p:nvPr>
            <p:ph type="title"/>
          </p:nvPr>
        </p:nvSpPr>
        <p:spPr/>
        <p:txBody>
          <a:bodyPr/>
          <a:lstStyle/>
          <a:p>
            <a:r>
              <a:rPr lang="en-US" dirty="0"/>
              <a:t>Model Performance</a:t>
            </a:r>
            <a:endParaRPr lang="en-GH" dirty="0"/>
          </a:p>
        </p:txBody>
      </p:sp>
      <p:pic>
        <p:nvPicPr>
          <p:cNvPr id="8" name="Content Placeholder 7">
            <a:extLst>
              <a:ext uri="{FF2B5EF4-FFF2-40B4-BE49-F238E27FC236}">
                <a16:creationId xmlns:a16="http://schemas.microsoft.com/office/drawing/2014/main" id="{E9B04D91-F996-40A8-B375-C39329A580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62225"/>
            <a:ext cx="5181600" cy="1876425"/>
          </a:xfrm>
        </p:spPr>
      </p:pic>
      <p:sp>
        <p:nvSpPr>
          <p:cNvPr id="4" name="Content Placeholder 3">
            <a:extLst>
              <a:ext uri="{FF2B5EF4-FFF2-40B4-BE49-F238E27FC236}">
                <a16:creationId xmlns:a16="http://schemas.microsoft.com/office/drawing/2014/main" id="{93F87A8D-B942-4842-B19A-840935C8C5D4}"/>
              </a:ext>
            </a:extLst>
          </p:cNvPr>
          <p:cNvSpPr>
            <a:spLocks noGrp="1"/>
          </p:cNvSpPr>
          <p:nvPr>
            <p:ph sz="half" idx="2"/>
          </p:nvPr>
        </p:nvSpPr>
        <p:spPr/>
        <p:txBody>
          <a:bodyPr/>
          <a:lstStyle/>
          <a:p>
            <a:r>
              <a:rPr lang="en-US" dirty="0"/>
              <a:t>Accuracy:</a:t>
            </a:r>
          </a:p>
          <a:p>
            <a:r>
              <a:rPr lang="en-US" dirty="0"/>
              <a:t>Logistic 70.24%</a:t>
            </a:r>
          </a:p>
          <a:p>
            <a:r>
              <a:rPr lang="en-US" dirty="0" err="1"/>
              <a:t>Xgboost</a:t>
            </a:r>
            <a:r>
              <a:rPr lang="en-US" dirty="0"/>
              <a:t> 70.96%</a:t>
            </a:r>
            <a:endParaRPr lang="en-GH" dirty="0"/>
          </a:p>
        </p:txBody>
      </p:sp>
    </p:spTree>
    <p:extLst>
      <p:ext uri="{BB962C8B-B14F-4D97-AF65-F5344CB8AC3E}">
        <p14:creationId xmlns:p14="http://schemas.microsoft.com/office/powerpoint/2010/main" val="172719738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43</TotalTime>
  <Words>297</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Corbel</vt:lpstr>
      <vt:lpstr>Feathered</vt:lpstr>
      <vt:lpstr>Predicting Collision Severity</vt:lpstr>
      <vt:lpstr>Predicting Collision severity is valuable for the city of Seattle</vt:lpstr>
      <vt:lpstr>Data Acquisition and Cleaning</vt:lpstr>
      <vt:lpstr>Parked cars were involved in the most collisions which might suggest people don’t park properly, so incoming cars tend to hit them or incoming cars use parked cars as safety net when they lose control so they don’t hit any passerby</vt:lpstr>
      <vt:lpstr>Surprisingly, majority of the accidents happened when the weather was clear, which shows bad weather didn’t have a major impact on collisions in the state of Seattle</vt:lpstr>
      <vt:lpstr>Suprisingly, Many of the accidents occurred on dry roads and not wet or icy or muddy road </vt:lpstr>
      <vt:lpstr>The number of people involved in most collisions were few with the greatest number of people being 2</vt:lpstr>
      <vt:lpstr>Dealing with Unbalanced Datasets </vt:lpstr>
      <vt:lpstr>Model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Collision Severity</dc:title>
  <dc:creator>Hyacinth Ampadu</dc:creator>
  <cp:lastModifiedBy>Hyacinth Ampadu</cp:lastModifiedBy>
  <cp:revision>5</cp:revision>
  <dcterms:created xsi:type="dcterms:W3CDTF">2020-08-29T19:45:18Z</dcterms:created>
  <dcterms:modified xsi:type="dcterms:W3CDTF">2020-08-29T20:28:20Z</dcterms:modified>
</cp:coreProperties>
</file>