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5" r:id="rId4"/>
    <p:sldId id="259" r:id="rId5"/>
    <p:sldId id="267" r:id="rId6"/>
    <p:sldId id="264"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714" autoAdjust="0"/>
  </p:normalViewPr>
  <p:slideViewPr>
    <p:cSldViewPr>
      <p:cViewPr varScale="1">
        <p:scale>
          <a:sx n="79" d="100"/>
          <a:sy n="79" d="100"/>
        </p:scale>
        <p:origin x="-86" y="-37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177F6-BDD8-40AB-9B88-C98200C009AC}" type="datetimeFigureOut">
              <a:rPr lang="en-US" smtClean="0"/>
              <a:pPr/>
              <a:t>3/2/2024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B9BFB1-261A-49A4-82F5-90AF7AAA70D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Steam is one of the most popular video game digital distribution services currently out there. Steam’s approximate revenue at the time this data was published</a:t>
            </a:r>
            <a:r>
              <a:rPr lang="en-GB" baseline="0" dirty="0" smtClean="0"/>
              <a:t> was close to 30 billion. </a:t>
            </a:r>
            <a:r>
              <a:rPr lang="en-GB" dirty="0" smtClean="0"/>
              <a:t>What makes Steam such a successful business? </a:t>
            </a:r>
          </a:p>
        </p:txBody>
      </p:sp>
      <p:sp>
        <p:nvSpPr>
          <p:cNvPr id="4" name="Slide Number Placeholder 3"/>
          <p:cNvSpPr>
            <a:spLocks noGrp="1"/>
          </p:cNvSpPr>
          <p:nvPr>
            <p:ph type="sldNum" sz="quarter" idx="10"/>
          </p:nvPr>
        </p:nvSpPr>
        <p:spPr/>
        <p:txBody>
          <a:bodyPr/>
          <a:lstStyle/>
          <a:p>
            <a:fld id="{0CB9BFB1-261A-49A4-82F5-90AF7AAA70DE}"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first</a:t>
            </a:r>
            <a:r>
              <a:rPr lang="en-GB" baseline="0" dirty="0" smtClean="0"/>
              <a:t> look </a:t>
            </a:r>
            <a:r>
              <a:rPr lang="en-GB" dirty="0" smtClean="0"/>
              <a:t>at game ratings within Steam, the vast majority is positive. What is making Steam games so popular? What exactly are they </a:t>
            </a:r>
            <a:r>
              <a:rPr lang="en-GB" dirty="0" smtClean="0"/>
              <a:t>releasing,</a:t>
            </a:r>
            <a:r>
              <a:rPr lang="en-GB" baseline="0" dirty="0" smtClean="0"/>
              <a:t> and how are they promoting their games?</a:t>
            </a:r>
            <a:endParaRPr lang="en-GB" dirty="0"/>
          </a:p>
        </p:txBody>
      </p:sp>
      <p:sp>
        <p:nvSpPr>
          <p:cNvPr id="4" name="Slide Number Placeholder 3"/>
          <p:cNvSpPr>
            <a:spLocks noGrp="1"/>
          </p:cNvSpPr>
          <p:nvPr>
            <p:ph type="sldNum" sz="quarter" idx="10"/>
          </p:nvPr>
        </p:nvSpPr>
        <p:spPr/>
        <p:txBody>
          <a:bodyPr/>
          <a:lstStyle/>
          <a:p>
            <a:fld id="{0CB9BFB1-261A-49A4-82F5-90AF7AAA70DE}"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Having a closer look at the types of games they publish, most of them are Indie games and Action games, with casual coming close third.</a:t>
            </a:r>
            <a:endParaRPr lang="en-GB" dirty="0"/>
          </a:p>
        </p:txBody>
      </p:sp>
      <p:sp>
        <p:nvSpPr>
          <p:cNvPr id="4" name="Slide Number Placeholder 3"/>
          <p:cNvSpPr>
            <a:spLocks noGrp="1"/>
          </p:cNvSpPr>
          <p:nvPr>
            <p:ph type="sldNum" sz="quarter" idx="10"/>
          </p:nvPr>
        </p:nvSpPr>
        <p:spPr/>
        <p:txBody>
          <a:bodyPr/>
          <a:lstStyle/>
          <a:p>
            <a:fld id="{0CB9BFB1-261A-49A4-82F5-90AF7AAA70DE}"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we can see Action,</a:t>
            </a:r>
            <a:r>
              <a:rPr lang="en-GB" baseline="0" dirty="0" smtClean="0"/>
              <a:t> Adventure and </a:t>
            </a:r>
            <a:r>
              <a:rPr lang="en-GB" dirty="0" smtClean="0"/>
              <a:t>Indie games are in fact providing a lot of the revenue, being the top three, but casual games aren’t generating that much. Why are they investing in casual games then?</a:t>
            </a:r>
          </a:p>
          <a:p>
            <a:endParaRPr lang="en-GB" dirty="0" smtClean="0"/>
          </a:p>
        </p:txBody>
      </p:sp>
      <p:sp>
        <p:nvSpPr>
          <p:cNvPr id="4" name="Slide Number Placeholder 3"/>
          <p:cNvSpPr>
            <a:spLocks noGrp="1"/>
          </p:cNvSpPr>
          <p:nvPr>
            <p:ph type="sldNum" sz="quarter" idx="10"/>
          </p:nvPr>
        </p:nvSpPr>
        <p:spPr/>
        <p:txBody>
          <a:bodyPr/>
          <a:lstStyle/>
          <a:p>
            <a:fld id="{0CB9BFB1-261A-49A4-82F5-90AF7AAA70DE}"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closer look at genres published show that most games actually have more than one genre listed. So,</a:t>
            </a:r>
            <a:r>
              <a:rPr lang="en-GB" baseline="0" dirty="0" smtClean="0"/>
              <a:t> what about casual games? </a:t>
            </a:r>
            <a:endParaRPr lang="en-GB" dirty="0"/>
          </a:p>
        </p:txBody>
      </p:sp>
      <p:sp>
        <p:nvSpPr>
          <p:cNvPr id="4" name="Slide Number Placeholder 3"/>
          <p:cNvSpPr>
            <a:spLocks noGrp="1"/>
          </p:cNvSpPr>
          <p:nvPr>
            <p:ph type="sldNum" sz="quarter" idx="10"/>
          </p:nvPr>
        </p:nvSpPr>
        <p:spPr/>
        <p:txBody>
          <a:bodyPr/>
          <a:lstStyle/>
          <a:p>
            <a:fld id="{0CB9BFB1-261A-49A4-82F5-90AF7AAA70DE}"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can actually see that out of all the casual games published, 95% fit into other genres.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can </a:t>
            </a:r>
            <a:r>
              <a:rPr lang="en-GB" baseline="0" dirty="0" smtClean="0"/>
              <a:t>be used as</a:t>
            </a:r>
            <a:r>
              <a:rPr lang="en-GB" dirty="0" smtClean="0"/>
              <a:t> a marketing strategy to expose casual gamers to content,</a:t>
            </a:r>
            <a:r>
              <a:rPr lang="en-GB" baseline="0" dirty="0" smtClean="0"/>
              <a:t> making it more likely that casual players will want to buy steam products. This, tied in with the recommendation system (which we are not analysing), could ensure that the right content is being exposed to the correct audience, based on the games being played by casual players.</a:t>
            </a:r>
            <a:endParaRPr lang="en-GB" dirty="0" smtClean="0"/>
          </a:p>
        </p:txBody>
      </p:sp>
      <p:sp>
        <p:nvSpPr>
          <p:cNvPr id="4" name="Slide Number Placeholder 3"/>
          <p:cNvSpPr>
            <a:spLocks noGrp="1"/>
          </p:cNvSpPr>
          <p:nvPr>
            <p:ph type="sldNum" sz="quarter" idx="10"/>
          </p:nvPr>
        </p:nvSpPr>
        <p:spPr/>
        <p:txBody>
          <a:bodyPr/>
          <a:lstStyle/>
          <a:p>
            <a:fld id="{0CB9BFB1-261A-49A4-82F5-90AF7AAA70DE}"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fact, we can see here that amongst all the titles that are classified as casual,</a:t>
            </a:r>
            <a:r>
              <a:rPr lang="en-GB" baseline="0" dirty="0" smtClean="0"/>
              <a:t> the most frequent categories are </a:t>
            </a:r>
            <a:r>
              <a:rPr lang="en-GB" dirty="0" smtClean="0"/>
              <a:t>two others with very high revenue: Indie and adventure games</a:t>
            </a:r>
            <a:endParaRPr lang="en-GB" dirty="0"/>
          </a:p>
        </p:txBody>
      </p:sp>
      <p:sp>
        <p:nvSpPr>
          <p:cNvPr id="4" name="Slide Number Placeholder 3"/>
          <p:cNvSpPr>
            <a:spLocks noGrp="1"/>
          </p:cNvSpPr>
          <p:nvPr>
            <p:ph type="sldNum" sz="quarter" idx="10"/>
          </p:nvPr>
        </p:nvSpPr>
        <p:spPr/>
        <p:txBody>
          <a:bodyPr/>
          <a:lstStyle/>
          <a:p>
            <a:fld id="{0CB9BFB1-261A-49A4-82F5-90AF7AAA70DE}"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Which suggests STEAM is using Indie adventure games as a great gateway to access the cohort of casual players into its revenue.</a:t>
            </a:r>
            <a:endParaRPr lang="en-GB" dirty="0" smtClean="0"/>
          </a:p>
        </p:txBody>
      </p:sp>
      <p:sp>
        <p:nvSpPr>
          <p:cNvPr id="4" name="Slide Number Placeholder 3"/>
          <p:cNvSpPr>
            <a:spLocks noGrp="1"/>
          </p:cNvSpPr>
          <p:nvPr>
            <p:ph type="sldNum" sz="quarter" idx="10"/>
          </p:nvPr>
        </p:nvSpPr>
        <p:spPr/>
        <p:txBody>
          <a:bodyPr/>
          <a:lstStyle/>
          <a:p>
            <a:fld id="{0CB9BFB1-261A-49A4-82F5-90AF7AAA70DE}"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3/2/2024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Steam</a:t>
            </a:r>
            <a:endParaRPr lang="en-GB" dirty="0"/>
          </a:p>
        </p:txBody>
      </p:sp>
      <p:sp>
        <p:nvSpPr>
          <p:cNvPr id="3" name="Subtitle 2"/>
          <p:cNvSpPr>
            <a:spLocks noGrp="1"/>
          </p:cNvSpPr>
          <p:nvPr>
            <p:ph type="subTitle" idx="1"/>
          </p:nvPr>
        </p:nvSpPr>
        <p:spPr/>
        <p:txBody>
          <a:bodyPr/>
          <a:lstStyle/>
          <a:p>
            <a:r>
              <a:rPr lang="en-GB" dirty="0" smtClean="0"/>
              <a:t>A case study in the Steam platform’s success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Steam’s success</a:t>
            </a:r>
            <a:endParaRPr lang="en-GB" dirty="0">
              <a:latin typeface="+mn-lt"/>
            </a:endParaRPr>
          </a:p>
        </p:txBody>
      </p:sp>
      <p:pic>
        <p:nvPicPr>
          <p:cNvPr id="3" name="Content Placeholder 2"/>
          <p:cNvPicPr>
            <a:picLocks noGrp="1" noChangeAspect="1" noChangeArrowheads="1"/>
          </p:cNvPicPr>
          <p:nvPr>
            <p:ph idx="1"/>
          </p:nvPr>
        </p:nvPicPr>
        <p:blipFill>
          <a:blip r:embed="rId3"/>
          <a:srcRect l="1795" r="7674"/>
          <a:stretch>
            <a:fillRect/>
          </a:stretch>
        </p:blipFill>
        <p:spPr bwMode="auto">
          <a:xfrm>
            <a:off x="1066800" y="1600200"/>
            <a:ext cx="5867400"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What do they </a:t>
            </a:r>
            <a:r>
              <a:rPr lang="en-GB" dirty="0" smtClean="0">
                <a:latin typeface="+mn-lt"/>
              </a:rPr>
              <a:t>publish?</a:t>
            </a:r>
            <a:endParaRPr lang="en-GB" dirty="0">
              <a:latin typeface="+mn-lt"/>
            </a:endParaRPr>
          </a:p>
        </p:txBody>
      </p:sp>
      <p:pic>
        <p:nvPicPr>
          <p:cNvPr id="3075" name="Picture 3"/>
          <p:cNvPicPr>
            <a:picLocks noGrp="1" noChangeAspect="1" noChangeArrowheads="1"/>
          </p:cNvPicPr>
          <p:nvPr>
            <p:ph idx="1"/>
          </p:nvPr>
        </p:nvPicPr>
        <p:blipFill>
          <a:blip r:embed="rId3"/>
          <a:srcRect l="1753" t="1219" r="1753" b="4676"/>
          <a:stretch>
            <a:fillRect/>
          </a:stretch>
        </p:blipFill>
        <p:spPr bwMode="auto">
          <a:xfrm>
            <a:off x="1295400" y="2362200"/>
            <a:ext cx="5791200" cy="2895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What do they </a:t>
            </a:r>
            <a:r>
              <a:rPr lang="en-GB" dirty="0" smtClean="0">
                <a:latin typeface="+mn-lt"/>
              </a:rPr>
              <a:t>publish?</a:t>
            </a:r>
            <a:endParaRPr lang="en-GB" dirty="0">
              <a:latin typeface="+mn-lt"/>
            </a:endParaRPr>
          </a:p>
        </p:txBody>
      </p:sp>
      <p:pic>
        <p:nvPicPr>
          <p:cNvPr id="3074" name="Picture 2"/>
          <p:cNvPicPr>
            <a:picLocks noGrp="1" noChangeAspect="1" noChangeArrowheads="1"/>
          </p:cNvPicPr>
          <p:nvPr>
            <p:ph idx="1"/>
          </p:nvPr>
        </p:nvPicPr>
        <p:blipFill>
          <a:blip r:embed="rId3"/>
          <a:srcRect l="4082" r="9184" b="2854"/>
          <a:stretch>
            <a:fillRect/>
          </a:stretch>
        </p:blipFill>
        <p:spPr bwMode="auto">
          <a:xfrm>
            <a:off x="762000" y="1737614"/>
            <a:ext cx="6477000" cy="41297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Ratings</a:t>
            </a:r>
            <a:endParaRPr lang="en-GB" dirty="0">
              <a:latin typeface="+mn-lt"/>
            </a:endParaRPr>
          </a:p>
        </p:txBody>
      </p:sp>
      <p:pic>
        <p:nvPicPr>
          <p:cNvPr id="3" name="Content Placeholder 2"/>
          <p:cNvPicPr>
            <a:picLocks noGrp="1" noChangeAspect="1" noChangeArrowheads="1"/>
          </p:cNvPicPr>
          <p:nvPr>
            <p:ph idx="1"/>
          </p:nvPr>
        </p:nvPicPr>
        <p:blipFill>
          <a:blip r:embed="rId3"/>
          <a:srcRect l="1833" r="7707"/>
          <a:stretch>
            <a:fillRect/>
          </a:stretch>
        </p:blipFill>
        <p:spPr bwMode="auto">
          <a:xfrm>
            <a:off x="1066800" y="1600200"/>
            <a:ext cx="5867400"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Target audience</a:t>
            </a:r>
            <a:endParaRPr lang="en-GB" dirty="0">
              <a:latin typeface="+mn-lt"/>
            </a:endParaRPr>
          </a:p>
        </p:txBody>
      </p:sp>
      <p:pic>
        <p:nvPicPr>
          <p:cNvPr id="4099" name="Picture 3"/>
          <p:cNvPicPr>
            <a:picLocks noGrp="1" noChangeAspect="1" noChangeArrowheads="1"/>
          </p:cNvPicPr>
          <p:nvPr>
            <p:ph idx="1"/>
          </p:nvPr>
        </p:nvPicPr>
        <p:blipFill>
          <a:blip r:embed="rId3"/>
          <a:srcRect l="11168" r="3133" b="4034"/>
          <a:stretch>
            <a:fillRect/>
          </a:stretch>
        </p:blipFill>
        <p:spPr bwMode="auto">
          <a:xfrm>
            <a:off x="1981200" y="1600200"/>
            <a:ext cx="4876800" cy="4343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Casual +</a:t>
            </a:r>
            <a:endParaRPr lang="en-GB" dirty="0">
              <a:latin typeface="+mn-lt"/>
            </a:endParaRPr>
          </a:p>
        </p:txBody>
      </p:sp>
      <p:pic>
        <p:nvPicPr>
          <p:cNvPr id="1026" name="Picture 2"/>
          <p:cNvPicPr>
            <a:picLocks noGrp="1" noChangeAspect="1" noChangeArrowheads="1"/>
          </p:cNvPicPr>
          <p:nvPr>
            <p:ph idx="1"/>
          </p:nvPr>
        </p:nvPicPr>
        <p:blipFill>
          <a:blip r:embed="rId3"/>
          <a:srcRect l="2208" t="4262" r="2208" b="2784"/>
          <a:stretch>
            <a:fillRect/>
          </a:stretch>
        </p:blipFill>
        <p:spPr bwMode="auto">
          <a:xfrm>
            <a:off x="1295400" y="2438400"/>
            <a:ext cx="5791200" cy="2895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Conclusion</a:t>
            </a:r>
            <a:endParaRPr lang="en-GB" dirty="0">
              <a:latin typeface="+mn-lt"/>
            </a:endParaRPr>
          </a:p>
        </p:txBody>
      </p:sp>
      <p:sp>
        <p:nvSpPr>
          <p:cNvPr id="3" name="Content Placeholder 2"/>
          <p:cNvSpPr>
            <a:spLocks noGrp="1"/>
          </p:cNvSpPr>
          <p:nvPr>
            <p:ph idx="1"/>
          </p:nvPr>
        </p:nvSpPr>
        <p:spPr/>
        <p:txBody>
          <a:bodyPr/>
          <a:lstStyle/>
          <a:p>
            <a:r>
              <a:rPr lang="en-GB" dirty="0" smtClean="0"/>
              <a:t>Which suggests </a:t>
            </a:r>
            <a:r>
              <a:rPr lang="en-GB" dirty="0" smtClean="0"/>
              <a:t>STEAM is using Indie </a:t>
            </a:r>
            <a:r>
              <a:rPr lang="en-GB" dirty="0" smtClean="0"/>
              <a:t>adventure games </a:t>
            </a:r>
            <a:r>
              <a:rPr lang="en-GB" dirty="0" smtClean="0"/>
              <a:t>as a </a:t>
            </a:r>
            <a:r>
              <a:rPr lang="en-GB" dirty="0" smtClean="0"/>
              <a:t>great gateway to access the cohort of casual players into </a:t>
            </a:r>
            <a:r>
              <a:rPr lang="en-GB" dirty="0" smtClean="0"/>
              <a:t>its </a:t>
            </a:r>
            <a:r>
              <a:rPr lang="en-GB" dirty="0" smtClean="0"/>
              <a:t>revenue.</a:t>
            </a:r>
          </a:p>
          <a:p>
            <a:endParaRPr lang="en-GB"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438</TotalTime>
  <Words>375</Words>
  <Application>Microsoft Office PowerPoint</Application>
  <PresentationFormat>On-screen Show (4:3)</PresentationFormat>
  <Paragraphs>28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Steam</vt:lpstr>
      <vt:lpstr>Steam’s success</vt:lpstr>
      <vt:lpstr>What do they publish?</vt:lpstr>
      <vt:lpstr>What do they publish?</vt:lpstr>
      <vt:lpstr>Ratings</vt:lpstr>
      <vt:lpstr>Target audience</vt:lpstr>
      <vt:lpstr>Casual +</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dc:title>
  <dc:creator>Joao Oliveira</dc:creator>
  <cp:lastModifiedBy>Joao Oliveira</cp:lastModifiedBy>
  <cp:revision>46</cp:revision>
  <dcterms:created xsi:type="dcterms:W3CDTF">2006-08-16T00:00:00Z</dcterms:created>
  <dcterms:modified xsi:type="dcterms:W3CDTF">2024-03-02T17:18:05Z</dcterms:modified>
</cp:coreProperties>
</file>