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826" r:id="rId2"/>
    <p:sldId id="853" r:id="rId3"/>
    <p:sldId id="854" r:id="rId4"/>
    <p:sldId id="855" r:id="rId5"/>
    <p:sldId id="857" r:id="rId6"/>
    <p:sldId id="856" r:id="rId7"/>
    <p:sldId id="858" r:id="rId8"/>
    <p:sldId id="859" r:id="rId9"/>
    <p:sldId id="860" r:id="rId10"/>
    <p:sldId id="861" r:id="rId11"/>
    <p:sldId id="862" r:id="rId12"/>
    <p:sldId id="863" r:id="rId13"/>
    <p:sldId id="59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29C47094-1BCC-4AA9-B0A7-3414DECEEB2A}">
          <p14:sldIdLst>
            <p14:sldId id="826"/>
            <p14:sldId id="853"/>
            <p14:sldId id="854"/>
            <p14:sldId id="855"/>
            <p14:sldId id="857"/>
            <p14:sldId id="856"/>
            <p14:sldId id="858"/>
            <p14:sldId id="859"/>
            <p14:sldId id="860"/>
            <p14:sldId id="861"/>
            <p14:sldId id="862"/>
            <p14:sldId id="863"/>
          </p14:sldIdLst>
        </p14:section>
        <p14:section name="Micado-Optimizer-Test" id="{A6070C13-4E6C-4DB2-B14E-35A00B10BF4F}">
          <p14:sldIdLst>
            <p14:sldId id="5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pds" initials="l" lastIdx="1" clrIdx="0">
    <p:extLst>
      <p:ext uri="{19B8F6BF-5375-455C-9EA6-DF929625EA0E}">
        <p15:presenceInfo xmlns:p15="http://schemas.microsoft.com/office/powerpoint/2012/main" userId="lpd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115"/>
    <a:srgbClr val="00CCFF"/>
    <a:srgbClr val="67A93B"/>
    <a:srgbClr val="67A83A"/>
    <a:srgbClr val="009644"/>
    <a:srgbClr val="FC964A"/>
    <a:srgbClr val="FDAC48"/>
    <a:srgbClr val="D6A300"/>
    <a:srgbClr val="E6AF00"/>
    <a:srgbClr val="AA02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7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9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A82FDA3-5010-420F-81B5-9E41F2125D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EEFB1E-35B5-49F2-871C-D2BBAE1007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93D0E-2034-4D6C-BA70-FA18633ACB1C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FE67EE-33F0-47C1-A2FA-36855767A9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C2E07EB-FB00-4E42-91CE-2F6FB1D9C1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43177-1576-47C9-9C22-43F631D5C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19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2C1B0-CF0C-4CCA-94AA-5A7E403898B6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56732-1859-4097-A93A-777074D18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787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2820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hu-HU" smtClean="0"/>
              <a:t>10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67602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hu-HU" smtClean="0"/>
              <a:t>11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1380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hu-HU" smtClean="0"/>
              <a:t>12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2332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09703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hu-HU" smtClean="0"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8694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hu-HU" smtClean="0"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25374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hu-HU" smtClean="0"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22988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hu-HU" smtClean="0"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75826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hu-HU" smtClean="0"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59332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hu-HU" smtClean="0"/>
              <a:t>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82171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B8649DAF-093F-4482-AA38-346E9A2DEE94}" type="slidenum">
              <a:rPr lang="hu-HU" smtClean="0"/>
              <a:t>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01039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3945D6-BF94-493E-91B3-ED3FB1C1C35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00903" y="1161148"/>
            <a:ext cx="5307291" cy="28651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Title</a:t>
            </a:r>
            <a:br>
              <a:rPr lang="de-DE" dirty="0"/>
            </a:br>
            <a:r>
              <a:rPr lang="de-DE" dirty="0" err="1"/>
              <a:t>of</a:t>
            </a:r>
            <a:br>
              <a:rPr lang="de-DE" dirty="0"/>
            </a:br>
            <a:r>
              <a:rPr lang="de-DE" dirty="0" err="1"/>
              <a:t>Presentation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2174A5-14C3-45BF-AF8B-AFFE3FF4D8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00903" y="4174028"/>
            <a:ext cx="5307291" cy="117599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Speaker, Company, Position</a:t>
            </a:r>
          </a:p>
          <a:p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A0C1F6-6490-425A-BF1F-A62A3D0AC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B84F-32C6-46BA-8021-4F6AB18AD677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B68C71-C0E6-488B-9B80-4215B3BE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www.project-cola.eu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0DC54FA-B3A0-40B9-810C-13721695BE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473" y="470302"/>
            <a:ext cx="4807294" cy="531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9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6C89F2-48D4-44B2-BDE6-C919D48E9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97" y="195209"/>
            <a:ext cx="11476232" cy="101022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99EC81-7F9D-4CEA-B5FA-D6388538A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597" y="1551398"/>
            <a:ext cx="11476232" cy="445898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25EB2E-8BBD-41ED-A1FB-F26FC489A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10E33-8B59-45B1-A126-150C02426B39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F75673-ECA3-4C52-8680-C32214E1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www.project-cola.eu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4660FE-0FDC-4A72-BBBA-0105C5A9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2CB3-FAB5-4AC1-8180-4167EE212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0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A70A43-1A8A-4725-B6E8-A9B77BA2F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6F6473-70CB-42B0-82B4-BF2F9737D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8A0719-E745-4869-A3AF-42A6DBF45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44DFE7-BEA2-4C5A-9BB8-0931FAD5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24A1-945C-43B5-810B-0C0F32F93081}" type="datetime1">
              <a:rPr lang="en-US" smtClean="0"/>
              <a:t>3/23/2022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E7D48A-0E09-4ABC-86A8-459240FE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www.project-cola.eu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D9297A-AA26-4840-8041-5CDAE09E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2CB3-FAB5-4AC1-8180-4167EE212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1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200626-BEA8-4939-9CBD-2D608826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02A06F-F702-48DB-9767-F684644FA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7830-D5A4-4E6A-9DAE-12965A0D947E}" type="datetime1">
              <a:rPr lang="en-US" smtClean="0"/>
              <a:t>3/23/2022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02E500-63E2-4C56-9F8A-0882A2503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www.project-cola.eu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3E8DC6-4A1B-42E7-8DB6-4C676041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2CB3-FAB5-4AC1-8180-4167EE2129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541E2699-131B-492F-A234-099C0CA9C1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0363" y="1550988"/>
            <a:ext cx="11485562" cy="44291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D489F-534A-4166-AF2A-A9E0F519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16D511-A477-4A21-9E35-D225A33E5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28AC-78D9-4E42-9CAD-AC4AAEA7A955}" type="datetime1">
              <a:rPr lang="en-US" smtClean="0"/>
              <a:t>3/23/2022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2739AA-359E-4A60-90C7-109F9AB6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www.project-cola.eu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50B79C-662D-41C0-B092-B3F88CBD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2CB3-FAB5-4AC1-8180-4167EE2129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F290D249-C012-49EE-9F9E-73021E1F88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0363" y="1520679"/>
            <a:ext cx="4324350" cy="43656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9" name="Inhaltsplatzhalter 7">
            <a:extLst>
              <a:ext uri="{FF2B5EF4-FFF2-40B4-BE49-F238E27FC236}">
                <a16:creationId xmlns:a16="http://schemas.microsoft.com/office/drawing/2014/main" id="{43D9E56D-542C-43DE-98DB-346721CA8B9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73384" y="1520678"/>
            <a:ext cx="6472719" cy="436562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38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AE36B0-0F35-43FB-BA30-1A29FDA45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948177-81F1-477D-89B7-ABF4DA5A6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0535A-0FDB-47CF-8647-0FDB7D742307}" type="datetime1">
              <a:rPr lang="en-US" smtClean="0"/>
              <a:t>3/23/2022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8557B2-46F1-4D7A-A527-13C8FF674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www.project-cola.eu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13C909-83B3-4BD1-9DF1-08ECC2EA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D2CB3-FAB5-4AC1-8180-4167EE2129B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DDC4C0F-9397-4560-BA6D-1C4D27917D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880" y="1569409"/>
            <a:ext cx="3649864" cy="4035253"/>
          </a:xfrm>
          <a:prstGeom prst="rect">
            <a:avLst/>
          </a:prstGeom>
        </p:spPr>
      </p:pic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E499882A-AC52-4544-A5BC-23393130A89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52488" y="2290763"/>
            <a:ext cx="1943100" cy="19415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Picture</a:t>
            </a:r>
          </a:p>
          <a:p>
            <a:r>
              <a:rPr lang="de-DE" dirty="0"/>
              <a:t>Speaker</a:t>
            </a:r>
            <a:endParaRPr lang="en-US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21F3FBB-D15E-4444-9AFB-C6A5732EC1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297" y="2274888"/>
            <a:ext cx="4788866" cy="19986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Name</a:t>
            </a:r>
          </a:p>
          <a:p>
            <a:pPr lvl="0"/>
            <a:r>
              <a:rPr lang="de-DE" dirty="0"/>
              <a:t>Company, Position</a:t>
            </a:r>
          </a:p>
          <a:p>
            <a:pPr lvl="0"/>
            <a:r>
              <a:rPr lang="de-DE" dirty="0"/>
              <a:t>E-Mail</a:t>
            </a:r>
          </a:p>
          <a:p>
            <a:pPr lvl="0"/>
            <a:r>
              <a:rPr lang="de-DE" dirty="0" err="1"/>
              <a:t>Mobilephone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4D9CAC3-A219-4A6D-B44F-D0FF492C46BA}"/>
              </a:ext>
            </a:extLst>
          </p:cNvPr>
          <p:cNvSpPr txBox="1"/>
          <p:nvPr userDrawn="1"/>
        </p:nvSpPr>
        <p:spPr>
          <a:xfrm>
            <a:off x="351404" y="5113376"/>
            <a:ext cx="1142222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e-DE" sz="1600" dirty="0"/>
              <a:t>Project </a:t>
            </a:r>
            <a:r>
              <a:rPr lang="de-DE" sz="1600" dirty="0" err="1"/>
              <a:t>Director</a:t>
            </a:r>
            <a:r>
              <a:rPr lang="de-DE" sz="1600" dirty="0"/>
              <a:t>: Dr. Tamas Kiss, University </a:t>
            </a:r>
            <a:r>
              <a:rPr lang="de-DE" sz="1600" dirty="0" err="1"/>
              <a:t>of</a:t>
            </a:r>
            <a:r>
              <a:rPr lang="de-DE" sz="1600" dirty="0"/>
              <a:t> Westminster, UK</a:t>
            </a:r>
          </a:p>
          <a:p>
            <a:pPr lvl="0"/>
            <a:endParaRPr lang="de-DE" sz="1600" dirty="0"/>
          </a:p>
          <a:p>
            <a:pPr lvl="0"/>
            <a:r>
              <a:rPr lang="de-DE" sz="1600" dirty="0"/>
              <a:t>The COLA Project – Cloud Orchestration at </a:t>
            </a:r>
            <a:r>
              <a:rPr lang="de-DE" sz="1600" dirty="0" err="1"/>
              <a:t>the</a:t>
            </a:r>
            <a:r>
              <a:rPr lang="de-DE" sz="1600" dirty="0"/>
              <a:t> Level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Application</a:t>
            </a:r>
            <a:r>
              <a:rPr lang="de-DE" sz="1600" dirty="0"/>
              <a:t> (COLA) - </a:t>
            </a:r>
            <a:r>
              <a:rPr lang="de-DE" sz="1600" dirty="0" err="1"/>
              <a:t>receives</a:t>
            </a:r>
            <a:r>
              <a:rPr lang="de-DE" sz="1600" dirty="0"/>
              <a:t> </a:t>
            </a:r>
            <a:r>
              <a:rPr lang="de-DE" sz="1600" dirty="0" err="1"/>
              <a:t>funding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endParaRPr lang="de-DE" sz="1600" dirty="0"/>
          </a:p>
          <a:p>
            <a:pPr lvl="0"/>
            <a:r>
              <a:rPr lang="de-DE" sz="1600" dirty="0" err="1"/>
              <a:t>the</a:t>
            </a:r>
            <a:r>
              <a:rPr lang="de-DE" sz="1600" dirty="0"/>
              <a:t> European </a:t>
            </a:r>
            <a:r>
              <a:rPr lang="de-DE" sz="1600" dirty="0" err="1"/>
              <a:t>Union´s</a:t>
            </a:r>
            <a:r>
              <a:rPr lang="de-DE" sz="1600" dirty="0"/>
              <a:t> Horizon 2020 </a:t>
            </a:r>
            <a:r>
              <a:rPr lang="de-DE" sz="1600" dirty="0" err="1"/>
              <a:t>research</a:t>
            </a:r>
            <a:r>
              <a:rPr lang="de-DE" sz="1600" dirty="0"/>
              <a:t> and </a:t>
            </a:r>
            <a:r>
              <a:rPr lang="de-DE" sz="1600" dirty="0" err="1"/>
              <a:t>innovation</a:t>
            </a:r>
            <a:r>
              <a:rPr lang="de-DE" sz="1600" dirty="0"/>
              <a:t> </a:t>
            </a:r>
            <a:r>
              <a:rPr lang="de-DE" sz="1600" dirty="0" err="1"/>
              <a:t>programme</a:t>
            </a:r>
            <a:r>
              <a:rPr lang="de-DE" sz="1600" dirty="0"/>
              <a:t> </a:t>
            </a:r>
            <a:r>
              <a:rPr lang="de-DE" sz="1600" dirty="0" err="1"/>
              <a:t>under</a:t>
            </a:r>
            <a:r>
              <a:rPr lang="de-DE" sz="1600" dirty="0"/>
              <a:t> </a:t>
            </a:r>
            <a:r>
              <a:rPr lang="de-DE" sz="1600" dirty="0" err="1"/>
              <a:t>grant</a:t>
            </a:r>
            <a:r>
              <a:rPr lang="de-DE" sz="1600" dirty="0"/>
              <a:t> </a:t>
            </a:r>
            <a:r>
              <a:rPr lang="de-DE" sz="1600" dirty="0" err="1"/>
              <a:t>agreement</a:t>
            </a:r>
            <a:r>
              <a:rPr lang="de-DE" sz="1600" dirty="0"/>
              <a:t> </a:t>
            </a:r>
            <a:r>
              <a:rPr lang="de-DE" sz="1600" dirty="0" err="1"/>
              <a:t>No</a:t>
            </a:r>
            <a:r>
              <a:rPr lang="de-DE" sz="1600" dirty="0"/>
              <a:t> 731574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848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 oszlopkép listaj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7" name="Élőláb helye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71452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hu-HU" dirty="0"/>
              <a:t>Listajel leírása</a:t>
            </a:r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hu-HU" dirty="0"/>
              <a:t>Listajel leírása</a:t>
            </a:r>
          </a:p>
        </p:txBody>
      </p:sp>
      <p:sp>
        <p:nvSpPr>
          <p:cNvPr id="15" name="Szöveg helye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69634" y="4683647"/>
            <a:ext cx="2160588" cy="900000"/>
          </a:xfrm>
        </p:spPr>
        <p:txBody>
          <a:bodyPr rtlCol="0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hu-HU" dirty="0"/>
              <a:t>Listajel leírása</a:t>
            </a:r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1453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hu-HU" dirty="0"/>
              <a:t>Listajel 2</a:t>
            </a:r>
          </a:p>
        </p:txBody>
      </p:sp>
      <p:sp>
        <p:nvSpPr>
          <p:cNvPr id="12" name="Szöveg helye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hu-HU" dirty="0"/>
              <a:t>Listajel 3</a:t>
            </a:r>
          </a:p>
        </p:txBody>
      </p:sp>
      <p:sp>
        <p:nvSpPr>
          <p:cNvPr id="16" name="Szöveg helye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69635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+mj-lt"/>
              </a:defRPr>
            </a:lvl1pPr>
          </a:lstStyle>
          <a:p>
            <a:pPr lvl="0" rtl="0"/>
            <a:r>
              <a:rPr lang="hu-HU" dirty="0"/>
              <a:t>Listajel 4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36DD16A0-27CF-480C-8ADD-7BB99E0031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00" y="1080000"/>
            <a:ext cx="11339513" cy="276561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hu-HU" dirty="0" err="1"/>
              <a:t>Alfejléc</a:t>
            </a:r>
            <a:endParaRPr lang="hu-HU" dirty="0"/>
          </a:p>
        </p:txBody>
      </p:sp>
      <p:sp>
        <p:nvSpPr>
          <p:cNvPr id="20" name="Kép helyőrzője 3">
            <a:extLst>
              <a:ext uri="{FF2B5EF4-FFF2-40B4-BE49-F238E27FC236}">
                <a16:creationId xmlns:a16="http://schemas.microsoft.com/office/drawing/2014/main" id="{06B6D0B6-0884-CD46-A1B0-9FED03C226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724708" y="2358091"/>
            <a:ext cx="854075" cy="854075"/>
          </a:xfrm>
        </p:spPr>
        <p:txBody>
          <a:bodyPr rtlCol="0"/>
          <a:lstStyle>
            <a:lvl1pPr marL="0" indent="0" rtl="0">
              <a:buNone/>
              <a:defRPr sz="1300"/>
            </a:lvl1pPr>
          </a:lstStyle>
          <a:p>
            <a:pPr rtl="0"/>
            <a:r>
              <a:rPr lang="hu-HU" dirty="0"/>
              <a:t>Kép hoz-</a:t>
            </a:r>
            <a:r>
              <a:rPr lang="hu-HU" dirty="0" err="1"/>
              <a:t>záadásához</a:t>
            </a:r>
            <a:r>
              <a:rPr lang="hu-HU" dirty="0"/>
              <a:t> kattintson az ikonra</a:t>
            </a:r>
          </a:p>
        </p:txBody>
      </p:sp>
      <p:sp>
        <p:nvSpPr>
          <p:cNvPr id="21" name="Kép helyőrzője 3">
            <a:extLst>
              <a:ext uri="{FF2B5EF4-FFF2-40B4-BE49-F238E27FC236}">
                <a16:creationId xmlns:a16="http://schemas.microsoft.com/office/drawing/2014/main" id="{BAAC12A0-90C3-984B-A8FC-7EB4AA432E3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672402" y="2358091"/>
            <a:ext cx="854075" cy="854075"/>
          </a:xfrm>
        </p:spPr>
        <p:txBody>
          <a:bodyPr rtlCol="0"/>
          <a:lstStyle>
            <a:lvl1pPr marL="0" indent="0" rtl="0">
              <a:buNone/>
              <a:defRPr sz="1300"/>
            </a:lvl1pPr>
          </a:lstStyle>
          <a:p>
            <a:pPr rtl="0"/>
            <a:r>
              <a:rPr lang="hu-HU" dirty="0"/>
              <a:t>Kép hoz-</a:t>
            </a:r>
            <a:r>
              <a:rPr lang="hu-HU" dirty="0" err="1"/>
              <a:t>záadásához</a:t>
            </a:r>
            <a:r>
              <a:rPr lang="hu-HU" dirty="0"/>
              <a:t> kattintson az ikonra</a:t>
            </a:r>
          </a:p>
        </p:txBody>
      </p:sp>
      <p:sp>
        <p:nvSpPr>
          <p:cNvPr id="22" name="Kép helyőrzője 3">
            <a:extLst>
              <a:ext uri="{FF2B5EF4-FFF2-40B4-BE49-F238E27FC236}">
                <a16:creationId xmlns:a16="http://schemas.microsoft.com/office/drawing/2014/main" id="{51565942-8816-734B-BEEE-1258F13B66DA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621493" y="2358090"/>
            <a:ext cx="854075" cy="854075"/>
          </a:xfrm>
        </p:spPr>
        <p:txBody>
          <a:bodyPr rtlCol="0"/>
          <a:lstStyle>
            <a:lvl1pPr marL="0" indent="0" rtl="0">
              <a:buNone/>
              <a:defRPr sz="1300"/>
            </a:lvl1pPr>
          </a:lstStyle>
          <a:p>
            <a:pPr rtl="0"/>
            <a:r>
              <a:rPr lang="hu-HU" dirty="0"/>
              <a:t>Kép hoz-</a:t>
            </a:r>
            <a:r>
              <a:rPr lang="hu-HU" dirty="0" err="1"/>
              <a:t>záadásához</a:t>
            </a:r>
            <a:r>
              <a:rPr lang="hu-HU" dirty="0"/>
              <a:t> kattintson az ikonra</a:t>
            </a:r>
          </a:p>
        </p:txBody>
      </p:sp>
    </p:spTree>
    <p:extLst>
      <p:ext uri="{BB962C8B-B14F-4D97-AF65-F5344CB8AC3E}">
        <p14:creationId xmlns:p14="http://schemas.microsoft.com/office/powerpoint/2010/main" val="223783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Köszönjük!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Kép helyőrzője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 rtlCol="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hu-HU" dirty="0"/>
              <a:t>Szúrja be, vagy húzza a képet ide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94607" y="2237328"/>
            <a:ext cx="7202786" cy="1449788"/>
          </a:xfrm>
          <a:solidFill>
            <a:schemeClr val="tx1">
              <a:alpha val="80000"/>
            </a:schemeClr>
          </a:solidFill>
        </p:spPr>
        <p:txBody>
          <a:bodyPr lIns="288000" rIns="2160000" bIns="144000" rtlCol="0" anchor="b" anchorCtr="0"/>
          <a:lstStyle>
            <a:lvl1pPr algn="r">
              <a:defRPr sz="66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hu-HU" dirty="0"/>
              <a:t>Köszönjük!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684672"/>
            <a:ext cx="5282503" cy="1604172"/>
          </a:xfrm>
          <a:solidFill>
            <a:schemeClr val="tx1">
              <a:alpha val="90000"/>
            </a:schemeClr>
          </a:solidFill>
        </p:spPr>
        <p:txBody>
          <a:bodyPr lIns="216000" tIns="144000" rIns="576000" rtlCol="0"/>
          <a:lstStyle>
            <a:lvl1pPr marL="0" indent="0" algn="r">
              <a:buNone/>
              <a:defRPr sz="21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hu-HU" dirty="0"/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9688AEDF-1396-4322-8818-9D1C7976FCDF}"/>
              </a:ext>
            </a:extLst>
          </p:cNvPr>
          <p:cNvCxnSpPr>
            <a:cxnSpLocks/>
          </p:cNvCxnSpPr>
          <p:nvPr userDrawn="1"/>
        </p:nvCxnSpPr>
        <p:spPr>
          <a:xfrm>
            <a:off x="7777113" y="2412127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C122267-81F5-4D7C-8854-830FD491A4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0" y="4142258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hu-HU" dirty="0"/>
              <a:t>Partner száma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D1624B9A-AB57-40B6-89A6-D34ED60BBF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0" y="4448040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hu-HU" dirty="0"/>
              <a:t>E-mail vagy közösség média fogópontja</a:t>
            </a:r>
          </a:p>
        </p:txBody>
      </p:sp>
      <p:sp>
        <p:nvSpPr>
          <p:cNvPr id="8" name="Kép helyőrzője 5">
            <a:extLst>
              <a:ext uri="{FF2B5EF4-FFF2-40B4-BE49-F238E27FC236}">
                <a16:creationId xmlns:a16="http://schemas.microsoft.com/office/drawing/2014/main" id="{61EA5FFD-797F-43FF-B13A-5DA8C820EE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65008" y="2587752"/>
            <a:ext cx="1344168" cy="704088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hu-HU" dirty="0"/>
              <a:t>Embléma</a:t>
            </a:r>
          </a:p>
        </p:txBody>
      </p:sp>
      <p:sp>
        <p:nvSpPr>
          <p:cNvPr id="10" name="Szöveg helye 5">
            <a:extLst>
              <a:ext uri="{FF2B5EF4-FFF2-40B4-BE49-F238E27FC236}">
                <a16:creationId xmlns:a16="http://schemas.microsoft.com/office/drawing/2014/main" id="{7436EF9B-F86C-114A-BB87-C439E5F129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0" y="4753821"/>
            <a:ext cx="4508500" cy="277342"/>
          </a:xfrm>
        </p:spPr>
        <p:txBody>
          <a:bodyPr rtlCol="0" anchor="ctr"/>
          <a:lstStyle>
            <a:lvl1pPr marL="0" indent="0" algn="r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266700" indent="0" algn="r">
              <a:buNone/>
              <a:defRPr>
                <a:solidFill>
                  <a:schemeClr val="bg1"/>
                </a:solidFill>
              </a:defRPr>
            </a:lvl2pPr>
            <a:lvl3pPr marL="542925" indent="0" algn="r">
              <a:buNone/>
              <a:defRPr>
                <a:solidFill>
                  <a:schemeClr val="bg1"/>
                </a:solidFill>
              </a:defRPr>
            </a:lvl3pPr>
            <a:lvl4pPr marL="809625" indent="0" algn="r">
              <a:buNone/>
              <a:defRPr>
                <a:solidFill>
                  <a:schemeClr val="bg1"/>
                </a:solidFill>
              </a:defRPr>
            </a:lvl4pPr>
            <a:lvl5pPr marL="1076325" indent="0" algn="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hu-HU" dirty="0"/>
              <a:t>Webhely címe</a:t>
            </a:r>
          </a:p>
        </p:txBody>
      </p:sp>
    </p:spTree>
    <p:extLst>
      <p:ext uri="{BB962C8B-B14F-4D97-AF65-F5344CB8AC3E}">
        <p14:creationId xmlns:p14="http://schemas.microsoft.com/office/powerpoint/2010/main" val="99185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9F51544-C899-4A24-A293-BECCCBF9B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97" y="184935"/>
            <a:ext cx="11486506" cy="1006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3E16B6-DD11-4C9A-89BA-C0D4BFD60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597" y="1466029"/>
            <a:ext cx="11486506" cy="4503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C7139C-AF99-4099-9EAF-00A6E7960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www.project-cola.eu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5520AC-1B96-4CC4-B099-6CA5DEDB8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96133" y="6379056"/>
            <a:ext cx="2197773" cy="385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F282C22B-FB8C-4641-B6F6-7F95742E7C2A}" type="datetime1">
              <a:rPr lang="en-US" smtClean="0"/>
              <a:t>3/23/2022</a:t>
            </a:fld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C1E163-8F4B-45D5-B5C4-6002BE31B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55D2CB3-FAB5-4AC1-8180-4167EE212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9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  <p:sldLayoutId id="2147483659" r:id="rId6"/>
    <p:sldLayoutId id="2147483660" r:id="rId7"/>
    <p:sldLayoutId id="2147483661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8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svg"/><Relationship Id="rId11" Type="http://schemas.openxmlformats.org/officeDocument/2006/relationships/image" Target="../media/image27.sv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svg"/><Relationship Id="rId9" Type="http://schemas.openxmlformats.org/officeDocument/2006/relationships/hyperlink" Target="http://www.sztaki.hu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háló látható&#10;&#10;Automatikusan generált leírás">
            <a:extLst>
              <a:ext uri="{FF2B5EF4-FFF2-40B4-BE49-F238E27FC236}">
                <a16:creationId xmlns:a16="http://schemas.microsoft.com/office/drawing/2014/main" id="{B7B7332F-71BE-4DF1-8FF7-6FEAA97B2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82798"/>
            <a:ext cx="13475043" cy="10040798"/>
          </a:xfrm>
          <a:prstGeom prst="rect">
            <a:avLst/>
          </a:prstGeom>
        </p:spPr>
      </p:pic>
      <p:sp>
        <p:nvSpPr>
          <p:cNvPr id="16" name="Szöveg helye 14">
            <a:extLst>
              <a:ext uri="{FF2B5EF4-FFF2-40B4-BE49-F238E27FC236}">
                <a16:creationId xmlns:a16="http://schemas.microsoft.com/office/drawing/2014/main" id="{513EA38E-469D-46FF-AE7E-2E7EDFA603D7}"/>
              </a:ext>
            </a:extLst>
          </p:cNvPr>
          <p:cNvSpPr txBox="1">
            <a:spLocks/>
          </p:cNvSpPr>
          <p:nvPr/>
        </p:nvSpPr>
        <p:spPr>
          <a:xfrm>
            <a:off x="541246" y="386452"/>
            <a:ext cx="8708771" cy="942559"/>
          </a:xfrm>
          <a:prstGeom prst="rect">
            <a:avLst/>
          </a:prstGeom>
          <a:noFill/>
        </p:spPr>
        <p:txBody>
          <a:bodyPr vert="horz" lIns="108000" tIns="72000" rIns="72000" bIns="36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Tervek, hogy cikk legyen</a:t>
            </a:r>
            <a:endParaRPr lang="hu-HU" sz="4800" dirty="0">
              <a:solidFill>
                <a:schemeClr val="bg1"/>
              </a:solidFill>
              <a:latin typeface="Georgia" panose="02040502050405020303" pitchFamily="18" charset="0"/>
              <a:cs typeface="Calibri Light" panose="020F0302020204030204" pitchFamily="34" charset="0"/>
            </a:endParaRPr>
          </a:p>
        </p:txBody>
      </p:sp>
      <p:sp>
        <p:nvSpPr>
          <p:cNvPr id="21" name="Szöveg helye 14">
            <a:extLst>
              <a:ext uri="{FF2B5EF4-FFF2-40B4-BE49-F238E27FC236}">
                <a16:creationId xmlns:a16="http://schemas.microsoft.com/office/drawing/2014/main" id="{920C72BD-0D36-4AEA-8F08-8B14DD2DECFF}"/>
              </a:ext>
            </a:extLst>
          </p:cNvPr>
          <p:cNvSpPr txBox="1">
            <a:spLocks/>
          </p:cNvSpPr>
          <p:nvPr/>
        </p:nvSpPr>
        <p:spPr>
          <a:xfrm>
            <a:off x="541246" y="1512886"/>
            <a:ext cx="4441571" cy="5345114"/>
          </a:xfrm>
          <a:prstGeom prst="rect">
            <a:avLst/>
          </a:prstGeom>
          <a:noFill/>
        </p:spPr>
        <p:txBody>
          <a:bodyPr vert="horz" lIns="108000" tIns="72000" rIns="72000" bIns="36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1. Legfontosabb</a:t>
            </a:r>
            <a:b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Szeretném legalább a magam számára megvizsgálni, hogy mennyire stabil ez az algoritmus.</a:t>
            </a:r>
            <a:b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hu-H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Calibri Light" panose="020F0302020204030204" pitchFamily="34" charset="0"/>
              </a:rPr>
              <a:t>Azaz</a:t>
            </a:r>
          </a:p>
          <a:p>
            <a:pPr algn="l"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Azonos pályán elvégezni néhány futást különböző beállításokkal.</a:t>
            </a:r>
          </a:p>
          <a:p>
            <a:pPr algn="l"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pálya fix, de megnézni többféle hálóval, több kevesebb neuronnal, kisebb nagyobb </a:t>
            </a:r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Rattel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hogy mennyire érzékeny a teljesítmény ezekre a beállításokra.</a:t>
            </a:r>
          </a:p>
          <a:p>
            <a:pPr algn="l">
              <a:lnSpc>
                <a:spcPct val="100000"/>
              </a:lnSpc>
            </a:pPr>
            <a:r>
              <a:rPr lang="hu-HU" sz="2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Vagyis</a:t>
            </a:r>
          </a:p>
          <a:p>
            <a:pPr algn="l"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Nagyon más lesz e a lefutás?</a:t>
            </a:r>
          </a:p>
        </p:txBody>
      </p:sp>
      <p:sp>
        <p:nvSpPr>
          <p:cNvPr id="23" name="Szöveg helye 14">
            <a:extLst>
              <a:ext uri="{FF2B5EF4-FFF2-40B4-BE49-F238E27FC236}">
                <a16:creationId xmlns:a16="http://schemas.microsoft.com/office/drawing/2014/main" id="{7E2FF05B-292A-450F-B394-DAB1DF3A53F5}"/>
              </a:ext>
            </a:extLst>
          </p:cNvPr>
          <p:cNvSpPr txBox="1">
            <a:spLocks/>
          </p:cNvSpPr>
          <p:nvPr/>
        </p:nvSpPr>
        <p:spPr>
          <a:xfrm>
            <a:off x="7313106" y="1512886"/>
            <a:ext cx="4441571" cy="5345114"/>
          </a:xfrm>
          <a:prstGeom prst="rect">
            <a:avLst/>
          </a:prstGeom>
          <a:noFill/>
        </p:spPr>
        <p:txBody>
          <a:bodyPr vert="horz" lIns="108000" tIns="72000" rIns="72000" bIns="36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Akkor jó</a:t>
            </a:r>
            <a:endParaRPr lang="hu-HU" sz="4800" dirty="0">
              <a:solidFill>
                <a:schemeClr val="bg1"/>
              </a:solidFill>
              <a:latin typeface="Georgia" panose="02040502050405020303" pitchFamily="18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 nagyon nem érzékeny ezekre,</a:t>
            </a:r>
          </a:p>
          <a:p>
            <a:pPr algn="l">
              <a:lnSpc>
                <a:spcPct val="100000"/>
              </a:lnSpc>
            </a:pPr>
            <a:r>
              <a:rPr lang="hu-HU" sz="36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Vagy</a:t>
            </a:r>
          </a:p>
          <a:p>
            <a:pPr algn="l"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Máskép de mindig jó eredményt ad.</a:t>
            </a:r>
          </a:p>
          <a:p>
            <a:pPr algn="l"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Akkor örülünk.</a:t>
            </a:r>
          </a:p>
          <a:p>
            <a:pPr algn="l">
              <a:lnSpc>
                <a:spcPct val="100000"/>
              </a:lnSpc>
            </a:pPr>
            <a:endParaRPr lang="hu-H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hu-HU" sz="40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Idő:</a:t>
            </a:r>
          </a:p>
          <a:p>
            <a:pPr algn="l">
              <a:lnSpc>
                <a:spcPct val="100000"/>
              </a:lnSpc>
            </a:pPr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Kb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nap.</a:t>
            </a:r>
          </a:p>
        </p:txBody>
      </p:sp>
      <p:sp>
        <p:nvSpPr>
          <p:cNvPr id="24" name="Szöveg helye 14">
            <a:extLst>
              <a:ext uri="{FF2B5EF4-FFF2-40B4-BE49-F238E27FC236}">
                <a16:creationId xmlns:a16="http://schemas.microsoft.com/office/drawing/2014/main" id="{53E5E53F-D784-4C17-BBC8-CF4F2E6E7E27}"/>
              </a:ext>
            </a:extLst>
          </p:cNvPr>
          <p:cNvSpPr txBox="1">
            <a:spLocks/>
          </p:cNvSpPr>
          <p:nvPr/>
        </p:nvSpPr>
        <p:spPr>
          <a:xfrm>
            <a:off x="5248756" y="2321435"/>
            <a:ext cx="1488765" cy="1772070"/>
          </a:xfrm>
          <a:prstGeom prst="rect">
            <a:avLst/>
          </a:prstGeom>
          <a:noFill/>
        </p:spPr>
        <p:txBody>
          <a:bodyPr vert="horz" lIns="108000" tIns="72000" rIns="72000" bIns="36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hu-HU" sz="9600" dirty="0">
                <a:solidFill>
                  <a:schemeClr val="bg1"/>
                </a:solidFill>
                <a:latin typeface="Georgia" panose="02040502050405020303" pitchFamily="18" charset="0"/>
                <a:cs typeface="Calibri Light" panose="020F0302020204030204" pitchFamily="34" charset="0"/>
              </a:rPr>
              <a:t>-&gt;</a:t>
            </a:r>
          </a:p>
        </p:txBody>
      </p:sp>
    </p:spTree>
    <p:extLst>
      <p:ext uri="{BB962C8B-B14F-4D97-AF65-F5344CB8AC3E}">
        <p14:creationId xmlns:p14="http://schemas.microsoft.com/office/powerpoint/2010/main" val="325934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háló látható&#10;&#10;Automatikusan generált leírás">
            <a:extLst>
              <a:ext uri="{FF2B5EF4-FFF2-40B4-BE49-F238E27FC236}">
                <a16:creationId xmlns:a16="http://schemas.microsoft.com/office/drawing/2014/main" id="{B7B7332F-71BE-4DF1-8FF7-6FEAA97B2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82798"/>
            <a:ext cx="13475043" cy="10040798"/>
          </a:xfrm>
          <a:prstGeom prst="rect">
            <a:avLst/>
          </a:prstGeom>
        </p:spPr>
      </p:pic>
      <p:sp>
        <p:nvSpPr>
          <p:cNvPr id="16" name="Szöveg helye 14">
            <a:extLst>
              <a:ext uri="{FF2B5EF4-FFF2-40B4-BE49-F238E27FC236}">
                <a16:creationId xmlns:a16="http://schemas.microsoft.com/office/drawing/2014/main" id="{513EA38E-469D-46FF-AE7E-2E7EDFA603D7}"/>
              </a:ext>
            </a:extLst>
          </p:cNvPr>
          <p:cNvSpPr txBox="1">
            <a:spLocks/>
          </p:cNvSpPr>
          <p:nvPr/>
        </p:nvSpPr>
        <p:spPr>
          <a:xfrm>
            <a:off x="541246" y="386452"/>
            <a:ext cx="11427841" cy="942559"/>
          </a:xfrm>
          <a:prstGeom prst="rect">
            <a:avLst/>
          </a:prstGeom>
          <a:noFill/>
        </p:spPr>
        <p:txBody>
          <a:bodyPr vert="horz" lIns="108000" tIns="72000" rIns="72000" bIns="36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Ennek az ötletnek az alapját az adta, hogy</a:t>
            </a:r>
            <a:endParaRPr lang="hu-HU" sz="4800" dirty="0">
              <a:solidFill>
                <a:schemeClr val="bg1"/>
              </a:solidFill>
              <a:latin typeface="Georgia" panose="02040502050405020303" pitchFamily="18" charset="0"/>
              <a:cs typeface="Calibri Light" panose="020F0302020204030204" pitchFamily="34" charset="0"/>
            </a:endParaRPr>
          </a:p>
        </p:txBody>
      </p:sp>
      <p:sp>
        <p:nvSpPr>
          <p:cNvPr id="6" name="Szöveg helye 14">
            <a:extLst>
              <a:ext uri="{FF2B5EF4-FFF2-40B4-BE49-F238E27FC236}">
                <a16:creationId xmlns:a16="http://schemas.microsoft.com/office/drawing/2014/main" id="{CA144B16-988A-40CF-B10B-00DD11B1874C}"/>
              </a:ext>
            </a:extLst>
          </p:cNvPr>
          <p:cNvSpPr txBox="1">
            <a:spLocks/>
          </p:cNvSpPr>
          <p:nvPr/>
        </p:nvSpPr>
        <p:spPr>
          <a:xfrm>
            <a:off x="541246" y="1512886"/>
            <a:ext cx="4441571" cy="5345114"/>
          </a:xfrm>
          <a:prstGeom prst="rect">
            <a:avLst/>
          </a:prstGeom>
          <a:noFill/>
        </p:spPr>
        <p:txBody>
          <a:bodyPr vert="horz" lIns="108000" tIns="72000" rIns="72000" bIns="36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A próbák során</a:t>
            </a:r>
            <a:b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Volt egy olyan megfigyelés, hogy a különböző beállítású neurális hálók kicsit különböző eredményre vezetnek.</a:t>
            </a:r>
          </a:p>
          <a:p>
            <a:pPr algn="l">
              <a:lnSpc>
                <a:spcPct val="100000"/>
              </a:lnSpc>
            </a:pPr>
            <a: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Calibri Light" panose="020F0302020204030204" pitchFamily="34" charset="0"/>
              </a:rPr>
              <a:t>Ezért</a:t>
            </a:r>
          </a:p>
          <a:p>
            <a:pPr algn="l"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Ahelyett, hogy ki kéne kísérletezni, hogy melyik beállítás a legjobb az adott feladatra az volt az </a:t>
            </a:r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öteletem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„parallel” futtassunk többet is aztán válassza ki az élet, hogy melyik a jobb az adott feladatra.</a:t>
            </a:r>
          </a:p>
          <a:p>
            <a:pPr algn="l">
              <a:lnSpc>
                <a:spcPct val="100000"/>
              </a:lnSpc>
            </a:pPr>
            <a:r>
              <a:rPr lang="hu-HU" sz="4800" dirty="0">
                <a:solidFill>
                  <a:prstClr val="white"/>
                </a:solidFill>
                <a:latin typeface="Georgia" panose="02040502050405020303" pitchFamily="18" charset="0"/>
                <a:cs typeface="Calibri Light" panose="020F0302020204030204" pitchFamily="34" charset="0"/>
              </a:rPr>
              <a:t>Ilyen értelembe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Ez sem egy </a:t>
            </a:r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Rocket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Science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20989B1B-C8B7-4B73-B7AC-5CC9E20784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684" y="1446382"/>
            <a:ext cx="1791002" cy="164175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C27F85C8-52F1-4403-AD98-695BC1BE87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623" y="1446382"/>
            <a:ext cx="1715094" cy="1641750"/>
          </a:xfrm>
          <a:prstGeom prst="rect">
            <a:avLst/>
          </a:prstGeom>
        </p:spPr>
      </p:pic>
      <p:pic>
        <p:nvPicPr>
          <p:cNvPr id="10" name="Kép 9" descr="A képen sötét látható&#10;&#10;Automatikusan generált leírás">
            <a:extLst>
              <a:ext uri="{FF2B5EF4-FFF2-40B4-BE49-F238E27FC236}">
                <a16:creationId xmlns:a16="http://schemas.microsoft.com/office/drawing/2014/main" id="{44B147D8-D3BB-463F-9CA2-A365B18373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131" y="1446382"/>
            <a:ext cx="2276767" cy="1641750"/>
          </a:xfrm>
          <a:prstGeom prst="rect">
            <a:avLst/>
          </a:prstGeom>
        </p:spPr>
      </p:pic>
      <p:sp>
        <p:nvSpPr>
          <p:cNvPr id="11" name="Szöveg helye 14">
            <a:extLst>
              <a:ext uri="{FF2B5EF4-FFF2-40B4-BE49-F238E27FC236}">
                <a16:creationId xmlns:a16="http://schemas.microsoft.com/office/drawing/2014/main" id="{6D1634C9-8AD2-4767-922B-FA4986BB202E}"/>
              </a:ext>
            </a:extLst>
          </p:cNvPr>
          <p:cNvSpPr txBox="1">
            <a:spLocks/>
          </p:cNvSpPr>
          <p:nvPr/>
        </p:nvSpPr>
        <p:spPr>
          <a:xfrm>
            <a:off x="6854930" y="1512886"/>
            <a:ext cx="4441571" cy="5345114"/>
          </a:xfrm>
          <a:prstGeom prst="rect">
            <a:avLst/>
          </a:prstGeom>
          <a:noFill/>
        </p:spPr>
        <p:txBody>
          <a:bodyPr vert="horz" lIns="108000" tIns="72000" rIns="72000" bIns="36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b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hu-H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Calibri Light" panose="020F0302020204030204" pitchFamily="34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hu-HU" sz="4800" dirty="0">
                <a:solidFill>
                  <a:prstClr val="white"/>
                </a:solidFill>
                <a:latin typeface="Georgia" panose="02040502050405020303" pitchFamily="18" charset="0"/>
                <a:cs typeface="Calibri Light" panose="020F0302020204030204" pitchFamily="34" charset="0"/>
              </a:rPr>
              <a:t>De ha működik</a:t>
            </a:r>
            <a:b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akkor azt le lehet írni.</a:t>
            </a:r>
          </a:p>
        </p:txBody>
      </p:sp>
    </p:spTree>
    <p:extLst>
      <p:ext uri="{BB962C8B-B14F-4D97-AF65-F5344CB8AC3E}">
        <p14:creationId xmlns:p14="http://schemas.microsoft.com/office/powerpoint/2010/main" val="250918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háló látható&#10;&#10;Automatikusan generált leírás">
            <a:extLst>
              <a:ext uri="{FF2B5EF4-FFF2-40B4-BE49-F238E27FC236}">
                <a16:creationId xmlns:a16="http://schemas.microsoft.com/office/drawing/2014/main" id="{B7B7332F-71BE-4DF1-8FF7-6FEAA97B2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82798"/>
            <a:ext cx="13475043" cy="10040798"/>
          </a:xfrm>
          <a:prstGeom prst="rect">
            <a:avLst/>
          </a:prstGeom>
        </p:spPr>
      </p:pic>
      <p:sp>
        <p:nvSpPr>
          <p:cNvPr id="16" name="Szöveg helye 14">
            <a:extLst>
              <a:ext uri="{FF2B5EF4-FFF2-40B4-BE49-F238E27FC236}">
                <a16:creationId xmlns:a16="http://schemas.microsoft.com/office/drawing/2014/main" id="{513EA38E-469D-46FF-AE7E-2E7EDFA603D7}"/>
              </a:ext>
            </a:extLst>
          </p:cNvPr>
          <p:cNvSpPr txBox="1">
            <a:spLocks/>
          </p:cNvSpPr>
          <p:nvPr/>
        </p:nvSpPr>
        <p:spPr>
          <a:xfrm>
            <a:off x="541246" y="386452"/>
            <a:ext cx="11427841" cy="942559"/>
          </a:xfrm>
          <a:prstGeom prst="rect">
            <a:avLst/>
          </a:prstGeom>
          <a:noFill/>
        </p:spPr>
        <p:txBody>
          <a:bodyPr vert="horz" lIns="108000" tIns="72000" rIns="72000" bIns="36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Egy újabb újítás a korábbihoz képest</a:t>
            </a:r>
            <a:endParaRPr lang="hu-HU" sz="4800" dirty="0">
              <a:solidFill>
                <a:schemeClr val="bg1"/>
              </a:solidFill>
              <a:latin typeface="Georgia" panose="02040502050405020303" pitchFamily="18" charset="0"/>
              <a:cs typeface="Calibri Light" panose="020F0302020204030204" pitchFamily="34" charset="0"/>
            </a:endParaRPr>
          </a:p>
        </p:txBody>
      </p:sp>
      <p:sp>
        <p:nvSpPr>
          <p:cNvPr id="12" name="Szöveg helye 14">
            <a:extLst>
              <a:ext uri="{FF2B5EF4-FFF2-40B4-BE49-F238E27FC236}">
                <a16:creationId xmlns:a16="http://schemas.microsoft.com/office/drawing/2014/main" id="{71B1C7A4-CE8C-4AAB-A8A0-EDA3BC617B47}"/>
              </a:ext>
            </a:extLst>
          </p:cNvPr>
          <p:cNvSpPr txBox="1">
            <a:spLocks/>
          </p:cNvSpPr>
          <p:nvPr/>
        </p:nvSpPr>
        <p:spPr>
          <a:xfrm>
            <a:off x="541246" y="1512886"/>
            <a:ext cx="4441571" cy="5345114"/>
          </a:xfrm>
          <a:prstGeom prst="rect">
            <a:avLst/>
          </a:prstGeom>
          <a:noFill/>
        </p:spPr>
        <p:txBody>
          <a:bodyPr vert="horz" lIns="108000" tIns="72000" rIns="72000" bIns="36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5. Függőségek</a:t>
            </a:r>
            <a:b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metrikák között.</a:t>
            </a:r>
            <a:b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hu-H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Calibri Light" panose="020F0302020204030204" pitchFamily="34" charset="0"/>
              </a:rPr>
              <a:t>Ezt kihasználva</a:t>
            </a:r>
          </a:p>
          <a:p>
            <a:pPr algn="l"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Meg lehetne csinálni azt, hogy amikor azt becsülöm, hogy mi lenne a metrika értéke egy skálázásnál akkor nem csak az Ő </a:t>
            </a:r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értéket veszem figyelembe hanem a többi metrika </a:t>
            </a:r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értékét is.</a:t>
            </a:r>
          </a:p>
          <a:p>
            <a:pPr algn="l">
              <a:lnSpc>
                <a:spcPct val="100000"/>
              </a:lnSpc>
            </a:pPr>
            <a:r>
              <a:rPr lang="hu-HU" sz="2800" dirty="0" err="1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Valszeg</a:t>
            </a:r>
            <a:r>
              <a:rPr lang="hu-HU" sz="2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nincs ingyen kaja</a:t>
            </a:r>
          </a:p>
          <a:p>
            <a:pPr algn="l"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meg tudom vizsgálni a mintaprogramon hogy milyen hatással van egészre.</a:t>
            </a:r>
          </a:p>
          <a:p>
            <a:pPr algn="l"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Idő: </a:t>
            </a:r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kb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3-5 nap.</a:t>
            </a: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D8252D98-F38D-46F6-86F3-163BFF3A509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" t="9876" r="12751" b="204"/>
          <a:stretch/>
        </p:blipFill>
        <p:spPr>
          <a:xfrm>
            <a:off x="0" y="1437000"/>
            <a:ext cx="5702400" cy="4633200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D100931D-3417-401F-90D4-8AF3AF061B8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5" t="11860" r="3568" b="70175"/>
          <a:stretch/>
        </p:blipFill>
        <p:spPr>
          <a:xfrm>
            <a:off x="0" y="1437000"/>
            <a:ext cx="7524000" cy="4680000"/>
          </a:xfrm>
          <a:prstGeom prst="rect">
            <a:avLst/>
          </a:prstGeom>
        </p:spPr>
      </p:pic>
      <p:sp>
        <p:nvSpPr>
          <p:cNvPr id="15" name="Szöveg helye 14">
            <a:extLst>
              <a:ext uri="{FF2B5EF4-FFF2-40B4-BE49-F238E27FC236}">
                <a16:creationId xmlns:a16="http://schemas.microsoft.com/office/drawing/2014/main" id="{2C605191-CC48-414B-818D-DA5BED5E4061}"/>
              </a:ext>
            </a:extLst>
          </p:cNvPr>
          <p:cNvSpPr txBox="1">
            <a:spLocks/>
          </p:cNvSpPr>
          <p:nvPr/>
        </p:nvSpPr>
        <p:spPr>
          <a:xfrm>
            <a:off x="7524000" y="1512886"/>
            <a:ext cx="3172737" cy="5345114"/>
          </a:xfrm>
          <a:prstGeom prst="rect">
            <a:avLst/>
          </a:prstGeom>
          <a:noFill/>
        </p:spPr>
        <p:txBody>
          <a:bodyPr vert="horz" lIns="108000" tIns="72000" rIns="72000" bIns="36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Calibri Light" panose="020F0302020204030204" pitchFamily="34" charset="0"/>
              </a:rPr>
              <a:t>Ezeket</a:t>
            </a:r>
          </a:p>
          <a:p>
            <a:pPr algn="l"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Sajnos még csak a „rossz” régi méréseken néztem meg. Ott viszont volt ilyen összefüggés (CPU, </a:t>
            </a:r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Interruption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Context </a:t>
            </a:r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hu-HU" sz="4800" dirty="0" err="1">
                <a:solidFill>
                  <a:prstClr val="white"/>
                </a:solidFill>
                <a:latin typeface="Georgia" panose="02040502050405020303" pitchFamily="18" charset="0"/>
                <a:cs typeface="Calibri Light" panose="020F0302020204030204" pitchFamily="34" charset="0"/>
              </a:rPr>
              <a:t>Pontosat</a:t>
            </a:r>
            <a:r>
              <a:rPr lang="hu-HU" sz="4800" dirty="0">
                <a:solidFill>
                  <a:prstClr val="white"/>
                </a:solidFill>
                <a:latin typeface="Georgia" panose="02040502050405020303" pitchFamily="18" charset="0"/>
                <a:cs typeface="Calibri Light" panose="020F0302020204030204" pitchFamily="34" charset="0"/>
              </a:rPr>
              <a:t> </a:t>
            </a:r>
            <a:br>
              <a:rPr lang="hu-HU" sz="4800" dirty="0">
                <a:solidFill>
                  <a:prstClr val="white"/>
                </a:solidFill>
                <a:latin typeface="Georgia" panose="02040502050405020303" pitchFamily="18" charset="0"/>
                <a:cs typeface="Calibri Light" panose="020F0302020204030204" pitchFamily="34" charset="0"/>
              </a:rPr>
            </a:b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Csak akkor tudok mondani erről, ha az új </a:t>
            </a:r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szimulácós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rendszerben is megvizsgálom.</a:t>
            </a:r>
          </a:p>
          <a:p>
            <a:pPr algn="l"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Ez se </a:t>
            </a:r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rocket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lnSpc>
                <a:spcPct val="100000"/>
              </a:lnSpc>
            </a:pPr>
            <a:endParaRPr lang="hu-H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54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háló látható&#10;&#10;Automatikusan generált leírás">
            <a:extLst>
              <a:ext uri="{FF2B5EF4-FFF2-40B4-BE49-F238E27FC236}">
                <a16:creationId xmlns:a16="http://schemas.microsoft.com/office/drawing/2014/main" id="{B7B7332F-71BE-4DF1-8FF7-6FEAA97B2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82798"/>
            <a:ext cx="13475043" cy="10040798"/>
          </a:xfrm>
          <a:prstGeom prst="rect">
            <a:avLst/>
          </a:prstGeom>
        </p:spPr>
      </p:pic>
      <p:sp>
        <p:nvSpPr>
          <p:cNvPr id="16" name="Szöveg helye 14">
            <a:extLst>
              <a:ext uri="{FF2B5EF4-FFF2-40B4-BE49-F238E27FC236}">
                <a16:creationId xmlns:a16="http://schemas.microsoft.com/office/drawing/2014/main" id="{513EA38E-469D-46FF-AE7E-2E7EDFA603D7}"/>
              </a:ext>
            </a:extLst>
          </p:cNvPr>
          <p:cNvSpPr txBox="1">
            <a:spLocks/>
          </p:cNvSpPr>
          <p:nvPr/>
        </p:nvSpPr>
        <p:spPr>
          <a:xfrm>
            <a:off x="541246" y="386452"/>
            <a:ext cx="11427841" cy="942559"/>
          </a:xfrm>
          <a:prstGeom prst="rect">
            <a:avLst/>
          </a:prstGeom>
          <a:noFill/>
        </p:spPr>
        <p:txBody>
          <a:bodyPr vert="horz" lIns="108000" tIns="72000" rIns="72000" bIns="36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Legnagyobb félelmem</a:t>
            </a:r>
            <a:endParaRPr lang="hu-HU" sz="4800" dirty="0">
              <a:solidFill>
                <a:schemeClr val="bg1"/>
              </a:solidFill>
              <a:latin typeface="Georgia" panose="02040502050405020303" pitchFamily="18" charset="0"/>
              <a:cs typeface="Calibri Light" panose="020F0302020204030204" pitchFamily="34" charset="0"/>
            </a:endParaRPr>
          </a:p>
        </p:txBody>
      </p:sp>
      <p:sp>
        <p:nvSpPr>
          <p:cNvPr id="21" name="Szöveg helye 14">
            <a:extLst>
              <a:ext uri="{FF2B5EF4-FFF2-40B4-BE49-F238E27FC236}">
                <a16:creationId xmlns:a16="http://schemas.microsoft.com/office/drawing/2014/main" id="{920C72BD-0D36-4AEA-8F08-8B14DD2DECFF}"/>
              </a:ext>
            </a:extLst>
          </p:cNvPr>
          <p:cNvSpPr txBox="1">
            <a:spLocks/>
          </p:cNvSpPr>
          <p:nvPr/>
        </p:nvSpPr>
        <p:spPr>
          <a:xfrm>
            <a:off x="541246" y="1512886"/>
            <a:ext cx="4441571" cy="5345114"/>
          </a:xfrm>
          <a:prstGeom prst="rect">
            <a:avLst/>
          </a:prstGeom>
          <a:noFill/>
        </p:spPr>
        <p:txBody>
          <a:bodyPr vert="horz" lIns="108000" tIns="72000" rIns="72000" bIns="36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Hogy mindez</a:t>
            </a:r>
            <a:b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És a kérdésfelevetések is csak abból adódnak hogy az egész elgondolás SZAR.</a:t>
            </a:r>
            <a:b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hu-H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Calibri Light" panose="020F0302020204030204" pitchFamily="34" charset="0"/>
              </a:rPr>
              <a:t>Bár </a:t>
            </a:r>
          </a:p>
          <a:p>
            <a:pPr algn="l"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Nekem az tök </a:t>
            </a:r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érdkes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volt, hogy azt a kocsit az út közepre tudom tanítani egy neurális hálóval lehet hogy a digitális őskorban járok mások meg már lézerfegyverrel lőnek.</a:t>
            </a:r>
          </a:p>
        </p:txBody>
      </p:sp>
      <p:sp>
        <p:nvSpPr>
          <p:cNvPr id="6" name="Szöveg helye 14">
            <a:extLst>
              <a:ext uri="{FF2B5EF4-FFF2-40B4-BE49-F238E27FC236}">
                <a16:creationId xmlns:a16="http://schemas.microsoft.com/office/drawing/2014/main" id="{15E0A2BF-2BED-4E47-860F-1573AF672794}"/>
              </a:ext>
            </a:extLst>
          </p:cNvPr>
          <p:cNvSpPr txBox="1">
            <a:spLocks/>
          </p:cNvSpPr>
          <p:nvPr/>
        </p:nvSpPr>
        <p:spPr>
          <a:xfrm>
            <a:off x="6491472" y="1512886"/>
            <a:ext cx="4441571" cy="5345114"/>
          </a:xfrm>
          <a:prstGeom prst="rect">
            <a:avLst/>
          </a:prstGeom>
          <a:noFill/>
        </p:spPr>
        <p:txBody>
          <a:bodyPr vert="horz" lIns="108000" tIns="72000" rIns="72000" bIns="36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hu-HU" sz="4800" dirty="0" err="1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Reinforcement</a:t>
            </a:r>
            <a: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hu-HU" sz="4800" dirty="0" err="1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Learning</a:t>
            </a:r>
            <a:b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jelenlegi ismereteim szerint azonban csak szimulált környezetben működik</a:t>
            </a:r>
          </a:p>
          <a:p>
            <a:pPr algn="l">
              <a:lnSpc>
                <a:spcPct val="100000"/>
              </a:lnSpc>
            </a:pPr>
            <a: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Calibri Light" panose="020F0302020204030204" pitchFamily="34" charset="0"/>
              </a:rPr>
              <a:t>Ezért </a:t>
            </a:r>
          </a:p>
          <a:p>
            <a:pPr algn="l"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 találnánk egy módszert amihez nem kell szimulált környezetet </a:t>
            </a:r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kiallakítani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az szerintem érdekes lenne.</a:t>
            </a:r>
          </a:p>
        </p:txBody>
      </p:sp>
    </p:spTree>
    <p:extLst>
      <p:ext uri="{BB962C8B-B14F-4D97-AF65-F5344CB8AC3E}">
        <p14:creationId xmlns:p14="http://schemas.microsoft.com/office/powerpoint/2010/main" val="366318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Kép helye 21" descr="A képen elektronika, áramkör látható&#10;&#10;A leírás teljesen megbízható">
            <a:extLst>
              <a:ext uri="{FF2B5EF4-FFF2-40B4-BE49-F238E27FC236}">
                <a16:creationId xmlns:a16="http://schemas.microsoft.com/office/drawing/2014/main" id="{89D18B32-4DCA-4C9C-B516-A0999BF48B3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8236" b="8236"/>
          <a:stretch>
            <a:fillRect/>
          </a:stretch>
        </p:blipFill>
        <p:spPr/>
      </p:pic>
      <p:sp>
        <p:nvSpPr>
          <p:cNvPr id="3" name="Cím 2">
            <a:extLst>
              <a:ext uri="{FF2B5EF4-FFF2-40B4-BE49-F238E27FC236}">
                <a16:creationId xmlns:a16="http://schemas.microsoft.com/office/drawing/2014/main" id="{EBDC24D3-EEF0-4B69-A174-E4DFF7884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607" y="2000266"/>
            <a:ext cx="7202786" cy="1449788"/>
          </a:xfrm>
        </p:spPr>
        <p:txBody>
          <a:bodyPr rtlCol="0">
            <a:normAutofit/>
          </a:bodyPr>
          <a:lstStyle/>
          <a:p>
            <a:pPr rtl="0"/>
            <a:r>
              <a:rPr lang="hu-HU" sz="4400" dirty="0"/>
              <a:t>Köszönöm a figyelmet!</a:t>
            </a:r>
          </a:p>
        </p:txBody>
      </p:sp>
      <p:cxnSp>
        <p:nvCxnSpPr>
          <p:cNvPr id="5" name="Egyenes összekötő 4" descr="Elválasztó">
            <a:extLst>
              <a:ext uri="{FF2B5EF4-FFF2-40B4-BE49-F238E27FC236}">
                <a16:creationId xmlns:a16="http://schemas.microsoft.com/office/drawing/2014/main" id="{FE07C9EC-5158-440C-995A-EAC50D3E0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77113" y="2175065"/>
            <a:ext cx="0" cy="1100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lcím 6">
            <a:extLst>
              <a:ext uri="{FF2B5EF4-FFF2-40B4-BE49-F238E27FC236}">
                <a16:creationId xmlns:a16="http://schemas.microsoft.com/office/drawing/2014/main" id="{ACCCCDAD-0E0B-437F-8CAA-0536470B2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607" y="3447610"/>
            <a:ext cx="5282503" cy="1604172"/>
          </a:xfrm>
        </p:spPr>
        <p:txBody>
          <a:bodyPr rtlCol="0"/>
          <a:lstStyle/>
          <a:p>
            <a:pPr rtl="0"/>
            <a:r>
              <a:rPr lang="hu-HU" dirty="0"/>
              <a:t>Pintye István</a:t>
            </a:r>
          </a:p>
        </p:txBody>
      </p:sp>
      <p:pic>
        <p:nvPicPr>
          <p:cNvPr id="13" name="Ábra 12" descr="Felhasználó" title="Ikon – előadó neve">
            <a:extLst>
              <a:ext uri="{FF2B5EF4-FFF2-40B4-BE49-F238E27FC236}">
                <a16:creationId xmlns:a16="http://schemas.microsoft.com/office/drawing/2014/main" id="{708AF784-88DE-4E89-A28B-BECD54FC11C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4624" y="3649628"/>
            <a:ext cx="164463" cy="164463"/>
          </a:xfrm>
          <a:prstGeom prst="rect">
            <a:avLst/>
          </a:prstGeom>
        </p:spPr>
      </p:pic>
      <p:sp>
        <p:nvSpPr>
          <p:cNvPr id="9" name="Szöveg helye 8">
            <a:extLst>
              <a:ext uri="{FF2B5EF4-FFF2-40B4-BE49-F238E27FC236}">
                <a16:creationId xmlns:a16="http://schemas.microsoft.com/office/drawing/2014/main" id="{650F9D0C-7F14-4B83-A0A3-5710128C81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67000" y="3921238"/>
            <a:ext cx="4508500" cy="277342"/>
          </a:xfrm>
        </p:spPr>
        <p:txBody>
          <a:bodyPr rtlCol="0">
            <a:normAutofit fontScale="92500" lnSpcReduction="20000"/>
          </a:bodyPr>
          <a:lstStyle/>
          <a:p>
            <a:r>
              <a:rPr lang="hu-HU" dirty="0"/>
              <a:t>+36 1 279 6056</a:t>
            </a:r>
          </a:p>
        </p:txBody>
      </p:sp>
      <p:pic>
        <p:nvPicPr>
          <p:cNvPr id="15" name="Ábra 14" descr="Okostelefon" title="Ikon – előadó telefonszáma">
            <a:extLst>
              <a:ext uri="{FF2B5EF4-FFF2-40B4-BE49-F238E27FC236}">
                <a16:creationId xmlns:a16="http://schemas.microsoft.com/office/drawing/2014/main" id="{E276E47B-4C08-4FEC-AAE8-3DCCBA7EE72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84624" y="3959714"/>
            <a:ext cx="164463" cy="164463"/>
          </a:xfrm>
          <a:prstGeom prst="rect">
            <a:avLst/>
          </a:prstGeom>
        </p:spPr>
      </p:pic>
      <p:sp>
        <p:nvSpPr>
          <p:cNvPr id="10" name="Szöveg helye 9">
            <a:extLst>
              <a:ext uri="{FF2B5EF4-FFF2-40B4-BE49-F238E27FC236}">
                <a16:creationId xmlns:a16="http://schemas.microsoft.com/office/drawing/2014/main" id="{2EF9E03C-A81E-4083-9F20-EF8FFAF591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67000" y="4243062"/>
            <a:ext cx="4508500" cy="277342"/>
          </a:xfrm>
        </p:spPr>
        <p:txBody>
          <a:bodyPr rtlCol="0">
            <a:normAutofit fontScale="92500" lnSpcReduction="20000"/>
          </a:bodyPr>
          <a:lstStyle/>
          <a:p>
            <a:r>
              <a:rPr lang="hu-HU" dirty="0"/>
              <a:t>istvan.pintye@sztaki.hu</a:t>
            </a:r>
          </a:p>
        </p:txBody>
      </p:sp>
      <p:pic>
        <p:nvPicPr>
          <p:cNvPr id="14" name="Ábra 13" descr="Boríték" title="Ikon – előadó e-mail-címe">
            <a:extLst>
              <a:ext uri="{FF2B5EF4-FFF2-40B4-BE49-F238E27FC236}">
                <a16:creationId xmlns:a16="http://schemas.microsoft.com/office/drawing/2014/main" id="{4F2D4997-93AD-4A62-8488-4572923DB81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84624" y="4293902"/>
            <a:ext cx="164463" cy="164463"/>
          </a:xfrm>
          <a:prstGeom prst="rect">
            <a:avLst/>
          </a:prstGeom>
        </p:spPr>
      </p:pic>
      <p:sp>
        <p:nvSpPr>
          <p:cNvPr id="26" name="Szöveg helye 25">
            <a:extLst>
              <a:ext uri="{FF2B5EF4-FFF2-40B4-BE49-F238E27FC236}">
                <a16:creationId xmlns:a16="http://schemas.microsoft.com/office/drawing/2014/main" id="{88557579-7DEF-FF4C-AD37-0E81A6BB3B7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667000" y="4548843"/>
            <a:ext cx="4508500" cy="277342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hu-HU" dirty="0">
                <a:hlinkClick r:id="rId9"/>
              </a:rPr>
              <a:t>www.sztaki.hu </a:t>
            </a:r>
            <a:endParaRPr lang="hu-HU" dirty="0"/>
          </a:p>
        </p:txBody>
      </p:sp>
      <p:pic>
        <p:nvPicPr>
          <p:cNvPr id="30" name="Ábra 29" descr="Világ">
            <a:extLst>
              <a:ext uri="{FF2B5EF4-FFF2-40B4-BE49-F238E27FC236}">
                <a16:creationId xmlns:a16="http://schemas.microsoft.com/office/drawing/2014/main" id="{07973E30-0C12-8442-90B5-47D1C45545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78999" y="4606552"/>
            <a:ext cx="170088" cy="170088"/>
          </a:xfrm>
          <a:prstGeom prst="rect">
            <a:avLst/>
          </a:prstGeom>
        </p:spPr>
      </p:pic>
      <p:pic>
        <p:nvPicPr>
          <p:cNvPr id="16" name="Kép helye 50">
            <a:extLst>
              <a:ext uri="{FF2B5EF4-FFF2-40B4-BE49-F238E27FC236}">
                <a16:creationId xmlns:a16="http://schemas.microsoft.com/office/drawing/2014/main" id="{B110393C-A856-45CB-B26A-03DC430104C2}"/>
              </a:ext>
            </a:extLst>
          </p:cNvPr>
          <p:cNvPicPr preferRelativeResize="0">
            <a:picLocks noGrp="1"/>
          </p:cNvPicPr>
          <p:nvPr>
            <p:ph type="pic" sz="quarter" idx="15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53703" y="2458606"/>
            <a:ext cx="1381125" cy="561975"/>
          </a:xfrm>
        </p:spPr>
      </p:pic>
    </p:spTree>
    <p:extLst>
      <p:ext uri="{BB962C8B-B14F-4D97-AF65-F5344CB8AC3E}">
        <p14:creationId xmlns:p14="http://schemas.microsoft.com/office/powerpoint/2010/main" val="399697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12BC90AB-1D41-47EC-AE3B-0DBAD4F6A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304"/>
            <a:ext cx="12192000" cy="3976111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9AA84EFE-7CFB-4903-B5EE-EA51319BC2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9496"/>
            <a:ext cx="12192000" cy="2598028"/>
          </a:xfrm>
          <a:prstGeom prst="rect">
            <a:avLst/>
          </a:prstGeom>
        </p:spPr>
      </p:pic>
      <p:sp>
        <p:nvSpPr>
          <p:cNvPr id="7" name="Szöveg helye 14">
            <a:extLst>
              <a:ext uri="{FF2B5EF4-FFF2-40B4-BE49-F238E27FC236}">
                <a16:creationId xmlns:a16="http://schemas.microsoft.com/office/drawing/2014/main" id="{7DAA26E0-B1DA-40BA-A1B3-C65964640CBB}"/>
              </a:ext>
            </a:extLst>
          </p:cNvPr>
          <p:cNvSpPr txBox="1">
            <a:spLocks/>
          </p:cNvSpPr>
          <p:nvPr/>
        </p:nvSpPr>
        <p:spPr>
          <a:xfrm>
            <a:off x="4287387" y="4850599"/>
            <a:ext cx="7395097" cy="1372805"/>
          </a:xfrm>
          <a:prstGeom prst="rect">
            <a:avLst/>
          </a:prstGeom>
          <a:noFill/>
        </p:spPr>
        <p:txBody>
          <a:bodyPr vert="horz" lIns="108000" tIns="72000" rIns="72000" bIns="36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hu-HU" sz="4800" dirty="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Ez csak egy kép</a:t>
            </a:r>
            <a:br>
              <a:rPr lang="hu-HU" sz="4800" dirty="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hu-H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Ez majd olyan lesz, hogy ugyan azon a „pályán” több futás lesz látható és akkor jó ha mindegyik „jól” teljesít „ránézésre”. Tehát nem csinál nagyon nagy hülyeséget és idővel (jobbról ballra haladva javul a teljesítménye)</a:t>
            </a:r>
            <a:endParaRPr lang="hu-HU" sz="4800" dirty="0">
              <a:solidFill>
                <a:schemeClr val="tx1"/>
              </a:solidFill>
              <a:latin typeface="Georgia" panose="02040502050405020303" pitchFamily="18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26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háló látható&#10;&#10;Automatikusan generált leírás">
            <a:extLst>
              <a:ext uri="{FF2B5EF4-FFF2-40B4-BE49-F238E27FC236}">
                <a16:creationId xmlns:a16="http://schemas.microsoft.com/office/drawing/2014/main" id="{B7B7332F-71BE-4DF1-8FF7-6FEAA97B2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82798"/>
            <a:ext cx="13475043" cy="10040798"/>
          </a:xfrm>
          <a:prstGeom prst="rect">
            <a:avLst/>
          </a:prstGeom>
        </p:spPr>
      </p:pic>
      <p:sp>
        <p:nvSpPr>
          <p:cNvPr id="21" name="Szöveg helye 14">
            <a:extLst>
              <a:ext uri="{FF2B5EF4-FFF2-40B4-BE49-F238E27FC236}">
                <a16:creationId xmlns:a16="http://schemas.microsoft.com/office/drawing/2014/main" id="{920C72BD-0D36-4AEA-8F08-8B14DD2DECFF}"/>
              </a:ext>
            </a:extLst>
          </p:cNvPr>
          <p:cNvSpPr txBox="1">
            <a:spLocks/>
          </p:cNvSpPr>
          <p:nvPr/>
        </p:nvSpPr>
        <p:spPr>
          <a:xfrm>
            <a:off x="541246" y="1512886"/>
            <a:ext cx="4441571" cy="2199305"/>
          </a:xfrm>
          <a:prstGeom prst="rect">
            <a:avLst/>
          </a:prstGeom>
          <a:noFill/>
        </p:spPr>
        <p:txBody>
          <a:bodyPr vert="horz" lIns="108000" tIns="72000" rIns="72000" bIns="36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2. Megnézni</a:t>
            </a:r>
            <a:b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hogyha így tanítottam de utána kap egy olyan feltételt, hogy csak akkor hívja meg a mozgatást, ha (mondjuk kezd eltérni a célfüggvény értékétől) akkor hogy viselkedik.</a:t>
            </a:r>
            <a:b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hu-H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hu-H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Szöveg helye 14">
            <a:extLst>
              <a:ext uri="{FF2B5EF4-FFF2-40B4-BE49-F238E27FC236}">
                <a16:creationId xmlns:a16="http://schemas.microsoft.com/office/drawing/2014/main" id="{7E2FF05B-292A-450F-B394-DAB1DF3A53F5}"/>
              </a:ext>
            </a:extLst>
          </p:cNvPr>
          <p:cNvSpPr txBox="1">
            <a:spLocks/>
          </p:cNvSpPr>
          <p:nvPr/>
        </p:nvSpPr>
        <p:spPr>
          <a:xfrm>
            <a:off x="7313106" y="1512886"/>
            <a:ext cx="4441571" cy="1394087"/>
          </a:xfrm>
          <a:prstGeom prst="rect">
            <a:avLst/>
          </a:prstGeom>
          <a:noFill/>
        </p:spPr>
        <p:txBody>
          <a:bodyPr vert="horz" lIns="108000" tIns="72000" rIns="72000" bIns="36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Akkor jó</a:t>
            </a:r>
            <a:endParaRPr lang="hu-HU" sz="4800" dirty="0">
              <a:solidFill>
                <a:schemeClr val="bg1"/>
              </a:solidFill>
              <a:latin typeface="Georgia" panose="02040502050405020303" pitchFamily="18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 valami ilyet látunk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BFE27E0-C835-4A06-B191-BFBDCB6378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7073" y="-1109016"/>
            <a:ext cx="14752320" cy="5853626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CE86BF93-611C-4754-A734-876F87D789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2754" y="4249327"/>
            <a:ext cx="14752320" cy="314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72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háló látható&#10;&#10;Automatikusan generált leírás">
            <a:extLst>
              <a:ext uri="{FF2B5EF4-FFF2-40B4-BE49-F238E27FC236}">
                <a16:creationId xmlns:a16="http://schemas.microsoft.com/office/drawing/2014/main" id="{B7B7332F-71BE-4DF1-8FF7-6FEAA97B2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82798"/>
            <a:ext cx="13475043" cy="10040798"/>
          </a:xfrm>
          <a:prstGeom prst="rect">
            <a:avLst/>
          </a:prstGeom>
        </p:spPr>
      </p:pic>
      <p:sp>
        <p:nvSpPr>
          <p:cNvPr id="16" name="Szöveg helye 14">
            <a:extLst>
              <a:ext uri="{FF2B5EF4-FFF2-40B4-BE49-F238E27FC236}">
                <a16:creationId xmlns:a16="http://schemas.microsoft.com/office/drawing/2014/main" id="{513EA38E-469D-46FF-AE7E-2E7EDFA603D7}"/>
              </a:ext>
            </a:extLst>
          </p:cNvPr>
          <p:cNvSpPr txBox="1">
            <a:spLocks/>
          </p:cNvSpPr>
          <p:nvPr/>
        </p:nvSpPr>
        <p:spPr>
          <a:xfrm>
            <a:off x="541246" y="386452"/>
            <a:ext cx="11427841" cy="942559"/>
          </a:xfrm>
          <a:prstGeom prst="rect">
            <a:avLst/>
          </a:prstGeom>
          <a:noFill/>
        </p:spPr>
        <p:txBody>
          <a:bodyPr vert="horz" lIns="108000" tIns="72000" rIns="72000" bIns="36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Ha láttam, hogy ez két dolog működik </a:t>
            </a:r>
            <a:endParaRPr lang="hu-HU" sz="4800" dirty="0">
              <a:solidFill>
                <a:schemeClr val="bg1"/>
              </a:solidFill>
              <a:latin typeface="Georgia" panose="02040502050405020303" pitchFamily="18" charset="0"/>
              <a:cs typeface="Calibri Light" panose="020F0302020204030204" pitchFamily="34" charset="0"/>
            </a:endParaRPr>
          </a:p>
        </p:txBody>
      </p:sp>
      <p:sp>
        <p:nvSpPr>
          <p:cNvPr id="21" name="Szöveg helye 14">
            <a:extLst>
              <a:ext uri="{FF2B5EF4-FFF2-40B4-BE49-F238E27FC236}">
                <a16:creationId xmlns:a16="http://schemas.microsoft.com/office/drawing/2014/main" id="{920C72BD-0D36-4AEA-8F08-8B14DD2DECFF}"/>
              </a:ext>
            </a:extLst>
          </p:cNvPr>
          <p:cNvSpPr txBox="1">
            <a:spLocks/>
          </p:cNvSpPr>
          <p:nvPr/>
        </p:nvSpPr>
        <p:spPr>
          <a:xfrm>
            <a:off x="541246" y="1512886"/>
            <a:ext cx="4441571" cy="5345114"/>
          </a:xfrm>
          <a:prstGeom prst="rect">
            <a:avLst/>
          </a:prstGeom>
          <a:noFill/>
        </p:spPr>
        <p:txBody>
          <a:bodyPr vert="horz" lIns="108000" tIns="72000" rIns="72000" bIns="36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2. Akkor</a:t>
            </a:r>
            <a:b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Meg kell vizsgálni azt, hogy ez „jobb” eredményre vezetne-e mint ha „</a:t>
            </a:r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Threshold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alapú lenne a döntés”</a:t>
            </a:r>
            <a:b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hu-H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Calibri Light" panose="020F0302020204030204" pitchFamily="34" charset="0"/>
              </a:rPr>
              <a:t>Ez már oké</a:t>
            </a:r>
          </a:p>
          <a:p>
            <a:pPr algn="l"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Mert az ábrán nem látszik annyira, de lépések nagyságából és a pálya kialakításából tudom, hogy vannak olyan szakaszok ahol a pálya fala meredekebben emelkedik mint 1, tehát legalább kettőt kell lépnie az algoritmusnak.</a:t>
            </a:r>
          </a:p>
          <a:p>
            <a:pPr algn="l">
              <a:lnSpc>
                <a:spcPct val="100000"/>
              </a:lnSpc>
            </a:pPr>
            <a:r>
              <a:rPr lang="hu-HU" sz="2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Ellenőriztem</a:t>
            </a:r>
          </a:p>
          <a:p>
            <a:pPr algn="l"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Megfelelő helyeken meg is teszi.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2452BE5-8B31-4EBA-B52E-313CBB257A6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2" t="43025" r="52380" b="4273"/>
          <a:stretch/>
        </p:blipFill>
        <p:spPr>
          <a:xfrm>
            <a:off x="5353027" y="1179443"/>
            <a:ext cx="8100000" cy="6012000"/>
          </a:xfrm>
          <a:prstGeom prst="rect">
            <a:avLst/>
          </a:prstGeom>
        </p:spPr>
      </p:pic>
      <p:sp>
        <p:nvSpPr>
          <p:cNvPr id="8" name="Szöveg helye 14">
            <a:extLst>
              <a:ext uri="{FF2B5EF4-FFF2-40B4-BE49-F238E27FC236}">
                <a16:creationId xmlns:a16="http://schemas.microsoft.com/office/drawing/2014/main" id="{458CB7A3-DA1B-48C0-82A2-A32009392633}"/>
              </a:ext>
            </a:extLst>
          </p:cNvPr>
          <p:cNvSpPr txBox="1">
            <a:spLocks/>
          </p:cNvSpPr>
          <p:nvPr/>
        </p:nvSpPr>
        <p:spPr>
          <a:xfrm>
            <a:off x="6246198" y="1512886"/>
            <a:ext cx="6011070" cy="5345114"/>
          </a:xfrm>
          <a:prstGeom prst="rect">
            <a:avLst/>
          </a:prstGeom>
          <a:noFill/>
        </p:spPr>
        <p:txBody>
          <a:bodyPr vert="horz" lIns="108000" tIns="72000" rIns="72000" bIns="36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hu-HU" sz="4800" dirty="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Elvileg</a:t>
            </a:r>
            <a:br>
              <a:rPr lang="hu-HU" sz="4800" dirty="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hu-H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Már most tudom, hogy jobb mint a </a:t>
            </a:r>
            <a:r>
              <a:rPr lang="hu-HU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threshold</a:t>
            </a:r>
            <a:r>
              <a:rPr lang="hu-H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alapú léptetés.</a:t>
            </a:r>
          </a:p>
          <a:p>
            <a:pPr algn="l">
              <a:lnSpc>
                <a:spcPct val="100000"/>
              </a:lnSpc>
            </a:pPr>
            <a:r>
              <a:rPr lang="hu-HU" sz="4800" dirty="0">
                <a:solidFill>
                  <a:schemeClr val="tx1"/>
                </a:solidFill>
                <a:latin typeface="Georgia" panose="02040502050405020303" pitchFamily="18" charset="0"/>
                <a:cs typeface="Calibri Light" panose="020F0302020204030204" pitchFamily="34" charset="0"/>
              </a:rPr>
              <a:t>Ez már oké</a:t>
            </a:r>
          </a:p>
          <a:p>
            <a:pPr algn="l">
              <a:lnSpc>
                <a:spcPct val="100000"/>
              </a:lnSpc>
            </a:pPr>
            <a:endParaRPr lang="hu-HU" sz="2800" dirty="0">
              <a:solidFill>
                <a:schemeClr val="tx1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hu-HU" sz="2800" dirty="0">
              <a:solidFill>
                <a:schemeClr val="tx1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hu-HU" sz="2800" dirty="0">
              <a:solidFill>
                <a:schemeClr val="tx1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endParaRPr lang="hu-HU" sz="2800" dirty="0">
              <a:solidFill>
                <a:schemeClr val="tx1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hu-HU" sz="2800" dirty="0"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De lehet játszani a pálya beállításával</a:t>
            </a:r>
          </a:p>
          <a:p>
            <a:pPr algn="l">
              <a:lnSpc>
                <a:spcPct val="100000"/>
              </a:lnSpc>
            </a:pPr>
            <a:r>
              <a:rPr lang="hu-H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Hogy még szebb eredményeket kapjak, vagy még jobban ki lehessen emelni a két eljárás közötti különbséget.</a:t>
            </a:r>
          </a:p>
        </p:txBody>
      </p:sp>
    </p:spTree>
    <p:extLst>
      <p:ext uri="{BB962C8B-B14F-4D97-AF65-F5344CB8AC3E}">
        <p14:creationId xmlns:p14="http://schemas.microsoft.com/office/powerpoint/2010/main" val="281306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háló látható&#10;&#10;Automatikusan generált leírás">
            <a:extLst>
              <a:ext uri="{FF2B5EF4-FFF2-40B4-BE49-F238E27FC236}">
                <a16:creationId xmlns:a16="http://schemas.microsoft.com/office/drawing/2014/main" id="{B7B7332F-71BE-4DF1-8FF7-6FEAA97B2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82798"/>
            <a:ext cx="13475043" cy="10040798"/>
          </a:xfrm>
          <a:prstGeom prst="rect">
            <a:avLst/>
          </a:prstGeom>
        </p:spPr>
      </p:pic>
      <p:sp>
        <p:nvSpPr>
          <p:cNvPr id="16" name="Szöveg helye 14">
            <a:extLst>
              <a:ext uri="{FF2B5EF4-FFF2-40B4-BE49-F238E27FC236}">
                <a16:creationId xmlns:a16="http://schemas.microsoft.com/office/drawing/2014/main" id="{513EA38E-469D-46FF-AE7E-2E7EDFA603D7}"/>
              </a:ext>
            </a:extLst>
          </p:cNvPr>
          <p:cNvSpPr txBox="1">
            <a:spLocks/>
          </p:cNvSpPr>
          <p:nvPr/>
        </p:nvSpPr>
        <p:spPr>
          <a:xfrm>
            <a:off x="541246" y="386452"/>
            <a:ext cx="11427841" cy="942559"/>
          </a:xfrm>
          <a:prstGeom prst="rect">
            <a:avLst/>
          </a:prstGeom>
          <a:noFill/>
        </p:spPr>
        <p:txBody>
          <a:bodyPr vert="horz" lIns="108000" tIns="72000" rIns="72000" bIns="36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Még az alapvizsgálatokhoz tartozik, hogy</a:t>
            </a:r>
            <a:endParaRPr lang="hu-HU" sz="4800" dirty="0">
              <a:solidFill>
                <a:schemeClr val="bg1"/>
              </a:solidFill>
              <a:latin typeface="Georgia" panose="02040502050405020303" pitchFamily="18" charset="0"/>
              <a:cs typeface="Calibri Light" panose="020F0302020204030204" pitchFamily="34" charset="0"/>
            </a:endParaRPr>
          </a:p>
        </p:txBody>
      </p:sp>
      <p:sp>
        <p:nvSpPr>
          <p:cNvPr id="21" name="Szöveg helye 14">
            <a:extLst>
              <a:ext uri="{FF2B5EF4-FFF2-40B4-BE49-F238E27FC236}">
                <a16:creationId xmlns:a16="http://schemas.microsoft.com/office/drawing/2014/main" id="{920C72BD-0D36-4AEA-8F08-8B14DD2DECFF}"/>
              </a:ext>
            </a:extLst>
          </p:cNvPr>
          <p:cNvSpPr txBox="1">
            <a:spLocks/>
          </p:cNvSpPr>
          <p:nvPr/>
        </p:nvSpPr>
        <p:spPr>
          <a:xfrm>
            <a:off x="541246" y="1512886"/>
            <a:ext cx="4441571" cy="5345114"/>
          </a:xfrm>
          <a:prstGeom prst="rect">
            <a:avLst/>
          </a:prstGeom>
          <a:noFill/>
        </p:spPr>
        <p:txBody>
          <a:bodyPr vert="horz" lIns="108000" tIns="72000" rIns="72000" bIns="36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2a. Zaj</a:t>
            </a:r>
            <a:b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Megnézni, legalább magunknak, hogy mennyire érzékeny a zajra.</a:t>
            </a:r>
            <a:b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hu-H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Calibri Light" panose="020F0302020204030204" pitchFamily="34" charset="0"/>
              </a:rPr>
              <a:t>Egyszerű</a:t>
            </a:r>
          </a:p>
          <a:p>
            <a:pPr algn="l"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Csak egy kis zajt kell adnom a szenzorok forrásához.</a:t>
            </a:r>
          </a:p>
          <a:p>
            <a:pPr algn="l">
              <a:lnSpc>
                <a:spcPct val="100000"/>
              </a:lnSpc>
            </a:pPr>
            <a:r>
              <a:rPr lang="hu-HU" sz="2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Hátravan ez a vizsgálat</a:t>
            </a:r>
          </a:p>
          <a:p>
            <a:pPr algn="l"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Még nem végeztem el, engem is érdekel, hogy mennyire érzékeny erre az algoritmus.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3BE1017-5FE9-437F-B723-F4FB5DB822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8" r="41244"/>
          <a:stretch/>
        </p:blipFill>
        <p:spPr>
          <a:xfrm>
            <a:off x="5087043" y="1512886"/>
            <a:ext cx="8388000" cy="425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6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háló látható&#10;&#10;Automatikusan generált leírás">
            <a:extLst>
              <a:ext uri="{FF2B5EF4-FFF2-40B4-BE49-F238E27FC236}">
                <a16:creationId xmlns:a16="http://schemas.microsoft.com/office/drawing/2014/main" id="{B7B7332F-71BE-4DF1-8FF7-6FEAA97B2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82798"/>
            <a:ext cx="13475043" cy="10040798"/>
          </a:xfrm>
          <a:prstGeom prst="rect">
            <a:avLst/>
          </a:prstGeom>
        </p:spPr>
      </p:pic>
      <p:sp>
        <p:nvSpPr>
          <p:cNvPr id="16" name="Szöveg helye 14">
            <a:extLst>
              <a:ext uri="{FF2B5EF4-FFF2-40B4-BE49-F238E27FC236}">
                <a16:creationId xmlns:a16="http://schemas.microsoft.com/office/drawing/2014/main" id="{513EA38E-469D-46FF-AE7E-2E7EDFA603D7}"/>
              </a:ext>
            </a:extLst>
          </p:cNvPr>
          <p:cNvSpPr txBox="1">
            <a:spLocks/>
          </p:cNvSpPr>
          <p:nvPr/>
        </p:nvSpPr>
        <p:spPr>
          <a:xfrm>
            <a:off x="541246" y="386452"/>
            <a:ext cx="11427841" cy="942559"/>
          </a:xfrm>
          <a:prstGeom prst="rect">
            <a:avLst/>
          </a:prstGeom>
          <a:noFill/>
        </p:spPr>
        <p:txBody>
          <a:bodyPr vert="horz" lIns="108000" tIns="72000" rIns="72000" bIns="36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Ez már újdonság lenne mindenhez képest</a:t>
            </a:r>
            <a:endParaRPr lang="hu-HU" sz="4800" dirty="0">
              <a:solidFill>
                <a:schemeClr val="bg1"/>
              </a:solidFill>
              <a:latin typeface="Georgia" panose="02040502050405020303" pitchFamily="18" charset="0"/>
              <a:cs typeface="Calibri Light" panose="020F0302020204030204" pitchFamily="34" charset="0"/>
            </a:endParaRPr>
          </a:p>
        </p:txBody>
      </p:sp>
      <p:sp>
        <p:nvSpPr>
          <p:cNvPr id="21" name="Szöveg helye 14">
            <a:extLst>
              <a:ext uri="{FF2B5EF4-FFF2-40B4-BE49-F238E27FC236}">
                <a16:creationId xmlns:a16="http://schemas.microsoft.com/office/drawing/2014/main" id="{920C72BD-0D36-4AEA-8F08-8B14DD2DECFF}"/>
              </a:ext>
            </a:extLst>
          </p:cNvPr>
          <p:cNvSpPr txBox="1">
            <a:spLocks/>
          </p:cNvSpPr>
          <p:nvPr/>
        </p:nvSpPr>
        <p:spPr>
          <a:xfrm>
            <a:off x="541246" y="1512886"/>
            <a:ext cx="4441571" cy="5345114"/>
          </a:xfrm>
          <a:prstGeom prst="rect">
            <a:avLst/>
          </a:prstGeom>
          <a:noFill/>
        </p:spPr>
        <p:txBody>
          <a:bodyPr vert="horz" lIns="108000" tIns="72000" rIns="72000" bIns="36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3. Deep </a:t>
            </a:r>
            <a:r>
              <a:rPr lang="hu-HU" sz="4800" dirty="0" err="1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Learn</a:t>
            </a:r>
            <a:b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Kertész Gábor erre mondta hogy tapsolt örömében.</a:t>
            </a:r>
            <a:b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hu-H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Calibri Light" panose="020F0302020204030204" pitchFamily="34" charset="0"/>
              </a:rPr>
              <a:t>Újdonság lenne</a:t>
            </a:r>
          </a:p>
          <a:p>
            <a:pPr algn="l"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 nem csak a metrikák pillanatnyi értékét venném figyelembe hanem azok múltbeli értékét is. Nem csak azt, hogy hol van, hanem hogy „honnan jött”</a:t>
            </a:r>
          </a:p>
          <a:p>
            <a:pPr algn="l">
              <a:lnSpc>
                <a:spcPct val="100000"/>
              </a:lnSpc>
            </a:pPr>
            <a:r>
              <a:rPr lang="hu-HU" sz="2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Ehhez új Neurális háló kell</a:t>
            </a:r>
          </a:p>
          <a:p>
            <a:pPr algn="l"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 kell terjeszteni a bemenetek számát, a metrikákon túl azok T-1 értéke is jöjjön, minden másban marad az NN Architektúra.</a:t>
            </a:r>
          </a:p>
          <a:p>
            <a:pPr algn="l"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Mutatok rá jobb oldalon egy példát.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54811E19-1C97-41BD-A71C-5784CC813D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214" y="1150570"/>
            <a:ext cx="7837401" cy="564795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B85BD34E-26F8-4AF3-A8A4-014C26169C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268" y="632716"/>
            <a:ext cx="4033536" cy="3867936"/>
          </a:xfrm>
          <a:prstGeom prst="rect">
            <a:avLst/>
          </a:prstGeom>
        </p:spPr>
      </p:pic>
      <p:sp>
        <p:nvSpPr>
          <p:cNvPr id="13" name="Szöveg helye 14">
            <a:extLst>
              <a:ext uri="{FF2B5EF4-FFF2-40B4-BE49-F238E27FC236}">
                <a16:creationId xmlns:a16="http://schemas.microsoft.com/office/drawing/2014/main" id="{74242319-5A17-432E-9491-C7FAA55AFBBD}"/>
              </a:ext>
            </a:extLst>
          </p:cNvPr>
          <p:cNvSpPr txBox="1">
            <a:spLocks/>
          </p:cNvSpPr>
          <p:nvPr/>
        </p:nvSpPr>
        <p:spPr>
          <a:xfrm>
            <a:off x="7378775" y="1512886"/>
            <a:ext cx="4441571" cy="2049180"/>
          </a:xfrm>
          <a:prstGeom prst="rect">
            <a:avLst/>
          </a:prstGeom>
          <a:noFill/>
        </p:spPr>
        <p:txBody>
          <a:bodyPr vert="horz" lIns="108000" tIns="72000" rIns="72000" bIns="36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A kettő</a:t>
            </a:r>
            <a:b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mindenben ugyan az, csak a</a:t>
            </a:r>
            <a:b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bemenetek számában nem.</a:t>
            </a:r>
            <a:b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Nyilván a súlyok mások</a:t>
            </a:r>
            <a:b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lesznek.</a:t>
            </a:r>
          </a:p>
          <a:p>
            <a:pPr algn="r"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377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háló látható&#10;&#10;Automatikusan generált leírás">
            <a:extLst>
              <a:ext uri="{FF2B5EF4-FFF2-40B4-BE49-F238E27FC236}">
                <a16:creationId xmlns:a16="http://schemas.microsoft.com/office/drawing/2014/main" id="{B7B7332F-71BE-4DF1-8FF7-6FEAA97B2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82798"/>
            <a:ext cx="13475043" cy="10040798"/>
          </a:xfrm>
          <a:prstGeom prst="rect">
            <a:avLst/>
          </a:prstGeom>
        </p:spPr>
      </p:pic>
      <p:sp>
        <p:nvSpPr>
          <p:cNvPr id="16" name="Szöveg helye 14">
            <a:extLst>
              <a:ext uri="{FF2B5EF4-FFF2-40B4-BE49-F238E27FC236}">
                <a16:creationId xmlns:a16="http://schemas.microsoft.com/office/drawing/2014/main" id="{513EA38E-469D-46FF-AE7E-2E7EDFA603D7}"/>
              </a:ext>
            </a:extLst>
          </p:cNvPr>
          <p:cNvSpPr txBox="1">
            <a:spLocks/>
          </p:cNvSpPr>
          <p:nvPr/>
        </p:nvSpPr>
        <p:spPr>
          <a:xfrm>
            <a:off x="541246" y="386452"/>
            <a:ext cx="11427841" cy="942559"/>
          </a:xfrm>
          <a:prstGeom prst="rect">
            <a:avLst/>
          </a:prstGeom>
          <a:noFill/>
        </p:spPr>
        <p:txBody>
          <a:bodyPr vert="horz" lIns="108000" tIns="72000" rIns="72000" bIns="36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Ez már újdonság lenne mindenhez képest</a:t>
            </a:r>
            <a:endParaRPr lang="hu-HU" sz="4800" dirty="0">
              <a:solidFill>
                <a:schemeClr val="bg1"/>
              </a:solidFill>
              <a:latin typeface="Georgia" panose="02040502050405020303" pitchFamily="18" charset="0"/>
              <a:cs typeface="Calibri Light" panose="020F0302020204030204" pitchFamily="34" charset="0"/>
            </a:endParaRPr>
          </a:p>
        </p:txBody>
      </p:sp>
      <p:sp>
        <p:nvSpPr>
          <p:cNvPr id="21" name="Szöveg helye 14">
            <a:extLst>
              <a:ext uri="{FF2B5EF4-FFF2-40B4-BE49-F238E27FC236}">
                <a16:creationId xmlns:a16="http://schemas.microsoft.com/office/drawing/2014/main" id="{920C72BD-0D36-4AEA-8F08-8B14DD2DECFF}"/>
              </a:ext>
            </a:extLst>
          </p:cNvPr>
          <p:cNvSpPr txBox="1">
            <a:spLocks/>
          </p:cNvSpPr>
          <p:nvPr/>
        </p:nvSpPr>
        <p:spPr>
          <a:xfrm>
            <a:off x="541246" y="1512886"/>
            <a:ext cx="4441571" cy="5345114"/>
          </a:xfrm>
          <a:prstGeom prst="rect">
            <a:avLst/>
          </a:prstGeom>
          <a:noFill/>
        </p:spPr>
        <p:txBody>
          <a:bodyPr vert="horz" lIns="108000" tIns="72000" rIns="72000" bIns="36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3b. Deep </a:t>
            </a:r>
            <a:r>
              <a:rPr lang="hu-HU" sz="4800" dirty="0" err="1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Learn</a:t>
            </a:r>
            <a:b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Még mélyebb neurális hálók, 1D </a:t>
            </a:r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ConvNet</a:t>
            </a:r>
            <a:b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hu-H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Calibri Light" panose="020F0302020204030204" pitchFamily="34" charset="0"/>
              </a:rPr>
              <a:t>Újdonság lenne</a:t>
            </a:r>
          </a:p>
          <a:p>
            <a:pPr algn="l"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Ehhez viszont át kell írnom </a:t>
            </a:r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SciKit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learn-ből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Kerasba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Nem az átírástól félek, hanem hogy szétesik az egész.</a:t>
            </a:r>
          </a:p>
          <a:p>
            <a:pPr algn="l">
              <a:lnSpc>
                <a:spcPct val="100000"/>
              </a:lnSpc>
            </a:pPr>
            <a:r>
              <a:rPr lang="hu-HU" sz="2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Ezért akarom elvégezni</a:t>
            </a:r>
          </a:p>
          <a:p>
            <a:pPr algn="l"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korábban említett stabilitásvizsgálatokat még a régi </a:t>
            </a:r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Scikit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segítségével.</a:t>
            </a:r>
          </a:p>
        </p:txBody>
      </p:sp>
      <p:pic>
        <p:nvPicPr>
          <p:cNvPr id="22" name="Kép 21">
            <a:extLst>
              <a:ext uri="{FF2B5EF4-FFF2-40B4-BE49-F238E27FC236}">
                <a16:creationId xmlns:a16="http://schemas.microsoft.com/office/drawing/2014/main" id="{499EEA28-0D5F-43EE-B09C-176DB134F5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141" y="1272358"/>
            <a:ext cx="4006145" cy="2156642"/>
          </a:xfrm>
          <a:prstGeom prst="rect">
            <a:avLst/>
          </a:prstGeom>
        </p:spPr>
      </p:pic>
      <p:pic>
        <p:nvPicPr>
          <p:cNvPr id="26" name="Kép 25" descr="A képen szöveg, clipart látható&#10;&#10;Automatikusan generált leírás">
            <a:extLst>
              <a:ext uri="{FF2B5EF4-FFF2-40B4-BE49-F238E27FC236}">
                <a16:creationId xmlns:a16="http://schemas.microsoft.com/office/drawing/2014/main" id="{328EBD4B-AD1F-4B23-8E90-A3EBCD3B8C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99" y="3023661"/>
            <a:ext cx="4006145" cy="1161782"/>
          </a:xfrm>
          <a:prstGeom prst="rect">
            <a:avLst/>
          </a:prstGeom>
        </p:spPr>
      </p:pic>
      <p:pic>
        <p:nvPicPr>
          <p:cNvPr id="30" name="Kép 29">
            <a:extLst>
              <a:ext uri="{FF2B5EF4-FFF2-40B4-BE49-F238E27FC236}">
                <a16:creationId xmlns:a16="http://schemas.microsoft.com/office/drawing/2014/main" id="{046CD76D-D8DD-4CA4-AF05-D6791B9532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865" y="1682541"/>
            <a:ext cx="2566988" cy="2682240"/>
          </a:xfrm>
          <a:prstGeom prst="rect">
            <a:avLst/>
          </a:prstGeom>
        </p:spPr>
      </p:pic>
      <p:pic>
        <p:nvPicPr>
          <p:cNvPr id="32" name="Kép 31">
            <a:extLst>
              <a:ext uri="{FF2B5EF4-FFF2-40B4-BE49-F238E27FC236}">
                <a16:creationId xmlns:a16="http://schemas.microsoft.com/office/drawing/2014/main" id="{1DF7E741-0D7E-4E55-ADBC-9DC22B42ED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084" y="4558775"/>
            <a:ext cx="7096748" cy="182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4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háló látható&#10;&#10;Automatikusan generált leírás">
            <a:extLst>
              <a:ext uri="{FF2B5EF4-FFF2-40B4-BE49-F238E27FC236}">
                <a16:creationId xmlns:a16="http://schemas.microsoft.com/office/drawing/2014/main" id="{B7B7332F-71BE-4DF1-8FF7-6FEAA97B2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82798"/>
            <a:ext cx="13475043" cy="10040798"/>
          </a:xfrm>
          <a:prstGeom prst="rect">
            <a:avLst/>
          </a:prstGeom>
        </p:spPr>
      </p:pic>
      <p:sp>
        <p:nvSpPr>
          <p:cNvPr id="16" name="Szöveg helye 14">
            <a:extLst>
              <a:ext uri="{FF2B5EF4-FFF2-40B4-BE49-F238E27FC236}">
                <a16:creationId xmlns:a16="http://schemas.microsoft.com/office/drawing/2014/main" id="{513EA38E-469D-46FF-AE7E-2E7EDFA603D7}"/>
              </a:ext>
            </a:extLst>
          </p:cNvPr>
          <p:cNvSpPr txBox="1">
            <a:spLocks/>
          </p:cNvSpPr>
          <p:nvPr/>
        </p:nvSpPr>
        <p:spPr>
          <a:xfrm>
            <a:off x="541246" y="386452"/>
            <a:ext cx="11427841" cy="942559"/>
          </a:xfrm>
          <a:prstGeom prst="rect">
            <a:avLst/>
          </a:prstGeom>
          <a:noFill/>
        </p:spPr>
        <p:txBody>
          <a:bodyPr vert="horz" lIns="108000" tIns="72000" rIns="72000" bIns="36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Ez már újdonság lenne mindenhez képest</a:t>
            </a:r>
            <a:endParaRPr lang="hu-HU" sz="4800" dirty="0">
              <a:solidFill>
                <a:schemeClr val="bg1"/>
              </a:solidFill>
              <a:latin typeface="Georgia" panose="02040502050405020303" pitchFamily="18" charset="0"/>
              <a:cs typeface="Calibri Light" panose="020F0302020204030204" pitchFamily="34" charset="0"/>
            </a:endParaRPr>
          </a:p>
        </p:txBody>
      </p:sp>
      <p:sp>
        <p:nvSpPr>
          <p:cNvPr id="21" name="Szöveg helye 14">
            <a:extLst>
              <a:ext uri="{FF2B5EF4-FFF2-40B4-BE49-F238E27FC236}">
                <a16:creationId xmlns:a16="http://schemas.microsoft.com/office/drawing/2014/main" id="{920C72BD-0D36-4AEA-8F08-8B14DD2DECFF}"/>
              </a:ext>
            </a:extLst>
          </p:cNvPr>
          <p:cNvSpPr txBox="1">
            <a:spLocks/>
          </p:cNvSpPr>
          <p:nvPr/>
        </p:nvSpPr>
        <p:spPr>
          <a:xfrm>
            <a:off x="541246" y="1512886"/>
            <a:ext cx="4441571" cy="5345114"/>
          </a:xfrm>
          <a:prstGeom prst="rect">
            <a:avLst/>
          </a:prstGeom>
          <a:noFill/>
        </p:spPr>
        <p:txBody>
          <a:bodyPr vert="horz" lIns="108000" tIns="72000" rIns="72000" bIns="36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Szerintem</a:t>
            </a:r>
            <a:b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 ezt megcsináljuk és még egy ilyen kontrol körbe és betesszük az még mindig nem olyan jó mint a </a:t>
            </a:r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Reinforcement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pariban van fele, legalábbis ami a mögötte levő neurális háló architektúrát jelenti.</a:t>
            </a:r>
            <a:b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hu-H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Calibri Light" panose="020F0302020204030204" pitchFamily="34" charset="0"/>
              </a:rPr>
              <a:t>Újdonság lenne</a:t>
            </a:r>
          </a:p>
          <a:p>
            <a:pPr algn="l"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Biztos már ezt is megcsinálták, de ami plusz lenne hogy oda tudnám tenni, hogy nézzétek megcsináltam így és ugyan ezen a feladaton ez a módszer meg így teljesített. Tessék itt egy összehasonlítás. Mindenki döntse el maga.</a:t>
            </a:r>
            <a:b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ötlet biztosan nem új.</a:t>
            </a:r>
            <a:b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elvégzett vizsgálat lehet érdekes.</a:t>
            </a:r>
          </a:p>
        </p:txBody>
      </p:sp>
      <p:pic>
        <p:nvPicPr>
          <p:cNvPr id="32" name="Kép 31">
            <a:extLst>
              <a:ext uri="{FF2B5EF4-FFF2-40B4-BE49-F238E27FC236}">
                <a16:creationId xmlns:a16="http://schemas.microsoft.com/office/drawing/2014/main" id="{1DF7E741-0D7E-4E55-ADBC-9DC22B42ED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084" y="4558775"/>
            <a:ext cx="7096748" cy="1822850"/>
          </a:xfrm>
          <a:prstGeom prst="rect">
            <a:avLst/>
          </a:prstGeom>
        </p:spPr>
      </p:pic>
      <p:sp>
        <p:nvSpPr>
          <p:cNvPr id="6" name="Szöveg helye 14">
            <a:extLst>
              <a:ext uri="{FF2B5EF4-FFF2-40B4-BE49-F238E27FC236}">
                <a16:creationId xmlns:a16="http://schemas.microsoft.com/office/drawing/2014/main" id="{D1530F09-EDED-4B68-AAA7-75858CD8F7B9}"/>
              </a:ext>
            </a:extLst>
          </p:cNvPr>
          <p:cNvSpPr txBox="1">
            <a:spLocks/>
          </p:cNvSpPr>
          <p:nvPr/>
        </p:nvSpPr>
        <p:spPr>
          <a:xfrm>
            <a:off x="5918464" y="1512886"/>
            <a:ext cx="5941440" cy="5345114"/>
          </a:xfrm>
          <a:prstGeom prst="rect">
            <a:avLst/>
          </a:prstGeom>
          <a:noFill/>
        </p:spPr>
        <p:txBody>
          <a:bodyPr vert="horz" lIns="108000" tIns="72000" rIns="72000" bIns="36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Tehát az van, hogy</a:t>
            </a:r>
            <a:b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Nem csak a jelenlegi és egyel korábbi értékét veszem </a:t>
            </a:r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figyelmbe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metrikának, hanem egy bizonyos hosszú időablakban visszafelé (Ezt csináltam a SACI CIKKBEN, ott 30 hosszú volt az idő ablak amiben visszafelé nézhetett) 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hu-H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Calibri Light" panose="020F0302020204030204" pitchFamily="34" charset="0"/>
              </a:rPr>
              <a:t>Újdonság lenne</a:t>
            </a:r>
          </a:p>
          <a:p>
            <a:pPr algn="l"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eredeti cikkhez képest biztosan. (2.8 </a:t>
            </a:r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impaktos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J. volt)</a:t>
            </a:r>
          </a:p>
        </p:txBody>
      </p:sp>
    </p:spTree>
    <p:extLst>
      <p:ext uri="{BB962C8B-B14F-4D97-AF65-F5344CB8AC3E}">
        <p14:creationId xmlns:p14="http://schemas.microsoft.com/office/powerpoint/2010/main" val="417765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háló látható&#10;&#10;Automatikusan generált leírás">
            <a:extLst>
              <a:ext uri="{FF2B5EF4-FFF2-40B4-BE49-F238E27FC236}">
                <a16:creationId xmlns:a16="http://schemas.microsoft.com/office/drawing/2014/main" id="{B7B7332F-71BE-4DF1-8FF7-6FEAA97B2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82798"/>
            <a:ext cx="13475043" cy="10040798"/>
          </a:xfrm>
          <a:prstGeom prst="rect">
            <a:avLst/>
          </a:prstGeom>
        </p:spPr>
      </p:pic>
      <p:sp>
        <p:nvSpPr>
          <p:cNvPr id="16" name="Szöveg helye 14">
            <a:extLst>
              <a:ext uri="{FF2B5EF4-FFF2-40B4-BE49-F238E27FC236}">
                <a16:creationId xmlns:a16="http://schemas.microsoft.com/office/drawing/2014/main" id="{513EA38E-469D-46FF-AE7E-2E7EDFA603D7}"/>
              </a:ext>
            </a:extLst>
          </p:cNvPr>
          <p:cNvSpPr txBox="1">
            <a:spLocks/>
          </p:cNvSpPr>
          <p:nvPr/>
        </p:nvSpPr>
        <p:spPr>
          <a:xfrm>
            <a:off x="541246" y="386452"/>
            <a:ext cx="11427841" cy="942559"/>
          </a:xfrm>
          <a:prstGeom prst="rect">
            <a:avLst/>
          </a:prstGeom>
          <a:noFill/>
        </p:spPr>
        <p:txBody>
          <a:bodyPr vert="horz" lIns="108000" tIns="72000" rIns="72000" bIns="36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Több neurális háló egyszerre</a:t>
            </a:r>
            <a:endParaRPr lang="hu-HU" sz="4800" dirty="0">
              <a:solidFill>
                <a:schemeClr val="bg1"/>
              </a:solidFill>
              <a:latin typeface="Georgia" panose="02040502050405020303" pitchFamily="18" charset="0"/>
              <a:cs typeface="Calibri Light" panose="020F0302020204030204" pitchFamily="34" charset="0"/>
            </a:endParaRPr>
          </a:p>
        </p:txBody>
      </p:sp>
      <p:sp>
        <p:nvSpPr>
          <p:cNvPr id="6" name="Szöveg helye 14">
            <a:extLst>
              <a:ext uri="{FF2B5EF4-FFF2-40B4-BE49-F238E27FC236}">
                <a16:creationId xmlns:a16="http://schemas.microsoft.com/office/drawing/2014/main" id="{CA144B16-988A-40CF-B10B-00DD11B1874C}"/>
              </a:ext>
            </a:extLst>
          </p:cNvPr>
          <p:cNvSpPr txBox="1">
            <a:spLocks/>
          </p:cNvSpPr>
          <p:nvPr/>
        </p:nvSpPr>
        <p:spPr>
          <a:xfrm>
            <a:off x="541246" y="1512886"/>
            <a:ext cx="4441571" cy="5345114"/>
          </a:xfrm>
          <a:prstGeom prst="rect">
            <a:avLst/>
          </a:prstGeom>
          <a:noFill/>
        </p:spPr>
        <p:txBody>
          <a:bodyPr vert="horz" lIns="108000" tIns="72000" rIns="72000" bIns="36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4. Szelekció</a:t>
            </a:r>
            <a:b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Több egymással párhuzamosan tanított neurális háló, de mindig csak az egyik döntése alapján lépünk tovább.</a:t>
            </a:r>
            <a:b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hu-H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Calibri Light" panose="020F0302020204030204" pitchFamily="34" charset="0"/>
              </a:rPr>
              <a:t>Gábor lehúzta</a:t>
            </a:r>
          </a:p>
          <a:p>
            <a:pPr algn="l"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Nem akartam vele vitába szállni, de az </a:t>
            </a:r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Ensemble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és a </a:t>
            </a:r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Vote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módszerek mások ehhez képest. Ott egy aggregált döntés van, itt viszont mindig csak az egyik alapján döntünk csak éppen tovább tanítjuk a többit is.</a:t>
            </a:r>
          </a:p>
          <a:p>
            <a:pPr algn="l"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Kb. 2-3 nap amig megírom és csinálok néhány próbát, hogy működik-e, legalább program szinten.</a:t>
            </a:r>
          </a:p>
        </p:txBody>
      </p:sp>
      <p:sp>
        <p:nvSpPr>
          <p:cNvPr id="7" name="Szöveg helye 14">
            <a:extLst>
              <a:ext uri="{FF2B5EF4-FFF2-40B4-BE49-F238E27FC236}">
                <a16:creationId xmlns:a16="http://schemas.microsoft.com/office/drawing/2014/main" id="{1EA3C9C4-5D3D-4D7F-BE20-0187C20C3A30}"/>
              </a:ext>
            </a:extLst>
          </p:cNvPr>
          <p:cNvSpPr txBox="1">
            <a:spLocks/>
          </p:cNvSpPr>
          <p:nvPr/>
        </p:nvSpPr>
        <p:spPr>
          <a:xfrm>
            <a:off x="6255166" y="1512886"/>
            <a:ext cx="4441571" cy="5345114"/>
          </a:xfrm>
          <a:prstGeom prst="rect">
            <a:avLst/>
          </a:prstGeom>
          <a:noFill/>
        </p:spPr>
        <p:txBody>
          <a:bodyPr vert="horz" lIns="108000" tIns="72000" rIns="72000" bIns="3600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Beütöttem a Google-</a:t>
            </a:r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hogy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multiple neural network on time series</a:t>
            </a:r>
            <a:endParaRPr lang="hu-H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Nincs rá találat.</a:t>
            </a:r>
          </a:p>
          <a:p>
            <a:pPr algn="l"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Olyan van hogy ‚</a:t>
            </a:r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hybrid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meg hogy ‚</a:t>
            </a:r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combined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de ezek nem azok a koncepciók amiről ez szól.</a:t>
            </a:r>
          </a:p>
          <a:p>
            <a:pPr algn="l">
              <a:lnSpc>
                <a:spcPct val="100000"/>
              </a:lnSpc>
            </a:pPr>
            <a:r>
              <a:rPr lang="hu-HU" sz="4800" dirty="0">
                <a:solidFill>
                  <a:schemeClr val="bg1"/>
                </a:solidFill>
                <a:latin typeface="Georgia" panose="02040502050405020303" pitchFamily="18" charset="0"/>
                <a:cs typeface="Calibri Light" panose="020F0302020204030204" pitchFamily="34" charset="0"/>
              </a:rPr>
              <a:t>Ha már csak</a:t>
            </a:r>
          </a:p>
          <a:p>
            <a:pPr algn="l"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Azt látnám, hogy néha egyik néha másik alapján dönt és az így kapott eredmény jobb akkor annak nagyon örülnék, de szerintem ezzel még sokat kell dolgozni.</a:t>
            </a:r>
          </a:p>
          <a:p>
            <a:pPr algn="l">
              <a:lnSpc>
                <a:spcPct val="100000"/>
              </a:lnSpc>
            </a:pP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lényege, hogy nem egy ULTIMATE neurális </a:t>
            </a:r>
            <a:r>
              <a:rPr lang="hu-H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hálonk</a:t>
            </a:r>
            <a:r>
              <a:rPr lang="hu-H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van, hanem neurális háló készletünk, akik mindig készen álnak és lehet, hogy van olyan helyzet amikor egyik döntése alapján jobb eredményre jutunk. Érdemes vizsgálni.</a:t>
            </a:r>
          </a:p>
        </p:txBody>
      </p:sp>
    </p:spTree>
    <p:extLst>
      <p:ext uri="{BB962C8B-B14F-4D97-AF65-F5344CB8AC3E}">
        <p14:creationId xmlns:p14="http://schemas.microsoft.com/office/powerpoint/2010/main" val="146518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L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A" id="{1BE77F33-257E-479D-B44E-E2BF257A5662}" vid="{7127042C-EF12-4B85-9C45-9BFC03BC8D5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30560</TotalTime>
  <Words>1212</Words>
  <Application>Microsoft Office PowerPoint</Application>
  <PresentationFormat>Szélesvásznú</PresentationFormat>
  <Paragraphs>118</Paragraphs>
  <Slides>13</Slides>
  <Notes>12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9" baseType="lpstr">
      <vt:lpstr>Arial</vt:lpstr>
      <vt:lpstr>Calibri</vt:lpstr>
      <vt:lpstr>Georgia</vt:lpstr>
      <vt:lpstr>Times New Roman</vt:lpstr>
      <vt:lpstr>Verdana</vt:lpstr>
      <vt:lpstr>Office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for predicting latency</dc:title>
  <dc:creator>István Pintye</dc:creator>
  <cp:lastModifiedBy>Pintye István</cp:lastModifiedBy>
  <cp:revision>1675</cp:revision>
  <dcterms:created xsi:type="dcterms:W3CDTF">2019-06-15T13:08:53Z</dcterms:created>
  <dcterms:modified xsi:type="dcterms:W3CDTF">2022-03-23T18:13:52Z</dcterms:modified>
</cp:coreProperties>
</file>