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868" r:id="rId2"/>
    <p:sldId id="871" r:id="rId3"/>
    <p:sldId id="872" r:id="rId4"/>
    <p:sldId id="878" r:id="rId5"/>
    <p:sldId id="873" r:id="rId6"/>
    <p:sldId id="874" r:id="rId7"/>
    <p:sldId id="876" r:id="rId8"/>
    <p:sldId id="875" r:id="rId9"/>
    <p:sldId id="877" r:id="rId10"/>
    <p:sldId id="869" r:id="rId11"/>
    <p:sldId id="870" r:id="rId12"/>
    <p:sldId id="826" r:id="rId13"/>
    <p:sldId id="867" r:id="rId14"/>
    <p:sldId id="853" r:id="rId15"/>
    <p:sldId id="854" r:id="rId16"/>
    <p:sldId id="879" r:id="rId17"/>
    <p:sldId id="880" r:id="rId18"/>
    <p:sldId id="855" r:id="rId19"/>
    <p:sldId id="857" r:id="rId20"/>
    <p:sldId id="856" r:id="rId21"/>
    <p:sldId id="858" r:id="rId22"/>
    <p:sldId id="859" r:id="rId23"/>
    <p:sldId id="860" r:id="rId24"/>
    <p:sldId id="861" r:id="rId25"/>
    <p:sldId id="862" r:id="rId26"/>
    <p:sldId id="863" r:id="rId27"/>
    <p:sldId id="864" r:id="rId28"/>
    <p:sldId id="865" r:id="rId29"/>
    <p:sldId id="866" r:id="rId30"/>
    <p:sldId id="5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68"/>
            <p14:sldId id="871"/>
            <p14:sldId id="872"/>
            <p14:sldId id="878"/>
            <p14:sldId id="873"/>
            <p14:sldId id="874"/>
            <p14:sldId id="876"/>
            <p14:sldId id="875"/>
            <p14:sldId id="877"/>
            <p14:sldId id="869"/>
            <p14:sldId id="870"/>
            <p14:sldId id="826"/>
            <p14:sldId id="867"/>
            <p14:sldId id="853"/>
            <p14:sldId id="854"/>
            <p14:sldId id="879"/>
            <p14:sldId id="880"/>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varScale="1">
        <p:scale>
          <a:sx n="72" d="100"/>
          <a:sy n="72" d="100"/>
        </p:scale>
        <p:origin x="6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3/25/2022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3/25/2022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79379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400331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288728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753555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16</a:t>
            </a:fld>
            <a:endParaRPr lang="hu-HU" dirty="0"/>
          </a:p>
        </p:txBody>
      </p:sp>
    </p:spTree>
    <p:extLst>
      <p:ext uri="{BB962C8B-B14F-4D97-AF65-F5344CB8AC3E}">
        <p14:creationId xmlns:p14="http://schemas.microsoft.com/office/powerpoint/2010/main" val="11026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17</a:t>
            </a:fld>
            <a:endParaRPr lang="hu-HU" dirty="0"/>
          </a:p>
        </p:txBody>
      </p:sp>
    </p:spTree>
    <p:extLst>
      <p:ext uri="{BB962C8B-B14F-4D97-AF65-F5344CB8AC3E}">
        <p14:creationId xmlns:p14="http://schemas.microsoft.com/office/powerpoint/2010/main" val="205392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18</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19</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146846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20</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21</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22</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23</a:t>
            </a:fld>
            <a:endParaRPr lang="hu-HU" dirty="0"/>
          </a:p>
        </p:txBody>
      </p:sp>
    </p:spTree>
    <p:extLst>
      <p:ext uri="{BB962C8B-B14F-4D97-AF65-F5344CB8AC3E}">
        <p14:creationId xmlns:p14="http://schemas.microsoft.com/office/powerpoint/2010/main" val="3001039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24</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25</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26</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27</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28</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29</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342072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14513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164764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369700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25331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415062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2170993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3/25/2022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3/25/2022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3/25/2022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3/25/2022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3/25/2022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3/25/2022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3/25/2022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publication/2457050_Neural_Control_Theory_an_Overview" TargetMode="External"/><Relationship Id="rId3" Type="http://schemas.openxmlformats.org/officeDocument/2006/relationships/image" Target="../media/image2.png"/><Relationship Id="rId7" Type="http://schemas.openxmlformats.org/officeDocument/2006/relationships/hyperlink" Target="https://web.stanford.edu/class/ee373b/NNselflearningcontrolsystems.pd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Machine_learning_control" TargetMode="External"/><Relationship Id="rId5" Type="http://schemas.openxmlformats.org/officeDocument/2006/relationships/hyperlink" Target="https://ieeexplore.ieee.org/document/537106" TargetMode="External"/><Relationship Id="rId10" Type="http://schemas.openxmlformats.org/officeDocument/2006/relationships/hyperlink" Target="https://scholar.google.hu/scholar?q=control+theory+neural+network&amp;hl=hu&amp;as_sdt=0&amp;as_vis=1&amp;oi=scholart" TargetMode="External"/><Relationship Id="rId4" Type="http://schemas.microsoft.com/office/2007/relationships/hdphoto" Target="../media/hdphoto1.wdp"/><Relationship Id="rId9" Type="http://schemas.openxmlformats.org/officeDocument/2006/relationships/hyperlink" Target="https://www.amazon.com/Neural-Networks-Robotic-Control-Applications/dp/01311989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image" Target="../media/image22.jpg"/><Relationship Id="rId1" Type="http://schemas.openxmlformats.org/officeDocument/2006/relationships/slideLayout" Target="../slideLayouts/slideLayout8.xml"/><Relationship Id="rId6" Type="http://schemas.openxmlformats.org/officeDocument/2006/relationships/image" Target="../media/image26.svg"/><Relationship Id="rId11" Type="http://schemas.openxmlformats.org/officeDocument/2006/relationships/image" Target="../media/image30.sv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svg"/><Relationship Id="rId9" Type="http://schemas.openxmlformats.org/officeDocument/2006/relationships/hyperlink" Target="http://www.sztaki.h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Címe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2862470"/>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An </a:t>
            </a:r>
            <a:r>
              <a:rPr lang="hu-HU" dirty="0" err="1">
                <a:solidFill>
                  <a:schemeClr val="bg1"/>
                </a:solidFill>
                <a:latin typeface="Arial" panose="020B0604020202020204" pitchFamily="34" charset="0"/>
                <a:cs typeface="Arial" panose="020B0604020202020204" pitchFamily="34" charset="0"/>
              </a:rPr>
              <a:t>Adaptiv</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Resource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Controll</a:t>
            </a:r>
            <a:r>
              <a:rPr lang="hu-HU" dirty="0">
                <a:solidFill>
                  <a:schemeClr val="bg1"/>
                </a:solidFill>
                <a:latin typeface="Arial" panose="020B0604020202020204" pitchFamily="34" charset="0"/>
                <a:cs typeface="Arial" panose="020B0604020202020204" pitchFamily="34" charset="0"/>
              </a:rPr>
              <a:t> System – </a:t>
            </a:r>
            <a:r>
              <a:rPr lang="hu-HU" dirty="0" err="1">
                <a:solidFill>
                  <a:schemeClr val="bg1"/>
                </a:solidFill>
                <a:latin typeface="Arial" panose="020B0604020202020204" pitchFamily="34" charset="0"/>
                <a:cs typeface="Arial" panose="020B0604020202020204" pitchFamily="34" charset="0"/>
              </a:rPr>
              <a:t>Theory</a:t>
            </a:r>
            <a:r>
              <a:rPr lang="hu-HU" dirty="0">
                <a:solidFill>
                  <a:schemeClr val="bg1"/>
                </a:solidFill>
                <a:latin typeface="Arial" panose="020B0604020202020204" pitchFamily="34" charset="0"/>
                <a:cs typeface="Arial" panose="020B0604020202020204" pitchFamily="34" charset="0"/>
              </a:rPr>
              <a:t> and </a:t>
            </a:r>
            <a:r>
              <a:rPr lang="hu-HU" dirty="0" err="1">
                <a:solidFill>
                  <a:schemeClr val="bg1"/>
                </a:solidFill>
                <a:latin typeface="Arial" panose="020B0604020202020204" pitchFamily="34" charset="0"/>
                <a:cs typeface="Arial" panose="020B0604020202020204" pitchFamily="34" charset="0"/>
              </a:rPr>
              <a:t>Practice</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dirty="0">
                <a:solidFill>
                  <a:schemeClr val="bg1"/>
                </a:solidFill>
                <a:latin typeface="Arial" panose="020B0604020202020204" pitchFamily="34" charset="0"/>
                <a:cs typeface="Arial" panose="020B0604020202020204" pitchFamily="34" charset="0"/>
              </a:rPr>
              <a:t>Vagy</a:t>
            </a:r>
          </a:p>
          <a:p>
            <a:pPr algn="l">
              <a:lnSpc>
                <a:spcPct val="100000"/>
              </a:lnSpc>
            </a:pPr>
            <a:r>
              <a:rPr lang="hu-HU" dirty="0" err="1">
                <a:solidFill>
                  <a:schemeClr val="bg1"/>
                </a:solidFill>
                <a:latin typeface="Arial" panose="020B0604020202020204" pitchFamily="34" charset="0"/>
                <a:cs typeface="Arial" panose="020B0604020202020204" pitchFamily="34" charset="0"/>
              </a:rPr>
              <a:t>Neuráis</a:t>
            </a:r>
            <a:r>
              <a:rPr lang="hu-HU" dirty="0">
                <a:solidFill>
                  <a:schemeClr val="bg1"/>
                </a:solidFill>
                <a:latin typeface="Arial" panose="020B0604020202020204" pitchFamily="34" charset="0"/>
                <a:cs typeface="Arial" panose="020B0604020202020204" pitchFamily="34" charset="0"/>
              </a:rPr>
              <a:t> Hálón alapuló adaptív szabályozás elmélet – Elméletben és gyakorlatban</a:t>
            </a:r>
          </a:p>
        </p:txBody>
      </p:sp>
      <p:sp>
        <p:nvSpPr>
          <p:cNvPr id="5" name="Szöveg helye 14">
            <a:extLst>
              <a:ext uri="{FF2B5EF4-FFF2-40B4-BE49-F238E27FC236}">
                <a16:creationId xmlns:a16="http://schemas.microsoft.com/office/drawing/2014/main" id="{811D0489-8A5A-45CE-8B42-F3B53182DC64}"/>
              </a:ext>
            </a:extLst>
          </p:cNvPr>
          <p:cNvSpPr txBox="1">
            <a:spLocks/>
          </p:cNvSpPr>
          <p:nvPr/>
        </p:nvSpPr>
        <p:spPr>
          <a:xfrm>
            <a:off x="7977809" y="768626"/>
            <a:ext cx="3672946" cy="532264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Irányítás elmélet, Szabályozás elmélet, Vezérlés elmélet, </a:t>
            </a:r>
            <a:r>
              <a:rPr lang="en-US" dirty="0">
                <a:solidFill>
                  <a:schemeClr val="bg1"/>
                </a:solidFill>
                <a:latin typeface="Arial" panose="020B0604020202020204" pitchFamily="34" charset="0"/>
                <a:cs typeface="Arial" panose="020B0604020202020204" pitchFamily="34" charset="0"/>
              </a:rPr>
              <a:t>dynamical system and optimal control.</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6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821635"/>
            <a:ext cx="10906538" cy="603636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További alcímek és témák amelyek azonosak az enyémmel</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Neural networks for self-learning control systems - Stanford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Robust Control Theory Based Stability Certificates for Neural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u="sng" dirty="0">
                <a:hlinkClick r:id="rId5"/>
              </a:rPr>
              <a:t>Neural networks for control theory and practice - IEEE Xplore</a:t>
            </a:r>
          </a:p>
          <a:p>
            <a:pPr algn="l">
              <a:lnSpc>
                <a:spcPct val="100000"/>
              </a:lnSpc>
            </a:pPr>
            <a:r>
              <a:rPr lang="hu-HU" u="sng" dirty="0" err="1">
                <a:hlinkClick r:id="rId6"/>
              </a:rPr>
              <a:t>Machine</a:t>
            </a:r>
            <a:r>
              <a:rPr lang="hu-HU" u="sng" dirty="0">
                <a:hlinkClick r:id="rId6"/>
              </a:rPr>
              <a:t> </a:t>
            </a:r>
            <a:r>
              <a:rPr lang="hu-HU" u="sng" dirty="0" err="1">
                <a:hlinkClick r:id="rId6"/>
              </a:rPr>
              <a:t>learning</a:t>
            </a:r>
            <a:r>
              <a:rPr lang="hu-HU" u="sng" dirty="0">
                <a:hlinkClick r:id="rId6"/>
              </a:rPr>
              <a:t> </a:t>
            </a:r>
            <a:r>
              <a:rPr lang="hu-HU" u="sng" dirty="0" err="1">
                <a:hlinkClick r:id="rId6"/>
              </a:rPr>
              <a:t>control</a:t>
            </a:r>
            <a:r>
              <a:rPr lang="hu-HU" u="sng" dirty="0">
                <a:hlinkClick r:id="rId6"/>
              </a:rPr>
              <a:t> - Wikipedia</a:t>
            </a:r>
          </a:p>
          <a:p>
            <a:pPr algn="l">
              <a:lnSpc>
                <a:spcPct val="100000"/>
              </a:lnSpc>
            </a:pPr>
            <a:r>
              <a:rPr lang="en-US" u="sng" dirty="0">
                <a:hlinkClick r:id="rId7"/>
              </a:rPr>
              <a:t>Neural networks for self-learning control systems - Stanford ...</a:t>
            </a:r>
          </a:p>
          <a:p>
            <a:pPr algn="l">
              <a:lnSpc>
                <a:spcPct val="100000"/>
              </a:lnSpc>
            </a:pPr>
            <a:r>
              <a:rPr lang="en-US" dirty="0">
                <a:hlinkClick r:id="rId8"/>
              </a:rPr>
              <a:t>(PDF) Neural Control Theory: an Overview - ResearchGate</a:t>
            </a:r>
          </a:p>
          <a:p>
            <a:pPr algn="l">
              <a:lnSpc>
                <a:spcPct val="100000"/>
              </a:lnSpc>
            </a:pPr>
            <a:r>
              <a:rPr lang="en-US" dirty="0">
                <a:hlinkClick r:id="rId9"/>
              </a:rPr>
              <a:t>Neural Networks in Robotic Control: Theory and Applications</a:t>
            </a:r>
            <a:endParaRPr lang="hu-HU" dirty="0">
              <a:hlinkClick r:id="rId9"/>
            </a:endParaRPr>
          </a:p>
          <a:p>
            <a:pPr algn="l">
              <a:lnSpc>
                <a:spcPct val="100000"/>
              </a:lnSpc>
            </a:pPr>
            <a:r>
              <a:rPr lang="hu-HU" u="sng" dirty="0">
                <a:hlinkClick r:id="rId10"/>
              </a:rPr>
              <a:t>Tudományos cikkek - "</a:t>
            </a:r>
            <a:r>
              <a:rPr lang="hu-HU" b="1" u="sng" dirty="0" err="1">
                <a:hlinkClick r:id="rId10"/>
              </a:rPr>
              <a:t>control</a:t>
            </a:r>
            <a:r>
              <a:rPr lang="hu-HU" b="1" u="sng" dirty="0">
                <a:hlinkClick r:id="rId10"/>
              </a:rPr>
              <a:t> </a:t>
            </a:r>
            <a:r>
              <a:rPr lang="hu-HU" b="1" u="sng" dirty="0" err="1">
                <a:hlinkClick r:id="rId10"/>
              </a:rPr>
              <a:t>theory</a:t>
            </a:r>
            <a:r>
              <a:rPr lang="hu-HU" b="1" u="sng" dirty="0">
                <a:hlinkClick r:id="rId10"/>
              </a:rPr>
              <a:t> </a:t>
            </a:r>
            <a:r>
              <a:rPr lang="hu-HU" b="1" u="sng" dirty="0" err="1">
                <a:hlinkClick r:id="rId10"/>
              </a:rPr>
              <a:t>neural</a:t>
            </a:r>
            <a:r>
              <a:rPr lang="hu-HU" b="1" u="sng" dirty="0">
                <a:hlinkClick r:id="rId10"/>
              </a:rPr>
              <a:t> </a:t>
            </a:r>
            <a:r>
              <a:rPr lang="hu-HU" b="1" u="sng" dirty="0" err="1">
                <a:hlinkClick r:id="rId10"/>
              </a:rPr>
              <a:t>network</a:t>
            </a:r>
            <a:r>
              <a:rPr lang="hu-HU" u="sng" dirty="0">
                <a:hlinkClick r:id="rId10"/>
              </a:rPr>
              <a:t>"</a:t>
            </a:r>
            <a:endParaRPr lang="hu-HU" dirty="0"/>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76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662608"/>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Szólhatna arról a cikk, hogy a Rendszer Adaptív.</a:t>
            </a:r>
          </a:p>
          <a:p>
            <a:pPr algn="l">
              <a:lnSpc>
                <a:spcPct val="100000"/>
              </a:lnSpc>
            </a:pPr>
            <a:r>
              <a:rPr lang="hu-HU" dirty="0">
                <a:solidFill>
                  <a:schemeClr val="bg1"/>
                </a:solidFill>
                <a:latin typeface="Arial" panose="020B0604020202020204" pitchFamily="34" charset="0"/>
                <a:cs typeface="Arial" panose="020B0604020202020204" pitchFamily="34" charset="0"/>
              </a:rPr>
              <a:t>Ez ugyanis kurvára nem volt kidomborítva az eredeti cikkben én meg kurvára ezt szeretném kutatni.</a:t>
            </a:r>
          </a:p>
          <a:p>
            <a:pPr algn="l">
              <a:lnSpc>
                <a:spcPct val="100000"/>
              </a:lnSpc>
            </a:pPr>
            <a:r>
              <a:rPr lang="hu-HU" dirty="0">
                <a:solidFill>
                  <a:schemeClr val="bg1"/>
                </a:solidFill>
                <a:latin typeface="Arial" panose="020B0604020202020204" pitchFamily="34" charset="0"/>
                <a:cs typeface="Arial" panose="020B0604020202020204" pitchFamily="34" charset="0"/>
              </a:rPr>
              <a:t>Hogy adaptív szabályozás neurális hálóval felhő erőforrások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Annyi van, hogy adaptáltam egy módszert a virtuális erőforrások dinamikus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Kulcsszavak,:</a:t>
            </a:r>
          </a:p>
          <a:p>
            <a:pPr algn="l">
              <a:lnSpc>
                <a:spcPct val="100000"/>
              </a:lnSpc>
            </a:pPr>
            <a:r>
              <a:rPr lang="hu-HU" dirty="0">
                <a:solidFill>
                  <a:schemeClr val="bg1"/>
                </a:solidFill>
                <a:latin typeface="Arial" panose="020B0604020202020204" pitchFamily="34" charset="0"/>
                <a:cs typeface="Arial" panose="020B0604020202020204" pitchFamily="34" charset="0"/>
              </a:rPr>
              <a:t>Adaptív, dinamikus erőforrás szabályozás, vezérlés, </a:t>
            </a:r>
            <a:r>
              <a:rPr lang="hu-HU">
                <a:solidFill>
                  <a:schemeClr val="bg1"/>
                </a:solidFill>
                <a:latin typeface="Arial" panose="020B0604020202020204" pitchFamily="34" charset="0"/>
                <a:cs typeface="Arial" panose="020B0604020202020204" pitchFamily="34" charset="0"/>
              </a:rPr>
              <a:t>neurális háló</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79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C0B7AF93-0E87-420C-8E6E-1E2EB2E1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951"/>
            <a:ext cx="12192000" cy="4850668"/>
          </a:xfrm>
          <a:prstGeom prst="rect">
            <a:avLst/>
          </a:prstGeom>
        </p:spPr>
      </p:pic>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Concept</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drift</a:t>
            </a:r>
            <a:r>
              <a:rPr lang="hu-HU" sz="4800" dirty="0">
                <a:solidFill>
                  <a:schemeClr val="tx1"/>
                </a:solidFill>
                <a:latin typeface="Georgia" panose="02040502050405020303" pitchFamily="18" charset="0"/>
                <a:cs typeface="Arial" panose="020B0604020202020204" pitchFamily="34" charset="0"/>
              </a:rPr>
              <a:t> – </a:t>
            </a:r>
            <a:r>
              <a:rPr lang="hu-HU" sz="4800" dirty="0" err="1">
                <a:solidFill>
                  <a:schemeClr val="tx1"/>
                </a:solidFill>
                <a:latin typeface="Georgia" panose="02040502050405020303" pitchFamily="18" charset="0"/>
                <a:cs typeface="Arial" panose="020B0604020202020204" pitchFamily="34" charset="0"/>
              </a:rPr>
              <a:t>exp</a:t>
            </a:r>
            <a:r>
              <a:rPr lang="hu-HU" sz="4800" dirty="0">
                <a:solidFill>
                  <a:schemeClr val="tx1"/>
                </a:solidFill>
                <a:latin typeface="Georgia" panose="02040502050405020303" pitchFamily="18" charset="0"/>
                <a:cs typeface="Arial" panose="020B0604020202020204" pitchFamily="34" charset="0"/>
              </a:rPr>
              <a:t> 001</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3352799"/>
            <a:ext cx="2360980" cy="2107096"/>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Elindul</a:t>
            </a:r>
          </a:p>
          <a:p>
            <a:pPr algn="l">
              <a:lnSpc>
                <a:spcPct val="100000"/>
              </a:lnSpc>
            </a:pPr>
            <a:r>
              <a:rPr lang="hu-HU" dirty="0">
                <a:solidFill>
                  <a:schemeClr val="tx1"/>
                </a:solidFill>
                <a:latin typeface="Arial" panose="020B0604020202020204" pitchFamily="34" charset="0"/>
                <a:cs typeface="Arial" panose="020B0604020202020204" pitchFamily="34" charset="0"/>
              </a:rPr>
              <a:t>Majd menet közben megváltoztattam a szabályt ami alapján az út „közepe” előáll – magyarul a szenzorok és a válaszidő közötti kapcsolat, ha úgy tetszik.</a:t>
            </a:r>
          </a:p>
        </p:txBody>
      </p:sp>
      <p:cxnSp>
        <p:nvCxnSpPr>
          <p:cNvPr id="6" name="Egyenes összekötő nyíllal 5">
            <a:extLst>
              <a:ext uri="{FF2B5EF4-FFF2-40B4-BE49-F238E27FC236}">
                <a16:creationId xmlns:a16="http://schemas.microsoft.com/office/drawing/2014/main" id="{EEF2FEAF-6574-4277-894B-642ED75100C1}"/>
              </a:ext>
            </a:extLst>
          </p:cNvPr>
          <p:cNvCxnSpPr>
            <a:cxnSpLocks/>
          </p:cNvCxnSpPr>
          <p:nvPr/>
        </p:nvCxnSpPr>
        <p:spPr>
          <a:xfrm flipH="1" flipV="1">
            <a:off x="3048000" y="3670852"/>
            <a:ext cx="197737" cy="7354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Szöveg helye 14">
            <a:extLst>
              <a:ext uri="{FF2B5EF4-FFF2-40B4-BE49-F238E27FC236}">
                <a16:creationId xmlns:a16="http://schemas.microsoft.com/office/drawing/2014/main" id="{2090F220-D788-4229-B5C7-1CF9C5C5F51A}"/>
              </a:ext>
            </a:extLst>
          </p:cNvPr>
          <p:cNvSpPr txBox="1">
            <a:spLocks/>
          </p:cNvSpPr>
          <p:nvPr/>
        </p:nvSpPr>
        <p:spPr>
          <a:xfrm>
            <a:off x="2902227" y="4427212"/>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változik</a:t>
            </a:r>
            <a:br>
              <a:rPr lang="hu-HU" sz="2000" dirty="0">
                <a:solidFill>
                  <a:schemeClr val="tx1"/>
                </a:solidFill>
                <a:latin typeface="Georgia" panose="02040502050405020303" pitchFamily="18" charset="0"/>
                <a:cs typeface="Calibri Light" panose="020F0302020204030204" pitchFamily="34" charset="0"/>
              </a:rPr>
            </a:br>
            <a:r>
              <a:rPr lang="hu-HU" sz="2000" dirty="0">
                <a:solidFill>
                  <a:schemeClr val="tx1"/>
                </a:solidFill>
                <a:latin typeface="Georgia" panose="02040502050405020303" pitchFamily="18" charset="0"/>
                <a:cs typeface="Calibri Light" panose="020F0302020204030204" pitchFamily="34" charset="0"/>
              </a:rPr>
              <a:t>meg</a:t>
            </a:r>
          </a:p>
        </p:txBody>
      </p:sp>
      <p:sp>
        <p:nvSpPr>
          <p:cNvPr id="18" name="Szöveg helye 14">
            <a:extLst>
              <a:ext uri="{FF2B5EF4-FFF2-40B4-BE49-F238E27FC236}">
                <a16:creationId xmlns:a16="http://schemas.microsoft.com/office/drawing/2014/main" id="{DEC9938C-12FF-457C-B666-1666159D8FA5}"/>
              </a:ext>
            </a:extLst>
          </p:cNvPr>
          <p:cNvSpPr txBox="1">
            <a:spLocks/>
          </p:cNvSpPr>
          <p:nvPr/>
        </p:nvSpPr>
        <p:spPr>
          <a:xfrm>
            <a:off x="4567815" y="4638261"/>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meg rájön hogy mi van és alkalmazkodik.</a:t>
            </a:r>
          </a:p>
        </p:txBody>
      </p:sp>
      <p:cxnSp>
        <p:nvCxnSpPr>
          <p:cNvPr id="20" name="Egyenes összekötő nyíllal 19">
            <a:extLst>
              <a:ext uri="{FF2B5EF4-FFF2-40B4-BE49-F238E27FC236}">
                <a16:creationId xmlns:a16="http://schemas.microsoft.com/office/drawing/2014/main" id="{0AB522C0-6066-450D-A7D9-13242BDDB27C}"/>
              </a:ext>
            </a:extLst>
          </p:cNvPr>
          <p:cNvCxnSpPr>
            <a:cxnSpLocks/>
          </p:cNvCxnSpPr>
          <p:nvPr/>
        </p:nvCxnSpPr>
        <p:spPr>
          <a:xfrm flipH="1" flipV="1">
            <a:off x="5155096" y="4240696"/>
            <a:ext cx="253884" cy="5433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 helye 14">
            <a:extLst>
              <a:ext uri="{FF2B5EF4-FFF2-40B4-BE49-F238E27FC236}">
                <a16:creationId xmlns:a16="http://schemas.microsoft.com/office/drawing/2014/main" id="{F7903A89-7F5E-4AF6-8A06-A038E4DCDD2A}"/>
              </a:ext>
            </a:extLst>
          </p:cNvPr>
          <p:cNvSpPr txBox="1">
            <a:spLocks/>
          </p:cNvSpPr>
          <p:nvPr/>
        </p:nvSpPr>
        <p:spPr>
          <a:xfrm>
            <a:off x="5850488" y="3829879"/>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Azután már jól megy tovább.</a:t>
            </a:r>
          </a:p>
        </p:txBody>
      </p:sp>
      <p:cxnSp>
        <p:nvCxnSpPr>
          <p:cNvPr id="26" name="Egyenes összekötő nyíllal 25">
            <a:extLst>
              <a:ext uri="{FF2B5EF4-FFF2-40B4-BE49-F238E27FC236}">
                <a16:creationId xmlns:a16="http://schemas.microsoft.com/office/drawing/2014/main" id="{697726B8-C19D-4BB5-8B2C-3639559499F6}"/>
              </a:ext>
            </a:extLst>
          </p:cNvPr>
          <p:cNvCxnSpPr>
            <a:cxnSpLocks/>
          </p:cNvCxnSpPr>
          <p:nvPr/>
        </p:nvCxnSpPr>
        <p:spPr>
          <a:xfrm flipH="1" flipV="1">
            <a:off x="5357019" y="3945343"/>
            <a:ext cx="493469" cy="29535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a:extLst>
              <a:ext uri="{FF2B5EF4-FFF2-40B4-BE49-F238E27FC236}">
                <a16:creationId xmlns:a16="http://schemas.microsoft.com/office/drawing/2014/main" id="{FB86576F-1E27-4541-9566-CE3BD70667CB}"/>
              </a:ext>
            </a:extLst>
          </p:cNvPr>
          <p:cNvCxnSpPr>
            <a:cxnSpLocks/>
          </p:cNvCxnSpPr>
          <p:nvPr/>
        </p:nvCxnSpPr>
        <p:spPr>
          <a:xfrm flipV="1">
            <a:off x="1376487" y="2510364"/>
            <a:ext cx="0" cy="9186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Szöveg helye 14">
            <a:extLst>
              <a:ext uri="{FF2B5EF4-FFF2-40B4-BE49-F238E27FC236}">
                <a16:creationId xmlns:a16="http://schemas.microsoft.com/office/drawing/2014/main" id="{3F31A051-2997-4425-9D76-78C4EF93E82E}"/>
              </a:ext>
            </a:extLst>
          </p:cNvPr>
          <p:cNvSpPr txBox="1">
            <a:spLocks/>
          </p:cNvSpPr>
          <p:nvPr/>
        </p:nvSpPr>
        <p:spPr>
          <a:xfrm>
            <a:off x="541247" y="5646411"/>
            <a:ext cx="11438718" cy="1085692"/>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endParaRPr lang="hu-HU" sz="2000" dirty="0">
              <a:solidFill>
                <a:schemeClr val="tx1"/>
              </a:solidFill>
              <a:latin typeface="Georgia" panose="02040502050405020303" pitchFamily="18" charset="0"/>
              <a:cs typeface="Calibri Light" panose="020F0302020204030204" pitchFamily="34" charset="0"/>
            </a:endParaRPr>
          </a:p>
          <a:p>
            <a:pPr algn="l">
              <a:lnSpc>
                <a:spcPct val="100000"/>
              </a:lnSpc>
            </a:pPr>
            <a:r>
              <a:rPr lang="hu-HU" dirty="0">
                <a:solidFill>
                  <a:schemeClr val="tx1"/>
                </a:solidFill>
                <a:latin typeface="Georgia" panose="02040502050405020303" pitchFamily="18" charset="0"/>
                <a:cs typeface="Calibri Light" panose="020F0302020204030204" pitchFamily="34" charset="0"/>
              </a:rPr>
              <a:t>Azt kell majd tanulmányozni,  </a:t>
            </a:r>
            <a:r>
              <a:rPr lang="hu-HU" dirty="0">
                <a:solidFill>
                  <a:schemeClr val="tx1"/>
                </a:solidFill>
                <a:latin typeface="Arial" panose="020B0604020202020204" pitchFamily="34" charset="0"/>
                <a:cs typeface="Arial" panose="020B0604020202020204" pitchFamily="34" charset="0"/>
              </a:rPr>
              <a:t>hogy miért ilyen lassan alkalmazkodik, de nagyjából már most „tudom” az okát. A neurális háló tulajdonságaiból fakad, erre volt ötletem az, hogy legyen többféle, mert akkor majd ezt gyorsabban lereagálják. Kisérl. Köv.</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5"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10350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spTree>
    <p:extLst>
      <p:ext uri="{BB962C8B-B14F-4D97-AF65-F5344CB8AC3E}">
        <p14:creationId xmlns:p14="http://schemas.microsoft.com/office/powerpoint/2010/main" val="151394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C62365F4-A659-45B4-B27B-9C5FEDB9D2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70" y="4067525"/>
            <a:ext cx="13411200" cy="2852115"/>
          </a:xfrm>
          <a:prstGeom prst="rect">
            <a:avLst/>
          </a:prstGeom>
        </p:spPr>
      </p:pic>
      <p:pic>
        <p:nvPicPr>
          <p:cNvPr id="13" name="Kép 12">
            <a:extLst>
              <a:ext uri="{FF2B5EF4-FFF2-40B4-BE49-F238E27FC236}">
                <a16:creationId xmlns:a16="http://schemas.microsoft.com/office/drawing/2014/main" id="{291697DC-B603-445F-9E4B-805889AB22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932" y="133775"/>
            <a:ext cx="13375365" cy="4313282"/>
          </a:xfrm>
          <a:prstGeom prst="rect">
            <a:avLst/>
          </a:prstGeom>
        </p:spPr>
      </p:pic>
      <p:sp>
        <p:nvSpPr>
          <p:cNvPr id="9" name="Szöveg helye 14">
            <a:extLst>
              <a:ext uri="{FF2B5EF4-FFF2-40B4-BE49-F238E27FC236}">
                <a16:creationId xmlns:a16="http://schemas.microsoft.com/office/drawing/2014/main" id="{E95EF36E-7288-407C-AE92-887D116734CD}"/>
              </a:ext>
            </a:extLst>
          </p:cNvPr>
          <p:cNvSpPr txBox="1">
            <a:spLocks/>
          </p:cNvSpPr>
          <p:nvPr/>
        </p:nvSpPr>
        <p:spPr>
          <a:xfrm>
            <a:off x="5294552" y="2981739"/>
            <a:ext cx="7395097" cy="1475463"/>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Példa a csak akkor ha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Alapú skálázás hívásánál. Ilyen eredményre számítunk.</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Itt csak ad-hoc alapon a szabály ha eltérés &gt; 10 akkor hívja meg a skálázást. </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A58D0517-0BCD-4741-8DB7-2BFE99FEBD7F}"/>
              </a:ext>
            </a:extLst>
          </p:cNvPr>
          <p:cNvSpPr txBox="1">
            <a:spLocks/>
          </p:cNvSpPr>
          <p:nvPr/>
        </p:nvSpPr>
        <p:spPr>
          <a:xfrm>
            <a:off x="7180853" y="4177657"/>
            <a:ext cx="6511368"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Ritkán teljesül</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a feltétel, de olyankor Egy lépésben rögtön meglépi a megfelelő</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számot. (amivel vissza is hozza magát a </a:t>
            </a:r>
            <a:r>
              <a:rPr lang="hu-HU" sz="1400" dirty="0" err="1">
                <a:solidFill>
                  <a:schemeClr val="tx1"/>
                </a:solidFill>
                <a:latin typeface="Arial" panose="020B0604020202020204" pitchFamily="34" charset="0"/>
                <a:cs typeface="Arial" panose="020B0604020202020204" pitchFamily="34" charset="0"/>
              </a:rPr>
              <a:t>megf</a:t>
            </a:r>
            <a:r>
              <a:rPr lang="hu-HU" sz="1400" dirty="0">
                <a:solidFill>
                  <a:schemeClr val="tx1"/>
                </a:solidFill>
                <a:latin typeface="Arial" panose="020B0604020202020204" pitchFamily="34" charset="0"/>
                <a:cs typeface="Arial" panose="020B0604020202020204" pitchFamily="34" charset="0"/>
              </a:rPr>
              <a:t>. helyre)</a:t>
            </a:r>
            <a:endParaRPr lang="hu-HU" sz="4800" dirty="0">
              <a:solidFill>
                <a:schemeClr val="tx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B43F2BCE-0C4D-4956-BCB3-A062CA336D3F}"/>
              </a:ext>
            </a:extLst>
          </p:cNvPr>
          <p:cNvSpPr txBox="1">
            <a:spLocks/>
          </p:cNvSpPr>
          <p:nvPr/>
        </p:nvSpPr>
        <p:spPr>
          <a:xfrm>
            <a:off x="6504166" y="5410316"/>
            <a:ext cx="7277065"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     Még azt is tudja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hogy mekkorát kell lépnie hogy megfelelő helyre hozza magát,</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ahol kevés is elég ott kevesebbet lép.</a:t>
            </a:r>
            <a:endParaRPr lang="hu-HU" sz="4800" dirty="0">
              <a:solidFill>
                <a:schemeClr val="tx1"/>
              </a:solidFill>
              <a:latin typeface="Georgia" panose="02040502050405020303" pitchFamily="18" charset="0"/>
              <a:cs typeface="Calibri Light" panose="020F0302020204030204" pitchFamily="34" charset="0"/>
            </a:endParaRPr>
          </a:p>
        </p:txBody>
      </p:sp>
      <p:cxnSp>
        <p:nvCxnSpPr>
          <p:cNvPr id="3" name="Egyenes összekötő nyíllal 2">
            <a:extLst>
              <a:ext uri="{FF2B5EF4-FFF2-40B4-BE49-F238E27FC236}">
                <a16:creationId xmlns:a16="http://schemas.microsoft.com/office/drawing/2014/main" id="{6B863C87-3CFD-4F73-8690-9149FB96479F}"/>
              </a:ext>
            </a:extLst>
          </p:cNvPr>
          <p:cNvCxnSpPr>
            <a:cxnSpLocks/>
          </p:cNvCxnSpPr>
          <p:nvPr/>
        </p:nvCxnSpPr>
        <p:spPr>
          <a:xfrm flipH="1">
            <a:off x="5663821" y="6605466"/>
            <a:ext cx="129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0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ToDo</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list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 program átalakításával kapcsolatban</a:t>
            </a: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Kigyomálni</a:t>
            </a:r>
            <a:r>
              <a:rPr lang="hu-HU" dirty="0">
                <a:solidFill>
                  <a:schemeClr val="tx1"/>
                </a:solidFill>
                <a:latin typeface="Arial" panose="020B0604020202020204" pitchFamily="34" charset="0"/>
                <a:cs typeface="Arial" panose="020B0604020202020204" pitchFamily="34" charset="0"/>
              </a:rPr>
              <a:t> a kódod, párhuzamosítani a </a:t>
            </a:r>
            <a:r>
              <a:rPr lang="hu-HU" dirty="0" err="1">
                <a:solidFill>
                  <a:schemeClr val="tx1"/>
                </a:solidFill>
                <a:latin typeface="Arial" panose="020B0604020202020204" pitchFamily="34" charset="0"/>
                <a:cs typeface="Arial" panose="020B0604020202020204" pitchFamily="34" charset="0"/>
              </a:rPr>
              <a:t>Car</a:t>
            </a:r>
            <a:r>
              <a:rPr lang="hu-HU" dirty="0">
                <a:solidFill>
                  <a:schemeClr val="tx1"/>
                </a:solidFill>
                <a:latin typeface="Arial" panose="020B0604020202020204" pitchFamily="34" charset="0"/>
                <a:cs typeface="Arial" panose="020B0604020202020204" pitchFamily="34" charset="0"/>
              </a:rPr>
              <a:t> osztály </a:t>
            </a:r>
            <a:r>
              <a:rPr lang="hu-HU" dirty="0" err="1">
                <a:solidFill>
                  <a:schemeClr val="tx1"/>
                </a:solidFill>
                <a:latin typeface="Arial" panose="020B0604020202020204" pitchFamily="34" charset="0"/>
                <a:cs typeface="Arial" panose="020B0604020202020204" pitchFamily="34" charset="0"/>
              </a:rPr>
              <a:t>plottolási</a:t>
            </a:r>
            <a:r>
              <a:rPr lang="hu-HU" dirty="0">
                <a:solidFill>
                  <a:schemeClr val="tx1"/>
                </a:solidFill>
                <a:latin typeface="Arial" panose="020B0604020202020204" pitchFamily="34" charset="0"/>
                <a:cs typeface="Arial" panose="020B0604020202020204" pitchFamily="34" charset="0"/>
              </a:rPr>
              <a:t> mechanizmusait.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Szisztematikus teszt </a:t>
            </a:r>
            <a:r>
              <a:rPr lang="hu-HU" dirty="0" err="1">
                <a:solidFill>
                  <a:schemeClr val="tx1"/>
                </a:solidFill>
                <a:latin typeface="Arial" panose="020B0604020202020204" pitchFamily="34" charset="0"/>
                <a:cs typeface="Arial" panose="020B0604020202020204" pitchFamily="34" charset="0"/>
              </a:rPr>
              <a:t>Notebookat</a:t>
            </a:r>
            <a:r>
              <a:rPr lang="hu-HU" dirty="0">
                <a:solidFill>
                  <a:schemeClr val="tx1"/>
                </a:solidFill>
                <a:latin typeface="Arial" panose="020B0604020202020204" pitchFamily="34" charset="0"/>
                <a:cs typeface="Arial" panose="020B0604020202020204" pitchFamily="34" charset="0"/>
              </a:rPr>
              <a:t> írni a </a:t>
            </a:r>
            <a:r>
              <a:rPr lang="hu-HU" dirty="0" err="1">
                <a:solidFill>
                  <a:schemeClr val="tx1"/>
                </a:solidFill>
                <a:latin typeface="Arial" panose="020B0604020202020204" pitchFamily="34" charset="0"/>
                <a:cs typeface="Arial" panose="020B0604020202020204" pitchFamily="34" charset="0"/>
              </a:rPr>
              <a:t>PlostPlottet</a:t>
            </a:r>
            <a:r>
              <a:rPr lang="hu-HU" dirty="0">
                <a:solidFill>
                  <a:schemeClr val="tx1"/>
                </a:solidFill>
                <a:latin typeface="Arial" panose="020B0604020202020204" pitchFamily="34" charset="0"/>
                <a:cs typeface="Arial" panose="020B0604020202020204" pitchFamily="34" charset="0"/>
              </a:rPr>
              <a:t> és a Storage osztályok segítségével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Megtervezni és megírni, hogy legyen </a:t>
            </a:r>
            <a:r>
              <a:rPr lang="hu-HU" dirty="0" err="1">
                <a:solidFill>
                  <a:schemeClr val="tx1"/>
                </a:solidFill>
                <a:latin typeface="Arial" panose="020B0604020202020204" pitchFamily="34" charset="0"/>
                <a:cs typeface="Arial" panose="020B0604020202020204" pitchFamily="34" charset="0"/>
              </a:rPr>
              <a:t>perzisztálva</a:t>
            </a:r>
            <a:r>
              <a:rPr lang="hu-HU" dirty="0">
                <a:solidFill>
                  <a:schemeClr val="tx1"/>
                </a:solidFill>
                <a:latin typeface="Arial" panose="020B0604020202020204" pitchFamily="34" charset="0"/>
                <a:cs typeface="Arial" panose="020B0604020202020204" pitchFamily="34" charset="0"/>
              </a:rPr>
              <a:t> a futások, mivel legyen ellátva, hogy újra hasznosítani tudjam</a:t>
            </a:r>
          </a:p>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 elvégzendő tesztekkel kapcsolatban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alaptesztek, hogy jól működik-e a program, nincs-e benne szisztematikus hiba (a </a:t>
            </a:r>
            <a:r>
              <a:rPr lang="hu-HU" dirty="0" err="1">
                <a:solidFill>
                  <a:schemeClr val="tx1"/>
                </a:solidFill>
                <a:latin typeface="Arial" panose="020B0604020202020204" pitchFamily="34" charset="0"/>
                <a:cs typeface="Arial" panose="020B0604020202020204" pitchFamily="34" charset="0"/>
              </a:rPr>
              <a:t>linreg</a:t>
            </a:r>
            <a:r>
              <a:rPr lang="hu-HU" dirty="0">
                <a:solidFill>
                  <a:schemeClr val="tx1"/>
                </a:solidFill>
                <a:latin typeface="Arial" panose="020B0604020202020204" pitchFamily="34" charset="0"/>
                <a:cs typeface="Arial" panose="020B0604020202020204" pitchFamily="34" charset="0"/>
              </a:rPr>
              <a:t> még mindig a régi)</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különböző tesztpályákat felépíteni (az environment.py modulban a </a:t>
            </a:r>
            <a:r>
              <a:rPr lang="hu-HU" dirty="0" err="1">
                <a:solidFill>
                  <a:schemeClr val="tx1"/>
                </a:solidFill>
                <a:latin typeface="Arial" panose="020B0604020202020204" pitchFamily="34" charset="0"/>
                <a:cs typeface="Arial" panose="020B0604020202020204" pitchFamily="34" charset="0"/>
              </a:rPr>
              <a:t>Road</a:t>
            </a:r>
            <a:r>
              <a:rPr lang="hu-HU" dirty="0">
                <a:solidFill>
                  <a:schemeClr val="tx1"/>
                </a:solidFill>
                <a:latin typeface="Arial" panose="020B0604020202020204" pitchFamily="34" charset="0"/>
                <a:cs typeface="Arial" panose="020B0604020202020204" pitchFamily="34" charset="0"/>
              </a:rPr>
              <a:t> osztály, már majdnem kész az összes)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a:t>
            </a:r>
            <a:r>
              <a:rPr lang="hu-HU" dirty="0" err="1">
                <a:solidFill>
                  <a:schemeClr val="tx1"/>
                </a:solidFill>
                <a:latin typeface="Arial" panose="020B0604020202020204" pitchFamily="34" charset="0"/>
                <a:cs typeface="Arial" panose="020B0604020202020204" pitchFamily="34" charset="0"/>
              </a:rPr>
              <a:t>concept</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drift</a:t>
            </a:r>
            <a:r>
              <a:rPr lang="hu-HU" dirty="0">
                <a:solidFill>
                  <a:schemeClr val="tx1"/>
                </a:solidFill>
                <a:latin typeface="Arial" panose="020B0604020202020204" pitchFamily="34" charset="0"/>
                <a:cs typeface="Arial" panose="020B0604020202020204" pitchFamily="34" charset="0"/>
              </a:rPr>
              <a:t> az egyik vezér teszt ezen kell kipróbálni,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neurális háló egyes </a:t>
            </a:r>
            <a:r>
              <a:rPr lang="hu-HU" dirty="0" err="1">
                <a:solidFill>
                  <a:schemeClr val="tx1"/>
                </a:solidFill>
                <a:latin typeface="Arial" panose="020B0604020202020204" pitchFamily="34" charset="0"/>
                <a:cs typeface="Arial" panose="020B0604020202020204" pitchFamily="34" charset="0"/>
              </a:rPr>
              <a:t>hiperparaméterei</a:t>
            </a:r>
            <a:r>
              <a:rPr lang="hu-HU" dirty="0">
                <a:solidFill>
                  <a:schemeClr val="tx1"/>
                </a:solidFill>
                <a:latin typeface="Arial" panose="020B0604020202020204" pitchFamily="34" charset="0"/>
                <a:cs typeface="Arial" panose="020B0604020202020204" pitchFamily="34" charset="0"/>
              </a:rPr>
              <a:t> milyen hatással vannak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Erre kell írni egy olyan programrészt, ami több futást képes egy </a:t>
            </a:r>
            <a:r>
              <a:rPr lang="hu-HU" dirty="0" err="1">
                <a:solidFill>
                  <a:schemeClr val="tx1"/>
                </a:solidFill>
                <a:latin typeface="Arial" panose="020B0604020202020204" pitchFamily="34" charset="0"/>
                <a:cs typeface="Arial" panose="020B0604020202020204" pitchFamily="34" charset="0"/>
              </a:rPr>
              <a:t>plotton</a:t>
            </a:r>
            <a:r>
              <a:rPr lang="hu-HU" dirty="0">
                <a:solidFill>
                  <a:schemeClr val="tx1"/>
                </a:solidFill>
                <a:latin typeface="Arial" panose="020B0604020202020204" pitchFamily="34" charset="0"/>
                <a:cs typeface="Arial" panose="020B0604020202020204" pitchFamily="34" charset="0"/>
              </a:rPr>
              <a:t> kezelni</a:t>
            </a:r>
          </a:p>
        </p:txBody>
      </p:sp>
    </p:spTree>
    <p:extLst>
      <p:ext uri="{BB962C8B-B14F-4D97-AF65-F5344CB8AC3E}">
        <p14:creationId xmlns:p14="http://schemas.microsoft.com/office/powerpoint/2010/main" val="90271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LR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Megnézni ha a másik képletet használom mi változik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ahogy az eredeti cikkben volt az én változatomhoz képest, és megfigyelni az összefüggéseket.</a:t>
            </a:r>
          </a:p>
        </p:txBody>
      </p:sp>
    </p:spTree>
    <p:extLst>
      <p:ext uri="{BB962C8B-B14F-4D97-AF65-F5344CB8AC3E}">
        <p14:creationId xmlns:p14="http://schemas.microsoft.com/office/powerpoint/2010/main" val="7165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az MLP </a:t>
            </a:r>
            <a:r>
              <a:rPr lang="hu-HU" sz="2000" dirty="0" err="1">
                <a:solidFill>
                  <a:schemeClr val="tx1"/>
                </a:solidFill>
                <a:latin typeface="Georgia" panose="02040502050405020303" pitchFamily="18" charset="0"/>
                <a:cs typeface="Calibri Light" panose="020F0302020204030204" pitchFamily="34" charset="0"/>
              </a:rPr>
              <a:t>hiperparaméterei</a:t>
            </a:r>
            <a:r>
              <a:rPr lang="hu-HU" sz="2000" dirty="0">
                <a:solidFill>
                  <a:schemeClr val="tx1"/>
                </a:solidFill>
                <a:latin typeface="Georgia" panose="02040502050405020303" pitchFamily="18" charset="0"/>
                <a:cs typeface="Calibri Light" panose="020F0302020204030204" pitchFamily="34" charset="0"/>
              </a:rPr>
              <a:t> milyen hatással vannak a tanulásra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Leginkább arra gondolok,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Batch </a:t>
            </a:r>
            <a:r>
              <a:rPr lang="hu-HU" dirty="0" err="1">
                <a:solidFill>
                  <a:schemeClr val="tx1"/>
                </a:solidFill>
                <a:latin typeface="Arial" panose="020B0604020202020204" pitchFamily="34" charset="0"/>
                <a:cs typeface="Arial" panose="020B0604020202020204" pitchFamily="34" charset="0"/>
              </a:rPr>
              <a:t>size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Learning</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rate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Solver</a:t>
            </a:r>
            <a:r>
              <a:rPr lang="hu-HU" dirty="0">
                <a:solidFill>
                  <a:schemeClr val="tx1"/>
                </a:solidFill>
                <a:latin typeface="Arial" panose="020B0604020202020204" pitchFamily="34" charset="0"/>
                <a:cs typeface="Arial" panose="020B0604020202020204" pitchFamily="34" charset="0"/>
              </a:rPr>
              <a:t> (Adam, SDG, </a:t>
            </a:r>
            <a:r>
              <a:rPr lang="hu-HU" dirty="0" err="1">
                <a:solidFill>
                  <a:schemeClr val="tx1"/>
                </a:solidFill>
                <a:latin typeface="Arial" panose="020B0604020202020204" pitchFamily="34" charset="0"/>
                <a:cs typeface="Arial" panose="020B0604020202020204" pitchFamily="34" charset="0"/>
              </a:rPr>
              <a:t>RSMProp</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ADAGrad</a:t>
            </a:r>
            <a:r>
              <a:rPr lang="hu-HU" dirty="0">
                <a:solidFill>
                  <a:schemeClr val="tx1"/>
                </a:solidFill>
                <a:latin typeface="Arial" panose="020B0604020202020204" pitchFamily="34" charset="0"/>
                <a:cs typeface="Arial" panose="020B0604020202020204" pitchFamily="34" charset="0"/>
              </a:rPr>
              <a: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architektúra (15,5) (10,5), (10,10) </a:t>
            </a:r>
            <a:r>
              <a:rPr lang="hu-HU" dirty="0" err="1">
                <a:solidFill>
                  <a:schemeClr val="tx1"/>
                </a:solidFill>
                <a:latin typeface="Arial" panose="020B0604020202020204" pitchFamily="34" charset="0"/>
                <a:cs typeface="Arial" panose="020B0604020202020204" pitchFamily="34" charset="0"/>
              </a:rPr>
              <a:t>etc</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átviteli vagy aktivációs függvények (</a:t>
            </a:r>
            <a:r>
              <a:rPr lang="hu-HU" dirty="0" err="1">
                <a:solidFill>
                  <a:schemeClr val="tx1"/>
                </a:solidFill>
                <a:latin typeface="Arial" panose="020B0604020202020204" pitchFamily="34" charset="0"/>
                <a:cs typeface="Arial" panose="020B0604020202020204" pitchFamily="34" charset="0"/>
              </a:rPr>
              <a:t>Relu</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Tanh</a:t>
            </a:r>
            <a:r>
              <a:rPr lang="hu-HU"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87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LR </a:t>
            </a:r>
            <a:r>
              <a:rPr lang="hu-HU" sz="4800" dirty="0" err="1">
                <a:solidFill>
                  <a:schemeClr val="tx1"/>
                </a:solidFill>
                <a:latin typeface="Georgia" panose="02040502050405020303" pitchFamily="18" charset="0"/>
                <a:cs typeface="Arial" panose="020B0604020202020204" pitchFamily="34" charset="0"/>
              </a:rPr>
              <a:t>prediction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metrika </a:t>
            </a:r>
            <a:r>
              <a:rPr lang="hu-HU" sz="2000" dirty="0" err="1">
                <a:solidFill>
                  <a:schemeClr val="tx1"/>
                </a:solidFill>
                <a:latin typeface="Georgia" panose="02040502050405020303" pitchFamily="18" charset="0"/>
                <a:cs typeface="Calibri Light" panose="020F0302020204030204" pitchFamily="34" charset="0"/>
              </a:rPr>
              <a:t>before</a:t>
            </a:r>
            <a:r>
              <a:rPr lang="hu-HU" sz="2000" dirty="0">
                <a:solidFill>
                  <a:schemeClr val="tx1"/>
                </a:solidFill>
                <a:latin typeface="Georgia" panose="02040502050405020303" pitchFamily="18" charset="0"/>
                <a:cs typeface="Calibri Light" panose="020F0302020204030204" pitchFamily="34" charset="0"/>
              </a:rPr>
              <a:t> – </a:t>
            </a:r>
            <a:r>
              <a:rPr lang="hu-HU" sz="2000" dirty="0" err="1">
                <a:solidFill>
                  <a:schemeClr val="tx1"/>
                </a:solidFill>
                <a:latin typeface="Georgia" panose="02040502050405020303" pitchFamily="18" charset="0"/>
                <a:cs typeface="Calibri Light" panose="020F0302020204030204" pitchFamily="34" charset="0"/>
              </a:rPr>
              <a:t>after</a:t>
            </a:r>
            <a:r>
              <a:rPr lang="hu-HU" sz="2000" dirty="0">
                <a:solidFill>
                  <a:schemeClr val="tx1"/>
                </a:solidFill>
                <a:latin typeface="Georgia" panose="02040502050405020303" pitchFamily="18" charset="0"/>
                <a:cs typeface="Calibri Light" panose="020F0302020204030204" pitchFamily="34" charset="0"/>
              </a:rPr>
              <a:t> becslésénél figyelembe venni a másik metrika értékét is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hogy amikor az metrika </a:t>
            </a:r>
            <a:r>
              <a:rPr lang="hu-HU" dirty="0" err="1">
                <a:solidFill>
                  <a:schemeClr val="tx1"/>
                </a:solidFill>
                <a:latin typeface="Arial" panose="020B0604020202020204" pitchFamily="34" charset="0"/>
                <a:cs typeface="Arial" panose="020B0604020202020204" pitchFamily="34" charset="0"/>
              </a:rPr>
              <a:t>after</a:t>
            </a:r>
            <a:r>
              <a:rPr lang="hu-HU" dirty="0">
                <a:solidFill>
                  <a:schemeClr val="tx1"/>
                </a:solidFill>
                <a:latin typeface="Arial" panose="020B0604020202020204" pitchFamily="34" charset="0"/>
                <a:cs typeface="Arial" panose="020B0604020202020204" pitchFamily="34" charset="0"/>
              </a:rPr>
              <a:t> értékét becsülöm 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alapján akkor ne csak a saját </a:t>
            </a:r>
            <a:r>
              <a:rPr lang="hu-HU" dirty="0" err="1">
                <a:solidFill>
                  <a:schemeClr val="tx1"/>
                </a:solidFill>
                <a:latin typeface="Arial" panose="020B0604020202020204" pitchFamily="34" charset="0"/>
                <a:cs typeface="Arial" panose="020B0604020202020204" pitchFamily="34" charset="0"/>
              </a:rPr>
              <a:t>befor</a:t>
            </a:r>
            <a:r>
              <a:rPr lang="hu-HU" dirty="0">
                <a:solidFill>
                  <a:schemeClr val="tx1"/>
                </a:solidFill>
                <a:latin typeface="Arial" panose="020B0604020202020204" pitchFamily="34" charset="0"/>
                <a:cs typeface="Arial" panose="020B0604020202020204" pitchFamily="34" charset="0"/>
              </a:rPr>
              <a:t> értékét hanem a másik metrika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értékét is figyelembe vegye.</a:t>
            </a:r>
            <a:br>
              <a:rPr lang="hu-HU" dirty="0">
                <a:solidFill>
                  <a:schemeClr val="tx1"/>
                </a:solidFill>
                <a:latin typeface="Arial" panose="020B0604020202020204" pitchFamily="34"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Megvizsgálni, hogy ez milyen hatással van a tanulásra.</a:t>
            </a:r>
          </a:p>
        </p:txBody>
      </p:sp>
    </p:spTree>
    <p:extLst>
      <p:ext uri="{BB962C8B-B14F-4D97-AF65-F5344CB8AC3E}">
        <p14:creationId xmlns:p14="http://schemas.microsoft.com/office/powerpoint/2010/main" val="12631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Time NN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neurális háló több múltbeli adatot is figyelembe vegyen a becslésnél.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Ehhez át kell írnom a programot</a:t>
            </a:r>
          </a:p>
        </p:txBody>
      </p:sp>
    </p:spTree>
    <p:extLst>
      <p:ext uri="{BB962C8B-B14F-4D97-AF65-F5344CB8AC3E}">
        <p14:creationId xmlns:p14="http://schemas.microsoft.com/office/powerpoint/2010/main" val="283055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 előtt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mennyire érzékeny a Neurális Háló a véletlenszám generátorára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Különböző futásokat végezni változó véletlenszám kiinduló pontokkal és megvizsgálni, hogy ennek hatására mennyire esik szét, változik meg egy </a:t>
            </a:r>
            <a:r>
              <a:rPr lang="hu-HU" dirty="0" err="1">
                <a:solidFill>
                  <a:schemeClr val="tx1"/>
                </a:solidFill>
                <a:latin typeface="Arial" panose="020B0604020202020204" pitchFamily="34" charset="0"/>
                <a:cs typeface="Arial" panose="020B0604020202020204" pitchFamily="34" charset="0"/>
              </a:rPr>
              <a:t>egy</a:t>
            </a:r>
            <a:r>
              <a:rPr lang="hu-HU" dirty="0">
                <a:solidFill>
                  <a:schemeClr val="tx1"/>
                </a:solidFill>
                <a:latin typeface="Arial" panose="020B0604020202020204" pitchFamily="34" charset="0"/>
                <a:cs typeface="Arial" panose="020B0604020202020204" pitchFamily="34" charset="0"/>
              </a:rPr>
              <a:t> tanulás lefutása.</a:t>
            </a:r>
          </a:p>
        </p:txBody>
      </p:sp>
    </p:spTree>
    <p:extLst>
      <p:ext uri="{BB962C8B-B14F-4D97-AF65-F5344CB8AC3E}">
        <p14:creationId xmlns:p14="http://schemas.microsoft.com/office/powerpoint/2010/main" val="26678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Átirni</a:t>
            </a:r>
            <a:r>
              <a:rPr lang="hu-HU" sz="2000" dirty="0">
                <a:solidFill>
                  <a:schemeClr val="tx1"/>
                </a:solidFill>
                <a:latin typeface="Georgia" panose="02040502050405020303" pitchFamily="18" charset="0"/>
                <a:cs typeface="Calibri Light" panose="020F0302020204030204" pitchFamily="34" charset="0"/>
              </a:rPr>
              <a:t> a </a:t>
            </a:r>
            <a:r>
              <a:rPr lang="hu-HU" sz="2000" dirty="0" err="1">
                <a:solidFill>
                  <a:schemeClr val="tx1"/>
                </a:solidFill>
                <a:latin typeface="Georgia" panose="02040502050405020303" pitchFamily="18" charset="0"/>
                <a:cs typeface="Calibri Light" panose="020F0302020204030204" pitchFamily="34" charset="0"/>
              </a:rPr>
              <a:t>Nurális</a:t>
            </a:r>
            <a:r>
              <a:rPr lang="hu-HU" sz="2000" dirty="0">
                <a:solidFill>
                  <a:schemeClr val="tx1"/>
                </a:solidFill>
                <a:latin typeface="Georgia" panose="02040502050405020303" pitchFamily="18" charset="0"/>
                <a:cs typeface="Calibri Light" panose="020F0302020204030204" pitchFamily="34" charset="0"/>
              </a:rPr>
              <a:t> hálós részt </a:t>
            </a:r>
            <a:r>
              <a:rPr lang="hu-HU" sz="2000" dirty="0" err="1">
                <a:solidFill>
                  <a:schemeClr val="tx1"/>
                </a:solidFill>
                <a:latin typeface="Georgia" panose="02040502050405020303" pitchFamily="18" charset="0"/>
                <a:cs typeface="Calibri Light" panose="020F0302020204030204" pitchFamily="34" charset="0"/>
              </a:rPr>
              <a:t>Scikit-learnből</a:t>
            </a:r>
            <a:r>
              <a:rPr lang="hu-HU" sz="2000" dirty="0">
                <a:solidFill>
                  <a:schemeClr val="tx1"/>
                </a:solidFill>
                <a:latin typeface="Georgia" panose="02040502050405020303" pitchFamily="18" charset="0"/>
                <a:cs typeface="Calibri Light" panose="020F0302020204030204" pitchFamily="34" charset="0"/>
              </a:rPr>
              <a:t> </a:t>
            </a:r>
            <a:r>
              <a:rPr lang="hu-HU" sz="2000" dirty="0" err="1">
                <a:solidFill>
                  <a:schemeClr val="tx1"/>
                </a:solidFill>
                <a:latin typeface="Georgia" panose="02040502050405020303" pitchFamily="18" charset="0"/>
                <a:cs typeface="Calibri Light" panose="020F0302020204030204" pitchFamily="34" charset="0"/>
              </a:rPr>
              <a:t>Kerasba</a:t>
            </a:r>
            <a:endParaRPr lang="hu-HU" sz="2000" dirty="0">
              <a:solidFill>
                <a:schemeClr val="tx1"/>
              </a:solidFill>
              <a:latin typeface="Georgia" panose="02040502050405020303" pitchFamily="18" charset="0"/>
              <a:cs typeface="Calibri Light" panose="020F030202020403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Letesztelni, hogy szétesik-e a program.</a:t>
            </a:r>
          </a:p>
        </p:txBody>
      </p:sp>
    </p:spTree>
    <p:extLst>
      <p:ext uri="{BB962C8B-B14F-4D97-AF65-F5344CB8AC3E}">
        <p14:creationId xmlns:p14="http://schemas.microsoft.com/office/powerpoint/2010/main" val="19374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-&gt; 1D </a:t>
            </a:r>
            <a:r>
              <a:rPr lang="hu-HU" sz="4800" dirty="0" err="1">
                <a:solidFill>
                  <a:schemeClr val="tx1"/>
                </a:solidFill>
                <a:latin typeface="Georgia" panose="02040502050405020303" pitchFamily="18" charset="0"/>
                <a:cs typeface="Arial" panose="020B0604020202020204" pitchFamily="34" charset="0"/>
              </a:rPr>
              <a:t>Convolution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Kerasban</a:t>
            </a:r>
            <a:r>
              <a:rPr lang="hu-HU" sz="2000" dirty="0">
                <a:solidFill>
                  <a:schemeClr val="tx1"/>
                </a:solidFill>
                <a:latin typeface="Georgia" panose="02040502050405020303" pitchFamily="18" charset="0"/>
                <a:cs typeface="Calibri Light" panose="020F0302020204030204" pitchFamily="34" charset="0"/>
              </a:rPr>
              <a:t> megcsinálni, hogy 1-d </a:t>
            </a:r>
            <a:r>
              <a:rPr lang="hu-HU" sz="2000" dirty="0" err="1">
                <a:solidFill>
                  <a:schemeClr val="tx1"/>
                </a:solidFill>
                <a:latin typeface="Georgia" panose="02040502050405020303" pitchFamily="18" charset="0"/>
                <a:cs typeface="Calibri Light" panose="020F0302020204030204" pitchFamily="34" charset="0"/>
              </a:rPr>
              <a:t>convolúciós</a:t>
            </a:r>
            <a:r>
              <a:rPr lang="hu-HU" sz="2000" dirty="0">
                <a:solidFill>
                  <a:schemeClr val="tx1"/>
                </a:solidFill>
                <a:latin typeface="Georgia" panose="02040502050405020303" pitchFamily="18" charset="0"/>
                <a:cs typeface="Calibri Light" panose="020F0302020204030204" pitchFamily="34" charset="0"/>
              </a:rPr>
              <a:t> neurális háló legyen ott ahol most MLP van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Megmérni a különbséget, megvizsgálni a hatást.</a:t>
            </a:r>
          </a:p>
        </p:txBody>
      </p:sp>
    </p:spTree>
    <p:extLst>
      <p:ext uri="{BB962C8B-B14F-4D97-AF65-F5344CB8AC3E}">
        <p14:creationId xmlns:p14="http://schemas.microsoft.com/office/powerpoint/2010/main" val="2626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30858</TotalTime>
  <Words>2342</Words>
  <Application>Microsoft Office PowerPoint</Application>
  <PresentationFormat>Szélesvásznú</PresentationFormat>
  <Paragraphs>232</Paragraphs>
  <Slides>30</Slides>
  <Notes>29</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30</vt:i4>
      </vt:variant>
    </vt:vector>
  </HeadingPairs>
  <TitlesOfParts>
    <vt:vector size="36"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1697</cp:revision>
  <dcterms:created xsi:type="dcterms:W3CDTF">2019-06-15T13:08:53Z</dcterms:created>
  <dcterms:modified xsi:type="dcterms:W3CDTF">2022-03-25T15:55:21Z</dcterms:modified>
</cp:coreProperties>
</file>