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868" r:id="rId2"/>
    <p:sldId id="871" r:id="rId3"/>
    <p:sldId id="872" r:id="rId4"/>
    <p:sldId id="878" r:id="rId5"/>
    <p:sldId id="873" r:id="rId6"/>
    <p:sldId id="874" r:id="rId7"/>
    <p:sldId id="876" r:id="rId8"/>
    <p:sldId id="875" r:id="rId9"/>
    <p:sldId id="877" r:id="rId10"/>
    <p:sldId id="869" r:id="rId11"/>
    <p:sldId id="870" r:id="rId12"/>
    <p:sldId id="826" r:id="rId13"/>
    <p:sldId id="867" r:id="rId14"/>
    <p:sldId id="853" r:id="rId15"/>
    <p:sldId id="854" r:id="rId16"/>
    <p:sldId id="855" r:id="rId17"/>
    <p:sldId id="857" r:id="rId18"/>
    <p:sldId id="856" r:id="rId19"/>
    <p:sldId id="858" r:id="rId20"/>
    <p:sldId id="859" r:id="rId21"/>
    <p:sldId id="860" r:id="rId22"/>
    <p:sldId id="861" r:id="rId23"/>
    <p:sldId id="862" r:id="rId24"/>
    <p:sldId id="863" r:id="rId25"/>
    <p:sldId id="864" r:id="rId26"/>
    <p:sldId id="865" r:id="rId27"/>
    <p:sldId id="866" r:id="rId28"/>
    <p:sldId id="59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apértelmezett szakasz" id="{29C47094-1BCC-4AA9-B0A7-3414DECEEB2A}">
          <p14:sldIdLst>
            <p14:sldId id="868"/>
            <p14:sldId id="871"/>
            <p14:sldId id="872"/>
            <p14:sldId id="878"/>
            <p14:sldId id="873"/>
            <p14:sldId id="874"/>
            <p14:sldId id="876"/>
            <p14:sldId id="875"/>
            <p14:sldId id="877"/>
            <p14:sldId id="869"/>
            <p14:sldId id="870"/>
            <p14:sldId id="826"/>
            <p14:sldId id="867"/>
            <p14:sldId id="853"/>
            <p14:sldId id="854"/>
            <p14:sldId id="855"/>
            <p14:sldId id="857"/>
            <p14:sldId id="856"/>
            <p14:sldId id="858"/>
            <p14:sldId id="859"/>
            <p14:sldId id="860"/>
            <p14:sldId id="861"/>
            <p14:sldId id="862"/>
            <p14:sldId id="863"/>
            <p14:sldId id="864"/>
            <p14:sldId id="865"/>
            <p14:sldId id="866"/>
          </p14:sldIdLst>
        </p14:section>
        <p14:section name="Micado-Optimizer-Test" id="{A6070C13-4E6C-4DB2-B14E-35A00B10BF4F}">
          <p14:sldIdLst>
            <p14:sldId id="59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pds" initials="l" lastIdx="1" clrIdx="0">
    <p:extLst>
      <p:ext uri="{19B8F6BF-5375-455C-9EA6-DF929625EA0E}">
        <p15:presenceInfo xmlns:p15="http://schemas.microsoft.com/office/powerpoint/2012/main" userId="lpd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115"/>
    <a:srgbClr val="00CCFF"/>
    <a:srgbClr val="67A93B"/>
    <a:srgbClr val="67A83A"/>
    <a:srgbClr val="009644"/>
    <a:srgbClr val="FC964A"/>
    <a:srgbClr val="FDAC48"/>
    <a:srgbClr val="D6A300"/>
    <a:srgbClr val="E6AF00"/>
    <a:srgbClr val="AA02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249" autoAdjust="0"/>
  </p:normalViewPr>
  <p:slideViewPr>
    <p:cSldViewPr snapToGrid="0">
      <p:cViewPr varScale="1">
        <p:scale>
          <a:sx n="72" d="100"/>
          <a:sy n="72" d="100"/>
        </p:scale>
        <p:origin x="65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AA82FDA3-5010-420F-81B5-9E41F2125D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a:extLst>
              <a:ext uri="{FF2B5EF4-FFF2-40B4-BE49-F238E27FC236}">
                <a16:creationId xmlns:a16="http://schemas.microsoft.com/office/drawing/2014/main" id="{D9EEFB1E-35B5-49F2-871C-D2BBAE1007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893D0E-2034-4D6C-BA70-FA18633ACB1C}" type="datetimeFigureOut">
              <a:rPr lang="en-US" smtClean="0"/>
              <a:t>3/25/2022</a:t>
            </a:fld>
            <a:endParaRPr lang="en-US"/>
          </a:p>
        </p:txBody>
      </p:sp>
      <p:sp>
        <p:nvSpPr>
          <p:cNvPr id="4" name="Fußzeilenplatzhalter 3">
            <a:extLst>
              <a:ext uri="{FF2B5EF4-FFF2-40B4-BE49-F238E27FC236}">
                <a16:creationId xmlns:a16="http://schemas.microsoft.com/office/drawing/2014/main" id="{68FE67EE-33F0-47C1-A2FA-36855767A9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a:extLst>
              <a:ext uri="{FF2B5EF4-FFF2-40B4-BE49-F238E27FC236}">
                <a16:creationId xmlns:a16="http://schemas.microsoft.com/office/drawing/2014/main" id="{2C2E07EB-FB00-4E42-91CE-2F6FB1D9C1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543177-1576-47C9-9C22-43F631D5CF57}" type="slidenum">
              <a:rPr lang="en-US" smtClean="0"/>
              <a:t>‹#›</a:t>
            </a:fld>
            <a:endParaRPr lang="en-US"/>
          </a:p>
        </p:txBody>
      </p:sp>
    </p:spTree>
    <p:extLst>
      <p:ext uri="{BB962C8B-B14F-4D97-AF65-F5344CB8AC3E}">
        <p14:creationId xmlns:p14="http://schemas.microsoft.com/office/powerpoint/2010/main" val="3396019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2C1B0-CF0C-4CCA-94AA-5A7E403898B6}" type="datetimeFigureOut">
              <a:rPr lang="en-US" smtClean="0"/>
              <a:t>3/25/2022</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56732-1859-4097-A93A-777074D184A8}" type="slidenum">
              <a:rPr lang="en-US" smtClean="0"/>
              <a:t>‹#›</a:t>
            </a:fld>
            <a:endParaRPr lang="en-US"/>
          </a:p>
        </p:txBody>
      </p:sp>
    </p:spTree>
    <p:extLst>
      <p:ext uri="{BB962C8B-B14F-4D97-AF65-F5344CB8AC3E}">
        <p14:creationId xmlns:p14="http://schemas.microsoft.com/office/powerpoint/2010/main" val="24761787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a:t>
            </a:fld>
            <a:endParaRPr lang="hu-HU" dirty="0"/>
          </a:p>
        </p:txBody>
      </p:sp>
    </p:spTree>
    <p:extLst>
      <p:ext uri="{BB962C8B-B14F-4D97-AF65-F5344CB8AC3E}">
        <p14:creationId xmlns:p14="http://schemas.microsoft.com/office/powerpoint/2010/main" val="79379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10</a:t>
            </a:fld>
            <a:endParaRPr lang="hu-HU" dirty="0"/>
          </a:p>
        </p:txBody>
      </p:sp>
    </p:spTree>
    <p:extLst>
      <p:ext uri="{BB962C8B-B14F-4D97-AF65-F5344CB8AC3E}">
        <p14:creationId xmlns:p14="http://schemas.microsoft.com/office/powerpoint/2010/main" val="4003311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11</a:t>
            </a:fld>
            <a:endParaRPr lang="hu-HU" dirty="0"/>
          </a:p>
        </p:txBody>
      </p:sp>
    </p:spTree>
    <p:extLst>
      <p:ext uri="{BB962C8B-B14F-4D97-AF65-F5344CB8AC3E}">
        <p14:creationId xmlns:p14="http://schemas.microsoft.com/office/powerpoint/2010/main" val="2887280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12</a:t>
            </a:fld>
            <a:endParaRPr lang="hu-HU" dirty="0"/>
          </a:p>
        </p:txBody>
      </p:sp>
    </p:spTree>
    <p:extLst>
      <p:ext uri="{BB962C8B-B14F-4D97-AF65-F5344CB8AC3E}">
        <p14:creationId xmlns:p14="http://schemas.microsoft.com/office/powerpoint/2010/main" val="242820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13</a:t>
            </a:fld>
            <a:endParaRPr lang="hu-HU" dirty="0"/>
          </a:p>
        </p:txBody>
      </p:sp>
    </p:spTree>
    <p:extLst>
      <p:ext uri="{BB962C8B-B14F-4D97-AF65-F5344CB8AC3E}">
        <p14:creationId xmlns:p14="http://schemas.microsoft.com/office/powerpoint/2010/main" val="753555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14</a:t>
            </a:fld>
            <a:endParaRPr lang="hu-HU" dirty="0"/>
          </a:p>
        </p:txBody>
      </p:sp>
    </p:spTree>
    <p:extLst>
      <p:ext uri="{BB962C8B-B14F-4D97-AF65-F5344CB8AC3E}">
        <p14:creationId xmlns:p14="http://schemas.microsoft.com/office/powerpoint/2010/main" val="2709703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15</a:t>
            </a:fld>
            <a:endParaRPr lang="hu-HU" dirty="0"/>
          </a:p>
        </p:txBody>
      </p:sp>
    </p:spTree>
    <p:extLst>
      <p:ext uri="{BB962C8B-B14F-4D97-AF65-F5344CB8AC3E}">
        <p14:creationId xmlns:p14="http://schemas.microsoft.com/office/powerpoint/2010/main" val="2578694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16</a:t>
            </a:fld>
            <a:endParaRPr lang="hu-HU" dirty="0"/>
          </a:p>
        </p:txBody>
      </p:sp>
    </p:spTree>
    <p:extLst>
      <p:ext uri="{BB962C8B-B14F-4D97-AF65-F5344CB8AC3E}">
        <p14:creationId xmlns:p14="http://schemas.microsoft.com/office/powerpoint/2010/main" val="4125374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17</a:t>
            </a:fld>
            <a:endParaRPr lang="hu-HU" dirty="0"/>
          </a:p>
        </p:txBody>
      </p:sp>
    </p:spTree>
    <p:extLst>
      <p:ext uri="{BB962C8B-B14F-4D97-AF65-F5344CB8AC3E}">
        <p14:creationId xmlns:p14="http://schemas.microsoft.com/office/powerpoint/2010/main" val="3622988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18</a:t>
            </a:fld>
            <a:endParaRPr lang="hu-HU" dirty="0"/>
          </a:p>
        </p:txBody>
      </p:sp>
    </p:spTree>
    <p:extLst>
      <p:ext uri="{BB962C8B-B14F-4D97-AF65-F5344CB8AC3E}">
        <p14:creationId xmlns:p14="http://schemas.microsoft.com/office/powerpoint/2010/main" val="675826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19</a:t>
            </a:fld>
            <a:endParaRPr lang="hu-HU" dirty="0"/>
          </a:p>
        </p:txBody>
      </p:sp>
    </p:spTree>
    <p:extLst>
      <p:ext uri="{BB962C8B-B14F-4D97-AF65-F5344CB8AC3E}">
        <p14:creationId xmlns:p14="http://schemas.microsoft.com/office/powerpoint/2010/main" val="1659332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a:t>
            </a:fld>
            <a:endParaRPr lang="hu-HU" dirty="0"/>
          </a:p>
        </p:txBody>
      </p:sp>
    </p:spTree>
    <p:extLst>
      <p:ext uri="{BB962C8B-B14F-4D97-AF65-F5344CB8AC3E}">
        <p14:creationId xmlns:p14="http://schemas.microsoft.com/office/powerpoint/2010/main" val="1468468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20</a:t>
            </a:fld>
            <a:endParaRPr lang="hu-HU" dirty="0"/>
          </a:p>
        </p:txBody>
      </p:sp>
    </p:spTree>
    <p:extLst>
      <p:ext uri="{BB962C8B-B14F-4D97-AF65-F5344CB8AC3E}">
        <p14:creationId xmlns:p14="http://schemas.microsoft.com/office/powerpoint/2010/main" val="982171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21</a:t>
            </a:fld>
            <a:endParaRPr lang="hu-HU" dirty="0"/>
          </a:p>
        </p:txBody>
      </p:sp>
    </p:spTree>
    <p:extLst>
      <p:ext uri="{BB962C8B-B14F-4D97-AF65-F5344CB8AC3E}">
        <p14:creationId xmlns:p14="http://schemas.microsoft.com/office/powerpoint/2010/main" val="3001039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22</a:t>
            </a:fld>
            <a:endParaRPr lang="hu-HU" dirty="0"/>
          </a:p>
        </p:txBody>
      </p:sp>
    </p:spTree>
    <p:extLst>
      <p:ext uri="{BB962C8B-B14F-4D97-AF65-F5344CB8AC3E}">
        <p14:creationId xmlns:p14="http://schemas.microsoft.com/office/powerpoint/2010/main" val="3867602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23</a:t>
            </a:fld>
            <a:endParaRPr lang="hu-HU" dirty="0"/>
          </a:p>
        </p:txBody>
      </p:sp>
    </p:spTree>
    <p:extLst>
      <p:ext uri="{BB962C8B-B14F-4D97-AF65-F5344CB8AC3E}">
        <p14:creationId xmlns:p14="http://schemas.microsoft.com/office/powerpoint/2010/main" val="241380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24</a:t>
            </a:fld>
            <a:endParaRPr lang="hu-HU" dirty="0"/>
          </a:p>
        </p:txBody>
      </p:sp>
    </p:spTree>
    <p:extLst>
      <p:ext uri="{BB962C8B-B14F-4D97-AF65-F5344CB8AC3E}">
        <p14:creationId xmlns:p14="http://schemas.microsoft.com/office/powerpoint/2010/main" val="3932332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25</a:t>
            </a:fld>
            <a:endParaRPr lang="hu-HU" dirty="0"/>
          </a:p>
        </p:txBody>
      </p:sp>
    </p:spTree>
    <p:extLst>
      <p:ext uri="{BB962C8B-B14F-4D97-AF65-F5344CB8AC3E}">
        <p14:creationId xmlns:p14="http://schemas.microsoft.com/office/powerpoint/2010/main" val="2486513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26</a:t>
            </a:fld>
            <a:endParaRPr lang="hu-HU" dirty="0"/>
          </a:p>
        </p:txBody>
      </p:sp>
    </p:spTree>
    <p:extLst>
      <p:ext uri="{BB962C8B-B14F-4D97-AF65-F5344CB8AC3E}">
        <p14:creationId xmlns:p14="http://schemas.microsoft.com/office/powerpoint/2010/main" val="14925756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27</a:t>
            </a:fld>
            <a:endParaRPr lang="hu-HU" dirty="0"/>
          </a:p>
        </p:txBody>
      </p:sp>
    </p:spTree>
    <p:extLst>
      <p:ext uri="{BB962C8B-B14F-4D97-AF65-F5344CB8AC3E}">
        <p14:creationId xmlns:p14="http://schemas.microsoft.com/office/powerpoint/2010/main" val="1612428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3</a:t>
            </a:fld>
            <a:endParaRPr lang="hu-HU" dirty="0"/>
          </a:p>
        </p:txBody>
      </p:sp>
    </p:spTree>
    <p:extLst>
      <p:ext uri="{BB962C8B-B14F-4D97-AF65-F5344CB8AC3E}">
        <p14:creationId xmlns:p14="http://schemas.microsoft.com/office/powerpoint/2010/main" val="3420726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4</a:t>
            </a:fld>
            <a:endParaRPr lang="hu-HU" dirty="0"/>
          </a:p>
        </p:txBody>
      </p:sp>
    </p:spTree>
    <p:extLst>
      <p:ext uri="{BB962C8B-B14F-4D97-AF65-F5344CB8AC3E}">
        <p14:creationId xmlns:p14="http://schemas.microsoft.com/office/powerpoint/2010/main" val="1451356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5</a:t>
            </a:fld>
            <a:endParaRPr lang="hu-HU" dirty="0"/>
          </a:p>
        </p:txBody>
      </p:sp>
    </p:spTree>
    <p:extLst>
      <p:ext uri="{BB962C8B-B14F-4D97-AF65-F5344CB8AC3E}">
        <p14:creationId xmlns:p14="http://schemas.microsoft.com/office/powerpoint/2010/main" val="1647641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6</a:t>
            </a:fld>
            <a:endParaRPr lang="hu-HU" dirty="0"/>
          </a:p>
        </p:txBody>
      </p:sp>
    </p:spTree>
    <p:extLst>
      <p:ext uri="{BB962C8B-B14F-4D97-AF65-F5344CB8AC3E}">
        <p14:creationId xmlns:p14="http://schemas.microsoft.com/office/powerpoint/2010/main" val="3697002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7</a:t>
            </a:fld>
            <a:endParaRPr lang="hu-HU" dirty="0"/>
          </a:p>
        </p:txBody>
      </p:sp>
    </p:spTree>
    <p:extLst>
      <p:ext uri="{BB962C8B-B14F-4D97-AF65-F5344CB8AC3E}">
        <p14:creationId xmlns:p14="http://schemas.microsoft.com/office/powerpoint/2010/main" val="2533173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8</a:t>
            </a:fld>
            <a:endParaRPr lang="hu-HU" dirty="0"/>
          </a:p>
        </p:txBody>
      </p:sp>
    </p:spTree>
    <p:extLst>
      <p:ext uri="{BB962C8B-B14F-4D97-AF65-F5344CB8AC3E}">
        <p14:creationId xmlns:p14="http://schemas.microsoft.com/office/powerpoint/2010/main" val="4150620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9</a:t>
            </a:fld>
            <a:endParaRPr lang="hu-HU" dirty="0"/>
          </a:p>
        </p:txBody>
      </p:sp>
    </p:spTree>
    <p:extLst>
      <p:ext uri="{BB962C8B-B14F-4D97-AF65-F5344CB8AC3E}">
        <p14:creationId xmlns:p14="http://schemas.microsoft.com/office/powerpoint/2010/main" val="2170993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irst 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3945D6-BF94-493E-91B3-ED3FB1C1C352}"/>
              </a:ext>
            </a:extLst>
          </p:cNvPr>
          <p:cNvSpPr>
            <a:spLocks noGrp="1"/>
          </p:cNvSpPr>
          <p:nvPr>
            <p:ph type="ctrTitle" hasCustomPrompt="1"/>
          </p:nvPr>
        </p:nvSpPr>
        <p:spPr>
          <a:xfrm>
            <a:off x="1300903" y="1161148"/>
            <a:ext cx="5307291" cy="2865175"/>
          </a:xfrm>
        </p:spPr>
        <p:txBody>
          <a:bodyPr anchor="b"/>
          <a:lstStyle>
            <a:lvl1pPr algn="ctr">
              <a:defRPr sz="6000"/>
            </a:lvl1pPr>
          </a:lstStyle>
          <a:p>
            <a:r>
              <a:rPr lang="de-DE" dirty="0"/>
              <a:t>Title</a:t>
            </a:r>
            <a:br>
              <a:rPr lang="de-DE" dirty="0"/>
            </a:br>
            <a:r>
              <a:rPr lang="de-DE" dirty="0" err="1"/>
              <a:t>of</a:t>
            </a:r>
            <a:br>
              <a:rPr lang="de-DE" dirty="0"/>
            </a:br>
            <a:r>
              <a:rPr lang="de-DE" dirty="0" err="1"/>
              <a:t>Presentation</a:t>
            </a:r>
            <a:endParaRPr lang="en-US" dirty="0"/>
          </a:p>
        </p:txBody>
      </p:sp>
      <p:sp>
        <p:nvSpPr>
          <p:cNvPr id="3" name="Untertitel 2">
            <a:extLst>
              <a:ext uri="{FF2B5EF4-FFF2-40B4-BE49-F238E27FC236}">
                <a16:creationId xmlns:a16="http://schemas.microsoft.com/office/drawing/2014/main" id="{892174A5-14C3-45BF-AF8B-AFFE3FF4D8BD}"/>
              </a:ext>
            </a:extLst>
          </p:cNvPr>
          <p:cNvSpPr>
            <a:spLocks noGrp="1"/>
          </p:cNvSpPr>
          <p:nvPr>
            <p:ph type="subTitle" idx="1" hasCustomPrompt="1"/>
          </p:nvPr>
        </p:nvSpPr>
        <p:spPr>
          <a:xfrm>
            <a:off x="1300903" y="4174028"/>
            <a:ext cx="5307291" cy="117599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Speaker, Company, Position</a:t>
            </a:r>
          </a:p>
          <a:p>
            <a:endParaRPr lang="en-US" dirty="0"/>
          </a:p>
        </p:txBody>
      </p:sp>
      <p:sp>
        <p:nvSpPr>
          <p:cNvPr id="4" name="Datumsplatzhalter 3">
            <a:extLst>
              <a:ext uri="{FF2B5EF4-FFF2-40B4-BE49-F238E27FC236}">
                <a16:creationId xmlns:a16="http://schemas.microsoft.com/office/drawing/2014/main" id="{BDA0C1F6-6490-425A-BF1F-A62A3D0AC5B6}"/>
              </a:ext>
            </a:extLst>
          </p:cNvPr>
          <p:cNvSpPr>
            <a:spLocks noGrp="1"/>
          </p:cNvSpPr>
          <p:nvPr>
            <p:ph type="dt" sz="half" idx="10"/>
          </p:nvPr>
        </p:nvSpPr>
        <p:spPr/>
        <p:txBody>
          <a:bodyPr/>
          <a:lstStyle/>
          <a:p>
            <a:fld id="{33A8B84F-32C6-46BA-8021-4F6AB18AD677}" type="datetime1">
              <a:rPr lang="en-US" smtClean="0"/>
              <a:t>3/25/2022</a:t>
            </a:fld>
            <a:endParaRPr lang="en-US"/>
          </a:p>
        </p:txBody>
      </p:sp>
      <p:sp>
        <p:nvSpPr>
          <p:cNvPr id="5" name="Fußzeilenplatzhalter 4">
            <a:extLst>
              <a:ext uri="{FF2B5EF4-FFF2-40B4-BE49-F238E27FC236}">
                <a16:creationId xmlns:a16="http://schemas.microsoft.com/office/drawing/2014/main" id="{6DB68C71-C0E6-488B-9B80-4215B3BE0C59}"/>
              </a:ext>
            </a:extLst>
          </p:cNvPr>
          <p:cNvSpPr>
            <a:spLocks noGrp="1"/>
          </p:cNvSpPr>
          <p:nvPr>
            <p:ph type="ftr" sz="quarter" idx="11"/>
          </p:nvPr>
        </p:nvSpPr>
        <p:spPr/>
        <p:txBody>
          <a:bodyPr/>
          <a:lstStyle/>
          <a:p>
            <a:r>
              <a:rPr lang="de-DE" dirty="0"/>
              <a:t>www.project-cola.eu</a:t>
            </a:r>
            <a:endParaRPr lang="en-US" dirty="0"/>
          </a:p>
        </p:txBody>
      </p:sp>
      <p:pic>
        <p:nvPicPr>
          <p:cNvPr id="8" name="Grafik 7">
            <a:extLst>
              <a:ext uri="{FF2B5EF4-FFF2-40B4-BE49-F238E27FC236}">
                <a16:creationId xmlns:a16="http://schemas.microsoft.com/office/drawing/2014/main" id="{F0DC54FA-B3A0-40B9-810C-13721695BE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9473" y="470302"/>
            <a:ext cx="4807294" cy="5314896"/>
          </a:xfrm>
          <a:prstGeom prst="rect">
            <a:avLst/>
          </a:prstGeom>
        </p:spPr>
      </p:pic>
    </p:spTree>
    <p:extLst>
      <p:ext uri="{BB962C8B-B14F-4D97-AF65-F5344CB8AC3E}">
        <p14:creationId xmlns:p14="http://schemas.microsoft.com/office/powerpoint/2010/main" val="98299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6C89F2-48D4-44B2-BDE6-C919D48E9880}"/>
              </a:ext>
            </a:extLst>
          </p:cNvPr>
          <p:cNvSpPr>
            <a:spLocks noGrp="1"/>
          </p:cNvSpPr>
          <p:nvPr>
            <p:ph type="title"/>
          </p:nvPr>
        </p:nvSpPr>
        <p:spPr>
          <a:xfrm>
            <a:off x="359597" y="195209"/>
            <a:ext cx="11476232" cy="1010221"/>
          </a:xfrm>
        </p:spPr>
        <p:txBody>
          <a:bodyPr/>
          <a:lstStyle/>
          <a:p>
            <a:r>
              <a:rPr lang="de-DE"/>
              <a:t>Titelmasterformat durch Klicken bearbeiten</a:t>
            </a:r>
            <a:endParaRPr lang="en-US" dirty="0"/>
          </a:p>
        </p:txBody>
      </p:sp>
      <p:sp>
        <p:nvSpPr>
          <p:cNvPr id="3" name="Inhaltsplatzhalter 2">
            <a:extLst>
              <a:ext uri="{FF2B5EF4-FFF2-40B4-BE49-F238E27FC236}">
                <a16:creationId xmlns:a16="http://schemas.microsoft.com/office/drawing/2014/main" id="{FA99EC81-7F9D-4CEA-B5FA-D6388538A15A}"/>
              </a:ext>
            </a:extLst>
          </p:cNvPr>
          <p:cNvSpPr>
            <a:spLocks noGrp="1"/>
          </p:cNvSpPr>
          <p:nvPr>
            <p:ph idx="1"/>
          </p:nvPr>
        </p:nvSpPr>
        <p:spPr>
          <a:xfrm>
            <a:off x="359597" y="1551398"/>
            <a:ext cx="11476232" cy="445898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umsplatzhalter 3">
            <a:extLst>
              <a:ext uri="{FF2B5EF4-FFF2-40B4-BE49-F238E27FC236}">
                <a16:creationId xmlns:a16="http://schemas.microsoft.com/office/drawing/2014/main" id="{A525EB2E-8BBD-41ED-A1FB-F26FC489A4E8}"/>
              </a:ext>
            </a:extLst>
          </p:cNvPr>
          <p:cNvSpPr>
            <a:spLocks noGrp="1"/>
          </p:cNvSpPr>
          <p:nvPr>
            <p:ph type="dt" sz="half" idx="10"/>
          </p:nvPr>
        </p:nvSpPr>
        <p:spPr/>
        <p:txBody>
          <a:bodyPr/>
          <a:lstStyle/>
          <a:p>
            <a:fld id="{39D10E33-8B59-45B1-A126-150C02426B39}" type="datetime1">
              <a:rPr lang="en-US" smtClean="0"/>
              <a:t>3/25/2022</a:t>
            </a:fld>
            <a:endParaRPr lang="en-US"/>
          </a:p>
        </p:txBody>
      </p:sp>
      <p:sp>
        <p:nvSpPr>
          <p:cNvPr id="5" name="Fußzeilenplatzhalter 4">
            <a:extLst>
              <a:ext uri="{FF2B5EF4-FFF2-40B4-BE49-F238E27FC236}">
                <a16:creationId xmlns:a16="http://schemas.microsoft.com/office/drawing/2014/main" id="{5BF75673-ECA3-4C52-8680-C32214E1F006}"/>
              </a:ext>
            </a:extLst>
          </p:cNvPr>
          <p:cNvSpPr>
            <a:spLocks noGrp="1"/>
          </p:cNvSpPr>
          <p:nvPr>
            <p:ph type="ftr" sz="quarter" idx="11"/>
          </p:nvPr>
        </p:nvSpPr>
        <p:spPr/>
        <p:txBody>
          <a:bodyPr/>
          <a:lstStyle/>
          <a:p>
            <a:r>
              <a:rPr lang="de-DE" dirty="0"/>
              <a:t>www.project-cola.eu</a:t>
            </a:r>
            <a:endParaRPr lang="en-US" dirty="0"/>
          </a:p>
        </p:txBody>
      </p:sp>
      <p:sp>
        <p:nvSpPr>
          <p:cNvPr id="6" name="Foliennummernplatzhalter 5">
            <a:extLst>
              <a:ext uri="{FF2B5EF4-FFF2-40B4-BE49-F238E27FC236}">
                <a16:creationId xmlns:a16="http://schemas.microsoft.com/office/drawing/2014/main" id="{BE4660FE-0FDC-4A72-BBBA-0105C5A9AAF4}"/>
              </a:ext>
            </a:extLst>
          </p:cNvPr>
          <p:cNvSpPr>
            <a:spLocks noGrp="1"/>
          </p:cNvSpPr>
          <p:nvPr>
            <p:ph type="sldNum" sz="quarter" idx="12"/>
          </p:nvPr>
        </p:nvSpPr>
        <p:spPr/>
        <p:txBody>
          <a:bodyPr/>
          <a:lstStyle/>
          <a:p>
            <a:fld id="{955D2CB3-FAB5-4AC1-8180-4167EE2129B0}" type="slidenum">
              <a:rPr lang="en-US" smtClean="0"/>
              <a:t>‹#›</a:t>
            </a:fld>
            <a:endParaRPr lang="en-US"/>
          </a:p>
        </p:txBody>
      </p:sp>
    </p:spTree>
    <p:extLst>
      <p:ext uri="{BB962C8B-B14F-4D97-AF65-F5344CB8AC3E}">
        <p14:creationId xmlns:p14="http://schemas.microsoft.com/office/powerpoint/2010/main" val="372900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70A43-1A8A-4725-B6E8-A9B77BA2F7AA}"/>
              </a:ext>
            </a:extLst>
          </p:cNvPr>
          <p:cNvSpPr>
            <a:spLocks noGrp="1"/>
          </p:cNvSpPr>
          <p:nvPr>
            <p:ph type="title"/>
          </p:nvPr>
        </p:nvSpPr>
        <p:spPr/>
        <p:txBody>
          <a:bodyPr/>
          <a:lstStyle/>
          <a:p>
            <a:r>
              <a:rPr lang="de-DE"/>
              <a:t>Titelmasterformat durch Klicken bearbeiten</a:t>
            </a:r>
            <a:endParaRPr lang="en-US"/>
          </a:p>
        </p:txBody>
      </p:sp>
      <p:sp>
        <p:nvSpPr>
          <p:cNvPr id="3" name="Inhaltsplatzhalter 2">
            <a:extLst>
              <a:ext uri="{FF2B5EF4-FFF2-40B4-BE49-F238E27FC236}">
                <a16:creationId xmlns:a16="http://schemas.microsoft.com/office/drawing/2014/main" id="{AB6F6473-70CB-42B0-82B4-BF2F9737D10A}"/>
              </a:ext>
            </a:extLst>
          </p:cNvPr>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828A0719-E745-4869-A3AF-42A6DBF45563}"/>
              </a:ext>
            </a:extLst>
          </p:cNvPr>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6E44DFE7-BEA2-4C5A-9BB8-0931FAD50242}"/>
              </a:ext>
            </a:extLst>
          </p:cNvPr>
          <p:cNvSpPr>
            <a:spLocks noGrp="1"/>
          </p:cNvSpPr>
          <p:nvPr>
            <p:ph type="dt" sz="half" idx="10"/>
          </p:nvPr>
        </p:nvSpPr>
        <p:spPr/>
        <p:txBody>
          <a:bodyPr/>
          <a:lstStyle/>
          <a:p>
            <a:fld id="{3B0924A1-945C-43B5-810B-0C0F32F93081}" type="datetime1">
              <a:rPr lang="en-US" smtClean="0"/>
              <a:t>3/25/2022</a:t>
            </a:fld>
            <a:endParaRPr lang="en-US"/>
          </a:p>
        </p:txBody>
      </p:sp>
      <p:sp>
        <p:nvSpPr>
          <p:cNvPr id="6" name="Fußzeilenplatzhalter 5">
            <a:extLst>
              <a:ext uri="{FF2B5EF4-FFF2-40B4-BE49-F238E27FC236}">
                <a16:creationId xmlns:a16="http://schemas.microsoft.com/office/drawing/2014/main" id="{28E7D48A-0E09-4ABC-86A8-459240FEEFD0}"/>
              </a:ext>
            </a:extLst>
          </p:cNvPr>
          <p:cNvSpPr>
            <a:spLocks noGrp="1"/>
          </p:cNvSpPr>
          <p:nvPr>
            <p:ph type="ftr" sz="quarter" idx="11"/>
          </p:nvPr>
        </p:nvSpPr>
        <p:spPr/>
        <p:txBody>
          <a:bodyPr/>
          <a:lstStyle/>
          <a:p>
            <a:r>
              <a:rPr lang="de-DE" dirty="0"/>
              <a:t>www.project-cola.eu</a:t>
            </a:r>
            <a:endParaRPr lang="en-US" dirty="0"/>
          </a:p>
        </p:txBody>
      </p:sp>
      <p:sp>
        <p:nvSpPr>
          <p:cNvPr id="7" name="Foliennummernplatzhalter 6">
            <a:extLst>
              <a:ext uri="{FF2B5EF4-FFF2-40B4-BE49-F238E27FC236}">
                <a16:creationId xmlns:a16="http://schemas.microsoft.com/office/drawing/2014/main" id="{B2D9297A-AA26-4840-8041-5CDAE09E038A}"/>
              </a:ext>
            </a:extLst>
          </p:cNvPr>
          <p:cNvSpPr>
            <a:spLocks noGrp="1"/>
          </p:cNvSpPr>
          <p:nvPr>
            <p:ph type="sldNum" sz="quarter" idx="12"/>
          </p:nvPr>
        </p:nvSpPr>
        <p:spPr/>
        <p:txBody>
          <a:bodyPr/>
          <a:lstStyle/>
          <a:p>
            <a:fld id="{955D2CB3-FAB5-4AC1-8180-4167EE2129B0}" type="slidenum">
              <a:rPr lang="en-US" smtClean="0"/>
              <a:t>‹#›</a:t>
            </a:fld>
            <a:endParaRPr lang="en-US"/>
          </a:p>
        </p:txBody>
      </p:sp>
    </p:spTree>
    <p:extLst>
      <p:ext uri="{BB962C8B-B14F-4D97-AF65-F5344CB8AC3E}">
        <p14:creationId xmlns:p14="http://schemas.microsoft.com/office/powerpoint/2010/main" val="139751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200626-BEA8-4939-9CBD-2D608826287B}"/>
              </a:ext>
            </a:extLst>
          </p:cNvPr>
          <p:cNvSpPr>
            <a:spLocks noGrp="1"/>
          </p:cNvSpPr>
          <p:nvPr>
            <p:ph type="title"/>
          </p:nvPr>
        </p:nvSpPr>
        <p:spPr/>
        <p:txBody>
          <a:bodyPr/>
          <a:lstStyle/>
          <a:p>
            <a:r>
              <a:rPr lang="de-DE"/>
              <a:t>Titelmasterformat durch Klicken bearbeiten</a:t>
            </a:r>
            <a:endParaRPr lang="en-US"/>
          </a:p>
        </p:txBody>
      </p:sp>
      <p:sp>
        <p:nvSpPr>
          <p:cNvPr id="3" name="Datumsplatzhalter 2">
            <a:extLst>
              <a:ext uri="{FF2B5EF4-FFF2-40B4-BE49-F238E27FC236}">
                <a16:creationId xmlns:a16="http://schemas.microsoft.com/office/drawing/2014/main" id="{6602A06F-F702-48DB-9767-F684644FA6A0}"/>
              </a:ext>
            </a:extLst>
          </p:cNvPr>
          <p:cNvSpPr>
            <a:spLocks noGrp="1"/>
          </p:cNvSpPr>
          <p:nvPr>
            <p:ph type="dt" sz="half" idx="10"/>
          </p:nvPr>
        </p:nvSpPr>
        <p:spPr/>
        <p:txBody>
          <a:bodyPr/>
          <a:lstStyle/>
          <a:p>
            <a:fld id="{6F5F7830-D5A4-4E6A-9DAE-12965A0D947E}" type="datetime1">
              <a:rPr lang="en-US" smtClean="0"/>
              <a:t>3/25/2022</a:t>
            </a:fld>
            <a:endParaRPr lang="en-US"/>
          </a:p>
        </p:txBody>
      </p:sp>
      <p:sp>
        <p:nvSpPr>
          <p:cNvPr id="4" name="Fußzeilenplatzhalter 3">
            <a:extLst>
              <a:ext uri="{FF2B5EF4-FFF2-40B4-BE49-F238E27FC236}">
                <a16:creationId xmlns:a16="http://schemas.microsoft.com/office/drawing/2014/main" id="{CE02E500-63E2-4C56-9F8A-0882A2503863}"/>
              </a:ext>
            </a:extLst>
          </p:cNvPr>
          <p:cNvSpPr>
            <a:spLocks noGrp="1"/>
          </p:cNvSpPr>
          <p:nvPr>
            <p:ph type="ftr" sz="quarter" idx="11"/>
          </p:nvPr>
        </p:nvSpPr>
        <p:spPr/>
        <p:txBody>
          <a:bodyPr/>
          <a:lstStyle/>
          <a:p>
            <a:r>
              <a:rPr lang="de-DE" dirty="0"/>
              <a:t>www.project-cola.eu</a:t>
            </a:r>
            <a:endParaRPr lang="en-US" dirty="0"/>
          </a:p>
        </p:txBody>
      </p:sp>
      <p:sp>
        <p:nvSpPr>
          <p:cNvPr id="5" name="Foliennummernplatzhalter 4">
            <a:extLst>
              <a:ext uri="{FF2B5EF4-FFF2-40B4-BE49-F238E27FC236}">
                <a16:creationId xmlns:a16="http://schemas.microsoft.com/office/drawing/2014/main" id="{823E8DC6-4A1B-42E7-8DB6-4C6760415CFE}"/>
              </a:ext>
            </a:extLst>
          </p:cNvPr>
          <p:cNvSpPr>
            <a:spLocks noGrp="1"/>
          </p:cNvSpPr>
          <p:nvPr>
            <p:ph type="sldNum" sz="quarter" idx="12"/>
          </p:nvPr>
        </p:nvSpPr>
        <p:spPr/>
        <p:txBody>
          <a:bodyPr/>
          <a:lstStyle/>
          <a:p>
            <a:fld id="{955D2CB3-FAB5-4AC1-8180-4167EE2129B0}" type="slidenum">
              <a:rPr lang="en-US" smtClean="0"/>
              <a:t>‹#›</a:t>
            </a:fld>
            <a:endParaRPr lang="en-US"/>
          </a:p>
        </p:txBody>
      </p:sp>
      <p:sp>
        <p:nvSpPr>
          <p:cNvPr id="8" name="Inhaltsplatzhalter 7">
            <a:extLst>
              <a:ext uri="{FF2B5EF4-FFF2-40B4-BE49-F238E27FC236}">
                <a16:creationId xmlns:a16="http://schemas.microsoft.com/office/drawing/2014/main" id="{541E2699-131B-492F-A234-099C0CA9C186}"/>
              </a:ext>
            </a:extLst>
          </p:cNvPr>
          <p:cNvSpPr>
            <a:spLocks noGrp="1"/>
          </p:cNvSpPr>
          <p:nvPr>
            <p:ph sz="quarter" idx="13"/>
          </p:nvPr>
        </p:nvSpPr>
        <p:spPr>
          <a:xfrm>
            <a:off x="360363" y="1550988"/>
            <a:ext cx="11485562" cy="44291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03425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8D489F-534A-4166-AF2A-A9E0F519712B}"/>
              </a:ext>
            </a:extLst>
          </p:cNvPr>
          <p:cNvSpPr>
            <a:spLocks noGrp="1"/>
          </p:cNvSpPr>
          <p:nvPr>
            <p:ph type="title"/>
          </p:nvPr>
        </p:nvSpPr>
        <p:spPr/>
        <p:txBody>
          <a:bodyPr/>
          <a:lstStyle/>
          <a:p>
            <a:r>
              <a:rPr lang="de-DE"/>
              <a:t>Titelmasterformat durch Klicken bearbeiten</a:t>
            </a:r>
            <a:endParaRPr lang="en-US" dirty="0"/>
          </a:p>
        </p:txBody>
      </p:sp>
      <p:sp>
        <p:nvSpPr>
          <p:cNvPr id="4" name="Datumsplatzhalter 3">
            <a:extLst>
              <a:ext uri="{FF2B5EF4-FFF2-40B4-BE49-F238E27FC236}">
                <a16:creationId xmlns:a16="http://schemas.microsoft.com/office/drawing/2014/main" id="{5D16D511-A477-4A21-9E35-D225A33E5BA0}"/>
              </a:ext>
            </a:extLst>
          </p:cNvPr>
          <p:cNvSpPr>
            <a:spLocks noGrp="1"/>
          </p:cNvSpPr>
          <p:nvPr>
            <p:ph type="dt" sz="half" idx="10"/>
          </p:nvPr>
        </p:nvSpPr>
        <p:spPr/>
        <p:txBody>
          <a:bodyPr/>
          <a:lstStyle/>
          <a:p>
            <a:fld id="{143628AC-78D9-4E42-9CAD-AC4AAEA7A955}" type="datetime1">
              <a:rPr lang="en-US" smtClean="0"/>
              <a:t>3/25/2022</a:t>
            </a:fld>
            <a:endParaRPr lang="en-US"/>
          </a:p>
        </p:txBody>
      </p:sp>
      <p:sp>
        <p:nvSpPr>
          <p:cNvPr id="5" name="Fußzeilenplatzhalter 4">
            <a:extLst>
              <a:ext uri="{FF2B5EF4-FFF2-40B4-BE49-F238E27FC236}">
                <a16:creationId xmlns:a16="http://schemas.microsoft.com/office/drawing/2014/main" id="{182739AA-359E-4A60-90C7-109F9AB6A824}"/>
              </a:ext>
            </a:extLst>
          </p:cNvPr>
          <p:cNvSpPr>
            <a:spLocks noGrp="1"/>
          </p:cNvSpPr>
          <p:nvPr>
            <p:ph type="ftr" sz="quarter" idx="11"/>
          </p:nvPr>
        </p:nvSpPr>
        <p:spPr/>
        <p:txBody>
          <a:bodyPr/>
          <a:lstStyle/>
          <a:p>
            <a:r>
              <a:rPr lang="de-DE" dirty="0"/>
              <a:t>www.project-cola.eu</a:t>
            </a:r>
            <a:endParaRPr lang="en-US" dirty="0"/>
          </a:p>
        </p:txBody>
      </p:sp>
      <p:sp>
        <p:nvSpPr>
          <p:cNvPr id="6" name="Foliennummernplatzhalter 5">
            <a:extLst>
              <a:ext uri="{FF2B5EF4-FFF2-40B4-BE49-F238E27FC236}">
                <a16:creationId xmlns:a16="http://schemas.microsoft.com/office/drawing/2014/main" id="{7650B79C-662D-41C0-B092-B3F88CBD3ADE}"/>
              </a:ext>
            </a:extLst>
          </p:cNvPr>
          <p:cNvSpPr>
            <a:spLocks noGrp="1"/>
          </p:cNvSpPr>
          <p:nvPr>
            <p:ph type="sldNum" sz="quarter" idx="12"/>
          </p:nvPr>
        </p:nvSpPr>
        <p:spPr/>
        <p:txBody>
          <a:bodyPr/>
          <a:lstStyle/>
          <a:p>
            <a:fld id="{955D2CB3-FAB5-4AC1-8180-4167EE2129B0}" type="slidenum">
              <a:rPr lang="en-US" smtClean="0"/>
              <a:t>‹#›</a:t>
            </a:fld>
            <a:endParaRPr lang="en-US"/>
          </a:p>
        </p:txBody>
      </p:sp>
      <p:sp>
        <p:nvSpPr>
          <p:cNvPr id="8" name="Inhaltsplatzhalter 7">
            <a:extLst>
              <a:ext uri="{FF2B5EF4-FFF2-40B4-BE49-F238E27FC236}">
                <a16:creationId xmlns:a16="http://schemas.microsoft.com/office/drawing/2014/main" id="{F290D249-C012-49EE-9F9E-73021E1F8881}"/>
              </a:ext>
            </a:extLst>
          </p:cNvPr>
          <p:cNvSpPr>
            <a:spLocks noGrp="1"/>
          </p:cNvSpPr>
          <p:nvPr>
            <p:ph sz="quarter" idx="13"/>
          </p:nvPr>
        </p:nvSpPr>
        <p:spPr>
          <a:xfrm>
            <a:off x="360363" y="1520679"/>
            <a:ext cx="4324350" cy="43656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9" name="Inhaltsplatzhalter 7">
            <a:extLst>
              <a:ext uri="{FF2B5EF4-FFF2-40B4-BE49-F238E27FC236}">
                <a16:creationId xmlns:a16="http://schemas.microsoft.com/office/drawing/2014/main" id="{43D9E56D-542C-43DE-98DB-346721CA8B93}"/>
              </a:ext>
            </a:extLst>
          </p:cNvPr>
          <p:cNvSpPr>
            <a:spLocks noGrp="1"/>
          </p:cNvSpPr>
          <p:nvPr>
            <p:ph sz="quarter" idx="14"/>
          </p:nvPr>
        </p:nvSpPr>
        <p:spPr>
          <a:xfrm>
            <a:off x="5373384" y="1520678"/>
            <a:ext cx="6472719" cy="43656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210038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AE36B0-0F35-43FB-BA30-1A29FDA45745}"/>
              </a:ext>
            </a:extLst>
          </p:cNvPr>
          <p:cNvSpPr>
            <a:spLocks noGrp="1"/>
          </p:cNvSpPr>
          <p:nvPr>
            <p:ph type="title" hasCustomPrompt="1"/>
          </p:nvPr>
        </p:nvSpPr>
        <p:spPr/>
        <p:txBody>
          <a:bodyPr/>
          <a:lstStyle>
            <a:lvl1pPr>
              <a:defRPr/>
            </a:lvl1pPr>
          </a:lstStyle>
          <a:p>
            <a:r>
              <a:rPr lang="de-DE" dirty="0"/>
              <a:t>End </a:t>
            </a:r>
            <a:r>
              <a:rPr lang="de-DE" dirty="0" err="1"/>
              <a:t>of</a:t>
            </a:r>
            <a:r>
              <a:rPr lang="de-DE" dirty="0"/>
              <a:t> </a:t>
            </a:r>
            <a:r>
              <a:rPr lang="de-DE" dirty="0" err="1"/>
              <a:t>Presentation</a:t>
            </a:r>
            <a:endParaRPr lang="en-US" dirty="0"/>
          </a:p>
        </p:txBody>
      </p:sp>
      <p:sp>
        <p:nvSpPr>
          <p:cNvPr id="3" name="Datumsplatzhalter 2">
            <a:extLst>
              <a:ext uri="{FF2B5EF4-FFF2-40B4-BE49-F238E27FC236}">
                <a16:creationId xmlns:a16="http://schemas.microsoft.com/office/drawing/2014/main" id="{AC948177-81F1-477D-89B7-ABF4DA5A65E4}"/>
              </a:ext>
            </a:extLst>
          </p:cNvPr>
          <p:cNvSpPr>
            <a:spLocks noGrp="1"/>
          </p:cNvSpPr>
          <p:nvPr>
            <p:ph type="dt" sz="half" idx="10"/>
          </p:nvPr>
        </p:nvSpPr>
        <p:spPr/>
        <p:txBody>
          <a:bodyPr/>
          <a:lstStyle/>
          <a:p>
            <a:fld id="{6510535A-0FDB-47CF-8647-0FDB7D742307}" type="datetime1">
              <a:rPr lang="en-US" smtClean="0"/>
              <a:t>3/25/2022</a:t>
            </a:fld>
            <a:endParaRPr lang="en-US"/>
          </a:p>
        </p:txBody>
      </p:sp>
      <p:sp>
        <p:nvSpPr>
          <p:cNvPr id="4" name="Fußzeilenplatzhalter 3">
            <a:extLst>
              <a:ext uri="{FF2B5EF4-FFF2-40B4-BE49-F238E27FC236}">
                <a16:creationId xmlns:a16="http://schemas.microsoft.com/office/drawing/2014/main" id="{458557B2-46F1-4D7A-A527-13C8FF67474E}"/>
              </a:ext>
            </a:extLst>
          </p:cNvPr>
          <p:cNvSpPr>
            <a:spLocks noGrp="1"/>
          </p:cNvSpPr>
          <p:nvPr>
            <p:ph type="ftr" sz="quarter" idx="11"/>
          </p:nvPr>
        </p:nvSpPr>
        <p:spPr/>
        <p:txBody>
          <a:bodyPr/>
          <a:lstStyle/>
          <a:p>
            <a:r>
              <a:rPr lang="de-DE"/>
              <a:t>www.project-cola.eu</a:t>
            </a:r>
            <a:endParaRPr lang="de-DE" dirty="0"/>
          </a:p>
        </p:txBody>
      </p:sp>
      <p:sp>
        <p:nvSpPr>
          <p:cNvPr id="5" name="Foliennummernplatzhalter 4">
            <a:extLst>
              <a:ext uri="{FF2B5EF4-FFF2-40B4-BE49-F238E27FC236}">
                <a16:creationId xmlns:a16="http://schemas.microsoft.com/office/drawing/2014/main" id="{3413C909-83B3-4BD1-9DF1-08ECC2EA353C}"/>
              </a:ext>
            </a:extLst>
          </p:cNvPr>
          <p:cNvSpPr>
            <a:spLocks noGrp="1"/>
          </p:cNvSpPr>
          <p:nvPr>
            <p:ph type="sldNum" sz="quarter" idx="12"/>
          </p:nvPr>
        </p:nvSpPr>
        <p:spPr/>
        <p:txBody>
          <a:bodyPr/>
          <a:lstStyle/>
          <a:p>
            <a:fld id="{955D2CB3-FAB5-4AC1-8180-4167EE2129B0}" type="slidenum">
              <a:rPr lang="en-US" smtClean="0"/>
              <a:t>‹#›</a:t>
            </a:fld>
            <a:endParaRPr lang="en-US"/>
          </a:p>
        </p:txBody>
      </p:sp>
      <p:pic>
        <p:nvPicPr>
          <p:cNvPr id="8" name="Grafik 7">
            <a:extLst>
              <a:ext uri="{FF2B5EF4-FFF2-40B4-BE49-F238E27FC236}">
                <a16:creationId xmlns:a16="http://schemas.microsoft.com/office/drawing/2014/main" id="{1DDC4C0F-9397-4560-BA6D-1C4D27917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57880" y="1569409"/>
            <a:ext cx="3649864" cy="4035253"/>
          </a:xfrm>
          <a:prstGeom prst="rect">
            <a:avLst/>
          </a:prstGeom>
        </p:spPr>
      </p:pic>
      <p:sp>
        <p:nvSpPr>
          <p:cNvPr id="12" name="Bildplatzhalter 11">
            <a:extLst>
              <a:ext uri="{FF2B5EF4-FFF2-40B4-BE49-F238E27FC236}">
                <a16:creationId xmlns:a16="http://schemas.microsoft.com/office/drawing/2014/main" id="{E499882A-AC52-4544-A5BC-23393130A89E}"/>
              </a:ext>
            </a:extLst>
          </p:cNvPr>
          <p:cNvSpPr>
            <a:spLocks noGrp="1"/>
          </p:cNvSpPr>
          <p:nvPr>
            <p:ph type="pic" sz="quarter" idx="14" hasCustomPrompt="1"/>
          </p:nvPr>
        </p:nvSpPr>
        <p:spPr>
          <a:xfrm>
            <a:off x="852488" y="2290763"/>
            <a:ext cx="1943100" cy="1941512"/>
          </a:xfrm>
        </p:spPr>
        <p:txBody>
          <a:bodyPr/>
          <a:lstStyle>
            <a:lvl1pPr marL="0" indent="0">
              <a:buNone/>
              <a:defRPr/>
            </a:lvl1pPr>
          </a:lstStyle>
          <a:p>
            <a:r>
              <a:rPr lang="de-DE" dirty="0"/>
              <a:t>Picture</a:t>
            </a:r>
          </a:p>
          <a:p>
            <a:r>
              <a:rPr lang="de-DE" dirty="0"/>
              <a:t>Speaker</a:t>
            </a:r>
            <a:endParaRPr lang="en-US" dirty="0"/>
          </a:p>
        </p:txBody>
      </p:sp>
      <p:sp>
        <p:nvSpPr>
          <p:cNvPr id="14" name="Textplatzhalter 13">
            <a:extLst>
              <a:ext uri="{FF2B5EF4-FFF2-40B4-BE49-F238E27FC236}">
                <a16:creationId xmlns:a16="http://schemas.microsoft.com/office/drawing/2014/main" id="{021F3FBB-D15E-4444-9AFB-C6A5732EC176}"/>
              </a:ext>
            </a:extLst>
          </p:cNvPr>
          <p:cNvSpPr>
            <a:spLocks noGrp="1"/>
          </p:cNvSpPr>
          <p:nvPr>
            <p:ph type="body" sz="quarter" idx="15" hasCustomPrompt="1"/>
          </p:nvPr>
        </p:nvSpPr>
        <p:spPr>
          <a:xfrm>
            <a:off x="2988297" y="2274888"/>
            <a:ext cx="4788866" cy="1998662"/>
          </a:xfrm>
        </p:spPr>
        <p:txBody>
          <a:bodyPr/>
          <a:lstStyle>
            <a:lvl1pPr marL="0" indent="0">
              <a:buNone/>
              <a:defRPr/>
            </a:lvl1pPr>
          </a:lstStyle>
          <a:p>
            <a:pPr lvl="0"/>
            <a:r>
              <a:rPr lang="de-DE" dirty="0"/>
              <a:t>Name</a:t>
            </a:r>
          </a:p>
          <a:p>
            <a:pPr lvl="0"/>
            <a:r>
              <a:rPr lang="de-DE" dirty="0"/>
              <a:t>Company, Position</a:t>
            </a:r>
          </a:p>
          <a:p>
            <a:pPr lvl="0"/>
            <a:r>
              <a:rPr lang="de-DE" dirty="0"/>
              <a:t>E-Mail</a:t>
            </a:r>
          </a:p>
          <a:p>
            <a:pPr lvl="0"/>
            <a:r>
              <a:rPr lang="de-DE" dirty="0" err="1"/>
              <a:t>Mobilephone</a:t>
            </a:r>
            <a:endParaRPr lang="en-US" dirty="0"/>
          </a:p>
        </p:txBody>
      </p:sp>
      <p:sp>
        <p:nvSpPr>
          <p:cNvPr id="7" name="Textfeld 6">
            <a:extLst>
              <a:ext uri="{FF2B5EF4-FFF2-40B4-BE49-F238E27FC236}">
                <a16:creationId xmlns:a16="http://schemas.microsoft.com/office/drawing/2014/main" id="{54D9CAC3-A219-4A6D-B44F-D0FF492C46BA}"/>
              </a:ext>
            </a:extLst>
          </p:cNvPr>
          <p:cNvSpPr txBox="1"/>
          <p:nvPr userDrawn="1"/>
        </p:nvSpPr>
        <p:spPr>
          <a:xfrm>
            <a:off x="351404" y="5113376"/>
            <a:ext cx="11422229" cy="1354217"/>
          </a:xfrm>
          <a:prstGeom prst="rect">
            <a:avLst/>
          </a:prstGeom>
          <a:noFill/>
        </p:spPr>
        <p:txBody>
          <a:bodyPr wrap="none" rtlCol="0">
            <a:spAutoFit/>
          </a:bodyPr>
          <a:lstStyle/>
          <a:p>
            <a:pPr lvl="0"/>
            <a:r>
              <a:rPr lang="de-DE" sz="1600" dirty="0"/>
              <a:t>Project </a:t>
            </a:r>
            <a:r>
              <a:rPr lang="de-DE" sz="1600" dirty="0" err="1"/>
              <a:t>Director</a:t>
            </a:r>
            <a:r>
              <a:rPr lang="de-DE" sz="1600" dirty="0"/>
              <a:t>: Dr. Tamas Kiss, University </a:t>
            </a:r>
            <a:r>
              <a:rPr lang="de-DE" sz="1600" dirty="0" err="1"/>
              <a:t>of</a:t>
            </a:r>
            <a:r>
              <a:rPr lang="de-DE" sz="1600" dirty="0"/>
              <a:t> Westminster, UK</a:t>
            </a:r>
          </a:p>
          <a:p>
            <a:pPr lvl="0"/>
            <a:endParaRPr lang="de-DE" sz="1600" dirty="0"/>
          </a:p>
          <a:p>
            <a:pPr lvl="0"/>
            <a:r>
              <a:rPr lang="de-DE" sz="1600" dirty="0"/>
              <a:t>The COLA Project – Cloud Orchestration at </a:t>
            </a:r>
            <a:r>
              <a:rPr lang="de-DE" sz="1600" dirty="0" err="1"/>
              <a:t>the</a:t>
            </a:r>
            <a:r>
              <a:rPr lang="de-DE" sz="1600" dirty="0"/>
              <a:t> Level </a:t>
            </a:r>
            <a:r>
              <a:rPr lang="de-DE" sz="1600" dirty="0" err="1"/>
              <a:t>of</a:t>
            </a:r>
            <a:r>
              <a:rPr lang="de-DE" sz="1600" dirty="0"/>
              <a:t> </a:t>
            </a:r>
            <a:r>
              <a:rPr lang="de-DE" sz="1600" dirty="0" err="1"/>
              <a:t>Application</a:t>
            </a:r>
            <a:r>
              <a:rPr lang="de-DE" sz="1600" dirty="0"/>
              <a:t> (COLA) - </a:t>
            </a:r>
            <a:r>
              <a:rPr lang="de-DE" sz="1600" dirty="0" err="1"/>
              <a:t>receives</a:t>
            </a:r>
            <a:r>
              <a:rPr lang="de-DE" sz="1600" dirty="0"/>
              <a:t> </a:t>
            </a:r>
            <a:r>
              <a:rPr lang="de-DE" sz="1600" dirty="0" err="1"/>
              <a:t>funding</a:t>
            </a:r>
            <a:r>
              <a:rPr lang="de-DE" sz="1600" dirty="0"/>
              <a:t> </a:t>
            </a:r>
            <a:r>
              <a:rPr lang="de-DE" sz="1600" dirty="0" err="1"/>
              <a:t>from</a:t>
            </a:r>
            <a:endParaRPr lang="de-DE" sz="1600" dirty="0"/>
          </a:p>
          <a:p>
            <a:pPr lvl="0"/>
            <a:r>
              <a:rPr lang="de-DE" sz="1600" dirty="0" err="1"/>
              <a:t>the</a:t>
            </a:r>
            <a:r>
              <a:rPr lang="de-DE" sz="1600" dirty="0"/>
              <a:t> European </a:t>
            </a:r>
            <a:r>
              <a:rPr lang="de-DE" sz="1600" dirty="0" err="1"/>
              <a:t>Union´s</a:t>
            </a:r>
            <a:r>
              <a:rPr lang="de-DE" sz="1600" dirty="0"/>
              <a:t> Horizon 2020 </a:t>
            </a:r>
            <a:r>
              <a:rPr lang="de-DE" sz="1600" dirty="0" err="1"/>
              <a:t>research</a:t>
            </a:r>
            <a:r>
              <a:rPr lang="de-DE" sz="1600" dirty="0"/>
              <a:t> and </a:t>
            </a:r>
            <a:r>
              <a:rPr lang="de-DE" sz="1600" dirty="0" err="1"/>
              <a:t>innovation</a:t>
            </a:r>
            <a:r>
              <a:rPr lang="de-DE" sz="1600" dirty="0"/>
              <a:t> </a:t>
            </a:r>
            <a:r>
              <a:rPr lang="de-DE" sz="1600" dirty="0" err="1"/>
              <a:t>programme</a:t>
            </a:r>
            <a:r>
              <a:rPr lang="de-DE" sz="1600" dirty="0"/>
              <a:t> </a:t>
            </a:r>
            <a:r>
              <a:rPr lang="de-DE" sz="1600" dirty="0" err="1"/>
              <a:t>under</a:t>
            </a:r>
            <a:r>
              <a:rPr lang="de-DE" sz="1600" dirty="0"/>
              <a:t> </a:t>
            </a:r>
            <a:r>
              <a:rPr lang="de-DE" sz="1600" dirty="0" err="1"/>
              <a:t>grant</a:t>
            </a:r>
            <a:r>
              <a:rPr lang="de-DE" sz="1600" dirty="0"/>
              <a:t> </a:t>
            </a:r>
            <a:r>
              <a:rPr lang="de-DE" sz="1600" dirty="0" err="1"/>
              <a:t>agreement</a:t>
            </a:r>
            <a:r>
              <a:rPr lang="de-DE" sz="1600" dirty="0"/>
              <a:t> </a:t>
            </a:r>
            <a:r>
              <a:rPr lang="de-DE" sz="1600" dirty="0" err="1"/>
              <a:t>No</a:t>
            </a:r>
            <a:r>
              <a:rPr lang="de-DE" sz="1600" dirty="0"/>
              <a:t> 731574</a:t>
            </a:r>
          </a:p>
          <a:p>
            <a:pPr lvl="0"/>
            <a:endParaRPr lang="de-DE" dirty="0"/>
          </a:p>
        </p:txBody>
      </p:sp>
    </p:spTree>
    <p:extLst>
      <p:ext uri="{BB962C8B-B14F-4D97-AF65-F5344CB8AC3E}">
        <p14:creationId xmlns:p14="http://schemas.microsoft.com/office/powerpoint/2010/main" val="2388486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3 oszlopkép listaje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rtlCol="0"/>
          <a:lstStyle>
            <a:lvl1pPr>
              <a:defRPr>
                <a:solidFill>
                  <a:schemeClr val="tx1">
                    <a:lumMod val="75000"/>
                    <a:lumOff val="25000"/>
                  </a:schemeClr>
                </a:solidFill>
              </a:defRPr>
            </a:lvl1pPr>
          </a:lstStyle>
          <a:p>
            <a:pPr rtl="0"/>
            <a:r>
              <a:rPr lang="hu-HU"/>
              <a:t>Mintacím szerkesztése</a:t>
            </a:r>
            <a:endParaRPr lang="hu-HU" dirty="0"/>
          </a:p>
        </p:txBody>
      </p:sp>
      <p:sp>
        <p:nvSpPr>
          <p:cNvPr id="7" name="Élőláb helye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hu-HU" dirty="0"/>
              <a:t>Élőláb beszúrása</a:t>
            </a:r>
          </a:p>
        </p:txBody>
      </p:sp>
      <p:sp>
        <p:nvSpPr>
          <p:cNvPr id="8" name="Dia számának helye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hu-HU" smtClean="0"/>
              <a:pPr/>
              <a:t>‹#›</a:t>
            </a:fld>
            <a:endParaRPr lang="hu-HU" dirty="0"/>
          </a:p>
        </p:txBody>
      </p:sp>
      <p:sp>
        <p:nvSpPr>
          <p:cNvPr id="5" name="Szöveg hely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071452" y="4688112"/>
            <a:ext cx="2160588" cy="900000"/>
          </a:xfrm>
        </p:spPr>
        <p:txBody>
          <a:bodyPr rtlCol="0"/>
          <a:lstStyle>
            <a:lvl1pPr marL="0" indent="0" algn="ctr">
              <a:buNone/>
              <a:defRPr sz="1600"/>
            </a:lvl1pPr>
          </a:lstStyle>
          <a:p>
            <a:pPr lvl="0" rtl="0"/>
            <a:r>
              <a:rPr lang="hu-HU" dirty="0"/>
              <a:t>Listajel leírása</a:t>
            </a:r>
          </a:p>
        </p:txBody>
      </p:sp>
      <p:sp>
        <p:nvSpPr>
          <p:cNvPr id="13" name="Szöveg helye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rtlCol="0"/>
          <a:lstStyle>
            <a:lvl1pPr marL="0" indent="0" algn="ctr">
              <a:buNone/>
              <a:defRPr sz="1600"/>
            </a:lvl1pPr>
          </a:lstStyle>
          <a:p>
            <a:pPr lvl="0" rtl="0"/>
            <a:r>
              <a:rPr lang="hu-HU" dirty="0"/>
              <a:t>Listajel leírása</a:t>
            </a:r>
          </a:p>
        </p:txBody>
      </p:sp>
      <p:sp>
        <p:nvSpPr>
          <p:cNvPr id="15" name="Szöveg helye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969634" y="4683647"/>
            <a:ext cx="2160588" cy="900000"/>
          </a:xfrm>
        </p:spPr>
        <p:txBody>
          <a:bodyPr rtlCol="0"/>
          <a:lstStyle>
            <a:lvl1pPr marL="0" indent="0" algn="ctr">
              <a:buNone/>
              <a:defRPr sz="1600"/>
            </a:lvl1pPr>
          </a:lstStyle>
          <a:p>
            <a:pPr lvl="0" rtl="0"/>
            <a:r>
              <a:rPr lang="hu-HU" dirty="0"/>
              <a:t>Listajel leírása</a:t>
            </a:r>
          </a:p>
        </p:txBody>
      </p:sp>
      <p:sp>
        <p:nvSpPr>
          <p:cNvPr id="10" name="Szöveg helye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071453" y="3926335"/>
            <a:ext cx="2160587" cy="504000"/>
          </a:xfrm>
        </p:spPr>
        <p:txBody>
          <a:bodyPr rtlCol="0"/>
          <a:lstStyle>
            <a:lvl1pPr marL="0" indent="0" algn="ctr">
              <a:buNone/>
              <a:defRPr b="1">
                <a:latin typeface="+mj-lt"/>
              </a:defRPr>
            </a:lvl1pPr>
          </a:lstStyle>
          <a:p>
            <a:pPr lvl="0" rtl="0"/>
            <a:r>
              <a:rPr lang="hu-HU" dirty="0"/>
              <a:t>Listajel 2</a:t>
            </a:r>
          </a:p>
        </p:txBody>
      </p:sp>
      <p:sp>
        <p:nvSpPr>
          <p:cNvPr id="12" name="Szöveg helye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rtlCol="0"/>
          <a:lstStyle>
            <a:lvl1pPr marL="0" indent="0" algn="ctr">
              <a:buNone/>
              <a:defRPr b="1">
                <a:latin typeface="+mj-lt"/>
              </a:defRPr>
            </a:lvl1pPr>
          </a:lstStyle>
          <a:p>
            <a:pPr lvl="0" rtl="0"/>
            <a:r>
              <a:rPr lang="hu-HU" dirty="0"/>
              <a:t>Listajel 3</a:t>
            </a:r>
          </a:p>
        </p:txBody>
      </p:sp>
      <p:sp>
        <p:nvSpPr>
          <p:cNvPr id="16" name="Szöveg helye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969635" y="3926335"/>
            <a:ext cx="2160587" cy="504000"/>
          </a:xfrm>
        </p:spPr>
        <p:txBody>
          <a:bodyPr rtlCol="0"/>
          <a:lstStyle>
            <a:lvl1pPr marL="0" indent="0" algn="ctr">
              <a:buNone/>
              <a:defRPr b="1">
                <a:latin typeface="+mj-lt"/>
              </a:defRPr>
            </a:lvl1pPr>
          </a:lstStyle>
          <a:p>
            <a:pPr lvl="0" rtl="0"/>
            <a:r>
              <a:rPr lang="hu-HU" dirty="0"/>
              <a:t>Listajel 4</a:t>
            </a:r>
          </a:p>
        </p:txBody>
      </p:sp>
      <p:sp>
        <p:nvSpPr>
          <p:cNvPr id="9" name="Szöveg helye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hu-HU" dirty="0" err="1"/>
              <a:t>Alfejléc</a:t>
            </a:r>
            <a:endParaRPr lang="hu-HU" dirty="0"/>
          </a:p>
        </p:txBody>
      </p:sp>
      <p:sp>
        <p:nvSpPr>
          <p:cNvPr id="20" name="Kép helyőrzője 3">
            <a:extLst>
              <a:ext uri="{FF2B5EF4-FFF2-40B4-BE49-F238E27FC236}">
                <a16:creationId xmlns:a16="http://schemas.microsoft.com/office/drawing/2014/main" id="{06B6D0B6-0884-CD46-A1B0-9FED03C22626}"/>
              </a:ext>
            </a:extLst>
          </p:cNvPr>
          <p:cNvSpPr>
            <a:spLocks noGrp="1"/>
          </p:cNvSpPr>
          <p:nvPr>
            <p:ph type="pic" sz="quarter" idx="27" hasCustomPrompt="1"/>
          </p:nvPr>
        </p:nvSpPr>
        <p:spPr>
          <a:xfrm>
            <a:off x="2724708" y="2358091"/>
            <a:ext cx="854075" cy="854075"/>
          </a:xfrm>
        </p:spPr>
        <p:txBody>
          <a:bodyPr rtlCol="0"/>
          <a:lstStyle>
            <a:lvl1pPr marL="0" indent="0" rtl="0">
              <a:buNone/>
              <a:defRPr sz="1300"/>
            </a:lvl1pPr>
          </a:lstStyle>
          <a:p>
            <a:pPr rtl="0"/>
            <a:r>
              <a:rPr lang="hu-HU" dirty="0"/>
              <a:t>Kép hoz-</a:t>
            </a:r>
            <a:r>
              <a:rPr lang="hu-HU" dirty="0" err="1"/>
              <a:t>záadásához</a:t>
            </a:r>
            <a:r>
              <a:rPr lang="hu-HU" dirty="0"/>
              <a:t> kattintson az ikonra</a:t>
            </a:r>
          </a:p>
        </p:txBody>
      </p:sp>
      <p:sp>
        <p:nvSpPr>
          <p:cNvPr id="21" name="Kép helyőrzője 3">
            <a:extLst>
              <a:ext uri="{FF2B5EF4-FFF2-40B4-BE49-F238E27FC236}">
                <a16:creationId xmlns:a16="http://schemas.microsoft.com/office/drawing/2014/main" id="{BAAC12A0-90C3-984B-A8FC-7EB4AA432E3A}"/>
              </a:ext>
            </a:extLst>
          </p:cNvPr>
          <p:cNvSpPr>
            <a:spLocks noGrp="1"/>
          </p:cNvSpPr>
          <p:nvPr>
            <p:ph type="pic" sz="quarter" idx="28" hasCustomPrompt="1"/>
          </p:nvPr>
        </p:nvSpPr>
        <p:spPr>
          <a:xfrm>
            <a:off x="5672402" y="2358091"/>
            <a:ext cx="854075" cy="854075"/>
          </a:xfrm>
        </p:spPr>
        <p:txBody>
          <a:bodyPr rtlCol="0"/>
          <a:lstStyle>
            <a:lvl1pPr marL="0" indent="0" rtl="0">
              <a:buNone/>
              <a:defRPr sz="1300"/>
            </a:lvl1pPr>
          </a:lstStyle>
          <a:p>
            <a:pPr rtl="0"/>
            <a:r>
              <a:rPr lang="hu-HU" dirty="0"/>
              <a:t>Kép hoz-</a:t>
            </a:r>
            <a:r>
              <a:rPr lang="hu-HU" dirty="0" err="1"/>
              <a:t>záadásához</a:t>
            </a:r>
            <a:r>
              <a:rPr lang="hu-HU" dirty="0"/>
              <a:t> kattintson az ikonra</a:t>
            </a:r>
          </a:p>
        </p:txBody>
      </p:sp>
      <p:sp>
        <p:nvSpPr>
          <p:cNvPr id="22" name="Kép helyőrzője 3">
            <a:extLst>
              <a:ext uri="{FF2B5EF4-FFF2-40B4-BE49-F238E27FC236}">
                <a16:creationId xmlns:a16="http://schemas.microsoft.com/office/drawing/2014/main" id="{51565942-8816-734B-BEEE-1258F13B66DA}"/>
              </a:ext>
            </a:extLst>
          </p:cNvPr>
          <p:cNvSpPr>
            <a:spLocks noGrp="1"/>
          </p:cNvSpPr>
          <p:nvPr>
            <p:ph type="pic" sz="quarter" idx="29" hasCustomPrompt="1"/>
          </p:nvPr>
        </p:nvSpPr>
        <p:spPr>
          <a:xfrm>
            <a:off x="8621493" y="2358090"/>
            <a:ext cx="854075" cy="854075"/>
          </a:xfrm>
        </p:spPr>
        <p:txBody>
          <a:bodyPr rtlCol="0"/>
          <a:lstStyle>
            <a:lvl1pPr marL="0" indent="0" rtl="0">
              <a:buNone/>
              <a:defRPr sz="1300"/>
            </a:lvl1pPr>
          </a:lstStyle>
          <a:p>
            <a:pPr rtl="0"/>
            <a:r>
              <a:rPr lang="hu-HU" dirty="0"/>
              <a:t>Kép hoz-</a:t>
            </a:r>
            <a:r>
              <a:rPr lang="hu-HU" dirty="0" err="1"/>
              <a:t>záadásához</a:t>
            </a:r>
            <a:r>
              <a:rPr lang="hu-HU" dirty="0"/>
              <a:t> kattintson az ikonra</a:t>
            </a:r>
          </a:p>
        </p:txBody>
      </p:sp>
    </p:spTree>
    <p:extLst>
      <p:ext uri="{BB962C8B-B14F-4D97-AF65-F5344CB8AC3E}">
        <p14:creationId xmlns:p14="http://schemas.microsoft.com/office/powerpoint/2010/main" val="2237831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Köszönjük!">
    <p:bg>
      <p:bgPr>
        <a:solidFill>
          <a:schemeClr val="bg1"/>
        </a:solidFill>
        <a:effectLst/>
      </p:bgPr>
    </p:bg>
    <p:spTree>
      <p:nvGrpSpPr>
        <p:cNvPr id="1" name=""/>
        <p:cNvGrpSpPr/>
        <p:nvPr/>
      </p:nvGrpSpPr>
      <p:grpSpPr>
        <a:xfrm>
          <a:off x="0" y="0"/>
          <a:ext cx="0" cy="0"/>
          <a:chOff x="0" y="0"/>
          <a:chExt cx="0" cy="0"/>
        </a:xfrm>
      </p:grpSpPr>
      <p:sp>
        <p:nvSpPr>
          <p:cNvPr id="32" name="Kép helyőrzője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rtlCol="0"/>
          <a:lstStyle>
            <a:lvl1pPr marL="0" indent="0">
              <a:buNone/>
              <a:defRPr sz="1100" i="1">
                <a:latin typeface="Times New Roman" panose="02020603050405020304" pitchFamily="18" charset="0"/>
                <a:cs typeface="Times New Roman" panose="02020603050405020304" pitchFamily="18" charset="0"/>
              </a:defRPr>
            </a:lvl1pPr>
          </a:lstStyle>
          <a:p>
            <a:pPr rtl="0"/>
            <a:r>
              <a:rPr lang="hu-HU" dirty="0"/>
              <a:t>Szúrja be, vagy húzza a képet ide</a:t>
            </a:r>
          </a:p>
        </p:txBody>
      </p:sp>
      <p:sp>
        <p:nvSpPr>
          <p:cNvPr id="2" name="Cím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rtlCol="0" anchor="b" anchorCtr="0"/>
          <a:lstStyle>
            <a:lvl1pPr algn="r">
              <a:defRPr sz="6600" spc="-150">
                <a:solidFill>
                  <a:schemeClr val="bg1"/>
                </a:solidFill>
              </a:defRPr>
            </a:lvl1pPr>
          </a:lstStyle>
          <a:p>
            <a:pPr rtl="0"/>
            <a:r>
              <a:rPr lang="hu-HU" dirty="0"/>
              <a:t>Köszönjük!</a:t>
            </a:r>
          </a:p>
        </p:txBody>
      </p:sp>
      <p:sp>
        <p:nvSpPr>
          <p:cNvPr id="3" name="Alcím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rtlCol="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a:t>Kattintson ide az alcím mintájának szerkesztéséhez</a:t>
            </a:r>
            <a:endParaRPr lang="hu-HU" dirty="0"/>
          </a:p>
        </p:txBody>
      </p:sp>
      <p:cxnSp>
        <p:nvCxnSpPr>
          <p:cNvPr id="5" name="Egyenes összekötő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Szöveg helye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hu-HU" dirty="0"/>
              <a:t>Partner száma</a:t>
            </a:r>
          </a:p>
        </p:txBody>
      </p:sp>
      <p:sp>
        <p:nvSpPr>
          <p:cNvPr id="9" name="Szöveg helye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hu-HU" dirty="0"/>
              <a:t>E-mail vagy közösség média fogópontja</a:t>
            </a:r>
          </a:p>
        </p:txBody>
      </p:sp>
      <p:sp>
        <p:nvSpPr>
          <p:cNvPr id="8" name="Kép helyőrzője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rtlCol="0"/>
          <a:lstStyle>
            <a:lvl1pPr marL="0" indent="0">
              <a:buNone/>
              <a:defRPr>
                <a:solidFill>
                  <a:schemeClr val="bg1"/>
                </a:solidFill>
              </a:defRPr>
            </a:lvl1pPr>
          </a:lstStyle>
          <a:p>
            <a:pPr rtl="0"/>
            <a:r>
              <a:rPr lang="hu-HU" dirty="0"/>
              <a:t>Embléma</a:t>
            </a:r>
          </a:p>
        </p:txBody>
      </p:sp>
      <p:sp>
        <p:nvSpPr>
          <p:cNvPr id="10" name="Szöveg helye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hu-HU" dirty="0"/>
              <a:t>Webhely címe</a:t>
            </a:r>
          </a:p>
        </p:txBody>
      </p:sp>
    </p:spTree>
    <p:extLst>
      <p:ext uri="{BB962C8B-B14F-4D97-AF65-F5344CB8AC3E}">
        <p14:creationId xmlns:p14="http://schemas.microsoft.com/office/powerpoint/2010/main" val="991857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9F51544-C899-4A24-A293-BECCCBF9BF5A}"/>
              </a:ext>
            </a:extLst>
          </p:cNvPr>
          <p:cNvSpPr>
            <a:spLocks noGrp="1"/>
          </p:cNvSpPr>
          <p:nvPr>
            <p:ph type="title"/>
          </p:nvPr>
        </p:nvSpPr>
        <p:spPr>
          <a:xfrm>
            <a:off x="359597" y="184935"/>
            <a:ext cx="11486506" cy="1006867"/>
          </a:xfrm>
          <a:prstGeom prst="rect">
            <a:avLst/>
          </a:prstGeom>
        </p:spPr>
        <p:txBody>
          <a:bodyPr vert="horz" lIns="91440" tIns="45720" rIns="91440" bIns="45720" rtlCol="0" anchor="ctr">
            <a:normAutofit/>
          </a:bodyPr>
          <a:lstStyle/>
          <a:p>
            <a:r>
              <a:rPr lang="de-DE" dirty="0"/>
              <a:t>Titelmasterformat durch Klicken bearbeiten</a:t>
            </a:r>
            <a:endParaRPr lang="en-US" dirty="0"/>
          </a:p>
        </p:txBody>
      </p:sp>
      <p:sp>
        <p:nvSpPr>
          <p:cNvPr id="3" name="Textplatzhalter 2">
            <a:extLst>
              <a:ext uri="{FF2B5EF4-FFF2-40B4-BE49-F238E27FC236}">
                <a16:creationId xmlns:a16="http://schemas.microsoft.com/office/drawing/2014/main" id="{AD3E16B6-DD11-4C9A-89BA-C0D4BFD60703}"/>
              </a:ext>
            </a:extLst>
          </p:cNvPr>
          <p:cNvSpPr>
            <a:spLocks noGrp="1"/>
          </p:cNvSpPr>
          <p:nvPr>
            <p:ph type="body" idx="1"/>
          </p:nvPr>
        </p:nvSpPr>
        <p:spPr>
          <a:xfrm>
            <a:off x="359597" y="1466029"/>
            <a:ext cx="11486506" cy="4503256"/>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Fußzeilenplatzhalter 4">
            <a:extLst>
              <a:ext uri="{FF2B5EF4-FFF2-40B4-BE49-F238E27FC236}">
                <a16:creationId xmlns:a16="http://schemas.microsoft.com/office/drawing/2014/main" id="{11C7139C-AF99-4099-9EAF-00A6E7960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de-DE" dirty="0"/>
              <a:t>www.project-cola.eu</a:t>
            </a:r>
          </a:p>
        </p:txBody>
      </p:sp>
      <p:sp>
        <p:nvSpPr>
          <p:cNvPr id="4" name="Datumsplatzhalter 3">
            <a:extLst>
              <a:ext uri="{FF2B5EF4-FFF2-40B4-BE49-F238E27FC236}">
                <a16:creationId xmlns:a16="http://schemas.microsoft.com/office/drawing/2014/main" id="{105520AC-1B96-4CC4-B099-6CA5DEDB86E1}"/>
              </a:ext>
            </a:extLst>
          </p:cNvPr>
          <p:cNvSpPr>
            <a:spLocks noGrp="1"/>
          </p:cNvSpPr>
          <p:nvPr>
            <p:ph type="dt" sz="half" idx="2"/>
          </p:nvPr>
        </p:nvSpPr>
        <p:spPr>
          <a:xfrm>
            <a:off x="1696133" y="6379056"/>
            <a:ext cx="2197773" cy="385212"/>
          </a:xfrm>
          <a:prstGeom prst="rect">
            <a:avLst/>
          </a:prstGeom>
        </p:spPr>
        <p:txBody>
          <a:bodyPr vert="horz" lIns="91440" tIns="45720" rIns="91440" bIns="45720" rtlCol="0" anchor="ctr"/>
          <a:lstStyle>
            <a:lvl1pPr algn="l">
              <a:defRPr sz="1200">
                <a:solidFill>
                  <a:schemeClr val="tx1"/>
                </a:solidFill>
              </a:defRPr>
            </a:lvl1pPr>
          </a:lstStyle>
          <a:p>
            <a:fld id="{F282C22B-FB8C-4641-B6F6-7F95742E7C2A}" type="datetime1">
              <a:rPr lang="en-US" smtClean="0"/>
              <a:t>3/25/2022</a:t>
            </a:fld>
            <a:endParaRPr lang="en-US" dirty="0"/>
          </a:p>
        </p:txBody>
      </p:sp>
      <p:sp>
        <p:nvSpPr>
          <p:cNvPr id="6" name="Foliennummernplatzhalter 5">
            <a:extLst>
              <a:ext uri="{FF2B5EF4-FFF2-40B4-BE49-F238E27FC236}">
                <a16:creationId xmlns:a16="http://schemas.microsoft.com/office/drawing/2014/main" id="{F3C1E163-8F4B-45D5-B5C4-6002BE31B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955D2CB3-FAB5-4AC1-8180-4167EE2129B0}" type="slidenum">
              <a:rPr lang="en-US" smtClean="0"/>
              <a:pPr/>
              <a:t>‹#›</a:t>
            </a:fld>
            <a:endParaRPr lang="en-US" dirty="0"/>
          </a:p>
        </p:txBody>
      </p:sp>
    </p:spTree>
    <p:extLst>
      <p:ext uri="{BB962C8B-B14F-4D97-AF65-F5344CB8AC3E}">
        <p14:creationId xmlns:p14="http://schemas.microsoft.com/office/powerpoint/2010/main" val="604290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8" r:id="rId5"/>
    <p:sldLayoutId id="2147483659" r:id="rId6"/>
    <p:sldLayoutId id="2147483660" r:id="rId7"/>
    <p:sldLayoutId id="2147483661"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hyperlink" Target="https://www.researchgate.net/publication/2457050_Neural_Control_Theory_an_Overview" TargetMode="External"/><Relationship Id="rId3" Type="http://schemas.openxmlformats.org/officeDocument/2006/relationships/image" Target="../media/image2.png"/><Relationship Id="rId7" Type="http://schemas.openxmlformats.org/officeDocument/2006/relationships/hyperlink" Target="https://web.stanford.edu/class/ee373b/NNselflearningcontrolsystems.pdf"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en.wikipedia.org/wiki/Machine_learning_control" TargetMode="External"/><Relationship Id="rId5" Type="http://schemas.openxmlformats.org/officeDocument/2006/relationships/hyperlink" Target="https://ieeexplore.ieee.org/document/537106" TargetMode="External"/><Relationship Id="rId10" Type="http://schemas.openxmlformats.org/officeDocument/2006/relationships/hyperlink" Target="https://scholar.google.hu/scholar?q=control+theory+neural+network&amp;hl=hu&amp;as_sdt=0&amp;as_vis=1&amp;oi=scholart" TargetMode="External"/><Relationship Id="rId4" Type="http://schemas.microsoft.com/office/2007/relationships/hdphoto" Target="../media/hdphoto1.wdp"/><Relationship Id="rId9" Type="http://schemas.openxmlformats.org/officeDocument/2006/relationships/hyperlink" Target="https://www.amazon.com/Neural-Networks-Robotic-Control-Applications/dp/013119892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8.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4.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29.png"/><Relationship Id="rId2" Type="http://schemas.openxmlformats.org/officeDocument/2006/relationships/image" Target="../media/image20.jpg"/><Relationship Id="rId1" Type="http://schemas.openxmlformats.org/officeDocument/2006/relationships/slideLayout" Target="../slideLayouts/slideLayout8.xml"/><Relationship Id="rId6" Type="http://schemas.openxmlformats.org/officeDocument/2006/relationships/image" Target="../media/image24.svg"/><Relationship Id="rId11" Type="http://schemas.openxmlformats.org/officeDocument/2006/relationships/image" Target="../media/image28.svg"/><Relationship Id="rId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image" Target="../media/image22.svg"/><Relationship Id="rId9" Type="http://schemas.openxmlformats.org/officeDocument/2006/relationships/hyperlink" Target="http://www.sztaki.h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Címe</a:t>
            </a:r>
            <a:endParaRPr lang="hu-HU" sz="4800" dirty="0">
              <a:solidFill>
                <a:schemeClr val="bg1"/>
              </a:solidFill>
              <a:latin typeface="Georgia" panose="02040502050405020303" pitchFamily="18" charset="0"/>
              <a:cs typeface="Calibri Light" panose="020F0302020204030204" pitchFamily="34" charset="0"/>
            </a:endParaRPr>
          </a:p>
        </p:txBody>
      </p:sp>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848140" y="2862470"/>
            <a:ext cx="10906538" cy="3995530"/>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Egy adaptív erőforrás szabályozó rendszer</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Alcím</a:t>
            </a:r>
          </a:p>
          <a:p>
            <a:pPr algn="l">
              <a:lnSpc>
                <a:spcPct val="100000"/>
              </a:lnSpc>
            </a:pPr>
            <a:r>
              <a:rPr lang="hu-HU" sz="3600" dirty="0" err="1">
                <a:solidFill>
                  <a:schemeClr val="bg1"/>
                </a:solidFill>
                <a:latin typeface="Georgia" panose="02040502050405020303" pitchFamily="18" charset="0"/>
                <a:cs typeface="Arial" panose="020B0604020202020204" pitchFamily="34" charset="0"/>
              </a:rPr>
              <a:t>Theory</a:t>
            </a:r>
            <a:r>
              <a:rPr lang="hu-HU" sz="3600" dirty="0">
                <a:solidFill>
                  <a:schemeClr val="bg1"/>
                </a:solidFill>
                <a:latin typeface="Georgia" panose="02040502050405020303" pitchFamily="18" charset="0"/>
                <a:cs typeface="Arial" panose="020B0604020202020204" pitchFamily="34" charset="0"/>
              </a:rPr>
              <a:t> and </a:t>
            </a:r>
            <a:r>
              <a:rPr lang="hu-HU" sz="3600" dirty="0" err="1">
                <a:solidFill>
                  <a:schemeClr val="bg1"/>
                </a:solidFill>
                <a:latin typeface="Georgia" panose="02040502050405020303" pitchFamily="18" charset="0"/>
                <a:cs typeface="Arial" panose="020B0604020202020204" pitchFamily="34" charset="0"/>
              </a:rPr>
              <a:t>Practice</a:t>
            </a:r>
            <a:endParaRPr lang="hu-HU" sz="3600" dirty="0">
              <a:solidFill>
                <a:schemeClr val="bg1"/>
              </a:solidFill>
              <a:latin typeface="Georgia" panose="02040502050405020303" pitchFamily="18"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An </a:t>
            </a:r>
            <a:r>
              <a:rPr lang="hu-HU" dirty="0" err="1">
                <a:solidFill>
                  <a:schemeClr val="bg1"/>
                </a:solidFill>
                <a:latin typeface="Arial" panose="020B0604020202020204" pitchFamily="34" charset="0"/>
                <a:cs typeface="Arial" panose="020B0604020202020204" pitchFamily="34" charset="0"/>
              </a:rPr>
              <a:t>Adaptiv</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Resource</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Controll</a:t>
            </a:r>
            <a:r>
              <a:rPr lang="hu-HU" dirty="0">
                <a:solidFill>
                  <a:schemeClr val="bg1"/>
                </a:solidFill>
                <a:latin typeface="Arial" panose="020B0604020202020204" pitchFamily="34" charset="0"/>
                <a:cs typeface="Arial" panose="020B0604020202020204" pitchFamily="34" charset="0"/>
              </a:rPr>
              <a:t> System – </a:t>
            </a:r>
            <a:r>
              <a:rPr lang="hu-HU" dirty="0" err="1">
                <a:solidFill>
                  <a:schemeClr val="bg1"/>
                </a:solidFill>
                <a:latin typeface="Arial" panose="020B0604020202020204" pitchFamily="34" charset="0"/>
                <a:cs typeface="Arial" panose="020B0604020202020204" pitchFamily="34" charset="0"/>
              </a:rPr>
              <a:t>Theory</a:t>
            </a:r>
            <a:r>
              <a:rPr lang="hu-HU" dirty="0">
                <a:solidFill>
                  <a:schemeClr val="bg1"/>
                </a:solidFill>
                <a:latin typeface="Arial" panose="020B0604020202020204" pitchFamily="34" charset="0"/>
                <a:cs typeface="Arial" panose="020B0604020202020204" pitchFamily="34" charset="0"/>
              </a:rPr>
              <a:t> and </a:t>
            </a:r>
            <a:r>
              <a:rPr lang="hu-HU" dirty="0" err="1">
                <a:solidFill>
                  <a:schemeClr val="bg1"/>
                </a:solidFill>
                <a:latin typeface="Arial" panose="020B0604020202020204" pitchFamily="34" charset="0"/>
                <a:cs typeface="Arial" panose="020B0604020202020204" pitchFamily="34" charset="0"/>
              </a:rPr>
              <a:t>Practice</a:t>
            </a:r>
            <a:r>
              <a:rPr lang="hu-HU" dirty="0">
                <a:solidFill>
                  <a:schemeClr val="bg1"/>
                </a:solidFill>
                <a:latin typeface="Arial" panose="020B0604020202020204" pitchFamily="34" charset="0"/>
                <a:cs typeface="Arial" panose="020B0604020202020204" pitchFamily="34" charset="0"/>
              </a:rPr>
              <a:t>.</a:t>
            </a:r>
          </a:p>
          <a:p>
            <a:pPr algn="l">
              <a:lnSpc>
                <a:spcPct val="100000"/>
              </a:lnSpc>
            </a:pPr>
            <a:r>
              <a:rPr lang="hu-HU" dirty="0">
                <a:solidFill>
                  <a:schemeClr val="bg1"/>
                </a:solidFill>
                <a:latin typeface="Arial" panose="020B0604020202020204" pitchFamily="34" charset="0"/>
                <a:cs typeface="Arial" panose="020B0604020202020204" pitchFamily="34" charset="0"/>
              </a:rPr>
              <a:t>Vagy</a:t>
            </a:r>
          </a:p>
          <a:p>
            <a:pPr algn="l">
              <a:lnSpc>
                <a:spcPct val="100000"/>
              </a:lnSpc>
            </a:pPr>
            <a:r>
              <a:rPr lang="hu-HU" dirty="0" err="1">
                <a:solidFill>
                  <a:schemeClr val="bg1"/>
                </a:solidFill>
                <a:latin typeface="Arial" panose="020B0604020202020204" pitchFamily="34" charset="0"/>
                <a:cs typeface="Arial" panose="020B0604020202020204" pitchFamily="34" charset="0"/>
              </a:rPr>
              <a:t>Neuráis</a:t>
            </a:r>
            <a:r>
              <a:rPr lang="hu-HU" dirty="0">
                <a:solidFill>
                  <a:schemeClr val="bg1"/>
                </a:solidFill>
                <a:latin typeface="Arial" panose="020B0604020202020204" pitchFamily="34" charset="0"/>
                <a:cs typeface="Arial" panose="020B0604020202020204" pitchFamily="34" charset="0"/>
              </a:rPr>
              <a:t> Hálón alapuló adaptív szabályozás elmélet – Elméletben és gyakorlatban</a:t>
            </a:r>
          </a:p>
        </p:txBody>
      </p:sp>
      <p:sp>
        <p:nvSpPr>
          <p:cNvPr id="5" name="Szöveg helye 14">
            <a:extLst>
              <a:ext uri="{FF2B5EF4-FFF2-40B4-BE49-F238E27FC236}">
                <a16:creationId xmlns:a16="http://schemas.microsoft.com/office/drawing/2014/main" id="{811D0489-8A5A-45CE-8B42-F3B53182DC64}"/>
              </a:ext>
            </a:extLst>
          </p:cNvPr>
          <p:cNvSpPr txBox="1">
            <a:spLocks/>
          </p:cNvSpPr>
          <p:nvPr/>
        </p:nvSpPr>
        <p:spPr>
          <a:xfrm>
            <a:off x="7977809" y="768626"/>
            <a:ext cx="3672946" cy="532264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dirty="0">
                <a:solidFill>
                  <a:schemeClr val="bg1"/>
                </a:solidFill>
                <a:latin typeface="Arial" panose="020B0604020202020204" pitchFamily="34" charset="0"/>
                <a:cs typeface="Arial" panose="020B0604020202020204" pitchFamily="34" charset="0"/>
              </a:rPr>
              <a:t>Irányítás elmélet, Szabályozás elmélet, Vezérlés elmélet, </a:t>
            </a:r>
          </a:p>
        </p:txBody>
      </p:sp>
    </p:spTree>
    <p:extLst>
      <p:ext uri="{BB962C8B-B14F-4D97-AF65-F5344CB8AC3E}">
        <p14:creationId xmlns:p14="http://schemas.microsoft.com/office/powerpoint/2010/main" val="78064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848140" y="821635"/>
            <a:ext cx="10906538" cy="603636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További alcímek és témák amelyek azonosak az enyémmel</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Alcím</a:t>
            </a:r>
          </a:p>
          <a:p>
            <a:pPr algn="l">
              <a:lnSpc>
                <a:spcPct val="100000"/>
              </a:lnSpc>
            </a:pPr>
            <a:r>
              <a:rPr lang="hu-HU" sz="3600" dirty="0" err="1">
                <a:solidFill>
                  <a:schemeClr val="bg1"/>
                </a:solidFill>
                <a:latin typeface="Georgia" panose="02040502050405020303" pitchFamily="18" charset="0"/>
                <a:cs typeface="Arial" panose="020B0604020202020204" pitchFamily="34" charset="0"/>
              </a:rPr>
              <a:t>Theory</a:t>
            </a:r>
            <a:r>
              <a:rPr lang="hu-HU" sz="3600" dirty="0">
                <a:solidFill>
                  <a:schemeClr val="bg1"/>
                </a:solidFill>
                <a:latin typeface="Georgia" panose="02040502050405020303" pitchFamily="18" charset="0"/>
                <a:cs typeface="Arial" panose="020B0604020202020204" pitchFamily="34" charset="0"/>
              </a:rPr>
              <a:t> and </a:t>
            </a:r>
            <a:r>
              <a:rPr lang="hu-HU" sz="3600" dirty="0" err="1">
                <a:solidFill>
                  <a:schemeClr val="bg1"/>
                </a:solidFill>
                <a:latin typeface="Georgia" panose="02040502050405020303" pitchFamily="18" charset="0"/>
                <a:cs typeface="Arial" panose="020B0604020202020204" pitchFamily="34" charset="0"/>
              </a:rPr>
              <a:t>Practice</a:t>
            </a:r>
            <a:endParaRPr lang="hu-HU" sz="3600" dirty="0">
              <a:solidFill>
                <a:schemeClr val="bg1"/>
              </a:solidFill>
              <a:latin typeface="Georgia" panose="02040502050405020303" pitchFamily="18" charset="0"/>
              <a:cs typeface="Arial" panose="020B0604020202020204" pitchFamily="34" charset="0"/>
            </a:endParaRPr>
          </a:p>
          <a:p>
            <a:pPr algn="l">
              <a:lnSpc>
                <a:spcPct val="100000"/>
              </a:lnSpc>
            </a:pPr>
            <a:r>
              <a:rPr lang="en-US" dirty="0">
                <a:solidFill>
                  <a:schemeClr val="bg1"/>
                </a:solidFill>
                <a:latin typeface="Arial" panose="020B0604020202020204" pitchFamily="34" charset="0"/>
                <a:cs typeface="Arial" panose="020B0604020202020204" pitchFamily="34" charset="0"/>
              </a:rPr>
              <a:t>Neural networks for self-learning control systems - Stanford ...</a:t>
            </a: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en-US" dirty="0">
                <a:solidFill>
                  <a:schemeClr val="bg1"/>
                </a:solidFill>
                <a:latin typeface="Arial" panose="020B0604020202020204" pitchFamily="34" charset="0"/>
                <a:cs typeface="Arial" panose="020B0604020202020204" pitchFamily="34" charset="0"/>
              </a:rPr>
              <a:t>Robust Control Theory Based Stability Certificates for Neural ...</a:t>
            </a: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en-US" u="sng" dirty="0">
                <a:hlinkClick r:id="rId5"/>
              </a:rPr>
              <a:t>Neural networks for control theory and practice - IEEE Xplore</a:t>
            </a:r>
          </a:p>
          <a:p>
            <a:pPr algn="l">
              <a:lnSpc>
                <a:spcPct val="100000"/>
              </a:lnSpc>
            </a:pPr>
            <a:r>
              <a:rPr lang="hu-HU" u="sng" dirty="0" err="1">
                <a:hlinkClick r:id="rId6"/>
              </a:rPr>
              <a:t>Machine</a:t>
            </a:r>
            <a:r>
              <a:rPr lang="hu-HU" u="sng" dirty="0">
                <a:hlinkClick r:id="rId6"/>
              </a:rPr>
              <a:t> </a:t>
            </a:r>
            <a:r>
              <a:rPr lang="hu-HU" u="sng" dirty="0" err="1">
                <a:hlinkClick r:id="rId6"/>
              </a:rPr>
              <a:t>learning</a:t>
            </a:r>
            <a:r>
              <a:rPr lang="hu-HU" u="sng" dirty="0">
                <a:hlinkClick r:id="rId6"/>
              </a:rPr>
              <a:t> </a:t>
            </a:r>
            <a:r>
              <a:rPr lang="hu-HU" u="sng" dirty="0" err="1">
                <a:hlinkClick r:id="rId6"/>
              </a:rPr>
              <a:t>control</a:t>
            </a:r>
            <a:r>
              <a:rPr lang="hu-HU" u="sng" dirty="0">
                <a:hlinkClick r:id="rId6"/>
              </a:rPr>
              <a:t> - Wikipedia</a:t>
            </a:r>
          </a:p>
          <a:p>
            <a:pPr algn="l">
              <a:lnSpc>
                <a:spcPct val="100000"/>
              </a:lnSpc>
            </a:pPr>
            <a:r>
              <a:rPr lang="en-US" u="sng" dirty="0">
                <a:hlinkClick r:id="rId7"/>
              </a:rPr>
              <a:t>Neural networks for self-learning control systems - Stanford ...</a:t>
            </a:r>
          </a:p>
          <a:p>
            <a:pPr algn="l">
              <a:lnSpc>
                <a:spcPct val="100000"/>
              </a:lnSpc>
            </a:pPr>
            <a:r>
              <a:rPr lang="en-US" dirty="0">
                <a:hlinkClick r:id="rId8"/>
              </a:rPr>
              <a:t>(PDF) Neural Control Theory: an Overview - ResearchGate</a:t>
            </a:r>
          </a:p>
          <a:p>
            <a:pPr algn="l">
              <a:lnSpc>
                <a:spcPct val="100000"/>
              </a:lnSpc>
            </a:pPr>
            <a:r>
              <a:rPr lang="en-US" dirty="0">
                <a:hlinkClick r:id="rId9"/>
              </a:rPr>
              <a:t>Neural Networks in Robotic Control: Theory and Applications</a:t>
            </a:r>
            <a:endParaRPr lang="hu-HU" dirty="0">
              <a:hlinkClick r:id="rId9"/>
            </a:endParaRPr>
          </a:p>
          <a:p>
            <a:pPr algn="l">
              <a:lnSpc>
                <a:spcPct val="100000"/>
              </a:lnSpc>
            </a:pPr>
            <a:r>
              <a:rPr lang="hu-HU" u="sng" dirty="0">
                <a:hlinkClick r:id="rId10"/>
              </a:rPr>
              <a:t>Tudományos cikkek - "</a:t>
            </a:r>
            <a:r>
              <a:rPr lang="hu-HU" b="1" u="sng" dirty="0" err="1">
                <a:hlinkClick r:id="rId10"/>
              </a:rPr>
              <a:t>control</a:t>
            </a:r>
            <a:r>
              <a:rPr lang="hu-HU" b="1" u="sng" dirty="0">
                <a:hlinkClick r:id="rId10"/>
              </a:rPr>
              <a:t> </a:t>
            </a:r>
            <a:r>
              <a:rPr lang="hu-HU" b="1" u="sng" dirty="0" err="1">
                <a:hlinkClick r:id="rId10"/>
              </a:rPr>
              <a:t>theory</a:t>
            </a:r>
            <a:r>
              <a:rPr lang="hu-HU" b="1" u="sng" dirty="0">
                <a:hlinkClick r:id="rId10"/>
              </a:rPr>
              <a:t> </a:t>
            </a:r>
            <a:r>
              <a:rPr lang="hu-HU" b="1" u="sng" dirty="0" err="1">
                <a:hlinkClick r:id="rId10"/>
              </a:rPr>
              <a:t>neural</a:t>
            </a:r>
            <a:r>
              <a:rPr lang="hu-HU" b="1" u="sng" dirty="0">
                <a:hlinkClick r:id="rId10"/>
              </a:rPr>
              <a:t> </a:t>
            </a:r>
            <a:r>
              <a:rPr lang="hu-HU" b="1" u="sng" dirty="0" err="1">
                <a:hlinkClick r:id="rId10"/>
              </a:rPr>
              <a:t>network</a:t>
            </a:r>
            <a:r>
              <a:rPr lang="hu-HU" u="sng" dirty="0">
                <a:hlinkClick r:id="rId10"/>
              </a:rPr>
              <a:t>"</a:t>
            </a:r>
            <a:endParaRPr lang="hu-HU" dirty="0"/>
          </a:p>
          <a:p>
            <a:pPr algn="l">
              <a:lnSpc>
                <a:spcPct val="100000"/>
              </a:lnSpc>
            </a:pPr>
            <a:endParaRPr lang="hu-H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076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848140" y="662608"/>
            <a:ext cx="10906538" cy="3995530"/>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Egy adaptív erőforrás szabályozó rendszer</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Alcím</a:t>
            </a:r>
          </a:p>
          <a:p>
            <a:pPr algn="l">
              <a:lnSpc>
                <a:spcPct val="100000"/>
              </a:lnSpc>
            </a:pPr>
            <a:r>
              <a:rPr lang="hu-HU" sz="3600" dirty="0" err="1">
                <a:solidFill>
                  <a:schemeClr val="bg1"/>
                </a:solidFill>
                <a:latin typeface="Georgia" panose="02040502050405020303" pitchFamily="18" charset="0"/>
                <a:cs typeface="Arial" panose="020B0604020202020204" pitchFamily="34" charset="0"/>
              </a:rPr>
              <a:t>Theory</a:t>
            </a:r>
            <a:r>
              <a:rPr lang="hu-HU" sz="3600" dirty="0">
                <a:solidFill>
                  <a:schemeClr val="bg1"/>
                </a:solidFill>
                <a:latin typeface="Georgia" panose="02040502050405020303" pitchFamily="18" charset="0"/>
                <a:cs typeface="Arial" panose="020B0604020202020204" pitchFamily="34" charset="0"/>
              </a:rPr>
              <a:t> and </a:t>
            </a:r>
            <a:r>
              <a:rPr lang="hu-HU" sz="3600" dirty="0" err="1">
                <a:solidFill>
                  <a:schemeClr val="bg1"/>
                </a:solidFill>
                <a:latin typeface="Georgia" panose="02040502050405020303" pitchFamily="18" charset="0"/>
                <a:cs typeface="Arial" panose="020B0604020202020204" pitchFamily="34" charset="0"/>
              </a:rPr>
              <a:t>Practice</a:t>
            </a:r>
            <a:endParaRPr lang="hu-HU" sz="3600" dirty="0">
              <a:solidFill>
                <a:schemeClr val="bg1"/>
              </a:solidFill>
              <a:latin typeface="Georgia" panose="02040502050405020303" pitchFamily="18"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Szólhatna arról a cikk, hogy a Rendszer Adaptív.</a:t>
            </a:r>
          </a:p>
          <a:p>
            <a:pPr algn="l">
              <a:lnSpc>
                <a:spcPct val="100000"/>
              </a:lnSpc>
            </a:pPr>
            <a:r>
              <a:rPr lang="hu-HU" dirty="0">
                <a:solidFill>
                  <a:schemeClr val="bg1"/>
                </a:solidFill>
                <a:latin typeface="Arial" panose="020B0604020202020204" pitchFamily="34" charset="0"/>
                <a:cs typeface="Arial" panose="020B0604020202020204" pitchFamily="34" charset="0"/>
              </a:rPr>
              <a:t>Ez ugyanis kurvára nem volt kidomborítva az eredeti cikkben én meg kurvára ezt szeretném kutatni.</a:t>
            </a:r>
          </a:p>
          <a:p>
            <a:pPr algn="l">
              <a:lnSpc>
                <a:spcPct val="100000"/>
              </a:lnSpc>
            </a:pPr>
            <a:r>
              <a:rPr lang="hu-HU" dirty="0">
                <a:solidFill>
                  <a:schemeClr val="bg1"/>
                </a:solidFill>
                <a:latin typeface="Arial" panose="020B0604020202020204" pitchFamily="34" charset="0"/>
                <a:cs typeface="Arial" panose="020B0604020202020204" pitchFamily="34" charset="0"/>
              </a:rPr>
              <a:t>Hogy adaptív szabályozás neurális hálóval felhő erőforrások kiosztására.</a:t>
            </a:r>
          </a:p>
          <a:p>
            <a:pPr algn="l">
              <a:lnSpc>
                <a:spcPct val="100000"/>
              </a:lnSpc>
            </a:pPr>
            <a:r>
              <a:rPr lang="hu-HU" dirty="0">
                <a:solidFill>
                  <a:schemeClr val="bg1"/>
                </a:solidFill>
                <a:latin typeface="Arial" panose="020B0604020202020204" pitchFamily="34" charset="0"/>
                <a:cs typeface="Arial" panose="020B0604020202020204" pitchFamily="34" charset="0"/>
              </a:rPr>
              <a:t>Annyi van, hogy adaptáltam egy módszert a virtuális erőforrások dinamikus kiosztására.</a:t>
            </a:r>
          </a:p>
          <a:p>
            <a:pPr algn="l">
              <a:lnSpc>
                <a:spcPct val="100000"/>
              </a:lnSpc>
            </a:pPr>
            <a:r>
              <a:rPr lang="hu-HU" dirty="0">
                <a:solidFill>
                  <a:schemeClr val="bg1"/>
                </a:solidFill>
                <a:latin typeface="Arial" panose="020B0604020202020204" pitchFamily="34" charset="0"/>
                <a:cs typeface="Arial" panose="020B0604020202020204" pitchFamily="34" charset="0"/>
              </a:rPr>
              <a:t>Kulcsszavak,:</a:t>
            </a:r>
          </a:p>
          <a:p>
            <a:pPr algn="l">
              <a:lnSpc>
                <a:spcPct val="100000"/>
              </a:lnSpc>
            </a:pPr>
            <a:r>
              <a:rPr lang="hu-HU" dirty="0">
                <a:solidFill>
                  <a:schemeClr val="bg1"/>
                </a:solidFill>
                <a:latin typeface="Arial" panose="020B0604020202020204" pitchFamily="34" charset="0"/>
                <a:cs typeface="Arial" panose="020B0604020202020204" pitchFamily="34" charset="0"/>
              </a:rPr>
              <a:t>Adaptív, dinamikus erőforrás szabályozás, vezérlés, </a:t>
            </a:r>
            <a:r>
              <a:rPr lang="hu-HU">
                <a:solidFill>
                  <a:schemeClr val="bg1"/>
                </a:solidFill>
                <a:latin typeface="Arial" panose="020B0604020202020204" pitchFamily="34" charset="0"/>
                <a:cs typeface="Arial" panose="020B0604020202020204" pitchFamily="34" charset="0"/>
              </a:rPr>
              <a:t>neurális háló</a:t>
            </a:r>
            <a:endParaRPr lang="hu-H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579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a:extLst>
              <a:ext uri="{FF2B5EF4-FFF2-40B4-BE49-F238E27FC236}">
                <a16:creationId xmlns:a16="http://schemas.microsoft.com/office/drawing/2014/main" id="{C0B7AF93-0E87-420C-8E6E-1E2EB2E13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8951"/>
            <a:ext cx="12192000" cy="4850668"/>
          </a:xfrm>
          <a:prstGeom prst="rect">
            <a:avLst/>
          </a:prstGeom>
        </p:spPr>
      </p:pic>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tx1"/>
                </a:solidFill>
                <a:latin typeface="Georgia" panose="02040502050405020303" pitchFamily="18" charset="0"/>
                <a:cs typeface="Arial" panose="020B0604020202020204" pitchFamily="34" charset="0"/>
              </a:rPr>
              <a:t>Concept</a:t>
            </a:r>
            <a:r>
              <a:rPr lang="hu-HU" sz="4800" dirty="0">
                <a:solidFill>
                  <a:schemeClr val="tx1"/>
                </a:solidFill>
                <a:latin typeface="Georgia" panose="02040502050405020303" pitchFamily="18" charset="0"/>
                <a:cs typeface="Arial" panose="020B0604020202020204" pitchFamily="34" charset="0"/>
              </a:rPr>
              <a:t> </a:t>
            </a:r>
            <a:r>
              <a:rPr lang="hu-HU" sz="4800" dirty="0" err="1">
                <a:solidFill>
                  <a:schemeClr val="tx1"/>
                </a:solidFill>
                <a:latin typeface="Georgia" panose="02040502050405020303" pitchFamily="18" charset="0"/>
                <a:cs typeface="Arial" panose="020B0604020202020204" pitchFamily="34" charset="0"/>
              </a:rPr>
              <a:t>drift</a:t>
            </a:r>
            <a:r>
              <a:rPr lang="hu-HU" sz="4800" dirty="0">
                <a:solidFill>
                  <a:schemeClr val="tx1"/>
                </a:solidFill>
                <a:latin typeface="Georgia" panose="02040502050405020303" pitchFamily="18" charset="0"/>
                <a:cs typeface="Arial" panose="020B0604020202020204" pitchFamily="34" charset="0"/>
              </a:rPr>
              <a:t> – </a:t>
            </a:r>
            <a:r>
              <a:rPr lang="hu-HU" sz="4800" dirty="0" err="1">
                <a:solidFill>
                  <a:schemeClr val="tx1"/>
                </a:solidFill>
                <a:latin typeface="Georgia" panose="02040502050405020303" pitchFamily="18" charset="0"/>
                <a:cs typeface="Arial" panose="020B0604020202020204" pitchFamily="34" charset="0"/>
              </a:rPr>
              <a:t>exp</a:t>
            </a:r>
            <a:r>
              <a:rPr lang="hu-HU" sz="4800" dirty="0">
                <a:solidFill>
                  <a:schemeClr val="tx1"/>
                </a:solidFill>
                <a:latin typeface="Georgia" panose="02040502050405020303" pitchFamily="18" charset="0"/>
                <a:cs typeface="Arial" panose="020B0604020202020204" pitchFamily="34" charset="0"/>
              </a:rPr>
              <a:t> 001</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3352799"/>
            <a:ext cx="2360980" cy="2107096"/>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Elindul</a:t>
            </a:r>
          </a:p>
          <a:p>
            <a:pPr algn="l">
              <a:lnSpc>
                <a:spcPct val="100000"/>
              </a:lnSpc>
            </a:pPr>
            <a:r>
              <a:rPr lang="hu-HU" dirty="0">
                <a:solidFill>
                  <a:schemeClr val="tx1"/>
                </a:solidFill>
                <a:latin typeface="Arial" panose="020B0604020202020204" pitchFamily="34" charset="0"/>
                <a:cs typeface="Arial" panose="020B0604020202020204" pitchFamily="34" charset="0"/>
              </a:rPr>
              <a:t>Majd menet közben megváltoztattam a szabályt ami alapján az út „közepe” előáll – magyarul a szenzorok és a válaszidő közötti kapcsolat, ha úgy tetszik.</a:t>
            </a:r>
          </a:p>
        </p:txBody>
      </p:sp>
      <p:cxnSp>
        <p:nvCxnSpPr>
          <p:cNvPr id="6" name="Egyenes összekötő nyíllal 5">
            <a:extLst>
              <a:ext uri="{FF2B5EF4-FFF2-40B4-BE49-F238E27FC236}">
                <a16:creationId xmlns:a16="http://schemas.microsoft.com/office/drawing/2014/main" id="{EEF2FEAF-6574-4277-894B-642ED75100C1}"/>
              </a:ext>
            </a:extLst>
          </p:cNvPr>
          <p:cNvCxnSpPr>
            <a:cxnSpLocks/>
          </p:cNvCxnSpPr>
          <p:nvPr/>
        </p:nvCxnSpPr>
        <p:spPr>
          <a:xfrm flipH="1" flipV="1">
            <a:off x="3048000" y="3670852"/>
            <a:ext cx="197737" cy="73549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Szöveg helye 14">
            <a:extLst>
              <a:ext uri="{FF2B5EF4-FFF2-40B4-BE49-F238E27FC236}">
                <a16:creationId xmlns:a16="http://schemas.microsoft.com/office/drawing/2014/main" id="{2090F220-D788-4229-B5C7-1CF9C5C5F51A}"/>
              </a:ext>
            </a:extLst>
          </p:cNvPr>
          <p:cNvSpPr txBox="1">
            <a:spLocks/>
          </p:cNvSpPr>
          <p:nvPr/>
        </p:nvSpPr>
        <p:spPr>
          <a:xfrm>
            <a:off x="2902227" y="4427212"/>
            <a:ext cx="2360980" cy="82163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Itt változik</a:t>
            </a:r>
            <a:br>
              <a:rPr lang="hu-HU" sz="2000" dirty="0">
                <a:solidFill>
                  <a:schemeClr val="tx1"/>
                </a:solidFill>
                <a:latin typeface="Georgia" panose="02040502050405020303" pitchFamily="18" charset="0"/>
                <a:cs typeface="Calibri Light" panose="020F0302020204030204" pitchFamily="34" charset="0"/>
              </a:rPr>
            </a:br>
            <a:r>
              <a:rPr lang="hu-HU" sz="2000" dirty="0">
                <a:solidFill>
                  <a:schemeClr val="tx1"/>
                </a:solidFill>
                <a:latin typeface="Georgia" panose="02040502050405020303" pitchFamily="18" charset="0"/>
                <a:cs typeface="Calibri Light" panose="020F0302020204030204" pitchFamily="34" charset="0"/>
              </a:rPr>
              <a:t>meg</a:t>
            </a:r>
          </a:p>
        </p:txBody>
      </p:sp>
      <p:sp>
        <p:nvSpPr>
          <p:cNvPr id="18" name="Szöveg helye 14">
            <a:extLst>
              <a:ext uri="{FF2B5EF4-FFF2-40B4-BE49-F238E27FC236}">
                <a16:creationId xmlns:a16="http://schemas.microsoft.com/office/drawing/2014/main" id="{DEC9938C-12FF-457C-B666-1666159D8FA5}"/>
              </a:ext>
            </a:extLst>
          </p:cNvPr>
          <p:cNvSpPr txBox="1">
            <a:spLocks/>
          </p:cNvSpPr>
          <p:nvPr/>
        </p:nvSpPr>
        <p:spPr>
          <a:xfrm>
            <a:off x="4567815" y="4638261"/>
            <a:ext cx="2360980" cy="82163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Itt meg rájön hogy mi van és alkalmazkodik.</a:t>
            </a:r>
          </a:p>
        </p:txBody>
      </p:sp>
      <p:cxnSp>
        <p:nvCxnSpPr>
          <p:cNvPr id="20" name="Egyenes összekötő nyíllal 19">
            <a:extLst>
              <a:ext uri="{FF2B5EF4-FFF2-40B4-BE49-F238E27FC236}">
                <a16:creationId xmlns:a16="http://schemas.microsoft.com/office/drawing/2014/main" id="{0AB522C0-6066-450D-A7D9-13242BDDB27C}"/>
              </a:ext>
            </a:extLst>
          </p:cNvPr>
          <p:cNvCxnSpPr>
            <a:cxnSpLocks/>
          </p:cNvCxnSpPr>
          <p:nvPr/>
        </p:nvCxnSpPr>
        <p:spPr>
          <a:xfrm flipH="1" flipV="1">
            <a:off x="5155096" y="4240696"/>
            <a:ext cx="253884" cy="54333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Szöveg helye 14">
            <a:extLst>
              <a:ext uri="{FF2B5EF4-FFF2-40B4-BE49-F238E27FC236}">
                <a16:creationId xmlns:a16="http://schemas.microsoft.com/office/drawing/2014/main" id="{F7903A89-7F5E-4AF6-8A06-A038E4DCDD2A}"/>
              </a:ext>
            </a:extLst>
          </p:cNvPr>
          <p:cNvSpPr txBox="1">
            <a:spLocks/>
          </p:cNvSpPr>
          <p:nvPr/>
        </p:nvSpPr>
        <p:spPr>
          <a:xfrm>
            <a:off x="5850488" y="3829879"/>
            <a:ext cx="2360980" cy="82163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Azután már jól megy tovább.</a:t>
            </a:r>
          </a:p>
        </p:txBody>
      </p:sp>
      <p:cxnSp>
        <p:nvCxnSpPr>
          <p:cNvPr id="26" name="Egyenes összekötő nyíllal 25">
            <a:extLst>
              <a:ext uri="{FF2B5EF4-FFF2-40B4-BE49-F238E27FC236}">
                <a16:creationId xmlns:a16="http://schemas.microsoft.com/office/drawing/2014/main" id="{697726B8-C19D-4BB5-8B2C-3639559499F6}"/>
              </a:ext>
            </a:extLst>
          </p:cNvPr>
          <p:cNvCxnSpPr>
            <a:cxnSpLocks/>
          </p:cNvCxnSpPr>
          <p:nvPr/>
        </p:nvCxnSpPr>
        <p:spPr>
          <a:xfrm flipH="1" flipV="1">
            <a:off x="5357019" y="3945343"/>
            <a:ext cx="493469" cy="29535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gyenes összekötő nyíllal 28">
            <a:extLst>
              <a:ext uri="{FF2B5EF4-FFF2-40B4-BE49-F238E27FC236}">
                <a16:creationId xmlns:a16="http://schemas.microsoft.com/office/drawing/2014/main" id="{FB86576F-1E27-4541-9566-CE3BD70667CB}"/>
              </a:ext>
            </a:extLst>
          </p:cNvPr>
          <p:cNvCxnSpPr>
            <a:cxnSpLocks/>
          </p:cNvCxnSpPr>
          <p:nvPr/>
        </p:nvCxnSpPr>
        <p:spPr>
          <a:xfrm flipV="1">
            <a:off x="1376487" y="2510364"/>
            <a:ext cx="0" cy="91863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Szöveg helye 14">
            <a:extLst>
              <a:ext uri="{FF2B5EF4-FFF2-40B4-BE49-F238E27FC236}">
                <a16:creationId xmlns:a16="http://schemas.microsoft.com/office/drawing/2014/main" id="{3F31A051-2997-4425-9D76-78C4EF93E82E}"/>
              </a:ext>
            </a:extLst>
          </p:cNvPr>
          <p:cNvSpPr txBox="1">
            <a:spLocks/>
          </p:cNvSpPr>
          <p:nvPr/>
        </p:nvSpPr>
        <p:spPr>
          <a:xfrm>
            <a:off x="541247" y="5646411"/>
            <a:ext cx="11438718" cy="1085692"/>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endParaRPr lang="hu-HU" sz="2000" dirty="0">
              <a:solidFill>
                <a:schemeClr val="tx1"/>
              </a:solidFill>
              <a:latin typeface="Georgia" panose="02040502050405020303" pitchFamily="18" charset="0"/>
              <a:cs typeface="Calibri Light" panose="020F0302020204030204" pitchFamily="34" charset="0"/>
            </a:endParaRPr>
          </a:p>
          <a:p>
            <a:pPr algn="l">
              <a:lnSpc>
                <a:spcPct val="100000"/>
              </a:lnSpc>
            </a:pPr>
            <a:r>
              <a:rPr lang="hu-HU" dirty="0">
                <a:solidFill>
                  <a:schemeClr val="tx1"/>
                </a:solidFill>
                <a:latin typeface="Georgia" panose="02040502050405020303" pitchFamily="18" charset="0"/>
                <a:cs typeface="Calibri Light" panose="020F0302020204030204" pitchFamily="34" charset="0"/>
              </a:rPr>
              <a:t>Azt kell majd tanulmányozni,  </a:t>
            </a:r>
            <a:r>
              <a:rPr lang="hu-HU" dirty="0">
                <a:solidFill>
                  <a:schemeClr val="tx1"/>
                </a:solidFill>
                <a:latin typeface="Arial" panose="020B0604020202020204" pitchFamily="34" charset="0"/>
                <a:cs typeface="Arial" panose="020B0604020202020204" pitchFamily="34" charset="0"/>
              </a:rPr>
              <a:t>hogy miért ilyen lassan alkalmazkodik, de nagyjából már most „tudom” az okát. A neurális háló tulajdonságaiból fakad, erre volt ötletem az, hogy legyen többféle, mert akkor majd ezt gyorsabban lereagálják. Kisérl. Köv.</a:t>
            </a:r>
          </a:p>
        </p:txBody>
      </p:sp>
    </p:spTree>
    <p:extLst>
      <p:ext uri="{BB962C8B-B14F-4D97-AF65-F5344CB8AC3E}">
        <p14:creationId xmlns:p14="http://schemas.microsoft.com/office/powerpoint/2010/main" val="325934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8" grpId="0"/>
      <p:bldP spid="25"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Tervek, hogy cikk legyen</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1. Legfontosabb</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Szeretném legalább a magam számára megvizsgálni, hogy mennyire stabil ez az algoritmus.</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Azaz</a:t>
            </a:r>
          </a:p>
          <a:p>
            <a:pPr algn="l">
              <a:lnSpc>
                <a:spcPct val="100000"/>
              </a:lnSpc>
            </a:pPr>
            <a:r>
              <a:rPr lang="hu-HU" dirty="0">
                <a:solidFill>
                  <a:schemeClr val="bg1"/>
                </a:solidFill>
                <a:latin typeface="Arial" panose="020B0604020202020204" pitchFamily="34" charset="0"/>
                <a:cs typeface="Arial" panose="020B0604020202020204" pitchFamily="34" charset="0"/>
              </a:rPr>
              <a:t>Azonos pályán elvégezni néhány futást különböző beállításokkal.</a:t>
            </a:r>
          </a:p>
          <a:p>
            <a:pPr algn="l">
              <a:lnSpc>
                <a:spcPct val="100000"/>
              </a:lnSpc>
            </a:pPr>
            <a:r>
              <a:rPr lang="hu-HU" dirty="0">
                <a:solidFill>
                  <a:schemeClr val="bg1"/>
                </a:solidFill>
                <a:latin typeface="Arial" panose="020B0604020202020204" pitchFamily="34" charset="0"/>
                <a:cs typeface="Arial" panose="020B0604020202020204" pitchFamily="34" charset="0"/>
              </a:rPr>
              <a:t>A pálya fix, de megnézni többféle hálóval, több kevesebb neuronnal, kisebb nagyobb </a:t>
            </a:r>
            <a:r>
              <a:rPr lang="hu-HU" dirty="0" err="1">
                <a:solidFill>
                  <a:schemeClr val="bg1"/>
                </a:solidFill>
                <a:latin typeface="Arial" panose="020B0604020202020204" pitchFamily="34" charset="0"/>
                <a:cs typeface="Arial" panose="020B0604020202020204" pitchFamily="34" charset="0"/>
              </a:rPr>
              <a:t>Learning</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Rattel</a:t>
            </a:r>
            <a:r>
              <a:rPr lang="hu-HU" dirty="0">
                <a:solidFill>
                  <a:schemeClr val="bg1"/>
                </a:solidFill>
                <a:latin typeface="Arial" panose="020B0604020202020204" pitchFamily="34" charset="0"/>
                <a:cs typeface="Arial" panose="020B0604020202020204" pitchFamily="34" charset="0"/>
              </a:rPr>
              <a:t>, hogy mennyire érzékeny a teljesítmény ezekre a beállításokra.</a:t>
            </a:r>
          </a:p>
          <a:p>
            <a:pPr algn="l">
              <a:lnSpc>
                <a:spcPct val="100000"/>
              </a:lnSpc>
            </a:pPr>
            <a:r>
              <a:rPr lang="hu-HU" sz="2800" dirty="0">
                <a:solidFill>
                  <a:schemeClr val="bg1"/>
                </a:solidFill>
                <a:latin typeface="Georgia" panose="02040502050405020303" pitchFamily="18" charset="0"/>
                <a:cs typeface="Arial" panose="020B0604020202020204" pitchFamily="34" charset="0"/>
              </a:rPr>
              <a:t>Vagyis</a:t>
            </a:r>
          </a:p>
          <a:p>
            <a:pPr algn="l">
              <a:lnSpc>
                <a:spcPct val="100000"/>
              </a:lnSpc>
            </a:pPr>
            <a:r>
              <a:rPr lang="hu-HU" dirty="0">
                <a:solidFill>
                  <a:schemeClr val="bg1"/>
                </a:solidFill>
                <a:latin typeface="Arial" panose="020B0604020202020204" pitchFamily="34" charset="0"/>
                <a:cs typeface="Arial" panose="020B0604020202020204" pitchFamily="34" charset="0"/>
              </a:rPr>
              <a:t>Nagyon más lesz e a lefutás?</a:t>
            </a:r>
          </a:p>
        </p:txBody>
      </p:sp>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731310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Akkor jó</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Ha nagyon nem érzékeny ezekre,</a:t>
            </a:r>
          </a:p>
          <a:p>
            <a:pPr algn="l">
              <a:lnSpc>
                <a:spcPct val="100000"/>
              </a:lnSpc>
            </a:pPr>
            <a:r>
              <a:rPr lang="hu-HU" sz="3600" dirty="0">
                <a:solidFill>
                  <a:schemeClr val="bg1"/>
                </a:solidFill>
                <a:latin typeface="Georgia" panose="02040502050405020303" pitchFamily="18" charset="0"/>
                <a:cs typeface="Arial" panose="020B0604020202020204" pitchFamily="34" charset="0"/>
              </a:rPr>
              <a:t>Vagy</a:t>
            </a:r>
          </a:p>
          <a:p>
            <a:pPr algn="l">
              <a:lnSpc>
                <a:spcPct val="100000"/>
              </a:lnSpc>
            </a:pPr>
            <a:r>
              <a:rPr lang="hu-HU" dirty="0">
                <a:solidFill>
                  <a:schemeClr val="bg1"/>
                </a:solidFill>
                <a:latin typeface="Arial" panose="020B0604020202020204" pitchFamily="34" charset="0"/>
                <a:cs typeface="Arial" panose="020B0604020202020204" pitchFamily="34" charset="0"/>
              </a:rPr>
              <a:t>Máskép de mindig jó eredményt ad.</a:t>
            </a:r>
          </a:p>
          <a:p>
            <a:pPr algn="l">
              <a:lnSpc>
                <a:spcPct val="100000"/>
              </a:lnSpc>
            </a:pPr>
            <a:r>
              <a:rPr lang="hu-HU" dirty="0">
                <a:solidFill>
                  <a:schemeClr val="bg1"/>
                </a:solidFill>
                <a:latin typeface="Arial" panose="020B0604020202020204" pitchFamily="34" charset="0"/>
                <a:cs typeface="Arial" panose="020B0604020202020204" pitchFamily="34" charset="0"/>
              </a:rPr>
              <a:t>Akkor örülünk.</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000" dirty="0">
                <a:solidFill>
                  <a:schemeClr val="bg1"/>
                </a:solidFill>
                <a:latin typeface="Georgia" panose="02040502050405020303" pitchFamily="18" charset="0"/>
                <a:cs typeface="Arial" panose="020B0604020202020204" pitchFamily="34" charset="0"/>
              </a:rPr>
              <a:t>Idő:</a:t>
            </a:r>
          </a:p>
          <a:p>
            <a:pPr algn="l">
              <a:lnSpc>
                <a:spcPct val="100000"/>
              </a:lnSpc>
            </a:pPr>
            <a:r>
              <a:rPr lang="hu-HU" dirty="0" err="1">
                <a:solidFill>
                  <a:schemeClr val="bg1"/>
                </a:solidFill>
                <a:latin typeface="Arial" panose="020B0604020202020204" pitchFamily="34" charset="0"/>
                <a:cs typeface="Arial" panose="020B0604020202020204" pitchFamily="34" charset="0"/>
              </a:rPr>
              <a:t>Kb</a:t>
            </a:r>
            <a:r>
              <a:rPr lang="hu-HU" dirty="0">
                <a:solidFill>
                  <a:schemeClr val="bg1"/>
                </a:solidFill>
                <a:latin typeface="Arial" panose="020B0604020202020204" pitchFamily="34" charset="0"/>
                <a:cs typeface="Arial" panose="020B0604020202020204" pitchFamily="34" charset="0"/>
              </a:rPr>
              <a:t> 1 nap.</a:t>
            </a:r>
          </a:p>
        </p:txBody>
      </p:sp>
      <p:sp>
        <p:nvSpPr>
          <p:cNvPr id="24" name="Szöveg helye 14">
            <a:extLst>
              <a:ext uri="{FF2B5EF4-FFF2-40B4-BE49-F238E27FC236}">
                <a16:creationId xmlns:a16="http://schemas.microsoft.com/office/drawing/2014/main" id="{53E5E53F-D784-4C17-BBC8-CF4F2E6E7E27}"/>
              </a:ext>
            </a:extLst>
          </p:cNvPr>
          <p:cNvSpPr txBox="1">
            <a:spLocks/>
          </p:cNvSpPr>
          <p:nvPr/>
        </p:nvSpPr>
        <p:spPr>
          <a:xfrm>
            <a:off x="5248756" y="2321435"/>
            <a:ext cx="1488765" cy="1772070"/>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9600" dirty="0">
                <a:solidFill>
                  <a:schemeClr val="bg1"/>
                </a:solidFill>
                <a:latin typeface="Georgia" panose="02040502050405020303" pitchFamily="18" charset="0"/>
                <a:cs typeface="Calibri Light" panose="020F0302020204030204" pitchFamily="34" charset="0"/>
              </a:rPr>
              <a:t>-&gt;</a:t>
            </a:r>
          </a:p>
        </p:txBody>
      </p:sp>
    </p:spTree>
    <p:extLst>
      <p:ext uri="{BB962C8B-B14F-4D97-AF65-F5344CB8AC3E}">
        <p14:creationId xmlns:p14="http://schemas.microsoft.com/office/powerpoint/2010/main" val="103505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a:extLst>
              <a:ext uri="{FF2B5EF4-FFF2-40B4-BE49-F238E27FC236}">
                <a16:creationId xmlns:a16="http://schemas.microsoft.com/office/drawing/2014/main" id="{12BC90AB-1D41-47EC-AE3B-0DBAD4F6A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304"/>
            <a:ext cx="12192000" cy="3976111"/>
          </a:xfrm>
          <a:prstGeom prst="rect">
            <a:avLst/>
          </a:prstGeom>
        </p:spPr>
      </p:pic>
      <p:pic>
        <p:nvPicPr>
          <p:cNvPr id="4" name="Kép 3">
            <a:extLst>
              <a:ext uri="{FF2B5EF4-FFF2-40B4-BE49-F238E27FC236}">
                <a16:creationId xmlns:a16="http://schemas.microsoft.com/office/drawing/2014/main" id="{9AA84EFE-7CFB-4903-B5EE-EA51319BC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989496"/>
            <a:ext cx="12192000" cy="2598028"/>
          </a:xfrm>
          <a:prstGeom prst="rect">
            <a:avLst/>
          </a:prstGeom>
        </p:spPr>
      </p:pic>
      <p:sp>
        <p:nvSpPr>
          <p:cNvPr id="7" name="Szöveg helye 14">
            <a:extLst>
              <a:ext uri="{FF2B5EF4-FFF2-40B4-BE49-F238E27FC236}">
                <a16:creationId xmlns:a16="http://schemas.microsoft.com/office/drawing/2014/main" id="{7DAA26E0-B1DA-40BA-A1B3-C65964640CBB}"/>
              </a:ext>
            </a:extLst>
          </p:cNvPr>
          <p:cNvSpPr txBox="1">
            <a:spLocks/>
          </p:cNvSpPr>
          <p:nvPr/>
        </p:nvSpPr>
        <p:spPr>
          <a:xfrm>
            <a:off x="4287387" y="4850599"/>
            <a:ext cx="7395097" cy="13728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Ez csak egy kép</a:t>
            </a:r>
            <a:br>
              <a:rPr lang="hu-HU" sz="4800" dirty="0">
                <a:solidFill>
                  <a:schemeClr val="tx1"/>
                </a:solidFill>
                <a:latin typeface="Georgia" panose="02040502050405020303" pitchFamily="18"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Ez majd olyan lesz, hogy ugyan azon a „pályán” több futás lesz látható és akkor jó ha mindegyik „jól” teljesít „ránézésre”. Tehát nem csinál nagyon nagy hülyeséget és idővel (jobbról ballra haladva javul a teljesítménye)</a:t>
            </a:r>
            <a:endParaRPr lang="hu-HU" sz="4800" dirty="0">
              <a:solidFill>
                <a:schemeClr val="tx1"/>
              </a:solidFill>
              <a:latin typeface="Georgia" panose="02040502050405020303" pitchFamily="18" charset="0"/>
              <a:cs typeface="Calibri Light" panose="020F0302020204030204" pitchFamily="34" charset="0"/>
            </a:endParaRPr>
          </a:p>
        </p:txBody>
      </p:sp>
    </p:spTree>
    <p:extLst>
      <p:ext uri="{BB962C8B-B14F-4D97-AF65-F5344CB8AC3E}">
        <p14:creationId xmlns:p14="http://schemas.microsoft.com/office/powerpoint/2010/main" val="406726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21993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 Megnézni</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hogyha így tanítottam de utána kap egy olyan feltételt, hogy csak akkor hívja meg a mozgatást, ha (mondjuk kezd eltérni a célfüggvény értékétől) akkor hogy viselkedik.</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endParaRPr lang="hu-HU" dirty="0">
              <a:solidFill>
                <a:schemeClr val="bg1"/>
              </a:solidFill>
              <a:latin typeface="Arial" panose="020B0604020202020204" pitchFamily="34" charset="0"/>
              <a:cs typeface="Arial" panose="020B0604020202020204" pitchFamily="34" charset="0"/>
            </a:endParaRPr>
          </a:p>
        </p:txBody>
      </p:sp>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7313106" y="1512886"/>
            <a:ext cx="4441571" cy="139408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Akkor jó</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Ha valami ilyet látunk</a:t>
            </a:r>
          </a:p>
        </p:txBody>
      </p:sp>
      <p:pic>
        <p:nvPicPr>
          <p:cNvPr id="7" name="Kép 6">
            <a:extLst>
              <a:ext uri="{FF2B5EF4-FFF2-40B4-BE49-F238E27FC236}">
                <a16:creationId xmlns:a16="http://schemas.microsoft.com/office/drawing/2014/main" id="{7BFE27E0-C835-4A06-B191-BFBDCB6378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073" y="-1109016"/>
            <a:ext cx="14752320" cy="5853626"/>
          </a:xfrm>
          <a:prstGeom prst="rect">
            <a:avLst/>
          </a:prstGeom>
        </p:spPr>
      </p:pic>
      <p:pic>
        <p:nvPicPr>
          <p:cNvPr id="8" name="Kép 7">
            <a:extLst>
              <a:ext uri="{FF2B5EF4-FFF2-40B4-BE49-F238E27FC236}">
                <a16:creationId xmlns:a16="http://schemas.microsoft.com/office/drawing/2014/main" id="{CE86BF93-611C-4754-A734-876F87D789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2754" y="4249327"/>
            <a:ext cx="14752320" cy="3143614"/>
          </a:xfrm>
          <a:prstGeom prst="rect">
            <a:avLst/>
          </a:prstGeom>
        </p:spPr>
      </p:pic>
    </p:spTree>
    <p:extLst>
      <p:ext uri="{BB962C8B-B14F-4D97-AF65-F5344CB8AC3E}">
        <p14:creationId xmlns:p14="http://schemas.microsoft.com/office/powerpoint/2010/main" val="329472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Ha láttam, hogy ez két dolog működik </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 Akkor</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Meg kell vizsgálni azt, hogy ez „jobb” eredményre vezetne-e mint ha „</a:t>
            </a:r>
            <a:r>
              <a:rPr lang="hu-HU" dirty="0" err="1">
                <a:solidFill>
                  <a:schemeClr val="bg1"/>
                </a:solidFill>
                <a:latin typeface="Arial" panose="020B0604020202020204" pitchFamily="34" charset="0"/>
                <a:cs typeface="Arial" panose="020B0604020202020204" pitchFamily="34" charset="0"/>
              </a:rPr>
              <a:t>Threshold</a:t>
            </a:r>
            <a:r>
              <a:rPr lang="hu-HU" dirty="0">
                <a:solidFill>
                  <a:schemeClr val="bg1"/>
                </a:solidFill>
                <a:latin typeface="Arial" panose="020B0604020202020204" pitchFamily="34" charset="0"/>
                <a:cs typeface="Arial" panose="020B0604020202020204" pitchFamily="34" charset="0"/>
              </a:rPr>
              <a:t>  alapú lenne a döntés”</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 már oké</a:t>
            </a:r>
          </a:p>
          <a:p>
            <a:pPr algn="l">
              <a:lnSpc>
                <a:spcPct val="100000"/>
              </a:lnSpc>
            </a:pPr>
            <a:r>
              <a:rPr lang="hu-HU" dirty="0">
                <a:solidFill>
                  <a:schemeClr val="bg1"/>
                </a:solidFill>
                <a:latin typeface="Arial" panose="020B0604020202020204" pitchFamily="34" charset="0"/>
                <a:cs typeface="Arial" panose="020B0604020202020204" pitchFamily="34" charset="0"/>
              </a:rPr>
              <a:t>Mert az ábrán nem látszik annyira, de lépések nagyságából és a pálya kialakításából tudom, hogy vannak olyan szakaszok ahol a pálya fala meredekebben emelkedik mint 1, tehát legalább kettőt kell lépnie az algoritmusnak.</a:t>
            </a:r>
          </a:p>
          <a:p>
            <a:pPr algn="l">
              <a:lnSpc>
                <a:spcPct val="100000"/>
              </a:lnSpc>
            </a:pPr>
            <a:r>
              <a:rPr lang="hu-HU" sz="2800" dirty="0">
                <a:solidFill>
                  <a:schemeClr val="bg1"/>
                </a:solidFill>
                <a:latin typeface="Georgia" panose="02040502050405020303" pitchFamily="18" charset="0"/>
                <a:cs typeface="Arial" panose="020B0604020202020204" pitchFamily="34" charset="0"/>
              </a:rPr>
              <a:t>Ellenőriztem</a:t>
            </a:r>
          </a:p>
          <a:p>
            <a:pPr algn="l">
              <a:lnSpc>
                <a:spcPct val="100000"/>
              </a:lnSpc>
            </a:pPr>
            <a:r>
              <a:rPr lang="hu-HU" dirty="0">
                <a:solidFill>
                  <a:schemeClr val="bg1"/>
                </a:solidFill>
                <a:latin typeface="Arial" panose="020B0604020202020204" pitchFamily="34" charset="0"/>
                <a:cs typeface="Arial" panose="020B0604020202020204" pitchFamily="34" charset="0"/>
              </a:rPr>
              <a:t>Megfelelő helyeken meg is teszi.</a:t>
            </a:r>
          </a:p>
        </p:txBody>
      </p:sp>
      <p:pic>
        <p:nvPicPr>
          <p:cNvPr id="7" name="Kép 6">
            <a:extLst>
              <a:ext uri="{FF2B5EF4-FFF2-40B4-BE49-F238E27FC236}">
                <a16:creationId xmlns:a16="http://schemas.microsoft.com/office/drawing/2014/main" id="{32452BE5-8B31-4EBA-B52E-313CBB257A68}"/>
              </a:ext>
            </a:extLst>
          </p:cNvPr>
          <p:cNvPicPr>
            <a:picLocks noChangeAspect="1"/>
          </p:cNvPicPr>
          <p:nvPr/>
        </p:nvPicPr>
        <p:blipFill rotWithShape="1">
          <a:blip r:embed="rId5">
            <a:extLst>
              <a:ext uri="{28A0092B-C50C-407E-A947-70E740481C1C}">
                <a14:useLocalDpi xmlns:a14="http://schemas.microsoft.com/office/drawing/2010/main" val="0"/>
              </a:ext>
            </a:extLst>
          </a:blip>
          <a:srcRect l="19442" t="43025" r="52380" b="4273"/>
          <a:stretch/>
        </p:blipFill>
        <p:spPr>
          <a:xfrm>
            <a:off x="5353027" y="1179443"/>
            <a:ext cx="8100000" cy="6012000"/>
          </a:xfrm>
          <a:prstGeom prst="rect">
            <a:avLst/>
          </a:prstGeom>
        </p:spPr>
      </p:pic>
      <p:sp>
        <p:nvSpPr>
          <p:cNvPr id="8" name="Szöveg helye 14">
            <a:extLst>
              <a:ext uri="{FF2B5EF4-FFF2-40B4-BE49-F238E27FC236}">
                <a16:creationId xmlns:a16="http://schemas.microsoft.com/office/drawing/2014/main" id="{458CB7A3-DA1B-48C0-82A2-A32009392633}"/>
              </a:ext>
            </a:extLst>
          </p:cNvPr>
          <p:cNvSpPr txBox="1">
            <a:spLocks/>
          </p:cNvSpPr>
          <p:nvPr/>
        </p:nvSpPr>
        <p:spPr>
          <a:xfrm>
            <a:off x="6246198" y="1512886"/>
            <a:ext cx="6011070"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Elvileg</a:t>
            </a:r>
            <a:br>
              <a:rPr lang="hu-HU" sz="4800" dirty="0">
                <a:solidFill>
                  <a:schemeClr val="tx1"/>
                </a:solidFill>
                <a:latin typeface="Georgia" panose="02040502050405020303" pitchFamily="18" charset="0"/>
                <a:cs typeface="Arial" panose="020B0604020202020204" pitchFamily="34" charset="0"/>
              </a:rPr>
            </a:br>
            <a:r>
              <a:rPr lang="hu-HU" dirty="0">
                <a:solidFill>
                  <a:schemeClr val="tx1"/>
                </a:solidFill>
                <a:latin typeface="Arial" panose="020B0604020202020204" pitchFamily="34" charset="0"/>
                <a:cs typeface="Arial" panose="020B0604020202020204" pitchFamily="34" charset="0"/>
              </a:rPr>
              <a:t>Már most tudom, hogy jobb mint a </a:t>
            </a:r>
            <a:r>
              <a:rPr lang="hu-HU" dirty="0" err="1">
                <a:solidFill>
                  <a:schemeClr val="tx1"/>
                </a:solidFill>
                <a:latin typeface="Arial" panose="020B0604020202020204" pitchFamily="34" charset="0"/>
                <a:cs typeface="Arial" panose="020B0604020202020204" pitchFamily="34" charset="0"/>
              </a:rPr>
              <a:t>threshold</a:t>
            </a:r>
            <a:r>
              <a:rPr lang="hu-HU" dirty="0">
                <a:solidFill>
                  <a:schemeClr val="tx1"/>
                </a:solidFill>
                <a:latin typeface="Arial" panose="020B0604020202020204" pitchFamily="34" charset="0"/>
                <a:cs typeface="Arial" panose="020B0604020202020204" pitchFamily="34" charset="0"/>
              </a:rPr>
              <a:t> alapú léptetés.</a:t>
            </a:r>
          </a:p>
          <a:p>
            <a:pPr algn="l">
              <a:lnSpc>
                <a:spcPct val="100000"/>
              </a:lnSpc>
            </a:pPr>
            <a:r>
              <a:rPr lang="hu-HU" sz="4800" dirty="0">
                <a:solidFill>
                  <a:schemeClr val="tx1"/>
                </a:solidFill>
                <a:latin typeface="Georgia" panose="02040502050405020303" pitchFamily="18" charset="0"/>
                <a:cs typeface="Calibri Light" panose="020F0302020204030204" pitchFamily="34" charset="0"/>
              </a:rPr>
              <a:t>Ez már oké</a:t>
            </a: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r>
              <a:rPr lang="hu-HU" sz="2800" dirty="0">
                <a:solidFill>
                  <a:schemeClr val="tx1"/>
                </a:solidFill>
                <a:latin typeface="Georgia" panose="02040502050405020303" pitchFamily="18" charset="0"/>
                <a:cs typeface="Arial" panose="020B0604020202020204" pitchFamily="34" charset="0"/>
              </a:rPr>
              <a:t>De lehet játszani a pálya beállításával</a:t>
            </a:r>
          </a:p>
          <a:p>
            <a:pPr algn="l">
              <a:lnSpc>
                <a:spcPct val="100000"/>
              </a:lnSpc>
            </a:pPr>
            <a:r>
              <a:rPr lang="hu-HU" dirty="0">
                <a:solidFill>
                  <a:schemeClr val="tx1"/>
                </a:solidFill>
                <a:latin typeface="Arial" panose="020B0604020202020204" pitchFamily="34" charset="0"/>
                <a:cs typeface="Arial" panose="020B0604020202020204" pitchFamily="34" charset="0"/>
              </a:rPr>
              <a:t>Hogy még szebb eredményeket kapjak, vagy még jobban ki lehessen emelni a két eljárás közötti különbséget.</a:t>
            </a:r>
          </a:p>
        </p:txBody>
      </p:sp>
    </p:spTree>
    <p:extLst>
      <p:ext uri="{BB962C8B-B14F-4D97-AF65-F5344CB8AC3E}">
        <p14:creationId xmlns:p14="http://schemas.microsoft.com/office/powerpoint/2010/main" val="281306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Még az alapvizsgálatokhoz tartozik, hogy</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2a. Zaj</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Megnézni, legalább magunknak, hogy mennyire érzékeny a zajra.</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Egyszerű</a:t>
            </a:r>
          </a:p>
          <a:p>
            <a:pPr algn="l">
              <a:lnSpc>
                <a:spcPct val="100000"/>
              </a:lnSpc>
            </a:pPr>
            <a:r>
              <a:rPr lang="hu-HU" dirty="0">
                <a:solidFill>
                  <a:schemeClr val="bg1"/>
                </a:solidFill>
                <a:latin typeface="Arial" panose="020B0604020202020204" pitchFamily="34" charset="0"/>
                <a:cs typeface="Arial" panose="020B0604020202020204" pitchFamily="34" charset="0"/>
              </a:rPr>
              <a:t>Csak egy kis zajt kell adnom a szenzorok forrásához.</a:t>
            </a:r>
          </a:p>
          <a:p>
            <a:pPr algn="l">
              <a:lnSpc>
                <a:spcPct val="100000"/>
              </a:lnSpc>
            </a:pPr>
            <a:r>
              <a:rPr lang="hu-HU" sz="2800" dirty="0">
                <a:solidFill>
                  <a:schemeClr val="bg1"/>
                </a:solidFill>
                <a:latin typeface="Georgia" panose="02040502050405020303" pitchFamily="18" charset="0"/>
                <a:cs typeface="Arial" panose="020B0604020202020204" pitchFamily="34" charset="0"/>
              </a:rPr>
              <a:t>Hátravan ez a vizsgálat</a:t>
            </a:r>
          </a:p>
          <a:p>
            <a:pPr algn="l">
              <a:lnSpc>
                <a:spcPct val="100000"/>
              </a:lnSpc>
            </a:pPr>
            <a:r>
              <a:rPr lang="hu-HU" dirty="0">
                <a:solidFill>
                  <a:schemeClr val="bg1"/>
                </a:solidFill>
                <a:latin typeface="Arial" panose="020B0604020202020204" pitchFamily="34" charset="0"/>
                <a:cs typeface="Arial" panose="020B0604020202020204" pitchFamily="34" charset="0"/>
              </a:rPr>
              <a:t>Még nem végeztem el, engem is érdekel, hogy mennyire érzékeny erre az algoritmus.</a:t>
            </a:r>
          </a:p>
        </p:txBody>
      </p:sp>
      <p:pic>
        <p:nvPicPr>
          <p:cNvPr id="5" name="Kép 4">
            <a:extLst>
              <a:ext uri="{FF2B5EF4-FFF2-40B4-BE49-F238E27FC236}">
                <a16:creationId xmlns:a16="http://schemas.microsoft.com/office/drawing/2014/main" id="{B3BE1017-5FE9-437F-B723-F4FB5DB822D3}"/>
              </a:ext>
            </a:extLst>
          </p:cNvPr>
          <p:cNvPicPr>
            <a:picLocks noChangeAspect="1"/>
          </p:cNvPicPr>
          <p:nvPr/>
        </p:nvPicPr>
        <p:blipFill rotWithShape="1">
          <a:blip r:embed="rId5">
            <a:extLst>
              <a:ext uri="{28A0092B-C50C-407E-A947-70E740481C1C}">
                <a14:useLocalDpi xmlns:a14="http://schemas.microsoft.com/office/drawing/2010/main" val="0"/>
              </a:ext>
            </a:extLst>
          </a:blip>
          <a:srcRect l="7068" r="41244"/>
          <a:stretch/>
        </p:blipFill>
        <p:spPr>
          <a:xfrm>
            <a:off x="5087043" y="1512886"/>
            <a:ext cx="8388000" cy="4253415"/>
          </a:xfrm>
          <a:prstGeom prst="rect">
            <a:avLst/>
          </a:prstGeom>
        </p:spPr>
      </p:pic>
    </p:spTree>
    <p:extLst>
      <p:ext uri="{BB962C8B-B14F-4D97-AF65-F5344CB8AC3E}">
        <p14:creationId xmlns:p14="http://schemas.microsoft.com/office/powerpoint/2010/main" val="320746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Ez már újdonság lenne mindenhez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3. Deep </a:t>
            </a:r>
            <a:r>
              <a:rPr lang="hu-HU" sz="4800" dirty="0" err="1">
                <a:solidFill>
                  <a:schemeClr val="bg1"/>
                </a:solidFill>
                <a:latin typeface="Georgia" panose="02040502050405020303" pitchFamily="18" charset="0"/>
                <a:cs typeface="Arial" panose="020B0604020202020204" pitchFamily="34" charset="0"/>
              </a:rPr>
              <a:t>Learn</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Kertész Gábor erre mondta hogy tapsolt örömében.</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Ha nem csak a metrikák pillanatnyi értékét venném figyelembe hanem azok múltbeli értékét is. Nem csak azt, hogy hol van, hanem hogy „honnan jött”</a:t>
            </a:r>
          </a:p>
          <a:p>
            <a:pPr algn="l">
              <a:lnSpc>
                <a:spcPct val="100000"/>
              </a:lnSpc>
            </a:pPr>
            <a:r>
              <a:rPr lang="hu-HU" sz="2800" dirty="0">
                <a:solidFill>
                  <a:schemeClr val="bg1"/>
                </a:solidFill>
                <a:latin typeface="Georgia" panose="02040502050405020303" pitchFamily="18" charset="0"/>
                <a:cs typeface="Arial" panose="020B0604020202020204" pitchFamily="34" charset="0"/>
              </a:rPr>
              <a:t>Ehhez új Neurális háló kell</a:t>
            </a:r>
          </a:p>
          <a:p>
            <a:pPr algn="l">
              <a:lnSpc>
                <a:spcPct val="100000"/>
              </a:lnSpc>
            </a:pPr>
            <a:r>
              <a:rPr lang="hu-HU" dirty="0">
                <a:solidFill>
                  <a:schemeClr val="bg1"/>
                </a:solidFill>
                <a:latin typeface="Arial" panose="020B0604020202020204" pitchFamily="34" charset="0"/>
                <a:cs typeface="Arial" panose="020B0604020202020204" pitchFamily="34" charset="0"/>
              </a:rPr>
              <a:t>Ki kell terjeszteni a bemenetek számát, a metrikákon túl azok T-1 értéke is jöjjön, minden másban marad az NN Architektúra.</a:t>
            </a:r>
          </a:p>
          <a:p>
            <a:pPr algn="l">
              <a:lnSpc>
                <a:spcPct val="100000"/>
              </a:lnSpc>
            </a:pPr>
            <a:r>
              <a:rPr lang="hu-HU" dirty="0">
                <a:solidFill>
                  <a:schemeClr val="bg1"/>
                </a:solidFill>
                <a:latin typeface="Arial" panose="020B0604020202020204" pitchFamily="34" charset="0"/>
                <a:cs typeface="Arial" panose="020B0604020202020204" pitchFamily="34" charset="0"/>
              </a:rPr>
              <a:t>Mutatok rá jobb oldalon egy példát.</a:t>
            </a:r>
          </a:p>
        </p:txBody>
      </p:sp>
      <p:pic>
        <p:nvPicPr>
          <p:cNvPr id="3" name="Kép 2">
            <a:extLst>
              <a:ext uri="{FF2B5EF4-FFF2-40B4-BE49-F238E27FC236}">
                <a16:creationId xmlns:a16="http://schemas.microsoft.com/office/drawing/2014/main" id="{54811E19-1C97-41BD-A71C-5784CC813D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7214" y="1150570"/>
            <a:ext cx="7837401" cy="5647950"/>
          </a:xfrm>
          <a:prstGeom prst="rect">
            <a:avLst/>
          </a:prstGeom>
        </p:spPr>
      </p:pic>
      <p:pic>
        <p:nvPicPr>
          <p:cNvPr id="6" name="Kép 5">
            <a:extLst>
              <a:ext uri="{FF2B5EF4-FFF2-40B4-BE49-F238E27FC236}">
                <a16:creationId xmlns:a16="http://schemas.microsoft.com/office/drawing/2014/main" id="{B85BD34E-26F8-4AF3-A8A4-014C26169C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3268" y="632716"/>
            <a:ext cx="4033536" cy="3867936"/>
          </a:xfrm>
          <a:prstGeom prst="rect">
            <a:avLst/>
          </a:prstGeom>
        </p:spPr>
      </p:pic>
      <p:sp>
        <p:nvSpPr>
          <p:cNvPr id="13" name="Szöveg helye 14">
            <a:extLst>
              <a:ext uri="{FF2B5EF4-FFF2-40B4-BE49-F238E27FC236}">
                <a16:creationId xmlns:a16="http://schemas.microsoft.com/office/drawing/2014/main" id="{74242319-5A17-432E-9491-C7FAA55AFBBD}"/>
              </a:ext>
            </a:extLst>
          </p:cNvPr>
          <p:cNvSpPr txBox="1">
            <a:spLocks/>
          </p:cNvSpPr>
          <p:nvPr/>
        </p:nvSpPr>
        <p:spPr>
          <a:xfrm>
            <a:off x="7378775" y="1512886"/>
            <a:ext cx="4441571" cy="2049180"/>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00000"/>
              </a:lnSpc>
            </a:pPr>
            <a:r>
              <a:rPr lang="hu-HU" sz="4800" dirty="0">
                <a:solidFill>
                  <a:schemeClr val="bg1"/>
                </a:solidFill>
                <a:latin typeface="Georgia" panose="02040502050405020303" pitchFamily="18" charset="0"/>
                <a:cs typeface="Arial" panose="020B0604020202020204" pitchFamily="34" charset="0"/>
              </a:rPr>
              <a:t>A kettő</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mindenben ugyan az, csak a</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bemenetek számában nem.</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Nyilván a súlyok mások</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lesznek.</a:t>
            </a:r>
          </a:p>
          <a:p>
            <a:pPr algn="r">
              <a:lnSpc>
                <a:spcPct val="100000"/>
              </a:lnSpc>
            </a:pPr>
            <a:r>
              <a:rPr lang="hu-HU"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7377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Ez már újdonság lenne mindenhez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3b. Deep </a:t>
            </a:r>
            <a:r>
              <a:rPr lang="hu-HU" sz="4800" dirty="0" err="1">
                <a:solidFill>
                  <a:schemeClr val="bg1"/>
                </a:solidFill>
                <a:latin typeface="Georgia" panose="02040502050405020303" pitchFamily="18" charset="0"/>
                <a:cs typeface="Arial" panose="020B0604020202020204" pitchFamily="34" charset="0"/>
              </a:rPr>
              <a:t>Learn</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Még mélyebb neurális hálók, 1D </a:t>
            </a:r>
            <a:r>
              <a:rPr lang="hu-HU" dirty="0" err="1">
                <a:solidFill>
                  <a:schemeClr val="bg1"/>
                </a:solidFill>
                <a:latin typeface="Arial" panose="020B0604020202020204" pitchFamily="34" charset="0"/>
                <a:cs typeface="Arial" panose="020B0604020202020204" pitchFamily="34" charset="0"/>
              </a:rPr>
              <a:t>ConvNet</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Ehhez viszont át kell írnom </a:t>
            </a:r>
            <a:r>
              <a:rPr lang="hu-HU" dirty="0" err="1">
                <a:solidFill>
                  <a:schemeClr val="bg1"/>
                </a:solidFill>
                <a:latin typeface="Arial" panose="020B0604020202020204" pitchFamily="34" charset="0"/>
                <a:cs typeface="Arial" panose="020B0604020202020204" pitchFamily="34" charset="0"/>
              </a:rPr>
              <a:t>SciKit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learn-ből</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Kerasba</a:t>
            </a:r>
            <a:r>
              <a:rPr lang="hu-HU" dirty="0">
                <a:solidFill>
                  <a:schemeClr val="bg1"/>
                </a:solidFill>
                <a:latin typeface="Arial" panose="020B0604020202020204" pitchFamily="34" charset="0"/>
                <a:cs typeface="Arial" panose="020B0604020202020204" pitchFamily="34" charset="0"/>
              </a:rPr>
              <a:t>. Nem az átírástól félek, hanem hogy szétesik az egész.</a:t>
            </a:r>
          </a:p>
          <a:p>
            <a:pPr algn="l">
              <a:lnSpc>
                <a:spcPct val="100000"/>
              </a:lnSpc>
            </a:pPr>
            <a:r>
              <a:rPr lang="hu-HU" sz="2800" dirty="0">
                <a:solidFill>
                  <a:schemeClr val="bg1"/>
                </a:solidFill>
                <a:latin typeface="Georgia" panose="02040502050405020303" pitchFamily="18" charset="0"/>
                <a:cs typeface="Arial" panose="020B0604020202020204" pitchFamily="34" charset="0"/>
              </a:rPr>
              <a:t>Ezért akarom elvégezni</a:t>
            </a:r>
          </a:p>
          <a:p>
            <a:pPr algn="l">
              <a:lnSpc>
                <a:spcPct val="100000"/>
              </a:lnSpc>
            </a:pPr>
            <a:r>
              <a:rPr lang="hu-HU" dirty="0">
                <a:solidFill>
                  <a:schemeClr val="bg1"/>
                </a:solidFill>
                <a:latin typeface="Arial" panose="020B0604020202020204" pitchFamily="34" charset="0"/>
                <a:cs typeface="Arial" panose="020B0604020202020204" pitchFamily="34" charset="0"/>
              </a:rPr>
              <a:t>A korábban említett stabilitásvizsgálatokat még a régi </a:t>
            </a:r>
            <a:r>
              <a:rPr lang="hu-HU" dirty="0" err="1">
                <a:solidFill>
                  <a:schemeClr val="bg1"/>
                </a:solidFill>
                <a:latin typeface="Arial" panose="020B0604020202020204" pitchFamily="34" charset="0"/>
                <a:cs typeface="Arial" panose="020B0604020202020204" pitchFamily="34" charset="0"/>
              </a:rPr>
              <a:t>Scikit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library</a:t>
            </a:r>
            <a:r>
              <a:rPr lang="hu-HU" dirty="0">
                <a:solidFill>
                  <a:schemeClr val="bg1"/>
                </a:solidFill>
                <a:latin typeface="Arial" panose="020B0604020202020204" pitchFamily="34" charset="0"/>
                <a:cs typeface="Arial" panose="020B0604020202020204" pitchFamily="34" charset="0"/>
              </a:rPr>
              <a:t> segítségével.</a:t>
            </a:r>
          </a:p>
        </p:txBody>
      </p:sp>
      <p:pic>
        <p:nvPicPr>
          <p:cNvPr id="22" name="Kép 21">
            <a:extLst>
              <a:ext uri="{FF2B5EF4-FFF2-40B4-BE49-F238E27FC236}">
                <a16:creationId xmlns:a16="http://schemas.microsoft.com/office/drawing/2014/main" id="{499EEA28-0D5F-43EE-B09C-176DB134F5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0141" y="1272358"/>
            <a:ext cx="4006145" cy="2156642"/>
          </a:xfrm>
          <a:prstGeom prst="rect">
            <a:avLst/>
          </a:prstGeom>
        </p:spPr>
      </p:pic>
      <p:pic>
        <p:nvPicPr>
          <p:cNvPr id="26" name="Kép 25" descr="A képen szöveg, clipart látható&#10;&#10;Automatikusan generált leírás">
            <a:extLst>
              <a:ext uri="{FF2B5EF4-FFF2-40B4-BE49-F238E27FC236}">
                <a16:creationId xmlns:a16="http://schemas.microsoft.com/office/drawing/2014/main" id="{328EBD4B-AD1F-4B23-8E90-A3EBCD3B8C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4499" y="3023661"/>
            <a:ext cx="4006145" cy="1161782"/>
          </a:xfrm>
          <a:prstGeom prst="rect">
            <a:avLst/>
          </a:prstGeom>
        </p:spPr>
      </p:pic>
      <p:pic>
        <p:nvPicPr>
          <p:cNvPr id="30" name="Kép 29">
            <a:extLst>
              <a:ext uri="{FF2B5EF4-FFF2-40B4-BE49-F238E27FC236}">
                <a16:creationId xmlns:a16="http://schemas.microsoft.com/office/drawing/2014/main" id="{046CD76D-D8DD-4CA4-AF05-D6791B9532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0865" y="1682541"/>
            <a:ext cx="2566988" cy="2682240"/>
          </a:xfrm>
          <a:prstGeom prst="rect">
            <a:avLst/>
          </a:prstGeom>
        </p:spPr>
      </p:pic>
      <p:pic>
        <p:nvPicPr>
          <p:cNvPr id="32" name="Kép 31">
            <a:extLst>
              <a:ext uri="{FF2B5EF4-FFF2-40B4-BE49-F238E27FC236}">
                <a16:creationId xmlns:a16="http://schemas.microsoft.com/office/drawing/2014/main" id="{1DF7E741-0D7E-4E55-ADBC-9DC22B42ED8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34084" y="4558775"/>
            <a:ext cx="7096748" cy="1822850"/>
          </a:xfrm>
          <a:prstGeom prst="rect">
            <a:avLst/>
          </a:prstGeom>
        </p:spPr>
      </p:pic>
    </p:spTree>
    <p:extLst>
      <p:ext uri="{BB962C8B-B14F-4D97-AF65-F5344CB8AC3E}">
        <p14:creationId xmlns:p14="http://schemas.microsoft.com/office/powerpoint/2010/main" val="141874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tx1"/>
                </a:solidFill>
                <a:latin typeface="Georgia" panose="02040502050405020303" pitchFamily="18" charset="0"/>
                <a:cs typeface="Arial" panose="020B0604020202020204" pitchFamily="34" charset="0"/>
              </a:rPr>
              <a:t>ToDo</a:t>
            </a:r>
            <a:r>
              <a:rPr lang="hu-HU" sz="4800" dirty="0">
                <a:solidFill>
                  <a:schemeClr val="tx1"/>
                </a:solidFill>
                <a:latin typeface="Georgia" panose="02040502050405020303" pitchFamily="18" charset="0"/>
                <a:cs typeface="Arial" panose="020B0604020202020204" pitchFamily="34" charset="0"/>
              </a:rPr>
              <a:t> </a:t>
            </a:r>
            <a:r>
              <a:rPr lang="hu-HU" sz="4800" dirty="0" err="1">
                <a:solidFill>
                  <a:schemeClr val="tx1"/>
                </a:solidFill>
                <a:latin typeface="Georgia" panose="02040502050405020303" pitchFamily="18" charset="0"/>
                <a:cs typeface="Arial" panose="020B0604020202020204" pitchFamily="34" charset="0"/>
              </a:rPr>
              <a:t>list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A program átalakításával kapcsolatban</a:t>
            </a:r>
          </a:p>
          <a:p>
            <a:pPr marL="285750" indent="-285750" algn="l">
              <a:lnSpc>
                <a:spcPct val="100000"/>
              </a:lnSpc>
              <a:buFontTx/>
              <a:buChar char="-"/>
            </a:pPr>
            <a:r>
              <a:rPr lang="hu-HU" dirty="0" err="1">
                <a:solidFill>
                  <a:schemeClr val="tx1"/>
                </a:solidFill>
                <a:latin typeface="Arial" panose="020B0604020202020204" pitchFamily="34" charset="0"/>
                <a:cs typeface="Arial" panose="020B0604020202020204" pitchFamily="34" charset="0"/>
              </a:rPr>
              <a:t>Kigyomálni</a:t>
            </a:r>
            <a:r>
              <a:rPr lang="hu-HU" dirty="0">
                <a:solidFill>
                  <a:schemeClr val="tx1"/>
                </a:solidFill>
                <a:latin typeface="Arial" panose="020B0604020202020204" pitchFamily="34" charset="0"/>
                <a:cs typeface="Arial" panose="020B0604020202020204" pitchFamily="34" charset="0"/>
              </a:rPr>
              <a:t> a kódod, párhuzamosítani a </a:t>
            </a:r>
            <a:r>
              <a:rPr lang="hu-HU" dirty="0" err="1">
                <a:solidFill>
                  <a:schemeClr val="tx1"/>
                </a:solidFill>
                <a:latin typeface="Arial" panose="020B0604020202020204" pitchFamily="34" charset="0"/>
                <a:cs typeface="Arial" panose="020B0604020202020204" pitchFamily="34" charset="0"/>
              </a:rPr>
              <a:t>Car</a:t>
            </a:r>
            <a:r>
              <a:rPr lang="hu-HU" dirty="0">
                <a:solidFill>
                  <a:schemeClr val="tx1"/>
                </a:solidFill>
                <a:latin typeface="Arial" panose="020B0604020202020204" pitchFamily="34" charset="0"/>
                <a:cs typeface="Arial" panose="020B0604020202020204" pitchFamily="34" charset="0"/>
              </a:rPr>
              <a:t> osztály </a:t>
            </a:r>
            <a:r>
              <a:rPr lang="hu-HU" dirty="0" err="1">
                <a:solidFill>
                  <a:schemeClr val="tx1"/>
                </a:solidFill>
                <a:latin typeface="Arial" panose="020B0604020202020204" pitchFamily="34" charset="0"/>
                <a:cs typeface="Arial" panose="020B0604020202020204" pitchFamily="34" charset="0"/>
              </a:rPr>
              <a:t>plottolási</a:t>
            </a:r>
            <a:r>
              <a:rPr lang="hu-HU" dirty="0">
                <a:solidFill>
                  <a:schemeClr val="tx1"/>
                </a:solidFill>
                <a:latin typeface="Arial" panose="020B0604020202020204" pitchFamily="34" charset="0"/>
                <a:cs typeface="Arial" panose="020B0604020202020204" pitchFamily="34" charset="0"/>
              </a:rPr>
              <a:t> mechanizmusait.</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Szisztematikus teszt </a:t>
            </a:r>
            <a:r>
              <a:rPr lang="hu-HU" dirty="0" err="1">
                <a:solidFill>
                  <a:schemeClr val="tx1"/>
                </a:solidFill>
                <a:latin typeface="Arial" panose="020B0604020202020204" pitchFamily="34" charset="0"/>
                <a:cs typeface="Arial" panose="020B0604020202020204" pitchFamily="34" charset="0"/>
              </a:rPr>
              <a:t>Notebookat</a:t>
            </a:r>
            <a:r>
              <a:rPr lang="hu-HU" dirty="0">
                <a:solidFill>
                  <a:schemeClr val="tx1"/>
                </a:solidFill>
                <a:latin typeface="Arial" panose="020B0604020202020204" pitchFamily="34" charset="0"/>
                <a:cs typeface="Arial" panose="020B0604020202020204" pitchFamily="34" charset="0"/>
              </a:rPr>
              <a:t> írni a </a:t>
            </a:r>
            <a:r>
              <a:rPr lang="hu-HU" dirty="0" err="1">
                <a:solidFill>
                  <a:schemeClr val="tx1"/>
                </a:solidFill>
                <a:latin typeface="Arial" panose="020B0604020202020204" pitchFamily="34" charset="0"/>
                <a:cs typeface="Arial" panose="020B0604020202020204" pitchFamily="34" charset="0"/>
              </a:rPr>
              <a:t>PlostPlottet</a:t>
            </a:r>
            <a:r>
              <a:rPr lang="hu-HU" dirty="0">
                <a:solidFill>
                  <a:schemeClr val="tx1"/>
                </a:solidFill>
                <a:latin typeface="Arial" panose="020B0604020202020204" pitchFamily="34" charset="0"/>
                <a:cs typeface="Arial" panose="020B0604020202020204" pitchFamily="34" charset="0"/>
              </a:rPr>
              <a:t> és a Storage osztályok segítségével</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Megtervezni és megírni, hogy legyen </a:t>
            </a:r>
            <a:r>
              <a:rPr lang="hu-HU" dirty="0" err="1">
                <a:solidFill>
                  <a:schemeClr val="tx1"/>
                </a:solidFill>
                <a:latin typeface="Arial" panose="020B0604020202020204" pitchFamily="34" charset="0"/>
                <a:cs typeface="Arial" panose="020B0604020202020204" pitchFamily="34" charset="0"/>
              </a:rPr>
              <a:t>perzisztálva</a:t>
            </a:r>
            <a:r>
              <a:rPr lang="hu-HU" dirty="0">
                <a:solidFill>
                  <a:schemeClr val="tx1"/>
                </a:solidFill>
                <a:latin typeface="Arial" panose="020B0604020202020204" pitchFamily="34" charset="0"/>
                <a:cs typeface="Arial" panose="020B0604020202020204" pitchFamily="34" charset="0"/>
              </a:rPr>
              <a:t> a futások, mivel legyen ellátva, hogy újra hasznosítani tudjam</a:t>
            </a:r>
          </a:p>
          <a:p>
            <a:pPr algn="l">
              <a:lnSpc>
                <a:spcPct val="100000"/>
              </a:lnSpc>
            </a:pPr>
            <a:r>
              <a:rPr lang="hu-HU" sz="2000" dirty="0">
                <a:solidFill>
                  <a:schemeClr val="tx1"/>
                </a:solidFill>
                <a:latin typeface="Georgia" panose="02040502050405020303" pitchFamily="18" charset="0"/>
                <a:cs typeface="Calibri Light" panose="020F0302020204030204" pitchFamily="34" charset="0"/>
              </a:rPr>
              <a:t>Az elvégzendő tesztekkel kapcsolatban</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Az alaptesztek, hogy jól működik-e a program, nincs-e benne szisztematikus hiba (a </a:t>
            </a:r>
            <a:r>
              <a:rPr lang="hu-HU" dirty="0" err="1">
                <a:solidFill>
                  <a:schemeClr val="tx1"/>
                </a:solidFill>
                <a:latin typeface="Arial" panose="020B0604020202020204" pitchFamily="34" charset="0"/>
                <a:cs typeface="Arial" panose="020B0604020202020204" pitchFamily="34" charset="0"/>
              </a:rPr>
              <a:t>linreg</a:t>
            </a:r>
            <a:r>
              <a:rPr lang="hu-HU" dirty="0">
                <a:solidFill>
                  <a:schemeClr val="tx1"/>
                </a:solidFill>
                <a:latin typeface="Arial" panose="020B0604020202020204" pitchFamily="34" charset="0"/>
                <a:cs typeface="Arial" panose="020B0604020202020204" pitchFamily="34" charset="0"/>
              </a:rPr>
              <a:t> még mindig a régi)</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 különböző tesztpályákat felépíteni (az environment.py modulban a </a:t>
            </a:r>
            <a:r>
              <a:rPr lang="hu-HU" dirty="0" err="1">
                <a:solidFill>
                  <a:schemeClr val="tx1"/>
                </a:solidFill>
                <a:latin typeface="Arial" panose="020B0604020202020204" pitchFamily="34" charset="0"/>
                <a:cs typeface="Arial" panose="020B0604020202020204" pitchFamily="34" charset="0"/>
              </a:rPr>
              <a:t>Road</a:t>
            </a:r>
            <a:r>
              <a:rPr lang="hu-HU" dirty="0">
                <a:solidFill>
                  <a:schemeClr val="tx1"/>
                </a:solidFill>
                <a:latin typeface="Arial" panose="020B0604020202020204" pitchFamily="34" charset="0"/>
                <a:cs typeface="Arial" panose="020B0604020202020204" pitchFamily="34" charset="0"/>
              </a:rPr>
              <a:t> osztály, már majdnem kész az összes)</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 </a:t>
            </a:r>
            <a:r>
              <a:rPr lang="hu-HU" dirty="0" err="1">
                <a:solidFill>
                  <a:schemeClr val="tx1"/>
                </a:solidFill>
                <a:latin typeface="Arial" panose="020B0604020202020204" pitchFamily="34" charset="0"/>
                <a:cs typeface="Arial" panose="020B0604020202020204" pitchFamily="34" charset="0"/>
              </a:rPr>
              <a:t>concept</a:t>
            </a:r>
            <a:r>
              <a:rPr lang="hu-HU" dirty="0">
                <a:solidFill>
                  <a:schemeClr val="tx1"/>
                </a:solidFill>
                <a:latin typeface="Arial" panose="020B0604020202020204" pitchFamily="34" charset="0"/>
                <a:cs typeface="Arial" panose="020B0604020202020204" pitchFamily="34" charset="0"/>
              </a:rPr>
              <a:t> </a:t>
            </a:r>
            <a:r>
              <a:rPr lang="hu-HU" dirty="0" err="1">
                <a:solidFill>
                  <a:schemeClr val="tx1"/>
                </a:solidFill>
                <a:latin typeface="Arial" panose="020B0604020202020204" pitchFamily="34" charset="0"/>
                <a:cs typeface="Arial" panose="020B0604020202020204" pitchFamily="34" charset="0"/>
              </a:rPr>
              <a:t>drift</a:t>
            </a:r>
            <a:r>
              <a:rPr lang="hu-HU" dirty="0">
                <a:solidFill>
                  <a:schemeClr val="tx1"/>
                </a:solidFill>
                <a:latin typeface="Arial" panose="020B0604020202020204" pitchFamily="34" charset="0"/>
                <a:cs typeface="Arial" panose="020B0604020202020204" pitchFamily="34" charset="0"/>
              </a:rPr>
              <a:t> az egyik vezér teszt ezen kell kipróbálni, hogy</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 neurális háló egyes </a:t>
            </a:r>
            <a:r>
              <a:rPr lang="hu-HU" dirty="0" err="1">
                <a:solidFill>
                  <a:schemeClr val="tx1"/>
                </a:solidFill>
                <a:latin typeface="Arial" panose="020B0604020202020204" pitchFamily="34" charset="0"/>
                <a:cs typeface="Arial" panose="020B0604020202020204" pitchFamily="34" charset="0"/>
              </a:rPr>
              <a:t>hiperparaméterei</a:t>
            </a:r>
            <a:r>
              <a:rPr lang="hu-HU" dirty="0">
                <a:solidFill>
                  <a:schemeClr val="tx1"/>
                </a:solidFill>
                <a:latin typeface="Arial" panose="020B0604020202020204" pitchFamily="34" charset="0"/>
                <a:cs typeface="Arial" panose="020B0604020202020204" pitchFamily="34" charset="0"/>
              </a:rPr>
              <a:t> milyen hatással vannak</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Erre kell írni egy olyan programrészt, ami több futást képes egy </a:t>
            </a:r>
            <a:r>
              <a:rPr lang="hu-HU" dirty="0" err="1">
                <a:solidFill>
                  <a:schemeClr val="tx1"/>
                </a:solidFill>
                <a:latin typeface="Arial" panose="020B0604020202020204" pitchFamily="34" charset="0"/>
                <a:cs typeface="Arial" panose="020B0604020202020204" pitchFamily="34" charset="0"/>
              </a:rPr>
              <a:t>plotton</a:t>
            </a:r>
            <a:r>
              <a:rPr lang="hu-HU" dirty="0">
                <a:solidFill>
                  <a:schemeClr val="tx1"/>
                </a:solidFill>
                <a:latin typeface="Arial" panose="020B0604020202020204" pitchFamily="34" charset="0"/>
                <a:cs typeface="Arial" panose="020B0604020202020204" pitchFamily="34" charset="0"/>
              </a:rPr>
              <a:t> kezelni</a:t>
            </a:r>
          </a:p>
        </p:txBody>
      </p:sp>
    </p:spTree>
    <p:extLst>
      <p:ext uri="{BB962C8B-B14F-4D97-AF65-F5344CB8AC3E}">
        <p14:creationId xmlns:p14="http://schemas.microsoft.com/office/powerpoint/2010/main" val="9027115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Ez már újdonság lenne mindenhez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Szerintem</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Ha ezt megcsináljuk és még egy ilyen kontrol körbe és betesszük az még mindig nem olyan jó mint a </a:t>
            </a:r>
            <a:r>
              <a:rPr lang="hu-HU" dirty="0" err="1">
                <a:solidFill>
                  <a:schemeClr val="bg1"/>
                </a:solidFill>
                <a:latin typeface="Arial" panose="020B0604020202020204" pitchFamily="34" charset="0"/>
                <a:cs typeface="Arial" panose="020B0604020202020204" pitchFamily="34" charset="0"/>
              </a:rPr>
              <a:t>Reinforcement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Learning</a:t>
            </a:r>
            <a:r>
              <a:rPr lang="hu-HU" dirty="0">
                <a:solidFill>
                  <a:schemeClr val="bg1"/>
                </a:solidFill>
                <a:latin typeface="Arial" panose="020B0604020202020204" pitchFamily="34" charset="0"/>
                <a:cs typeface="Arial" panose="020B0604020202020204" pitchFamily="34" charset="0"/>
              </a:rPr>
              <a:t> de pariban van vele, legalábbis ami a mögötte levő neurális háló architektúrát jelenti.</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Biztos már ezt is megcsinálták, de ami plusz lenne hogy oda tudnám tenni, hogy nézzétek megcsináltam így és ugyan ezen a feladaton ez a módszer meg így teljesített. Tessék itt egy összehasonlítás. Mindenki döntse el maga.</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Az ötlet biztosan nem új.</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Az elvégzett vizsgálat lehet érdekes.</a:t>
            </a:r>
          </a:p>
        </p:txBody>
      </p:sp>
      <p:pic>
        <p:nvPicPr>
          <p:cNvPr id="32" name="Kép 31">
            <a:extLst>
              <a:ext uri="{FF2B5EF4-FFF2-40B4-BE49-F238E27FC236}">
                <a16:creationId xmlns:a16="http://schemas.microsoft.com/office/drawing/2014/main" id="{1DF7E741-0D7E-4E55-ADBC-9DC22B42ED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4084" y="4558775"/>
            <a:ext cx="7096748" cy="1822850"/>
          </a:xfrm>
          <a:prstGeom prst="rect">
            <a:avLst/>
          </a:prstGeom>
        </p:spPr>
      </p:pic>
      <p:sp>
        <p:nvSpPr>
          <p:cNvPr id="6" name="Szöveg helye 14">
            <a:extLst>
              <a:ext uri="{FF2B5EF4-FFF2-40B4-BE49-F238E27FC236}">
                <a16:creationId xmlns:a16="http://schemas.microsoft.com/office/drawing/2014/main" id="{D1530F09-EDED-4B68-AAA7-75858CD8F7B9}"/>
              </a:ext>
            </a:extLst>
          </p:cNvPr>
          <p:cNvSpPr txBox="1">
            <a:spLocks/>
          </p:cNvSpPr>
          <p:nvPr/>
        </p:nvSpPr>
        <p:spPr>
          <a:xfrm>
            <a:off x="5918464" y="1512886"/>
            <a:ext cx="5941440"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Tehát az van, hogy</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Nem csak a jelenlegi és egyel korábbi értékét veszem </a:t>
            </a:r>
            <a:r>
              <a:rPr lang="hu-HU" dirty="0" err="1">
                <a:solidFill>
                  <a:schemeClr val="bg1"/>
                </a:solidFill>
                <a:latin typeface="Arial" panose="020B0604020202020204" pitchFamily="34" charset="0"/>
                <a:cs typeface="Arial" panose="020B0604020202020204" pitchFamily="34" charset="0"/>
              </a:rPr>
              <a:t>figyelmbe</a:t>
            </a:r>
            <a:r>
              <a:rPr lang="hu-HU" dirty="0">
                <a:solidFill>
                  <a:schemeClr val="bg1"/>
                </a:solidFill>
                <a:latin typeface="Arial" panose="020B0604020202020204" pitchFamily="34" charset="0"/>
                <a:cs typeface="Arial" panose="020B0604020202020204" pitchFamily="34" charset="0"/>
              </a:rPr>
              <a:t> a metrikának, hanem egy bizonyos hosszú időablakban visszafelé (Ezt csináltam a SACI CIKKBEN, ott 30 hosszú volt az idő ablak amiben visszafelé nézhetett) </a:t>
            </a:r>
            <a:r>
              <a:rPr lang="hu-HU" dirty="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Az eredeti cikkhez képest biztosan. (2.8 </a:t>
            </a:r>
            <a:r>
              <a:rPr lang="hu-HU" dirty="0" err="1">
                <a:solidFill>
                  <a:schemeClr val="bg1"/>
                </a:solidFill>
                <a:latin typeface="Arial" panose="020B0604020202020204" pitchFamily="34" charset="0"/>
                <a:cs typeface="Arial" panose="020B0604020202020204" pitchFamily="34" charset="0"/>
              </a:rPr>
              <a:t>impaktos</a:t>
            </a:r>
            <a:r>
              <a:rPr lang="hu-HU" dirty="0">
                <a:solidFill>
                  <a:schemeClr val="bg1"/>
                </a:solidFill>
                <a:latin typeface="Arial" panose="020B0604020202020204" pitchFamily="34" charset="0"/>
                <a:cs typeface="Arial" panose="020B0604020202020204" pitchFamily="34" charset="0"/>
              </a:rPr>
              <a:t> J. volt)</a:t>
            </a:r>
          </a:p>
        </p:txBody>
      </p:sp>
    </p:spTree>
    <p:extLst>
      <p:ext uri="{BB962C8B-B14F-4D97-AF65-F5344CB8AC3E}">
        <p14:creationId xmlns:p14="http://schemas.microsoft.com/office/powerpoint/2010/main" val="417765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Több neurális háló egyszerre</a:t>
            </a:r>
            <a:endParaRPr lang="hu-HU" sz="4800" dirty="0">
              <a:solidFill>
                <a:schemeClr val="bg1"/>
              </a:solidFill>
              <a:latin typeface="Georgia" panose="02040502050405020303" pitchFamily="18" charset="0"/>
              <a:cs typeface="Calibri Light" panose="020F0302020204030204" pitchFamily="34" charset="0"/>
            </a:endParaRPr>
          </a:p>
        </p:txBody>
      </p:sp>
      <p:sp>
        <p:nvSpPr>
          <p:cNvPr id="6" name="Szöveg helye 14">
            <a:extLst>
              <a:ext uri="{FF2B5EF4-FFF2-40B4-BE49-F238E27FC236}">
                <a16:creationId xmlns:a16="http://schemas.microsoft.com/office/drawing/2014/main" id="{CA144B16-988A-40CF-B10B-00DD11B1874C}"/>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4. Szelekció</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Több egymással párhuzamosan tanított neurális háló, de mindig csak az egyik döntése alapján lépünk tovább.</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Gábor lehúzta</a:t>
            </a:r>
          </a:p>
          <a:p>
            <a:pPr algn="l">
              <a:lnSpc>
                <a:spcPct val="100000"/>
              </a:lnSpc>
            </a:pPr>
            <a:r>
              <a:rPr lang="hu-HU" dirty="0">
                <a:solidFill>
                  <a:schemeClr val="bg1"/>
                </a:solidFill>
                <a:latin typeface="Arial" panose="020B0604020202020204" pitchFamily="34" charset="0"/>
                <a:cs typeface="Arial" panose="020B0604020202020204" pitchFamily="34" charset="0"/>
              </a:rPr>
              <a:t>Nem akartam vele vitába szállni, de az </a:t>
            </a:r>
            <a:r>
              <a:rPr lang="hu-HU" dirty="0" err="1">
                <a:solidFill>
                  <a:schemeClr val="bg1"/>
                </a:solidFill>
                <a:latin typeface="Arial" panose="020B0604020202020204" pitchFamily="34" charset="0"/>
                <a:cs typeface="Arial" panose="020B0604020202020204" pitchFamily="34" charset="0"/>
              </a:rPr>
              <a:t>Ensemble</a:t>
            </a:r>
            <a:r>
              <a:rPr lang="hu-HU" dirty="0">
                <a:solidFill>
                  <a:schemeClr val="bg1"/>
                </a:solidFill>
                <a:latin typeface="Arial" panose="020B0604020202020204" pitchFamily="34" charset="0"/>
                <a:cs typeface="Arial" panose="020B0604020202020204" pitchFamily="34" charset="0"/>
              </a:rPr>
              <a:t> és a </a:t>
            </a:r>
            <a:r>
              <a:rPr lang="hu-HU" dirty="0" err="1">
                <a:solidFill>
                  <a:schemeClr val="bg1"/>
                </a:solidFill>
                <a:latin typeface="Arial" panose="020B0604020202020204" pitchFamily="34" charset="0"/>
                <a:cs typeface="Arial" panose="020B0604020202020204" pitchFamily="34" charset="0"/>
              </a:rPr>
              <a:t>Vote</a:t>
            </a:r>
            <a:r>
              <a:rPr lang="hu-HU" dirty="0">
                <a:solidFill>
                  <a:schemeClr val="bg1"/>
                </a:solidFill>
                <a:latin typeface="Arial" panose="020B0604020202020204" pitchFamily="34" charset="0"/>
                <a:cs typeface="Arial" panose="020B0604020202020204" pitchFamily="34" charset="0"/>
              </a:rPr>
              <a:t> módszerek mások ehhez képest. Ott egy aggregált döntés van, itt viszont mindig csak az egyik alapján döntünk csak éppen tovább tanítjuk a többit is.</a:t>
            </a:r>
          </a:p>
          <a:p>
            <a:pPr algn="l">
              <a:lnSpc>
                <a:spcPct val="100000"/>
              </a:lnSpc>
            </a:pPr>
            <a:r>
              <a:rPr lang="hu-HU" dirty="0">
                <a:solidFill>
                  <a:schemeClr val="bg1"/>
                </a:solidFill>
                <a:latin typeface="Arial" panose="020B0604020202020204" pitchFamily="34" charset="0"/>
                <a:cs typeface="Arial" panose="020B0604020202020204" pitchFamily="34" charset="0"/>
              </a:rPr>
              <a:t>Kb. 2-3 nap amig megírom és csinálok néhány próbát, hogy működik-e, legalább program szinten.</a:t>
            </a:r>
          </a:p>
        </p:txBody>
      </p:sp>
      <p:sp>
        <p:nvSpPr>
          <p:cNvPr id="7" name="Szöveg helye 14">
            <a:extLst>
              <a:ext uri="{FF2B5EF4-FFF2-40B4-BE49-F238E27FC236}">
                <a16:creationId xmlns:a16="http://schemas.microsoft.com/office/drawing/2014/main" id="{1EA3C9C4-5D3D-4D7F-BE20-0187C20C3A30}"/>
              </a:ext>
            </a:extLst>
          </p:cNvPr>
          <p:cNvSpPr txBox="1">
            <a:spLocks/>
          </p:cNvSpPr>
          <p:nvPr/>
        </p:nvSpPr>
        <p:spPr>
          <a:xfrm>
            <a:off x="625516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dirty="0">
                <a:solidFill>
                  <a:schemeClr val="bg1"/>
                </a:solidFill>
                <a:latin typeface="Arial" panose="020B0604020202020204" pitchFamily="34" charset="0"/>
                <a:cs typeface="Arial" panose="020B0604020202020204" pitchFamily="34" charset="0"/>
              </a:rPr>
              <a:t>Beütöttem a Google-</a:t>
            </a:r>
            <a:r>
              <a:rPr lang="hu-HU" dirty="0" err="1">
                <a:solidFill>
                  <a:schemeClr val="bg1"/>
                </a:solidFill>
                <a:latin typeface="Arial" panose="020B0604020202020204" pitchFamily="34" charset="0"/>
                <a:cs typeface="Arial" panose="020B0604020202020204" pitchFamily="34" charset="0"/>
              </a:rPr>
              <a:t>ba</a:t>
            </a:r>
            <a:r>
              <a:rPr lang="hu-HU" dirty="0">
                <a:solidFill>
                  <a:schemeClr val="bg1"/>
                </a:solidFill>
                <a:latin typeface="Arial" panose="020B0604020202020204" pitchFamily="34" charset="0"/>
                <a:cs typeface="Arial" panose="020B0604020202020204" pitchFamily="34" charset="0"/>
              </a:rPr>
              <a:t>, hogy</a:t>
            </a:r>
          </a:p>
          <a:p>
            <a:pPr algn="l">
              <a:lnSpc>
                <a:spcPct val="100000"/>
              </a:lnSpc>
            </a:pPr>
            <a:r>
              <a:rPr lang="en-US" dirty="0">
                <a:solidFill>
                  <a:schemeClr val="bg1"/>
                </a:solidFill>
                <a:latin typeface="Arial" panose="020B0604020202020204" pitchFamily="34" charset="0"/>
                <a:cs typeface="Arial" panose="020B0604020202020204" pitchFamily="34" charset="0"/>
              </a:rPr>
              <a:t>learning multiple neural network on time series</a:t>
            </a: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Nincs rá találat.</a:t>
            </a:r>
          </a:p>
          <a:p>
            <a:pPr algn="l">
              <a:lnSpc>
                <a:spcPct val="100000"/>
              </a:lnSpc>
            </a:pPr>
            <a:r>
              <a:rPr lang="hu-HU" dirty="0">
                <a:solidFill>
                  <a:schemeClr val="bg1"/>
                </a:solidFill>
                <a:latin typeface="Arial" panose="020B0604020202020204" pitchFamily="34" charset="0"/>
                <a:cs typeface="Arial" panose="020B0604020202020204" pitchFamily="34" charset="0"/>
              </a:rPr>
              <a:t>Olyan van hogy ‚</a:t>
            </a:r>
            <a:r>
              <a:rPr lang="hu-HU" dirty="0" err="1">
                <a:solidFill>
                  <a:schemeClr val="bg1"/>
                </a:solidFill>
                <a:latin typeface="Arial" panose="020B0604020202020204" pitchFamily="34" charset="0"/>
                <a:cs typeface="Arial" panose="020B0604020202020204" pitchFamily="34" charset="0"/>
              </a:rPr>
              <a:t>hybrid</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neural</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network</a:t>
            </a:r>
            <a:r>
              <a:rPr lang="hu-HU" dirty="0">
                <a:solidFill>
                  <a:schemeClr val="bg1"/>
                </a:solidFill>
                <a:latin typeface="Arial" panose="020B0604020202020204" pitchFamily="34" charset="0"/>
                <a:cs typeface="Arial" panose="020B0604020202020204" pitchFamily="34" charset="0"/>
              </a:rPr>
              <a:t>’ meg hogy ‚</a:t>
            </a:r>
            <a:r>
              <a:rPr lang="hu-HU" dirty="0" err="1">
                <a:solidFill>
                  <a:schemeClr val="bg1"/>
                </a:solidFill>
                <a:latin typeface="Arial" panose="020B0604020202020204" pitchFamily="34" charset="0"/>
                <a:cs typeface="Arial" panose="020B0604020202020204" pitchFamily="34" charset="0"/>
              </a:rPr>
              <a:t>combined</a:t>
            </a:r>
            <a:r>
              <a:rPr lang="hu-HU" dirty="0">
                <a:solidFill>
                  <a:schemeClr val="bg1"/>
                </a:solidFill>
                <a:latin typeface="Arial" panose="020B0604020202020204" pitchFamily="34" charset="0"/>
                <a:cs typeface="Arial" panose="020B0604020202020204" pitchFamily="34" charset="0"/>
              </a:rPr>
              <a:t>’, de ezek nem azok a koncepciók amiről ez szól.</a:t>
            </a: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Ha már csak</a:t>
            </a:r>
          </a:p>
          <a:p>
            <a:pPr algn="l">
              <a:lnSpc>
                <a:spcPct val="100000"/>
              </a:lnSpc>
            </a:pPr>
            <a:r>
              <a:rPr lang="hu-HU" dirty="0">
                <a:solidFill>
                  <a:schemeClr val="bg1"/>
                </a:solidFill>
                <a:latin typeface="Arial" panose="020B0604020202020204" pitchFamily="34" charset="0"/>
                <a:cs typeface="Arial" panose="020B0604020202020204" pitchFamily="34" charset="0"/>
              </a:rPr>
              <a:t>Azt látnám, hogy néha egyik néha másik alapján dönt és az így kapott eredmény jobb akkor annak nagyon örülnék, de szerintem ezzel még sokat kell dolgozni.</a:t>
            </a:r>
          </a:p>
          <a:p>
            <a:pPr algn="l">
              <a:lnSpc>
                <a:spcPct val="100000"/>
              </a:lnSpc>
            </a:pPr>
            <a:r>
              <a:rPr lang="hu-HU" dirty="0">
                <a:solidFill>
                  <a:schemeClr val="bg1"/>
                </a:solidFill>
                <a:latin typeface="Arial" panose="020B0604020202020204" pitchFamily="34" charset="0"/>
                <a:cs typeface="Arial" panose="020B0604020202020204" pitchFamily="34" charset="0"/>
              </a:rPr>
              <a:t>A lényege, hogy nem egy ULTIMATE neurális </a:t>
            </a:r>
            <a:r>
              <a:rPr lang="hu-HU" dirty="0" err="1">
                <a:solidFill>
                  <a:schemeClr val="bg1"/>
                </a:solidFill>
                <a:latin typeface="Arial" panose="020B0604020202020204" pitchFamily="34" charset="0"/>
                <a:cs typeface="Arial" panose="020B0604020202020204" pitchFamily="34" charset="0"/>
              </a:rPr>
              <a:t>hálonk</a:t>
            </a:r>
            <a:r>
              <a:rPr lang="hu-HU" dirty="0">
                <a:solidFill>
                  <a:schemeClr val="bg1"/>
                </a:solidFill>
                <a:latin typeface="Arial" panose="020B0604020202020204" pitchFamily="34" charset="0"/>
                <a:cs typeface="Arial" panose="020B0604020202020204" pitchFamily="34" charset="0"/>
              </a:rPr>
              <a:t> van, hanem neurális háló készletünk, akik mindig készen álnak és lehet, hogy van olyan helyzet amikor egyik döntése alapján jobb eredményre jutunk. Érdemes vizsgálni.</a:t>
            </a:r>
          </a:p>
        </p:txBody>
      </p:sp>
    </p:spTree>
    <p:extLst>
      <p:ext uri="{BB962C8B-B14F-4D97-AF65-F5344CB8AC3E}">
        <p14:creationId xmlns:p14="http://schemas.microsoft.com/office/powerpoint/2010/main" val="146518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Ennek az ötletnek az alapját az adta, hogy</a:t>
            </a:r>
            <a:endParaRPr lang="hu-HU" sz="4800" dirty="0">
              <a:solidFill>
                <a:schemeClr val="bg1"/>
              </a:solidFill>
              <a:latin typeface="Georgia" panose="02040502050405020303" pitchFamily="18" charset="0"/>
              <a:cs typeface="Calibri Light" panose="020F0302020204030204" pitchFamily="34" charset="0"/>
            </a:endParaRPr>
          </a:p>
        </p:txBody>
      </p:sp>
      <p:sp>
        <p:nvSpPr>
          <p:cNvPr id="6" name="Szöveg helye 14">
            <a:extLst>
              <a:ext uri="{FF2B5EF4-FFF2-40B4-BE49-F238E27FC236}">
                <a16:creationId xmlns:a16="http://schemas.microsoft.com/office/drawing/2014/main" id="{CA144B16-988A-40CF-B10B-00DD11B1874C}"/>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 próbák során</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Volt egy olyan megfigyelés, hogy a különböző beállítású neurális hálók kicsit különböző eredményre vezetnek.</a:t>
            </a: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Ezért</a:t>
            </a:r>
          </a:p>
          <a:p>
            <a:pPr algn="l">
              <a:lnSpc>
                <a:spcPct val="100000"/>
              </a:lnSpc>
            </a:pPr>
            <a:r>
              <a:rPr lang="hu-HU" dirty="0">
                <a:solidFill>
                  <a:schemeClr val="bg1"/>
                </a:solidFill>
                <a:latin typeface="Arial" panose="020B0604020202020204" pitchFamily="34" charset="0"/>
                <a:cs typeface="Arial" panose="020B0604020202020204" pitchFamily="34" charset="0"/>
              </a:rPr>
              <a:t>Ahelyett, hogy ki kéne kísérletezni, hogy melyik beállítás a legjobb az adott feladatra az volt az </a:t>
            </a:r>
            <a:r>
              <a:rPr lang="hu-HU" dirty="0" err="1">
                <a:solidFill>
                  <a:schemeClr val="bg1"/>
                </a:solidFill>
                <a:latin typeface="Arial" panose="020B0604020202020204" pitchFamily="34" charset="0"/>
                <a:cs typeface="Arial" panose="020B0604020202020204" pitchFamily="34" charset="0"/>
              </a:rPr>
              <a:t>öteletem</a:t>
            </a:r>
            <a:r>
              <a:rPr lang="hu-HU" dirty="0">
                <a:solidFill>
                  <a:schemeClr val="bg1"/>
                </a:solidFill>
                <a:latin typeface="Arial" panose="020B0604020202020204" pitchFamily="34" charset="0"/>
                <a:cs typeface="Arial" panose="020B0604020202020204" pitchFamily="34" charset="0"/>
              </a:rPr>
              <a:t>, „parallel” futtassunk többet is aztán válassza ki az élet, hogy melyik a jobb az adott feladatra.</a:t>
            </a:r>
          </a:p>
          <a:p>
            <a:pPr algn="l">
              <a:lnSpc>
                <a:spcPct val="100000"/>
              </a:lnSpc>
            </a:pPr>
            <a:r>
              <a:rPr lang="hu-HU" sz="4800" dirty="0">
                <a:solidFill>
                  <a:prstClr val="white"/>
                </a:solidFill>
                <a:latin typeface="Georgia" panose="02040502050405020303" pitchFamily="18" charset="0"/>
                <a:cs typeface="Calibri Light" panose="020F0302020204030204" pitchFamily="34" charset="0"/>
              </a:rPr>
              <a:t>Ilyen értelembe</a:t>
            </a:r>
            <a:r>
              <a:rPr lang="hu-HU" dirty="0">
                <a:solidFill>
                  <a:schemeClr val="bg1"/>
                </a:solidFill>
                <a:latin typeface="Arial" panose="020B0604020202020204" pitchFamily="34" charset="0"/>
                <a:cs typeface="Arial" panose="020B0604020202020204" pitchFamily="34" charset="0"/>
              </a:rPr>
              <a:t> </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Ez sem egy </a:t>
            </a:r>
            <a:r>
              <a:rPr lang="hu-HU" dirty="0" err="1">
                <a:solidFill>
                  <a:schemeClr val="bg1"/>
                </a:solidFill>
                <a:latin typeface="Arial" panose="020B0604020202020204" pitchFamily="34" charset="0"/>
                <a:cs typeface="Arial" panose="020B0604020202020204" pitchFamily="34" charset="0"/>
              </a:rPr>
              <a:t>Rocket</a:t>
            </a:r>
            <a:r>
              <a:rPr lang="hu-HU" dirty="0">
                <a:solidFill>
                  <a:schemeClr val="bg1"/>
                </a:solidFill>
                <a:latin typeface="Arial" panose="020B0604020202020204" pitchFamily="34" charset="0"/>
                <a:cs typeface="Arial" panose="020B0604020202020204" pitchFamily="34" charset="0"/>
              </a:rPr>
              <a:t> Science</a:t>
            </a:r>
          </a:p>
        </p:txBody>
      </p:sp>
      <p:pic>
        <p:nvPicPr>
          <p:cNvPr id="8" name="Kép 7">
            <a:extLst>
              <a:ext uri="{FF2B5EF4-FFF2-40B4-BE49-F238E27FC236}">
                <a16:creationId xmlns:a16="http://schemas.microsoft.com/office/drawing/2014/main" id="{20989B1B-C8B7-4B73-B7AC-5CC9E20784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3684" y="1446382"/>
            <a:ext cx="1791002" cy="1641750"/>
          </a:xfrm>
          <a:prstGeom prst="rect">
            <a:avLst/>
          </a:prstGeom>
        </p:spPr>
      </p:pic>
      <p:pic>
        <p:nvPicPr>
          <p:cNvPr id="9" name="Kép 8">
            <a:extLst>
              <a:ext uri="{FF2B5EF4-FFF2-40B4-BE49-F238E27FC236}">
                <a16:creationId xmlns:a16="http://schemas.microsoft.com/office/drawing/2014/main" id="{C27F85C8-52F1-4403-AD98-695BC1BE87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86623" y="1446382"/>
            <a:ext cx="1715094" cy="1641750"/>
          </a:xfrm>
          <a:prstGeom prst="rect">
            <a:avLst/>
          </a:prstGeom>
        </p:spPr>
      </p:pic>
      <p:pic>
        <p:nvPicPr>
          <p:cNvPr id="10" name="Kép 9" descr="A képen sötét látható&#10;&#10;Automatikusan generált leírás">
            <a:extLst>
              <a:ext uri="{FF2B5EF4-FFF2-40B4-BE49-F238E27FC236}">
                <a16:creationId xmlns:a16="http://schemas.microsoft.com/office/drawing/2014/main" id="{44B147D8-D3BB-463F-9CA2-A365B18373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4131" y="1446382"/>
            <a:ext cx="2276767" cy="1641750"/>
          </a:xfrm>
          <a:prstGeom prst="rect">
            <a:avLst/>
          </a:prstGeom>
        </p:spPr>
      </p:pic>
      <p:sp>
        <p:nvSpPr>
          <p:cNvPr id="11" name="Szöveg helye 14">
            <a:extLst>
              <a:ext uri="{FF2B5EF4-FFF2-40B4-BE49-F238E27FC236}">
                <a16:creationId xmlns:a16="http://schemas.microsoft.com/office/drawing/2014/main" id="{6D1634C9-8AD2-4767-922B-FA4986BB202E}"/>
              </a:ext>
            </a:extLst>
          </p:cNvPr>
          <p:cNvSpPr txBox="1">
            <a:spLocks/>
          </p:cNvSpPr>
          <p:nvPr/>
        </p:nvSpPr>
        <p:spPr>
          <a:xfrm>
            <a:off x="6854930"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 </a:t>
            </a:r>
            <a:br>
              <a:rPr lang="hu-HU" sz="4800" dirty="0">
                <a:solidFill>
                  <a:schemeClr val="bg1"/>
                </a:solidFill>
                <a:latin typeface="Georgia" panose="02040502050405020303" pitchFamily="18"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 </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 </a:t>
            </a:r>
          </a:p>
          <a:p>
            <a:pPr algn="l">
              <a:lnSpc>
                <a:spcPct val="100000"/>
              </a:lnSpc>
            </a:pPr>
            <a:r>
              <a:rPr lang="hu-HU" dirty="0">
                <a:solidFill>
                  <a:schemeClr val="bg1"/>
                </a:solidFill>
                <a:latin typeface="Arial" panose="020B0604020202020204" pitchFamily="34" charset="0"/>
                <a:cs typeface="Arial" panose="020B0604020202020204" pitchFamily="34" charset="0"/>
              </a:rPr>
              <a:t> </a:t>
            </a:r>
            <a:br>
              <a:rPr lang="hu-HU" dirty="0">
                <a:solidFill>
                  <a:schemeClr val="bg1"/>
                </a:solidFill>
                <a:latin typeface="Arial" panose="020B0604020202020204" pitchFamily="34"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 </a:t>
            </a:r>
          </a:p>
          <a:p>
            <a:pPr algn="l">
              <a:lnSpc>
                <a:spcPct val="100000"/>
              </a:lnSpc>
            </a:pPr>
            <a:r>
              <a:rPr lang="hu-HU" sz="4800" dirty="0">
                <a:solidFill>
                  <a:prstClr val="white"/>
                </a:solidFill>
                <a:latin typeface="Georgia" panose="02040502050405020303" pitchFamily="18" charset="0"/>
                <a:cs typeface="Calibri Light" panose="020F0302020204030204" pitchFamily="34" charset="0"/>
              </a:rPr>
              <a:t>De ha működik</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akkor azt le lehet írni.</a:t>
            </a:r>
          </a:p>
        </p:txBody>
      </p:sp>
    </p:spTree>
    <p:extLst>
      <p:ext uri="{BB962C8B-B14F-4D97-AF65-F5344CB8AC3E}">
        <p14:creationId xmlns:p14="http://schemas.microsoft.com/office/powerpoint/2010/main" val="250918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Egy újabb újítás a korábbihoz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12" name="Szöveg helye 14">
            <a:extLst>
              <a:ext uri="{FF2B5EF4-FFF2-40B4-BE49-F238E27FC236}">
                <a16:creationId xmlns:a16="http://schemas.microsoft.com/office/drawing/2014/main" id="{71B1C7A4-CE8C-4AAB-A8A0-EDA3BC617B47}"/>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5. Függőségek</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 metrikák között.</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Ezt kihasználva</a:t>
            </a:r>
          </a:p>
          <a:p>
            <a:pPr algn="l">
              <a:lnSpc>
                <a:spcPct val="100000"/>
              </a:lnSpc>
            </a:pPr>
            <a:r>
              <a:rPr lang="hu-HU" dirty="0">
                <a:solidFill>
                  <a:schemeClr val="bg1"/>
                </a:solidFill>
                <a:latin typeface="Arial" panose="020B0604020202020204" pitchFamily="34" charset="0"/>
                <a:cs typeface="Arial" panose="020B0604020202020204" pitchFamily="34" charset="0"/>
              </a:rPr>
              <a:t>Meg lehetne csinálni azt, hogy amikor azt becsülöm, hogy mi lenne a metrika értéke egy skálázásnál akkor nem csak az Ő </a:t>
            </a:r>
            <a:r>
              <a:rPr lang="hu-HU" dirty="0" err="1">
                <a:solidFill>
                  <a:schemeClr val="bg1"/>
                </a:solidFill>
                <a:latin typeface="Arial" panose="020B0604020202020204" pitchFamily="34" charset="0"/>
                <a:cs typeface="Arial" panose="020B0604020202020204" pitchFamily="34" charset="0"/>
              </a:rPr>
              <a:t>before</a:t>
            </a:r>
            <a:r>
              <a:rPr lang="hu-HU" dirty="0">
                <a:solidFill>
                  <a:schemeClr val="bg1"/>
                </a:solidFill>
                <a:latin typeface="Arial" panose="020B0604020202020204" pitchFamily="34" charset="0"/>
                <a:cs typeface="Arial" panose="020B0604020202020204" pitchFamily="34" charset="0"/>
              </a:rPr>
              <a:t> értéket veszem figyelembe hanem a többi metrika </a:t>
            </a:r>
            <a:r>
              <a:rPr lang="hu-HU" dirty="0" err="1">
                <a:solidFill>
                  <a:schemeClr val="bg1"/>
                </a:solidFill>
                <a:latin typeface="Arial" panose="020B0604020202020204" pitchFamily="34" charset="0"/>
                <a:cs typeface="Arial" panose="020B0604020202020204" pitchFamily="34" charset="0"/>
              </a:rPr>
              <a:t>Before</a:t>
            </a:r>
            <a:r>
              <a:rPr lang="hu-HU" dirty="0">
                <a:solidFill>
                  <a:schemeClr val="bg1"/>
                </a:solidFill>
                <a:latin typeface="Arial" panose="020B0604020202020204" pitchFamily="34" charset="0"/>
                <a:cs typeface="Arial" panose="020B0604020202020204" pitchFamily="34" charset="0"/>
              </a:rPr>
              <a:t> értékét is.</a:t>
            </a:r>
          </a:p>
          <a:p>
            <a:pPr algn="l">
              <a:lnSpc>
                <a:spcPct val="100000"/>
              </a:lnSpc>
            </a:pPr>
            <a:r>
              <a:rPr lang="hu-HU" sz="2800" dirty="0" err="1">
                <a:solidFill>
                  <a:schemeClr val="bg1"/>
                </a:solidFill>
                <a:latin typeface="Georgia" panose="02040502050405020303" pitchFamily="18" charset="0"/>
                <a:cs typeface="Arial" panose="020B0604020202020204" pitchFamily="34" charset="0"/>
              </a:rPr>
              <a:t>Valszeg</a:t>
            </a:r>
            <a:r>
              <a:rPr lang="hu-HU" sz="2800" dirty="0">
                <a:solidFill>
                  <a:schemeClr val="bg1"/>
                </a:solidFill>
                <a:latin typeface="Georgia" panose="02040502050405020303" pitchFamily="18" charset="0"/>
                <a:cs typeface="Arial" panose="020B0604020202020204" pitchFamily="34" charset="0"/>
              </a:rPr>
              <a:t> nincs ingyen kaja</a:t>
            </a:r>
          </a:p>
          <a:p>
            <a:pPr algn="l">
              <a:lnSpc>
                <a:spcPct val="100000"/>
              </a:lnSpc>
            </a:pPr>
            <a:r>
              <a:rPr lang="hu-HU" dirty="0">
                <a:solidFill>
                  <a:schemeClr val="bg1"/>
                </a:solidFill>
                <a:latin typeface="Arial" panose="020B0604020202020204" pitchFamily="34" charset="0"/>
                <a:cs typeface="Arial" panose="020B0604020202020204" pitchFamily="34" charset="0"/>
              </a:rPr>
              <a:t>De meg tudom vizsgálni a mintaprogramon hogy milyen hatással van egészre.</a:t>
            </a:r>
          </a:p>
          <a:p>
            <a:pPr algn="l">
              <a:lnSpc>
                <a:spcPct val="100000"/>
              </a:lnSpc>
            </a:pPr>
            <a:r>
              <a:rPr lang="hu-HU" dirty="0">
                <a:solidFill>
                  <a:schemeClr val="bg1"/>
                </a:solidFill>
                <a:latin typeface="Arial" panose="020B0604020202020204" pitchFamily="34" charset="0"/>
                <a:cs typeface="Arial" panose="020B0604020202020204" pitchFamily="34" charset="0"/>
              </a:rPr>
              <a:t>Idő: </a:t>
            </a:r>
            <a:r>
              <a:rPr lang="hu-HU" dirty="0" err="1">
                <a:solidFill>
                  <a:schemeClr val="bg1"/>
                </a:solidFill>
                <a:latin typeface="Arial" panose="020B0604020202020204" pitchFamily="34" charset="0"/>
                <a:cs typeface="Arial" panose="020B0604020202020204" pitchFamily="34" charset="0"/>
              </a:rPr>
              <a:t>kb</a:t>
            </a:r>
            <a:r>
              <a:rPr lang="hu-HU" dirty="0">
                <a:solidFill>
                  <a:schemeClr val="bg1"/>
                </a:solidFill>
                <a:latin typeface="Arial" panose="020B0604020202020204" pitchFamily="34" charset="0"/>
                <a:cs typeface="Arial" panose="020B0604020202020204" pitchFamily="34" charset="0"/>
              </a:rPr>
              <a:t> 3-5 nap.</a:t>
            </a:r>
          </a:p>
        </p:txBody>
      </p:sp>
      <p:pic>
        <p:nvPicPr>
          <p:cNvPr id="13" name="Kép 12">
            <a:extLst>
              <a:ext uri="{FF2B5EF4-FFF2-40B4-BE49-F238E27FC236}">
                <a16:creationId xmlns:a16="http://schemas.microsoft.com/office/drawing/2014/main" id="{D8252D98-F38D-46F6-86F3-163BFF3A5090}"/>
              </a:ext>
            </a:extLst>
          </p:cNvPr>
          <p:cNvPicPr>
            <a:picLocks noChangeAspect="1"/>
          </p:cNvPicPr>
          <p:nvPr/>
        </p:nvPicPr>
        <p:blipFill rotWithShape="1">
          <a:blip r:embed="rId5">
            <a:extLst>
              <a:ext uri="{28A0092B-C50C-407E-A947-70E740481C1C}">
                <a14:useLocalDpi xmlns:a14="http://schemas.microsoft.com/office/drawing/2010/main" val="0"/>
              </a:ext>
            </a:extLst>
          </a:blip>
          <a:srcRect l="4245" t="9876" r="12751" b="204"/>
          <a:stretch/>
        </p:blipFill>
        <p:spPr>
          <a:xfrm>
            <a:off x="0" y="1437000"/>
            <a:ext cx="5702400" cy="4633200"/>
          </a:xfrm>
          <a:prstGeom prst="rect">
            <a:avLst/>
          </a:prstGeom>
        </p:spPr>
      </p:pic>
      <p:pic>
        <p:nvPicPr>
          <p:cNvPr id="14" name="Kép 13">
            <a:extLst>
              <a:ext uri="{FF2B5EF4-FFF2-40B4-BE49-F238E27FC236}">
                <a16:creationId xmlns:a16="http://schemas.microsoft.com/office/drawing/2014/main" id="{D100931D-3417-401F-90D4-8AF3AF061B8E}"/>
              </a:ext>
            </a:extLst>
          </p:cNvPr>
          <p:cNvPicPr>
            <a:picLocks noChangeAspect="1"/>
          </p:cNvPicPr>
          <p:nvPr/>
        </p:nvPicPr>
        <p:blipFill rotWithShape="1">
          <a:blip r:embed="rId6">
            <a:extLst>
              <a:ext uri="{28A0092B-C50C-407E-A947-70E740481C1C}">
                <a14:useLocalDpi xmlns:a14="http://schemas.microsoft.com/office/drawing/2010/main" val="0"/>
              </a:ext>
            </a:extLst>
          </a:blip>
          <a:srcRect l="7445" t="11860" r="3568" b="70175"/>
          <a:stretch/>
        </p:blipFill>
        <p:spPr>
          <a:xfrm>
            <a:off x="0" y="1437000"/>
            <a:ext cx="7524000" cy="4680000"/>
          </a:xfrm>
          <a:prstGeom prst="rect">
            <a:avLst/>
          </a:prstGeom>
        </p:spPr>
      </p:pic>
      <p:sp>
        <p:nvSpPr>
          <p:cNvPr id="15" name="Szöveg helye 14">
            <a:extLst>
              <a:ext uri="{FF2B5EF4-FFF2-40B4-BE49-F238E27FC236}">
                <a16:creationId xmlns:a16="http://schemas.microsoft.com/office/drawing/2014/main" id="{2C605191-CC48-414B-818D-DA5BED5E4061}"/>
              </a:ext>
            </a:extLst>
          </p:cNvPr>
          <p:cNvSpPr txBox="1">
            <a:spLocks/>
          </p:cNvSpPr>
          <p:nvPr/>
        </p:nvSpPr>
        <p:spPr>
          <a:xfrm>
            <a:off x="7524000" y="1512886"/>
            <a:ext cx="3172737"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Ezeket</a:t>
            </a:r>
          </a:p>
          <a:p>
            <a:pPr algn="l">
              <a:lnSpc>
                <a:spcPct val="100000"/>
              </a:lnSpc>
            </a:pPr>
            <a:r>
              <a:rPr lang="hu-HU" dirty="0">
                <a:solidFill>
                  <a:schemeClr val="bg1"/>
                </a:solidFill>
                <a:latin typeface="Arial" panose="020B0604020202020204" pitchFamily="34" charset="0"/>
                <a:cs typeface="Arial" panose="020B0604020202020204" pitchFamily="34" charset="0"/>
              </a:rPr>
              <a:t>Sajnos még csak a „rossz” régi méréseken néztem meg. Ott viszont volt ilyen összefüggés (CPU, </a:t>
            </a:r>
            <a:r>
              <a:rPr lang="hu-HU" dirty="0" err="1">
                <a:solidFill>
                  <a:schemeClr val="bg1"/>
                </a:solidFill>
                <a:latin typeface="Arial" panose="020B0604020202020204" pitchFamily="34" charset="0"/>
                <a:cs typeface="Arial" panose="020B0604020202020204" pitchFamily="34" charset="0"/>
              </a:rPr>
              <a:t>Interruption</a:t>
            </a:r>
            <a:r>
              <a:rPr lang="hu-HU" dirty="0">
                <a:solidFill>
                  <a:schemeClr val="bg1"/>
                </a:solidFill>
                <a:latin typeface="Arial" panose="020B0604020202020204" pitchFamily="34" charset="0"/>
                <a:cs typeface="Arial" panose="020B0604020202020204" pitchFamily="34" charset="0"/>
              </a:rPr>
              <a:t>, Context </a:t>
            </a:r>
            <a:r>
              <a:rPr lang="hu-HU" dirty="0" err="1">
                <a:solidFill>
                  <a:schemeClr val="bg1"/>
                </a:solidFill>
                <a:latin typeface="Arial" panose="020B0604020202020204" pitchFamily="34" charset="0"/>
                <a:cs typeface="Arial" panose="020B0604020202020204" pitchFamily="34" charset="0"/>
              </a:rPr>
              <a:t>Switch</a:t>
            </a:r>
            <a:r>
              <a:rPr lang="hu-HU" dirty="0">
                <a:solidFill>
                  <a:schemeClr val="bg1"/>
                </a:solidFill>
                <a:latin typeface="Arial" panose="020B0604020202020204" pitchFamily="34" charset="0"/>
                <a:cs typeface="Arial" panose="020B0604020202020204" pitchFamily="34" charset="0"/>
              </a:rPr>
              <a:t>)</a:t>
            </a:r>
          </a:p>
          <a:p>
            <a:pPr algn="l">
              <a:lnSpc>
                <a:spcPct val="100000"/>
              </a:lnSpc>
            </a:pPr>
            <a:r>
              <a:rPr lang="hu-HU" sz="4800" dirty="0" err="1">
                <a:solidFill>
                  <a:prstClr val="white"/>
                </a:solidFill>
                <a:latin typeface="Georgia" panose="02040502050405020303" pitchFamily="18" charset="0"/>
                <a:cs typeface="Calibri Light" panose="020F0302020204030204" pitchFamily="34" charset="0"/>
              </a:rPr>
              <a:t>Pontosat</a:t>
            </a:r>
            <a:r>
              <a:rPr lang="hu-HU" sz="4800" dirty="0">
                <a:solidFill>
                  <a:prstClr val="white"/>
                </a:solidFill>
                <a:latin typeface="Georgia" panose="02040502050405020303" pitchFamily="18" charset="0"/>
                <a:cs typeface="Calibri Light" panose="020F0302020204030204" pitchFamily="34" charset="0"/>
              </a:rPr>
              <a:t> </a:t>
            </a:r>
            <a:br>
              <a:rPr lang="hu-HU" sz="4800" dirty="0">
                <a:solidFill>
                  <a:prstClr val="white"/>
                </a:solidFill>
                <a:latin typeface="Georgia" panose="02040502050405020303" pitchFamily="18" charset="0"/>
                <a:cs typeface="Calibri Light" panose="020F0302020204030204" pitchFamily="34" charset="0"/>
              </a:rPr>
            </a:br>
            <a:r>
              <a:rPr lang="hu-HU" dirty="0">
                <a:solidFill>
                  <a:schemeClr val="bg1"/>
                </a:solidFill>
                <a:latin typeface="Arial" panose="020B0604020202020204" pitchFamily="34" charset="0"/>
                <a:cs typeface="Arial" panose="020B0604020202020204" pitchFamily="34" charset="0"/>
              </a:rPr>
              <a:t>Csak akkor tudok mondani erről, ha az új </a:t>
            </a:r>
            <a:r>
              <a:rPr lang="hu-HU" dirty="0" err="1">
                <a:solidFill>
                  <a:schemeClr val="bg1"/>
                </a:solidFill>
                <a:latin typeface="Arial" panose="020B0604020202020204" pitchFamily="34" charset="0"/>
                <a:cs typeface="Arial" panose="020B0604020202020204" pitchFamily="34" charset="0"/>
              </a:rPr>
              <a:t>szimulácós</a:t>
            </a:r>
            <a:r>
              <a:rPr lang="hu-HU" dirty="0">
                <a:solidFill>
                  <a:schemeClr val="bg1"/>
                </a:solidFill>
                <a:latin typeface="Arial" panose="020B0604020202020204" pitchFamily="34" charset="0"/>
                <a:cs typeface="Arial" panose="020B0604020202020204" pitchFamily="34" charset="0"/>
              </a:rPr>
              <a:t> rendszerben is megvizsgálom.</a:t>
            </a:r>
          </a:p>
          <a:p>
            <a:pPr algn="l">
              <a:lnSpc>
                <a:spcPct val="100000"/>
              </a:lnSpc>
            </a:pPr>
            <a:r>
              <a:rPr lang="hu-HU" dirty="0">
                <a:solidFill>
                  <a:schemeClr val="bg1"/>
                </a:solidFill>
                <a:latin typeface="Arial" panose="020B0604020202020204" pitchFamily="34" charset="0"/>
                <a:cs typeface="Arial" panose="020B0604020202020204" pitchFamily="34" charset="0"/>
              </a:rPr>
              <a:t>Ez se </a:t>
            </a:r>
            <a:r>
              <a:rPr lang="hu-HU" dirty="0" err="1">
                <a:solidFill>
                  <a:schemeClr val="bg1"/>
                </a:solidFill>
                <a:latin typeface="Arial" panose="020B0604020202020204" pitchFamily="34" charset="0"/>
                <a:cs typeface="Arial" panose="020B0604020202020204" pitchFamily="34" charset="0"/>
              </a:rPr>
              <a:t>rocket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science</a:t>
            </a:r>
            <a:r>
              <a:rPr lang="hu-HU" dirty="0">
                <a:solidFill>
                  <a:schemeClr val="bg1"/>
                </a:solidFill>
                <a:latin typeface="Arial" panose="020B0604020202020204" pitchFamily="34" charset="0"/>
                <a:cs typeface="Arial" panose="020B0604020202020204" pitchFamily="34" charset="0"/>
              </a:rPr>
              <a:t>.</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054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Legnagyobb félelmem</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Hogy mindez</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És a kérdésfelevetések is csak abból adódnak hogy az egész elgondolás SZAR.</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Bár </a:t>
            </a:r>
          </a:p>
          <a:p>
            <a:pPr algn="l">
              <a:lnSpc>
                <a:spcPct val="100000"/>
              </a:lnSpc>
            </a:pPr>
            <a:r>
              <a:rPr lang="hu-HU" dirty="0">
                <a:solidFill>
                  <a:schemeClr val="bg1"/>
                </a:solidFill>
                <a:latin typeface="Arial" panose="020B0604020202020204" pitchFamily="34" charset="0"/>
                <a:cs typeface="Arial" panose="020B0604020202020204" pitchFamily="34" charset="0"/>
              </a:rPr>
              <a:t>Nekem az tök </a:t>
            </a:r>
            <a:r>
              <a:rPr lang="hu-HU" dirty="0" err="1">
                <a:solidFill>
                  <a:schemeClr val="bg1"/>
                </a:solidFill>
                <a:latin typeface="Arial" panose="020B0604020202020204" pitchFamily="34" charset="0"/>
                <a:cs typeface="Arial" panose="020B0604020202020204" pitchFamily="34" charset="0"/>
              </a:rPr>
              <a:t>érdkes</a:t>
            </a:r>
            <a:r>
              <a:rPr lang="hu-HU" dirty="0">
                <a:solidFill>
                  <a:schemeClr val="bg1"/>
                </a:solidFill>
                <a:latin typeface="Arial" panose="020B0604020202020204" pitchFamily="34" charset="0"/>
                <a:cs typeface="Arial" panose="020B0604020202020204" pitchFamily="34" charset="0"/>
              </a:rPr>
              <a:t> volt, hogy azt a kocsit az út közepre tudom tanítani egy neurális hálóval lehet hogy a digitális őskorban járok mások meg már lézerfegyverrel lőnek.</a:t>
            </a:r>
          </a:p>
        </p:txBody>
      </p:sp>
      <p:sp>
        <p:nvSpPr>
          <p:cNvPr id="6" name="Szöveg helye 14">
            <a:extLst>
              <a:ext uri="{FF2B5EF4-FFF2-40B4-BE49-F238E27FC236}">
                <a16:creationId xmlns:a16="http://schemas.microsoft.com/office/drawing/2014/main" id="{15E0A2BF-2BED-4E47-860F-1573AF672794}"/>
              </a:ext>
            </a:extLst>
          </p:cNvPr>
          <p:cNvSpPr txBox="1">
            <a:spLocks/>
          </p:cNvSpPr>
          <p:nvPr/>
        </p:nvSpPr>
        <p:spPr>
          <a:xfrm>
            <a:off x="6491472"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bg1"/>
                </a:solidFill>
                <a:latin typeface="Georgia" panose="02040502050405020303" pitchFamily="18" charset="0"/>
                <a:cs typeface="Arial" panose="020B0604020202020204" pitchFamily="34" charset="0"/>
              </a:rPr>
              <a:t>Reinforcement</a:t>
            </a:r>
            <a:r>
              <a:rPr lang="hu-HU" sz="4800" dirty="0">
                <a:solidFill>
                  <a:schemeClr val="bg1"/>
                </a:solidFill>
                <a:latin typeface="Georgia" panose="02040502050405020303" pitchFamily="18" charset="0"/>
                <a:cs typeface="Arial" panose="020B0604020202020204" pitchFamily="34" charset="0"/>
              </a:rPr>
              <a:t> </a:t>
            </a:r>
            <a:r>
              <a:rPr lang="hu-HU" sz="4800" dirty="0" err="1">
                <a:solidFill>
                  <a:schemeClr val="bg1"/>
                </a:solidFill>
                <a:latin typeface="Georgia" panose="02040502050405020303" pitchFamily="18" charset="0"/>
                <a:cs typeface="Arial" panose="020B0604020202020204" pitchFamily="34" charset="0"/>
              </a:rPr>
              <a:t>Learning</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jelenlegi ismereteim szerint azonban csak szimulált környezetben működik</a:t>
            </a: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Ezért </a:t>
            </a:r>
          </a:p>
          <a:p>
            <a:pPr algn="l">
              <a:lnSpc>
                <a:spcPct val="100000"/>
              </a:lnSpc>
            </a:pPr>
            <a:r>
              <a:rPr lang="hu-HU" dirty="0">
                <a:solidFill>
                  <a:schemeClr val="bg1"/>
                </a:solidFill>
                <a:latin typeface="Arial" panose="020B0604020202020204" pitchFamily="34" charset="0"/>
                <a:cs typeface="Arial" panose="020B0604020202020204" pitchFamily="34" charset="0"/>
              </a:rPr>
              <a:t>Ha találnánk egy módszert amihez nem kell szimulált környezetet </a:t>
            </a:r>
            <a:r>
              <a:rPr lang="hu-HU" dirty="0" err="1">
                <a:solidFill>
                  <a:schemeClr val="bg1"/>
                </a:solidFill>
                <a:latin typeface="Arial" panose="020B0604020202020204" pitchFamily="34" charset="0"/>
                <a:cs typeface="Arial" panose="020B0604020202020204" pitchFamily="34" charset="0"/>
              </a:rPr>
              <a:t>kiallakítani</a:t>
            </a:r>
            <a:r>
              <a:rPr lang="hu-HU" dirty="0">
                <a:solidFill>
                  <a:schemeClr val="bg1"/>
                </a:solidFill>
                <a:latin typeface="Arial" panose="020B0604020202020204" pitchFamily="34" charset="0"/>
                <a:cs typeface="Arial" panose="020B0604020202020204" pitchFamily="34" charset="0"/>
              </a:rPr>
              <a:t> az szerintem érdekes lenne.</a:t>
            </a:r>
          </a:p>
        </p:txBody>
      </p:sp>
    </p:spTree>
    <p:extLst>
      <p:ext uri="{BB962C8B-B14F-4D97-AF65-F5344CB8AC3E}">
        <p14:creationId xmlns:p14="http://schemas.microsoft.com/office/powerpoint/2010/main" val="366318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bg1"/>
                </a:solidFill>
                <a:latin typeface="Georgia" panose="02040502050405020303" pitchFamily="18" charset="0"/>
                <a:cs typeface="Arial" panose="020B0604020202020204" pitchFamily="34" charset="0"/>
              </a:rPr>
              <a:t>Further</a:t>
            </a:r>
            <a:r>
              <a:rPr lang="hu-HU" sz="4800" dirty="0">
                <a:solidFill>
                  <a:schemeClr val="bg1"/>
                </a:solidFill>
                <a:latin typeface="Georgia" panose="02040502050405020303" pitchFamily="18" charset="0"/>
                <a:cs typeface="Arial" panose="020B0604020202020204" pitchFamily="34" charset="0"/>
              </a:rPr>
              <a:t>  </a:t>
            </a:r>
            <a:r>
              <a:rPr lang="hu-HU" sz="4800" dirty="0" err="1">
                <a:solidFill>
                  <a:schemeClr val="bg1"/>
                </a:solidFill>
                <a:latin typeface="Georgia" panose="02040502050405020303" pitchFamily="18" charset="0"/>
                <a:cs typeface="Arial" panose="020B0604020202020204" pitchFamily="34" charset="0"/>
              </a:rPr>
              <a:t>Work</a:t>
            </a:r>
            <a:r>
              <a:rPr lang="hu-HU" sz="4800" dirty="0">
                <a:solidFill>
                  <a:schemeClr val="bg1"/>
                </a:solidFill>
                <a:latin typeface="Georgia" panose="02040502050405020303" pitchFamily="18" charset="0"/>
                <a:cs typeface="Arial" panose="020B0604020202020204" pitchFamily="34" charset="0"/>
              </a:rPr>
              <a:t> – </a:t>
            </a:r>
            <a:r>
              <a:rPr lang="hu-HU" sz="4800" dirty="0" err="1">
                <a:solidFill>
                  <a:schemeClr val="bg1"/>
                </a:solidFill>
                <a:latin typeface="Georgia" panose="02040502050405020303" pitchFamily="18" charset="0"/>
                <a:cs typeface="Arial" panose="020B0604020202020204" pitchFamily="34" charset="0"/>
              </a:rPr>
              <a:t>CloudSim</a:t>
            </a:r>
            <a:r>
              <a:rPr lang="hu-HU" sz="4800" dirty="0">
                <a:solidFill>
                  <a:schemeClr val="bg1"/>
                </a:solidFill>
                <a:latin typeface="Georgia" panose="02040502050405020303" pitchFamily="18" charset="0"/>
                <a:cs typeface="Arial" panose="020B0604020202020204" pitchFamily="34" charset="0"/>
              </a:rPr>
              <a:t> and </a:t>
            </a:r>
            <a:r>
              <a:rPr lang="hu-HU" sz="4800" dirty="0" err="1">
                <a:solidFill>
                  <a:schemeClr val="bg1"/>
                </a:solidFill>
                <a:latin typeface="Georgia" panose="02040502050405020303" pitchFamily="18" charset="0"/>
                <a:cs typeface="Arial" panose="020B0604020202020204" pitchFamily="34" charset="0"/>
              </a:rPr>
              <a:t>Reinforce</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Jelenleg problémát jelent</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Számomra még a mostani szimulációs környezetben is, hogy mi alapján állítsam be a függvényeket, milyen kapcsolat legyen ezek között. Ezek a kapcsolatok jelenleg eléggé determinisztikusak így képes rajta bármit megtanulni a háló, de vajon hasonlítanak</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ezek a valós adatokhoz?</a:t>
            </a:r>
          </a:p>
        </p:txBody>
      </p:sp>
      <p:sp>
        <p:nvSpPr>
          <p:cNvPr id="7" name="Szöveg helye 14">
            <a:extLst>
              <a:ext uri="{FF2B5EF4-FFF2-40B4-BE49-F238E27FC236}">
                <a16:creationId xmlns:a16="http://schemas.microsoft.com/office/drawing/2014/main" id="{E7A037A9-7F8E-4580-9C7D-56A0450DBB67}"/>
              </a:ext>
            </a:extLst>
          </p:cNvPr>
          <p:cNvSpPr txBox="1">
            <a:spLocks/>
          </p:cNvSpPr>
          <p:nvPr/>
        </p:nvSpPr>
        <p:spPr>
          <a:xfrm>
            <a:off x="5259019"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Hogyan állítsam be ezeket?</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Ezért abban reménykedek, hogy a </a:t>
            </a:r>
            <a:r>
              <a:rPr lang="hu-HU" dirty="0" err="1">
                <a:solidFill>
                  <a:schemeClr val="bg1"/>
                </a:solidFill>
                <a:latin typeface="Arial" panose="020B0604020202020204" pitchFamily="34" charset="0"/>
                <a:cs typeface="Arial" panose="020B0604020202020204" pitchFamily="34" charset="0"/>
              </a:rPr>
              <a:t>CloudSImben</a:t>
            </a:r>
            <a:r>
              <a:rPr lang="hu-HU" dirty="0">
                <a:solidFill>
                  <a:schemeClr val="bg1"/>
                </a:solidFill>
                <a:latin typeface="Arial" panose="020B0604020202020204" pitchFamily="34" charset="0"/>
                <a:cs typeface="Arial" panose="020B0604020202020204" pitchFamily="34" charset="0"/>
              </a:rPr>
              <a:t> valahogy azért csak </a:t>
            </a:r>
            <a:r>
              <a:rPr lang="hu-HU" dirty="0" err="1">
                <a:solidFill>
                  <a:schemeClr val="bg1"/>
                </a:solidFill>
                <a:latin typeface="Arial" panose="020B0604020202020204" pitchFamily="34" charset="0"/>
                <a:cs typeface="Arial" panose="020B0604020202020204" pitchFamily="34" charset="0"/>
              </a:rPr>
              <a:t>csak</a:t>
            </a:r>
            <a:r>
              <a:rPr lang="hu-HU" dirty="0">
                <a:solidFill>
                  <a:schemeClr val="bg1"/>
                </a:solidFill>
                <a:latin typeface="Arial" panose="020B0604020202020204" pitchFamily="34" charset="0"/>
                <a:cs typeface="Arial" panose="020B0604020202020204" pitchFamily="34" charset="0"/>
              </a:rPr>
              <a:t> reálisabb beállításokat tudunk kieszközölni amelyek közelebb állnak majd a valósághoz</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De gyakorlatilag ezt a problémát az se oldja meg ha áttérek RL-be, akkor is ott a kérdés, hogyan állítjuk elő a belső függőségeket?</a:t>
            </a:r>
          </a:p>
        </p:txBody>
      </p:sp>
    </p:spTree>
    <p:extLst>
      <p:ext uri="{BB962C8B-B14F-4D97-AF65-F5344CB8AC3E}">
        <p14:creationId xmlns:p14="http://schemas.microsoft.com/office/powerpoint/2010/main" val="350366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Zárszó, gondolat a </a:t>
            </a:r>
            <a:r>
              <a:rPr lang="hu-HU" sz="4800" dirty="0" err="1">
                <a:solidFill>
                  <a:schemeClr val="bg1"/>
                </a:solidFill>
                <a:latin typeface="Georgia" panose="02040502050405020303" pitchFamily="18" charset="0"/>
                <a:cs typeface="Arial" panose="020B0604020202020204" pitchFamily="34" charset="0"/>
              </a:rPr>
              <a:t>Reinforcement</a:t>
            </a:r>
            <a:r>
              <a:rPr lang="hu-HU" sz="4800" dirty="0">
                <a:solidFill>
                  <a:schemeClr val="bg1"/>
                </a:solidFill>
                <a:latin typeface="Georgia" panose="02040502050405020303" pitchFamily="18" charset="0"/>
                <a:cs typeface="Arial" panose="020B0604020202020204" pitchFamily="34" charset="0"/>
              </a:rPr>
              <a:t> </a:t>
            </a:r>
            <a:r>
              <a:rPr lang="hu-HU" sz="4800" dirty="0" err="1">
                <a:solidFill>
                  <a:schemeClr val="bg1"/>
                </a:solidFill>
                <a:latin typeface="Georgia" panose="02040502050405020303" pitchFamily="18" charset="0"/>
                <a:cs typeface="Arial" panose="020B0604020202020204" pitchFamily="34" charset="0"/>
              </a:rPr>
              <a:t>Lr</a:t>
            </a:r>
            <a:r>
              <a:rPr lang="hu-HU" sz="4800" dirty="0">
                <a:solidFill>
                  <a:schemeClr val="bg1"/>
                </a:solidFill>
                <a:latin typeface="Georgia" panose="02040502050405020303" pitchFamily="18" charset="0"/>
                <a:cs typeface="Arial" panose="020B0604020202020204" pitchFamily="34" charset="0"/>
              </a:rPr>
              <a:t>-hez</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Bicskával fát vágni</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A szobatermosztát sem egy bonyolult szerkezet mégis több száz millió háztartásban használják. Nem biztos, hogy ezt a problémát nem lehet egyszerűbb rendszerekkel megoldani.</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Ennek ellenére az RL-t ki fogjuk próbálni, lehet hogy én leszek a legnagyobb híve</a:t>
            </a:r>
          </a:p>
        </p:txBody>
      </p:sp>
      <p:sp>
        <p:nvSpPr>
          <p:cNvPr id="7" name="Szöveg helye 14">
            <a:extLst>
              <a:ext uri="{FF2B5EF4-FFF2-40B4-BE49-F238E27FC236}">
                <a16:creationId xmlns:a16="http://schemas.microsoft.com/office/drawing/2014/main" id="{E7A037A9-7F8E-4580-9C7D-56A0450DBB67}"/>
              </a:ext>
            </a:extLst>
          </p:cNvPr>
          <p:cNvSpPr txBox="1">
            <a:spLocks/>
          </p:cNvSpPr>
          <p:nvPr/>
        </p:nvSpPr>
        <p:spPr>
          <a:xfrm>
            <a:off x="5259019"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Vagy ágyúval verébre?</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Nem arra akarom kihegyezni e PhD témát, hogyan lehet egy RL problémát nem RL módszertannal megoldani, de azt továbbra is egy érdekes és releváns felvetésnek tartom, hogy ha meg lehet oldani szimulációs környezet kiépítése nélkül és meg lehet oldani úgy akkor az előny azzal szemben ha szimulált környezetet kell neki kialakítani.</a:t>
            </a:r>
          </a:p>
          <a:p>
            <a:pPr algn="l">
              <a:lnSpc>
                <a:spcPct val="100000"/>
              </a:lnSpc>
            </a:pPr>
            <a:r>
              <a:rPr lang="hu-HU" dirty="0">
                <a:solidFill>
                  <a:schemeClr val="bg1"/>
                </a:solidFill>
                <a:latin typeface="Arial" panose="020B0604020202020204" pitchFamily="34" charset="0"/>
                <a:cs typeface="Arial" panose="020B0604020202020204" pitchFamily="34" charset="0"/>
              </a:rPr>
              <a:t>Persze ehhez alaposan meg kell érteni és összehasonlítani a kettő módszert.</a:t>
            </a:r>
          </a:p>
        </p:txBody>
      </p:sp>
    </p:spTree>
    <p:extLst>
      <p:ext uri="{BB962C8B-B14F-4D97-AF65-F5344CB8AC3E}">
        <p14:creationId xmlns:p14="http://schemas.microsoft.com/office/powerpoint/2010/main" val="81972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Eszembe jutott még egy dolog</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Tanulás archív adatokon</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Vagyis inkább arról van szó, hogyha van egy rendszer ami </a:t>
            </a:r>
            <a:r>
              <a:rPr lang="hu-HU" dirty="0" err="1">
                <a:solidFill>
                  <a:schemeClr val="bg1"/>
                </a:solidFill>
                <a:latin typeface="Arial" panose="020B0604020202020204" pitchFamily="34" charset="0"/>
                <a:cs typeface="Arial" panose="020B0604020202020204" pitchFamily="34" charset="0"/>
              </a:rPr>
              <a:t>skáláz</a:t>
            </a:r>
            <a:r>
              <a:rPr lang="hu-HU" dirty="0">
                <a:solidFill>
                  <a:schemeClr val="bg1"/>
                </a:solidFill>
                <a:latin typeface="Arial" panose="020B0604020202020204" pitchFamily="34" charset="0"/>
                <a:cs typeface="Arial" panose="020B0604020202020204" pitchFamily="34" charset="0"/>
              </a:rPr>
              <a:t> valami alapján amit akár egy rendszermérnök állított be vagy </a:t>
            </a:r>
            <a:r>
              <a:rPr lang="hu-HU" dirty="0" err="1">
                <a:solidFill>
                  <a:schemeClr val="bg1"/>
                </a:solidFill>
                <a:latin typeface="Arial" panose="020B0604020202020204" pitchFamily="34" charset="0"/>
                <a:cs typeface="Arial" panose="020B0604020202020204" pitchFamily="34" charset="0"/>
              </a:rPr>
              <a:t>threshold</a:t>
            </a:r>
            <a:r>
              <a:rPr lang="hu-HU" dirty="0">
                <a:solidFill>
                  <a:schemeClr val="bg1"/>
                </a:solidFill>
                <a:latin typeface="Arial" panose="020B0604020202020204" pitchFamily="34" charset="0"/>
                <a:cs typeface="Arial" panose="020B0604020202020204" pitchFamily="34" charset="0"/>
              </a:rPr>
              <a:t> alapú akkor is keletkezik a skálázásnál </a:t>
            </a:r>
            <a:r>
              <a:rPr lang="hu-HU" dirty="0" err="1">
                <a:solidFill>
                  <a:schemeClr val="bg1"/>
                </a:solidFill>
                <a:latin typeface="Arial" panose="020B0604020202020204" pitchFamily="34" charset="0"/>
                <a:cs typeface="Arial" panose="020B0604020202020204" pitchFamily="34" charset="0"/>
              </a:rPr>
              <a:t>before</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after</a:t>
            </a:r>
            <a:r>
              <a:rPr lang="hu-HU" dirty="0">
                <a:solidFill>
                  <a:schemeClr val="bg1"/>
                </a:solidFill>
                <a:latin typeface="Arial" panose="020B0604020202020204" pitchFamily="34" charset="0"/>
                <a:cs typeface="Arial" panose="020B0604020202020204" pitchFamily="34" charset="0"/>
              </a:rPr>
              <a:t> adat és ha a metrikákat is </a:t>
            </a:r>
            <a:r>
              <a:rPr lang="hu-HU" dirty="0" err="1">
                <a:solidFill>
                  <a:schemeClr val="bg1"/>
                </a:solidFill>
                <a:latin typeface="Arial" panose="020B0604020202020204" pitchFamily="34" charset="0"/>
                <a:cs typeface="Arial" panose="020B0604020202020204" pitchFamily="34" charset="0"/>
              </a:rPr>
              <a:t>kigyüjtik</a:t>
            </a:r>
            <a:r>
              <a:rPr lang="hu-HU" dirty="0">
                <a:solidFill>
                  <a:schemeClr val="bg1"/>
                </a:solidFill>
                <a:latin typeface="Arial" panose="020B0604020202020204" pitchFamily="34" charset="0"/>
                <a:cs typeface="Arial" panose="020B0604020202020204" pitchFamily="34" charset="0"/>
              </a:rPr>
              <a:t> akkor az algoritmus képes ezek alapján (alvó üzemmódban is tanulni) mert neki csak adatokra van szüksége amin felügyelt módon </a:t>
            </a:r>
            <a:r>
              <a:rPr lang="hu-HU">
                <a:solidFill>
                  <a:schemeClr val="bg1"/>
                </a:solidFill>
                <a:latin typeface="Arial" panose="020B0604020202020204" pitchFamily="34" charset="0"/>
                <a:cs typeface="Arial" panose="020B0604020202020204" pitchFamily="34" charset="0"/>
              </a:rPr>
              <a:t>tanulhat.</a:t>
            </a:r>
            <a:endParaRPr lang="hu-H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384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Kép helye 21" descr="A képen elektronika, áramkör látható&#10;&#10;A leírás teljesen megbízható">
            <a:extLst>
              <a:ext uri="{FF2B5EF4-FFF2-40B4-BE49-F238E27FC236}">
                <a16:creationId xmlns:a16="http://schemas.microsoft.com/office/drawing/2014/main" id="{89D18B32-4DCA-4C9C-B516-A0999BF48B30}"/>
              </a:ext>
            </a:extLst>
          </p:cNvPr>
          <p:cNvPicPr>
            <a:picLocks noGrp="1" noChangeAspect="1"/>
          </p:cNvPicPr>
          <p:nvPr>
            <p:ph type="pic" sz="quarter" idx="12"/>
          </p:nvPr>
        </p:nvPicPr>
        <p:blipFill>
          <a:blip r:embed="rId2"/>
          <a:srcRect t="8236" b="8236"/>
          <a:stretch>
            <a:fillRect/>
          </a:stretch>
        </p:blipFill>
        <p:spPr/>
      </p:pic>
      <p:sp>
        <p:nvSpPr>
          <p:cNvPr id="3" name="Cím 2">
            <a:extLst>
              <a:ext uri="{FF2B5EF4-FFF2-40B4-BE49-F238E27FC236}">
                <a16:creationId xmlns:a16="http://schemas.microsoft.com/office/drawing/2014/main" id="{EBDC24D3-EEF0-4B69-A174-E4DFF7884894}"/>
              </a:ext>
            </a:extLst>
          </p:cNvPr>
          <p:cNvSpPr>
            <a:spLocks noGrp="1"/>
          </p:cNvSpPr>
          <p:nvPr>
            <p:ph type="ctrTitle"/>
          </p:nvPr>
        </p:nvSpPr>
        <p:spPr>
          <a:xfrm>
            <a:off x="2494607" y="2000266"/>
            <a:ext cx="7202786" cy="1449788"/>
          </a:xfrm>
        </p:spPr>
        <p:txBody>
          <a:bodyPr rtlCol="0">
            <a:normAutofit/>
          </a:bodyPr>
          <a:lstStyle/>
          <a:p>
            <a:pPr rtl="0"/>
            <a:r>
              <a:rPr lang="hu-HU" sz="4400" dirty="0"/>
              <a:t>Köszönöm a figyelmet!</a:t>
            </a:r>
          </a:p>
        </p:txBody>
      </p:sp>
      <p:cxnSp>
        <p:nvCxnSpPr>
          <p:cNvPr id="5" name="Egyenes összekötő 4" descr="Elválasztó">
            <a:extLst>
              <a:ext uri="{FF2B5EF4-FFF2-40B4-BE49-F238E27FC236}">
                <a16:creationId xmlns:a16="http://schemas.microsoft.com/office/drawing/2014/main" id="{FE07C9EC-5158-440C-995A-EAC50D3E05DA}"/>
              </a:ext>
              <a:ext uri="{C183D7F6-B498-43B3-948B-1728B52AA6E4}">
                <adec:decorative xmlns:adec="http://schemas.microsoft.com/office/drawing/2017/decorative" val="1"/>
              </a:ext>
            </a:extLst>
          </p:cNvPr>
          <p:cNvCxnSpPr>
            <a:cxnSpLocks/>
          </p:cNvCxnSpPr>
          <p:nvPr/>
        </p:nvCxnSpPr>
        <p:spPr>
          <a:xfrm>
            <a:off x="7777113" y="2175065"/>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7" name="Alcím 6">
            <a:extLst>
              <a:ext uri="{FF2B5EF4-FFF2-40B4-BE49-F238E27FC236}">
                <a16:creationId xmlns:a16="http://schemas.microsoft.com/office/drawing/2014/main" id="{ACCCCDAD-0E0B-437F-8CAA-0536470B2E2F}"/>
              </a:ext>
            </a:extLst>
          </p:cNvPr>
          <p:cNvSpPr>
            <a:spLocks noGrp="1"/>
          </p:cNvSpPr>
          <p:nvPr>
            <p:ph type="subTitle" idx="1"/>
          </p:nvPr>
        </p:nvSpPr>
        <p:spPr>
          <a:xfrm>
            <a:off x="2494607" y="3447610"/>
            <a:ext cx="5282503" cy="1604172"/>
          </a:xfrm>
        </p:spPr>
        <p:txBody>
          <a:bodyPr rtlCol="0"/>
          <a:lstStyle/>
          <a:p>
            <a:pPr rtl="0"/>
            <a:r>
              <a:rPr lang="hu-HU" dirty="0"/>
              <a:t>Pintye István</a:t>
            </a:r>
          </a:p>
        </p:txBody>
      </p:sp>
      <p:pic>
        <p:nvPicPr>
          <p:cNvPr id="13" name="Ábra 12" descr="Felhasználó" title="Ikon – előadó neve">
            <a:extLst>
              <a:ext uri="{FF2B5EF4-FFF2-40B4-BE49-F238E27FC236}">
                <a16:creationId xmlns:a16="http://schemas.microsoft.com/office/drawing/2014/main" id="{708AF784-88DE-4E89-A28B-BECD54FC11C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84624" y="3649628"/>
            <a:ext cx="164463" cy="164463"/>
          </a:xfrm>
          <a:prstGeom prst="rect">
            <a:avLst/>
          </a:prstGeom>
        </p:spPr>
      </p:pic>
      <p:sp>
        <p:nvSpPr>
          <p:cNvPr id="9" name="Szöveg helye 8">
            <a:extLst>
              <a:ext uri="{FF2B5EF4-FFF2-40B4-BE49-F238E27FC236}">
                <a16:creationId xmlns:a16="http://schemas.microsoft.com/office/drawing/2014/main" id="{650F9D0C-7F14-4B83-A0A3-5710128C815A}"/>
              </a:ext>
            </a:extLst>
          </p:cNvPr>
          <p:cNvSpPr>
            <a:spLocks noGrp="1"/>
          </p:cNvSpPr>
          <p:nvPr>
            <p:ph type="body" sz="quarter" idx="13"/>
          </p:nvPr>
        </p:nvSpPr>
        <p:spPr>
          <a:xfrm>
            <a:off x="2667000" y="3921238"/>
            <a:ext cx="4508500" cy="277342"/>
          </a:xfrm>
        </p:spPr>
        <p:txBody>
          <a:bodyPr rtlCol="0">
            <a:normAutofit fontScale="92500" lnSpcReduction="20000"/>
          </a:bodyPr>
          <a:lstStyle/>
          <a:p>
            <a:r>
              <a:rPr lang="hu-HU" dirty="0"/>
              <a:t>+36 1 279 6056</a:t>
            </a:r>
          </a:p>
        </p:txBody>
      </p:sp>
      <p:pic>
        <p:nvPicPr>
          <p:cNvPr id="15" name="Ábra 14" descr="Okostelefon" title="Ikon – előadó telefonszáma">
            <a:extLst>
              <a:ext uri="{FF2B5EF4-FFF2-40B4-BE49-F238E27FC236}">
                <a16:creationId xmlns:a16="http://schemas.microsoft.com/office/drawing/2014/main" id="{E276E47B-4C08-4FEC-AAE8-3DCCBA7EE72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284624" y="3959714"/>
            <a:ext cx="164463" cy="164463"/>
          </a:xfrm>
          <a:prstGeom prst="rect">
            <a:avLst/>
          </a:prstGeom>
        </p:spPr>
      </p:pic>
      <p:sp>
        <p:nvSpPr>
          <p:cNvPr id="10" name="Szöveg helye 9">
            <a:extLst>
              <a:ext uri="{FF2B5EF4-FFF2-40B4-BE49-F238E27FC236}">
                <a16:creationId xmlns:a16="http://schemas.microsoft.com/office/drawing/2014/main" id="{2EF9E03C-A81E-4083-9F20-EF8FFAF5914D}"/>
              </a:ext>
            </a:extLst>
          </p:cNvPr>
          <p:cNvSpPr>
            <a:spLocks noGrp="1"/>
          </p:cNvSpPr>
          <p:nvPr>
            <p:ph type="body" sz="quarter" idx="14"/>
          </p:nvPr>
        </p:nvSpPr>
        <p:spPr>
          <a:xfrm>
            <a:off x="2667000" y="4243062"/>
            <a:ext cx="4508500" cy="277342"/>
          </a:xfrm>
        </p:spPr>
        <p:txBody>
          <a:bodyPr rtlCol="0">
            <a:normAutofit fontScale="92500" lnSpcReduction="20000"/>
          </a:bodyPr>
          <a:lstStyle/>
          <a:p>
            <a:r>
              <a:rPr lang="hu-HU" dirty="0"/>
              <a:t>istvan.pintye@sztaki.hu</a:t>
            </a:r>
          </a:p>
        </p:txBody>
      </p:sp>
      <p:pic>
        <p:nvPicPr>
          <p:cNvPr id="14" name="Ábra 13" descr="Boríték" title="Ikon – előadó e-mail-címe">
            <a:extLst>
              <a:ext uri="{FF2B5EF4-FFF2-40B4-BE49-F238E27FC236}">
                <a16:creationId xmlns:a16="http://schemas.microsoft.com/office/drawing/2014/main" id="{4F2D4997-93AD-4A62-8488-4572923DB81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284624" y="4293902"/>
            <a:ext cx="164463" cy="164463"/>
          </a:xfrm>
          <a:prstGeom prst="rect">
            <a:avLst/>
          </a:prstGeom>
        </p:spPr>
      </p:pic>
      <p:sp>
        <p:nvSpPr>
          <p:cNvPr id="26" name="Szöveg helye 25">
            <a:extLst>
              <a:ext uri="{FF2B5EF4-FFF2-40B4-BE49-F238E27FC236}">
                <a16:creationId xmlns:a16="http://schemas.microsoft.com/office/drawing/2014/main" id="{88557579-7DEF-FF4C-AD37-0E81A6BB3B75}"/>
              </a:ext>
            </a:extLst>
          </p:cNvPr>
          <p:cNvSpPr>
            <a:spLocks noGrp="1"/>
          </p:cNvSpPr>
          <p:nvPr>
            <p:ph type="body" sz="quarter" idx="16"/>
          </p:nvPr>
        </p:nvSpPr>
        <p:spPr>
          <a:xfrm>
            <a:off x="2667000" y="4548843"/>
            <a:ext cx="4508500" cy="277342"/>
          </a:xfrm>
        </p:spPr>
        <p:txBody>
          <a:bodyPr rtlCol="0">
            <a:normAutofit fontScale="92500" lnSpcReduction="20000"/>
          </a:bodyPr>
          <a:lstStyle/>
          <a:p>
            <a:pPr rtl="0"/>
            <a:r>
              <a:rPr lang="hu-HU" dirty="0">
                <a:hlinkClick r:id="rId9"/>
              </a:rPr>
              <a:t>www.sztaki.hu </a:t>
            </a:r>
            <a:endParaRPr lang="hu-HU" dirty="0"/>
          </a:p>
        </p:txBody>
      </p:sp>
      <p:pic>
        <p:nvPicPr>
          <p:cNvPr id="30" name="Ábra 29" descr="Világ">
            <a:extLst>
              <a:ext uri="{FF2B5EF4-FFF2-40B4-BE49-F238E27FC236}">
                <a16:creationId xmlns:a16="http://schemas.microsoft.com/office/drawing/2014/main" id="{07973E30-0C12-8442-90B5-47D1C45545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278999" y="4606552"/>
            <a:ext cx="170088" cy="170088"/>
          </a:xfrm>
          <a:prstGeom prst="rect">
            <a:avLst/>
          </a:prstGeom>
        </p:spPr>
      </p:pic>
      <p:pic>
        <p:nvPicPr>
          <p:cNvPr id="16" name="Kép helye 50">
            <a:extLst>
              <a:ext uri="{FF2B5EF4-FFF2-40B4-BE49-F238E27FC236}">
                <a16:creationId xmlns:a16="http://schemas.microsoft.com/office/drawing/2014/main" id="{B110393C-A856-45CB-B26A-03DC430104C2}"/>
              </a:ext>
            </a:extLst>
          </p:cNvPr>
          <p:cNvPicPr preferRelativeResize="0">
            <a:picLocks noGrp="1"/>
          </p:cNvPicPr>
          <p:nvPr>
            <p:ph type="pic" sz="quarter" idx="15"/>
          </p:nvPr>
        </p:nvPicPr>
        <p:blipFill>
          <a:blip r:embed="rId12">
            <a:extLst>
              <a:ext uri="{28A0092B-C50C-407E-A947-70E740481C1C}">
                <a14:useLocalDpi xmlns:a14="http://schemas.microsoft.com/office/drawing/2010/main" val="0"/>
              </a:ext>
            </a:extLst>
          </a:blip>
          <a:srcRect/>
          <a:stretch/>
        </p:blipFill>
        <p:spPr>
          <a:xfrm>
            <a:off x="8053703" y="2458606"/>
            <a:ext cx="1381125" cy="561975"/>
          </a:xfrm>
        </p:spPr>
      </p:pic>
    </p:spTree>
    <p:extLst>
      <p:ext uri="{BB962C8B-B14F-4D97-AF65-F5344CB8AC3E}">
        <p14:creationId xmlns:p14="http://schemas.microsoft.com/office/powerpoint/2010/main" val="399697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LR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Megnézni ha a másik képletet használom mi változik</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Átírni a LR képletet úgy ahogy az eredeti cikkben volt az én változatomhoz képest, és megfigyelni az összefüggéseket.</a:t>
            </a:r>
          </a:p>
        </p:txBody>
      </p:sp>
    </p:spTree>
    <p:extLst>
      <p:ext uri="{BB962C8B-B14F-4D97-AF65-F5344CB8AC3E}">
        <p14:creationId xmlns:p14="http://schemas.microsoft.com/office/powerpoint/2010/main" val="71653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MLP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Megvizsgálni, hogy az MLP </a:t>
            </a:r>
            <a:r>
              <a:rPr lang="hu-HU" sz="2000" dirty="0" err="1">
                <a:solidFill>
                  <a:schemeClr val="tx1"/>
                </a:solidFill>
                <a:latin typeface="Georgia" panose="02040502050405020303" pitchFamily="18" charset="0"/>
                <a:cs typeface="Calibri Light" panose="020F0302020204030204" pitchFamily="34" charset="0"/>
              </a:rPr>
              <a:t>hiperparaméterei</a:t>
            </a:r>
            <a:r>
              <a:rPr lang="hu-HU" sz="2000" dirty="0">
                <a:solidFill>
                  <a:schemeClr val="tx1"/>
                </a:solidFill>
                <a:latin typeface="Georgia" panose="02040502050405020303" pitchFamily="18" charset="0"/>
                <a:cs typeface="Calibri Light" panose="020F0302020204030204" pitchFamily="34" charset="0"/>
              </a:rPr>
              <a:t> milyen hatással vannak a tanulásra</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Leginkább arra gondolok, hogy:</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Batch </a:t>
            </a:r>
            <a:r>
              <a:rPr lang="hu-HU" dirty="0" err="1">
                <a:solidFill>
                  <a:schemeClr val="tx1"/>
                </a:solidFill>
                <a:latin typeface="Arial" panose="020B0604020202020204" pitchFamily="34" charset="0"/>
                <a:cs typeface="Arial" panose="020B0604020202020204" pitchFamily="34" charset="0"/>
              </a:rPr>
              <a:t>size</a:t>
            </a:r>
            <a:endParaRPr lang="hu-HU" dirty="0">
              <a:solidFill>
                <a:schemeClr val="tx1"/>
              </a:solidFill>
              <a:latin typeface="Arial" panose="020B0604020202020204" pitchFamily="34" charset="0"/>
              <a:cs typeface="Arial" panose="020B0604020202020204" pitchFamily="34" charset="0"/>
            </a:endParaRPr>
          </a:p>
          <a:p>
            <a:pPr marL="285750" indent="-285750" algn="l">
              <a:lnSpc>
                <a:spcPct val="100000"/>
              </a:lnSpc>
              <a:buFontTx/>
              <a:buChar char="-"/>
            </a:pPr>
            <a:r>
              <a:rPr lang="hu-HU" dirty="0" err="1">
                <a:solidFill>
                  <a:schemeClr val="tx1"/>
                </a:solidFill>
                <a:latin typeface="Arial" panose="020B0604020202020204" pitchFamily="34" charset="0"/>
                <a:cs typeface="Arial" panose="020B0604020202020204" pitchFamily="34" charset="0"/>
              </a:rPr>
              <a:t>Learning</a:t>
            </a:r>
            <a:r>
              <a:rPr lang="hu-HU" dirty="0">
                <a:solidFill>
                  <a:schemeClr val="tx1"/>
                </a:solidFill>
                <a:latin typeface="Arial" panose="020B0604020202020204" pitchFamily="34" charset="0"/>
                <a:cs typeface="Arial" panose="020B0604020202020204" pitchFamily="34" charset="0"/>
              </a:rPr>
              <a:t> </a:t>
            </a:r>
            <a:r>
              <a:rPr lang="hu-HU" dirty="0" err="1">
                <a:solidFill>
                  <a:schemeClr val="tx1"/>
                </a:solidFill>
                <a:latin typeface="Arial" panose="020B0604020202020204" pitchFamily="34" charset="0"/>
                <a:cs typeface="Arial" panose="020B0604020202020204" pitchFamily="34" charset="0"/>
              </a:rPr>
              <a:t>rate</a:t>
            </a:r>
            <a:endParaRPr lang="hu-HU" dirty="0">
              <a:solidFill>
                <a:schemeClr val="tx1"/>
              </a:solidFill>
              <a:latin typeface="Arial" panose="020B0604020202020204" pitchFamily="34" charset="0"/>
              <a:cs typeface="Arial" panose="020B0604020202020204" pitchFamily="34" charset="0"/>
            </a:endParaRPr>
          </a:p>
          <a:p>
            <a:pPr marL="285750" indent="-285750" algn="l">
              <a:lnSpc>
                <a:spcPct val="100000"/>
              </a:lnSpc>
              <a:buFontTx/>
              <a:buChar char="-"/>
            </a:pPr>
            <a:r>
              <a:rPr lang="hu-HU" dirty="0" err="1">
                <a:solidFill>
                  <a:schemeClr val="tx1"/>
                </a:solidFill>
                <a:latin typeface="Arial" panose="020B0604020202020204" pitchFamily="34" charset="0"/>
                <a:cs typeface="Arial" panose="020B0604020202020204" pitchFamily="34" charset="0"/>
              </a:rPr>
              <a:t>Solver</a:t>
            </a:r>
            <a:r>
              <a:rPr lang="hu-HU" dirty="0">
                <a:solidFill>
                  <a:schemeClr val="tx1"/>
                </a:solidFill>
                <a:latin typeface="Arial" panose="020B0604020202020204" pitchFamily="34" charset="0"/>
                <a:cs typeface="Arial" panose="020B0604020202020204" pitchFamily="34" charset="0"/>
              </a:rPr>
              <a:t> (Adam, SDG, </a:t>
            </a:r>
            <a:r>
              <a:rPr lang="hu-HU" dirty="0" err="1">
                <a:solidFill>
                  <a:schemeClr val="tx1"/>
                </a:solidFill>
                <a:latin typeface="Arial" panose="020B0604020202020204" pitchFamily="34" charset="0"/>
                <a:cs typeface="Arial" panose="020B0604020202020204" pitchFamily="34" charset="0"/>
              </a:rPr>
              <a:t>RSMProp</a:t>
            </a:r>
            <a:r>
              <a:rPr lang="hu-HU" dirty="0">
                <a:solidFill>
                  <a:schemeClr val="tx1"/>
                </a:solidFill>
                <a:latin typeface="Arial" panose="020B0604020202020204" pitchFamily="34" charset="0"/>
                <a:cs typeface="Arial" panose="020B0604020202020204" pitchFamily="34" charset="0"/>
              </a:rPr>
              <a:t>, </a:t>
            </a:r>
            <a:r>
              <a:rPr lang="hu-HU" dirty="0" err="1">
                <a:solidFill>
                  <a:schemeClr val="tx1"/>
                </a:solidFill>
                <a:latin typeface="Arial" panose="020B0604020202020204" pitchFamily="34" charset="0"/>
                <a:cs typeface="Arial" panose="020B0604020202020204" pitchFamily="34" charset="0"/>
              </a:rPr>
              <a:t>ADAGrad</a:t>
            </a:r>
            <a:r>
              <a:rPr lang="hu-HU" dirty="0">
                <a:solidFill>
                  <a:schemeClr val="tx1"/>
                </a:solidFill>
                <a:latin typeface="Arial" panose="020B0604020202020204" pitchFamily="34" charset="0"/>
                <a:cs typeface="Arial" panose="020B0604020202020204" pitchFamily="34" charset="0"/>
              </a:rPr>
              <a:t>)</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Az architektúra (15,5) (10,5), (10,10) </a:t>
            </a:r>
            <a:r>
              <a:rPr lang="hu-HU" dirty="0" err="1">
                <a:solidFill>
                  <a:schemeClr val="tx1"/>
                </a:solidFill>
                <a:latin typeface="Arial" panose="020B0604020202020204" pitchFamily="34" charset="0"/>
                <a:cs typeface="Arial" panose="020B0604020202020204" pitchFamily="34" charset="0"/>
              </a:rPr>
              <a:t>etc</a:t>
            </a:r>
            <a:endParaRPr lang="hu-HU" dirty="0">
              <a:solidFill>
                <a:schemeClr val="tx1"/>
              </a:solidFill>
              <a:latin typeface="Arial" panose="020B0604020202020204" pitchFamily="34" charset="0"/>
              <a:cs typeface="Arial" panose="020B0604020202020204" pitchFamily="34" charset="0"/>
            </a:endParaRP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Az átviteli vagy aktivációs függvények (</a:t>
            </a:r>
            <a:r>
              <a:rPr lang="hu-HU" dirty="0" err="1">
                <a:solidFill>
                  <a:schemeClr val="tx1"/>
                </a:solidFill>
                <a:latin typeface="Arial" panose="020B0604020202020204" pitchFamily="34" charset="0"/>
                <a:cs typeface="Arial" panose="020B0604020202020204" pitchFamily="34" charset="0"/>
              </a:rPr>
              <a:t>Relu</a:t>
            </a:r>
            <a:r>
              <a:rPr lang="hu-HU" dirty="0">
                <a:solidFill>
                  <a:schemeClr val="tx1"/>
                </a:solidFill>
                <a:latin typeface="Arial" panose="020B0604020202020204" pitchFamily="34" charset="0"/>
                <a:cs typeface="Arial" panose="020B0604020202020204" pitchFamily="34" charset="0"/>
              </a:rPr>
              <a:t>, </a:t>
            </a:r>
            <a:r>
              <a:rPr lang="hu-HU" dirty="0" err="1">
                <a:solidFill>
                  <a:schemeClr val="tx1"/>
                </a:solidFill>
                <a:latin typeface="Arial" panose="020B0604020202020204" pitchFamily="34" charset="0"/>
                <a:cs typeface="Arial" panose="020B0604020202020204" pitchFamily="34" charset="0"/>
              </a:rPr>
              <a:t>Tanh</a:t>
            </a:r>
            <a:r>
              <a:rPr lang="hu-HU"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528730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Multi LR </a:t>
            </a:r>
            <a:r>
              <a:rPr lang="hu-HU" sz="4800" dirty="0" err="1">
                <a:solidFill>
                  <a:schemeClr val="tx1"/>
                </a:solidFill>
                <a:latin typeface="Georgia" panose="02040502050405020303" pitchFamily="18" charset="0"/>
                <a:cs typeface="Arial" panose="020B0604020202020204" pitchFamily="34" charset="0"/>
              </a:rPr>
              <a:t>prediction</a:t>
            </a:r>
            <a:r>
              <a:rPr lang="hu-HU" sz="4800" dirty="0">
                <a:solidFill>
                  <a:schemeClr val="tx1"/>
                </a:solidFill>
                <a:latin typeface="Georgia" panose="02040502050405020303" pitchFamily="18" charset="0"/>
                <a:cs typeface="Arial" panose="020B0604020202020204" pitchFamily="34" charset="0"/>
              </a:rPr>
              <a:t>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A metrika </a:t>
            </a:r>
            <a:r>
              <a:rPr lang="hu-HU" sz="2000" dirty="0" err="1">
                <a:solidFill>
                  <a:schemeClr val="tx1"/>
                </a:solidFill>
                <a:latin typeface="Georgia" panose="02040502050405020303" pitchFamily="18" charset="0"/>
                <a:cs typeface="Calibri Light" panose="020F0302020204030204" pitchFamily="34" charset="0"/>
              </a:rPr>
              <a:t>before</a:t>
            </a:r>
            <a:r>
              <a:rPr lang="hu-HU" sz="2000" dirty="0">
                <a:solidFill>
                  <a:schemeClr val="tx1"/>
                </a:solidFill>
                <a:latin typeface="Georgia" panose="02040502050405020303" pitchFamily="18" charset="0"/>
                <a:cs typeface="Calibri Light" panose="020F0302020204030204" pitchFamily="34" charset="0"/>
              </a:rPr>
              <a:t> – </a:t>
            </a:r>
            <a:r>
              <a:rPr lang="hu-HU" sz="2000" dirty="0" err="1">
                <a:solidFill>
                  <a:schemeClr val="tx1"/>
                </a:solidFill>
                <a:latin typeface="Georgia" panose="02040502050405020303" pitchFamily="18" charset="0"/>
                <a:cs typeface="Calibri Light" panose="020F0302020204030204" pitchFamily="34" charset="0"/>
              </a:rPr>
              <a:t>after</a:t>
            </a:r>
            <a:r>
              <a:rPr lang="hu-HU" sz="2000" dirty="0">
                <a:solidFill>
                  <a:schemeClr val="tx1"/>
                </a:solidFill>
                <a:latin typeface="Georgia" panose="02040502050405020303" pitchFamily="18" charset="0"/>
                <a:cs typeface="Calibri Light" panose="020F0302020204030204" pitchFamily="34" charset="0"/>
              </a:rPr>
              <a:t> becslésénél figyelembe venni a másik metrika értékét is</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Átírni a LR képletet úgy, hogy amikor az metrika </a:t>
            </a:r>
            <a:r>
              <a:rPr lang="hu-HU" dirty="0" err="1">
                <a:solidFill>
                  <a:schemeClr val="tx1"/>
                </a:solidFill>
                <a:latin typeface="Arial" panose="020B0604020202020204" pitchFamily="34" charset="0"/>
                <a:cs typeface="Arial" panose="020B0604020202020204" pitchFamily="34" charset="0"/>
              </a:rPr>
              <a:t>after</a:t>
            </a:r>
            <a:r>
              <a:rPr lang="hu-HU" dirty="0">
                <a:solidFill>
                  <a:schemeClr val="tx1"/>
                </a:solidFill>
                <a:latin typeface="Arial" panose="020B0604020202020204" pitchFamily="34" charset="0"/>
                <a:cs typeface="Arial" panose="020B0604020202020204" pitchFamily="34" charset="0"/>
              </a:rPr>
              <a:t> értékét becsülöm a </a:t>
            </a:r>
            <a:r>
              <a:rPr lang="hu-HU" dirty="0" err="1">
                <a:solidFill>
                  <a:schemeClr val="tx1"/>
                </a:solidFill>
                <a:latin typeface="Arial" panose="020B0604020202020204" pitchFamily="34" charset="0"/>
                <a:cs typeface="Arial" panose="020B0604020202020204" pitchFamily="34" charset="0"/>
              </a:rPr>
              <a:t>before</a:t>
            </a:r>
            <a:r>
              <a:rPr lang="hu-HU" dirty="0">
                <a:solidFill>
                  <a:schemeClr val="tx1"/>
                </a:solidFill>
                <a:latin typeface="Arial" panose="020B0604020202020204" pitchFamily="34" charset="0"/>
                <a:cs typeface="Arial" panose="020B0604020202020204" pitchFamily="34" charset="0"/>
              </a:rPr>
              <a:t> alapján akkor ne csak a saját </a:t>
            </a:r>
            <a:r>
              <a:rPr lang="hu-HU" dirty="0" err="1">
                <a:solidFill>
                  <a:schemeClr val="tx1"/>
                </a:solidFill>
                <a:latin typeface="Arial" panose="020B0604020202020204" pitchFamily="34" charset="0"/>
                <a:cs typeface="Arial" panose="020B0604020202020204" pitchFamily="34" charset="0"/>
              </a:rPr>
              <a:t>befor</a:t>
            </a:r>
            <a:r>
              <a:rPr lang="hu-HU" dirty="0">
                <a:solidFill>
                  <a:schemeClr val="tx1"/>
                </a:solidFill>
                <a:latin typeface="Arial" panose="020B0604020202020204" pitchFamily="34" charset="0"/>
                <a:cs typeface="Arial" panose="020B0604020202020204" pitchFamily="34" charset="0"/>
              </a:rPr>
              <a:t> értékét hanem a másik metrika </a:t>
            </a:r>
            <a:r>
              <a:rPr lang="hu-HU" dirty="0" err="1">
                <a:solidFill>
                  <a:schemeClr val="tx1"/>
                </a:solidFill>
                <a:latin typeface="Arial" panose="020B0604020202020204" pitchFamily="34" charset="0"/>
                <a:cs typeface="Arial" panose="020B0604020202020204" pitchFamily="34" charset="0"/>
              </a:rPr>
              <a:t>before</a:t>
            </a:r>
            <a:r>
              <a:rPr lang="hu-HU" dirty="0">
                <a:solidFill>
                  <a:schemeClr val="tx1"/>
                </a:solidFill>
                <a:latin typeface="Arial" panose="020B0604020202020204" pitchFamily="34" charset="0"/>
                <a:cs typeface="Arial" panose="020B0604020202020204" pitchFamily="34" charset="0"/>
              </a:rPr>
              <a:t> értékét is figyelembe vegye.</a:t>
            </a:r>
            <a:br>
              <a:rPr lang="hu-HU" dirty="0">
                <a:solidFill>
                  <a:schemeClr val="tx1"/>
                </a:solidFill>
                <a:latin typeface="Arial" panose="020B0604020202020204" pitchFamily="34" charset="0"/>
                <a:cs typeface="Arial" panose="020B0604020202020204" pitchFamily="34" charset="0"/>
              </a:rPr>
            </a:br>
            <a:r>
              <a:rPr lang="hu-HU" dirty="0">
                <a:solidFill>
                  <a:schemeClr val="tx1"/>
                </a:solidFill>
                <a:latin typeface="Arial" panose="020B0604020202020204" pitchFamily="34" charset="0"/>
                <a:cs typeface="Arial" panose="020B0604020202020204" pitchFamily="34" charset="0"/>
              </a:rPr>
              <a:t>Megvizsgálni, hogy ez milyen hatással van a tanulásra.</a:t>
            </a:r>
          </a:p>
        </p:txBody>
      </p:sp>
    </p:spTree>
    <p:extLst>
      <p:ext uri="{BB962C8B-B14F-4D97-AF65-F5344CB8AC3E}">
        <p14:creationId xmlns:p14="http://schemas.microsoft.com/office/powerpoint/2010/main" val="12631724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Multi Time NN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A neurális háló több múltbeli adatot is figyelembe vegyen a becslésnél.</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Ehhez át kell írnom a programot</a:t>
            </a:r>
          </a:p>
        </p:txBody>
      </p:sp>
    </p:spTree>
    <p:extLst>
      <p:ext uri="{BB962C8B-B14F-4D97-AF65-F5344CB8AC3E}">
        <p14:creationId xmlns:p14="http://schemas.microsoft.com/office/powerpoint/2010/main" val="2830554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tx1"/>
                </a:solidFill>
                <a:latin typeface="Georgia" panose="02040502050405020303" pitchFamily="18" charset="0"/>
                <a:cs typeface="Arial" panose="020B0604020202020204" pitchFamily="34" charset="0"/>
              </a:rPr>
              <a:t>Keras</a:t>
            </a:r>
            <a:r>
              <a:rPr lang="hu-HU" sz="4800" dirty="0">
                <a:solidFill>
                  <a:schemeClr val="tx1"/>
                </a:solidFill>
                <a:latin typeface="Georgia" panose="02040502050405020303" pitchFamily="18" charset="0"/>
                <a:cs typeface="Arial" panose="020B0604020202020204" pitchFamily="34" charset="0"/>
              </a:rPr>
              <a:t> teszt előtt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Megvizsgálni, hogy mennyire érzékeny a Neurális Háló a véletlenszám generátorára</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Különböző futásokat végezni változó véletlenszám kiinduló pontokkal és megvizsgálni, hogy ennek hatására mennyire esik szét, változik meg egy </a:t>
            </a:r>
            <a:r>
              <a:rPr lang="hu-HU" dirty="0" err="1">
                <a:solidFill>
                  <a:schemeClr val="tx1"/>
                </a:solidFill>
                <a:latin typeface="Arial" panose="020B0604020202020204" pitchFamily="34" charset="0"/>
                <a:cs typeface="Arial" panose="020B0604020202020204" pitchFamily="34" charset="0"/>
              </a:rPr>
              <a:t>egy</a:t>
            </a:r>
            <a:r>
              <a:rPr lang="hu-HU" dirty="0">
                <a:solidFill>
                  <a:schemeClr val="tx1"/>
                </a:solidFill>
                <a:latin typeface="Arial" panose="020B0604020202020204" pitchFamily="34" charset="0"/>
                <a:cs typeface="Arial" panose="020B0604020202020204" pitchFamily="34" charset="0"/>
              </a:rPr>
              <a:t> tanulás lefutása.</a:t>
            </a:r>
          </a:p>
        </p:txBody>
      </p:sp>
    </p:spTree>
    <p:extLst>
      <p:ext uri="{BB962C8B-B14F-4D97-AF65-F5344CB8AC3E}">
        <p14:creationId xmlns:p14="http://schemas.microsoft.com/office/powerpoint/2010/main" val="2667830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tx1"/>
                </a:solidFill>
                <a:latin typeface="Georgia" panose="02040502050405020303" pitchFamily="18" charset="0"/>
                <a:cs typeface="Arial" panose="020B0604020202020204" pitchFamily="34" charset="0"/>
              </a:rPr>
              <a:t>Keras</a:t>
            </a:r>
            <a:r>
              <a:rPr lang="hu-HU" sz="4800" dirty="0">
                <a:solidFill>
                  <a:schemeClr val="tx1"/>
                </a:solidFill>
                <a:latin typeface="Georgia" panose="02040502050405020303" pitchFamily="18" charset="0"/>
                <a:cs typeface="Arial" panose="020B0604020202020204" pitchFamily="34" charset="0"/>
              </a:rPr>
              <a:t>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a:t>
            </a:r>
            <a:r>
              <a:rPr lang="hu-HU" sz="2000" dirty="0" err="1">
                <a:solidFill>
                  <a:schemeClr val="tx1"/>
                </a:solidFill>
                <a:latin typeface="Georgia" panose="02040502050405020303" pitchFamily="18" charset="0"/>
                <a:cs typeface="Calibri Light" panose="020F0302020204030204" pitchFamily="34" charset="0"/>
              </a:rPr>
              <a:t>Átirni</a:t>
            </a:r>
            <a:r>
              <a:rPr lang="hu-HU" sz="2000" dirty="0">
                <a:solidFill>
                  <a:schemeClr val="tx1"/>
                </a:solidFill>
                <a:latin typeface="Georgia" panose="02040502050405020303" pitchFamily="18" charset="0"/>
                <a:cs typeface="Calibri Light" panose="020F0302020204030204" pitchFamily="34" charset="0"/>
              </a:rPr>
              <a:t> a </a:t>
            </a:r>
            <a:r>
              <a:rPr lang="hu-HU" sz="2000" dirty="0" err="1">
                <a:solidFill>
                  <a:schemeClr val="tx1"/>
                </a:solidFill>
                <a:latin typeface="Georgia" panose="02040502050405020303" pitchFamily="18" charset="0"/>
                <a:cs typeface="Calibri Light" panose="020F0302020204030204" pitchFamily="34" charset="0"/>
              </a:rPr>
              <a:t>Nurális</a:t>
            </a:r>
            <a:r>
              <a:rPr lang="hu-HU" sz="2000" dirty="0">
                <a:solidFill>
                  <a:schemeClr val="tx1"/>
                </a:solidFill>
                <a:latin typeface="Georgia" panose="02040502050405020303" pitchFamily="18" charset="0"/>
                <a:cs typeface="Calibri Light" panose="020F0302020204030204" pitchFamily="34" charset="0"/>
              </a:rPr>
              <a:t> hálós részt </a:t>
            </a:r>
            <a:r>
              <a:rPr lang="hu-HU" sz="2000" dirty="0" err="1">
                <a:solidFill>
                  <a:schemeClr val="tx1"/>
                </a:solidFill>
                <a:latin typeface="Georgia" panose="02040502050405020303" pitchFamily="18" charset="0"/>
                <a:cs typeface="Calibri Light" panose="020F0302020204030204" pitchFamily="34" charset="0"/>
              </a:rPr>
              <a:t>Scikit-learnből</a:t>
            </a:r>
            <a:r>
              <a:rPr lang="hu-HU" sz="2000" dirty="0">
                <a:solidFill>
                  <a:schemeClr val="tx1"/>
                </a:solidFill>
                <a:latin typeface="Georgia" panose="02040502050405020303" pitchFamily="18" charset="0"/>
                <a:cs typeface="Calibri Light" panose="020F0302020204030204" pitchFamily="34" charset="0"/>
              </a:rPr>
              <a:t> </a:t>
            </a:r>
            <a:r>
              <a:rPr lang="hu-HU" sz="2000" dirty="0" err="1">
                <a:solidFill>
                  <a:schemeClr val="tx1"/>
                </a:solidFill>
                <a:latin typeface="Georgia" panose="02040502050405020303" pitchFamily="18" charset="0"/>
                <a:cs typeface="Calibri Light" panose="020F0302020204030204" pitchFamily="34" charset="0"/>
              </a:rPr>
              <a:t>Kerasba</a:t>
            </a:r>
            <a:endParaRPr lang="hu-HU" sz="2000" dirty="0">
              <a:solidFill>
                <a:schemeClr val="tx1"/>
              </a:solidFill>
              <a:latin typeface="Georgia" panose="02040502050405020303" pitchFamily="18" charset="0"/>
              <a:cs typeface="Calibri Light" panose="020F0302020204030204" pitchFamily="34" charset="0"/>
            </a:endParaRP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Letesztelni, hogy szétesik-e a program.</a:t>
            </a:r>
          </a:p>
        </p:txBody>
      </p:sp>
    </p:spTree>
    <p:extLst>
      <p:ext uri="{BB962C8B-B14F-4D97-AF65-F5344CB8AC3E}">
        <p14:creationId xmlns:p14="http://schemas.microsoft.com/office/powerpoint/2010/main" val="19374918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zöveg helye 14">
            <a:extLst>
              <a:ext uri="{FF2B5EF4-FFF2-40B4-BE49-F238E27FC236}">
                <a16:creationId xmlns:a16="http://schemas.microsoft.com/office/drawing/2014/main" id="{27FB6942-F6E0-48A2-84B6-F1FA23483B8E}"/>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MLP -&gt; 1D </a:t>
            </a:r>
            <a:r>
              <a:rPr lang="hu-HU" sz="4800" dirty="0" err="1">
                <a:solidFill>
                  <a:schemeClr val="tx1"/>
                </a:solidFill>
                <a:latin typeface="Georgia" panose="02040502050405020303" pitchFamily="18" charset="0"/>
                <a:cs typeface="Arial" panose="020B0604020202020204" pitchFamily="34" charset="0"/>
              </a:rPr>
              <a:t>Convolution</a:t>
            </a:r>
            <a:r>
              <a:rPr lang="hu-HU" sz="4800" dirty="0">
                <a:solidFill>
                  <a:schemeClr val="tx1"/>
                </a:solidFill>
                <a:latin typeface="Georgia" panose="02040502050405020303" pitchFamily="18" charset="0"/>
                <a:cs typeface="Arial" panose="020B0604020202020204" pitchFamily="34" charset="0"/>
              </a:rPr>
              <a:t> teszt</a:t>
            </a:r>
            <a:endParaRPr lang="hu-HU" sz="4800" dirty="0">
              <a:solidFill>
                <a:schemeClr val="tx1"/>
              </a:solidFill>
              <a:latin typeface="Georgia" panose="02040502050405020303" pitchFamily="18" charset="0"/>
              <a:cs typeface="Calibri Light" panose="020F0302020204030204" pitchFamily="34" charset="0"/>
            </a:endParaRPr>
          </a:p>
        </p:txBody>
      </p:sp>
      <p:sp>
        <p:nvSpPr>
          <p:cNvPr id="10" name="Szöveg helye 14">
            <a:extLst>
              <a:ext uri="{FF2B5EF4-FFF2-40B4-BE49-F238E27FC236}">
                <a16:creationId xmlns:a16="http://schemas.microsoft.com/office/drawing/2014/main" id="{9FB85B1C-99A5-4A8E-95DD-57C11294BB7A}"/>
              </a:ext>
            </a:extLst>
          </p:cNvPr>
          <p:cNvSpPr txBox="1">
            <a:spLocks/>
          </p:cNvSpPr>
          <p:nvPr/>
        </p:nvSpPr>
        <p:spPr>
          <a:xfrm>
            <a:off x="541247" y="1329010"/>
            <a:ext cx="10988144" cy="514253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2000" dirty="0">
                <a:solidFill>
                  <a:schemeClr val="tx1"/>
                </a:solidFill>
                <a:latin typeface="Georgia" panose="02040502050405020303" pitchFamily="18" charset="0"/>
                <a:cs typeface="Calibri Light" panose="020F0302020204030204" pitchFamily="34" charset="0"/>
              </a:rPr>
              <a:t>1.  </a:t>
            </a:r>
            <a:r>
              <a:rPr lang="hu-HU" sz="2000" dirty="0" err="1">
                <a:solidFill>
                  <a:schemeClr val="tx1"/>
                </a:solidFill>
                <a:latin typeface="Georgia" panose="02040502050405020303" pitchFamily="18" charset="0"/>
                <a:cs typeface="Calibri Light" panose="020F0302020204030204" pitchFamily="34" charset="0"/>
              </a:rPr>
              <a:t>Kerasban</a:t>
            </a:r>
            <a:r>
              <a:rPr lang="hu-HU" sz="2000" dirty="0">
                <a:solidFill>
                  <a:schemeClr val="tx1"/>
                </a:solidFill>
                <a:latin typeface="Georgia" panose="02040502050405020303" pitchFamily="18" charset="0"/>
                <a:cs typeface="Calibri Light" panose="020F0302020204030204" pitchFamily="34" charset="0"/>
              </a:rPr>
              <a:t> megcsinálni, hogy 1-d </a:t>
            </a:r>
            <a:r>
              <a:rPr lang="hu-HU" sz="2000" dirty="0" err="1">
                <a:solidFill>
                  <a:schemeClr val="tx1"/>
                </a:solidFill>
                <a:latin typeface="Georgia" panose="02040502050405020303" pitchFamily="18" charset="0"/>
                <a:cs typeface="Calibri Light" panose="020F0302020204030204" pitchFamily="34" charset="0"/>
              </a:rPr>
              <a:t>convolúciós</a:t>
            </a:r>
            <a:r>
              <a:rPr lang="hu-HU" sz="2000" dirty="0">
                <a:solidFill>
                  <a:schemeClr val="tx1"/>
                </a:solidFill>
                <a:latin typeface="Georgia" panose="02040502050405020303" pitchFamily="18" charset="0"/>
                <a:cs typeface="Calibri Light" panose="020F0302020204030204" pitchFamily="34" charset="0"/>
              </a:rPr>
              <a:t> neurális háló legyen ott ahol most MLP van</a:t>
            </a:r>
          </a:p>
          <a:p>
            <a:pPr marL="285750" indent="-285750" algn="l">
              <a:lnSpc>
                <a:spcPct val="100000"/>
              </a:lnSpc>
              <a:buFontTx/>
              <a:buChar char="-"/>
            </a:pPr>
            <a:r>
              <a:rPr lang="hu-HU" dirty="0">
                <a:solidFill>
                  <a:schemeClr val="tx1"/>
                </a:solidFill>
                <a:latin typeface="Arial" panose="020B0604020202020204" pitchFamily="34" charset="0"/>
                <a:cs typeface="Arial" panose="020B0604020202020204" pitchFamily="34" charset="0"/>
              </a:rPr>
              <a:t>Megmérni a különbséget, megvizsgálni a hatást.</a:t>
            </a:r>
          </a:p>
        </p:txBody>
      </p:sp>
    </p:spTree>
    <p:extLst>
      <p:ext uri="{BB962C8B-B14F-4D97-AF65-F5344CB8AC3E}">
        <p14:creationId xmlns:p14="http://schemas.microsoft.com/office/powerpoint/2010/main" val="2626745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L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A" id="{1BE77F33-257E-479D-B44E-E2BF257A5662}" vid="{7127042C-EF12-4B85-9C45-9BFC03BC8D5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30766</TotalTime>
  <Words>2207</Words>
  <Application>Microsoft Office PowerPoint</Application>
  <PresentationFormat>Szélesvásznú</PresentationFormat>
  <Paragraphs>224</Paragraphs>
  <Slides>28</Slides>
  <Notes>27</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28</vt:i4>
      </vt:variant>
    </vt:vector>
  </HeadingPairs>
  <TitlesOfParts>
    <vt:vector size="34" baseType="lpstr">
      <vt:lpstr>Arial</vt:lpstr>
      <vt:lpstr>Calibri</vt:lpstr>
      <vt:lpstr>Georgia</vt:lpstr>
      <vt:lpstr>Times New Roman</vt:lpstr>
      <vt:lpstr>Verdana</vt:lpstr>
      <vt:lpstr>Office</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Köszönöm a figyelmet!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for predicting latency</dc:title>
  <dc:creator>István Pintye</dc:creator>
  <cp:lastModifiedBy>Pintye István</cp:lastModifiedBy>
  <cp:revision>1690</cp:revision>
  <dcterms:created xsi:type="dcterms:W3CDTF">2019-06-15T13:08:53Z</dcterms:created>
  <dcterms:modified xsi:type="dcterms:W3CDTF">2022-03-25T06:41:12Z</dcterms:modified>
</cp:coreProperties>
</file>