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306" r:id="rId3"/>
    <p:sldId id="307" r:id="rId4"/>
    <p:sldId id="308" r:id="rId5"/>
    <p:sldId id="309" r:id="rId6"/>
    <p:sldId id="305" r:id="rId7"/>
    <p:sldId id="263" r:id="rId8"/>
    <p:sldId id="257" r:id="rId9"/>
    <p:sldId id="272" r:id="rId10"/>
    <p:sldId id="271" r:id="rId11"/>
    <p:sldId id="300" r:id="rId12"/>
    <p:sldId id="278" r:id="rId13"/>
    <p:sldId id="282" r:id="rId14"/>
    <p:sldId id="301" r:id="rId15"/>
    <p:sldId id="302" r:id="rId16"/>
    <p:sldId id="303" r:id="rId17"/>
    <p:sldId id="259" r:id="rId18"/>
    <p:sldId id="30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C4FDE-1E1B-43FE-8573-F7CAD25DCEE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FA109-5B21-4FEA-B4DA-CA3789EAD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36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76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157009" y="25056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담금질 기법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919162"/>
            <a:ext cx="7219950" cy="4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76" y="1158014"/>
            <a:ext cx="6383160" cy="43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7668" y="702536"/>
            <a:ext cx="10422083" cy="126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wx+b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w,b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임의로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설정한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일차함수와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데이터 포인트 사이의 평균제곱오차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(MSE)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구한다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여기서 평균제곱오차를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비용함수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(cost function)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라고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부른다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86" y="2745659"/>
            <a:ext cx="3556716" cy="9686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1118536" y="4489445"/>
            <a:ext cx="3927766" cy="1268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샘플개수이고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데이터포인트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라벨값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이고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y^i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예측값이다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78" y="2311991"/>
            <a:ext cx="3016395" cy="184959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519412" y="2940625"/>
            <a:ext cx="852055" cy="5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4" y="975125"/>
            <a:ext cx="10451961" cy="36814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24075" y="5248274"/>
            <a:ext cx="792480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비용함수</a:t>
            </a:r>
            <a:r>
              <a:rPr lang="ko-KR" altLang="en-US" dirty="0" smtClean="0"/>
              <a:t> 값이 최소가 되게 하는 </a:t>
            </a:r>
            <a:r>
              <a:rPr lang="en-US" altLang="ko-KR" dirty="0" err="1" smtClean="0"/>
              <a:t>w,b</a:t>
            </a:r>
            <a:r>
              <a:rPr lang="ko-KR" altLang="en-US" dirty="0" smtClean="0"/>
              <a:t>의 값을 찾아야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4" y="527449"/>
            <a:ext cx="8848971" cy="4282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3341" y="5264900"/>
            <a:ext cx="83439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</a:t>
            </a:r>
            <a:r>
              <a:rPr lang="en-US" altLang="ko-KR" sz="1100" dirty="0" smtClean="0"/>
              <a:t>i+1</a:t>
            </a:r>
            <a:r>
              <a:rPr lang="en-US" altLang="ko-KR" dirty="0" smtClean="0"/>
              <a:t>=</a:t>
            </a:r>
            <a:r>
              <a:rPr lang="en-US" altLang="ko-KR" sz="3200" dirty="0" err="1" smtClean="0"/>
              <a:t>w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 </a:t>
            </a:r>
            <a:r>
              <a:rPr lang="ko-KR" altLang="en-US" dirty="0" smtClean="0"/>
              <a:t>− </a:t>
            </a:r>
            <a:r>
              <a:rPr lang="ko-KR" altLang="en-US" sz="2400" dirty="0" smtClean="0"/>
              <a:t>이동 </a:t>
            </a:r>
            <a:r>
              <a:rPr lang="ko-KR" altLang="en-US" sz="2400" dirty="0"/>
              <a:t>거리</a:t>
            </a:r>
            <a:r>
              <a:rPr lang="en-US" altLang="ko-KR" sz="2400" dirty="0"/>
              <a:t>×</a:t>
            </a:r>
            <a:r>
              <a:rPr lang="ko-KR" altLang="en-US" sz="2400" dirty="0"/>
              <a:t>기울기의 </a:t>
            </a:r>
            <a:r>
              <a:rPr lang="ko-KR" altLang="en-US" sz="2400" dirty="0" smtClean="0"/>
              <a:t>부호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1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02177" y="5227492"/>
            <a:ext cx="83439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적절한 </a:t>
            </a:r>
            <a:r>
              <a:rPr lang="en-US" altLang="ko-KR" sz="3200" dirty="0" smtClean="0"/>
              <a:t>step size</a:t>
            </a:r>
            <a:r>
              <a:rPr lang="ko-KR" altLang="en-US" sz="3200" dirty="0" smtClean="0"/>
              <a:t>를 설정해주어야 한다</a:t>
            </a:r>
            <a:r>
              <a:rPr lang="en-US" altLang="ko-KR" sz="3200" dirty="0" smtClean="0"/>
              <a:t>.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62315"/>
            <a:ext cx="11072984" cy="38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8595" y="5248274"/>
            <a:ext cx="83439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w,b</a:t>
            </a:r>
            <a:r>
              <a:rPr lang="ko-KR" altLang="en-US" sz="2400" dirty="0" smtClean="0"/>
              <a:t>값이 바뀌어 지면서 최적의 값을 찾아간다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2" y="975125"/>
            <a:ext cx="11132545" cy="31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63817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1916614"/>
            <a:ext cx="5270520" cy="7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latin typeface="+mn-ea"/>
              </a:rPr>
              <a:t>1.</a:t>
            </a:r>
            <a:r>
              <a:rPr lang="ko-KR" altLang="en-US" dirty="0"/>
              <a:t> 경사 </a:t>
            </a:r>
            <a:r>
              <a:rPr lang="ko-KR" altLang="en-US" dirty="0" err="1"/>
              <a:t>하강법은</a:t>
            </a:r>
            <a:r>
              <a:rPr lang="ko-KR" altLang="en-US" dirty="0"/>
              <a:t> 현재 위치에서의 기울기를 사용하기 때문에 지역 최소값에 빠질 수 있다</a:t>
            </a:r>
            <a:r>
              <a:rPr lang="en-US" altLang="ko-KR" dirty="0"/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1038811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한계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1754145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337741"/>
            <a:ext cx="5281274" cy="449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161961"/>
            <a:ext cx="527052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latin typeface="+mn-ea"/>
              </a:rPr>
              <a:t>2.</a:t>
            </a:r>
            <a:r>
              <a:rPr lang="ko-KR" altLang="en-US" dirty="0" smtClean="0"/>
              <a:t> </a:t>
            </a:r>
            <a:r>
              <a:rPr lang="ko-KR" altLang="en-US" dirty="0"/>
              <a:t>무작위 초기화</a:t>
            </a:r>
            <a:r>
              <a:rPr lang="en-US" altLang="ko-KR" dirty="0"/>
              <a:t>(random initialization)</a:t>
            </a:r>
            <a:r>
              <a:rPr lang="ko-KR" altLang="en-US" dirty="0"/>
              <a:t>로 인해 알고리즘이 전역 최소값이 아닌 지역 최소값에 수렴할 수 있다</a:t>
            </a:r>
            <a:r>
              <a:rPr lang="en-US" altLang="ko-KR" dirty="0"/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4739708"/>
            <a:ext cx="527052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 smtClean="0"/>
              <a:t>3. </a:t>
            </a:r>
            <a:r>
              <a:rPr lang="ko-KR" altLang="en-US" dirty="0"/>
              <a:t>평탄한 지역을 지나기 위해서 시간이 오래 걸리고 일찍 멈추어서 전역 최소값에 도달하지 </a:t>
            </a:r>
            <a:r>
              <a:rPr lang="ko-KR" altLang="en-US" dirty="0" smtClean="0"/>
              <a:t>못할 수도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sz="16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638175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1916614"/>
            <a:ext cx="5270520" cy="7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/>
              <a:t>기울기에 </a:t>
            </a:r>
            <a:r>
              <a:rPr lang="ko-KR" altLang="en-US" dirty="0"/>
              <a:t>관성을 부과하여 작은 기울기는 </a:t>
            </a:r>
            <a:r>
              <a:rPr lang="ko-KR" altLang="en-US" dirty="0" smtClean="0"/>
              <a:t>쉽게 </a:t>
            </a:r>
            <a:r>
              <a:rPr lang="ko-KR" altLang="en-US" dirty="0"/>
              <a:t>넘어갈 수 있도록 </a:t>
            </a:r>
            <a:r>
              <a:rPr lang="ko-KR" altLang="en-US" dirty="0" smtClean="0"/>
              <a:t>만든 것이다</a:t>
            </a:r>
            <a:r>
              <a:rPr lang="en-US" altLang="ko-KR" dirty="0" smtClean="0"/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1038811"/>
            <a:ext cx="335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극복하기 위한 방법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1754145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161961"/>
            <a:ext cx="527052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 smtClean="0"/>
              <a:t>공을 </a:t>
            </a:r>
            <a:r>
              <a:rPr lang="ko-KR" altLang="en-US" dirty="0"/>
              <a:t>예로 들면 언덕에서 공을 </a:t>
            </a:r>
            <a:r>
              <a:rPr lang="ko-KR" altLang="en-US" dirty="0" smtClean="0"/>
              <a:t>굴렸을 때</a:t>
            </a:r>
            <a:r>
              <a:rPr lang="en-US" altLang="ko-KR" dirty="0"/>
              <a:t>, </a:t>
            </a:r>
            <a:r>
              <a:rPr lang="ko-KR" altLang="en-US" dirty="0"/>
              <a:t>낮은 언덕은 공의 관성을 이용하여 쉽게 넘어갈 수 있게 하여 지역 최소값을 </a:t>
            </a:r>
            <a:r>
              <a:rPr lang="ko-KR" altLang="en-US" dirty="0" smtClean="0"/>
              <a:t>탈출할 </a:t>
            </a:r>
            <a:r>
              <a:rPr lang="ko-KR" altLang="en-US" dirty="0"/>
              <a:t>수 있게 한다</a:t>
            </a:r>
            <a:endParaRPr lang="ko-KR" altLang="en-US" sz="1600" spc="-15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490562"/>
            <a:ext cx="5943600" cy="38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Simulated Annealing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63894" y="1556744"/>
            <a:ext cx="7464210" cy="3744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0470" y="5640280"/>
            <a:ext cx="8411060" cy="46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/>
              <a:t>주어진 함수의 전역 최적점에 대한 근사치 찾기</a:t>
            </a:r>
          </a:p>
        </p:txBody>
      </p:sp>
    </p:spTree>
    <p:extLst>
      <p:ext uri="{BB962C8B-B14F-4D97-AF65-F5344CB8AC3E}">
        <p14:creationId xmlns:p14="http://schemas.microsoft.com/office/powerpoint/2010/main" val="18939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Simulated Annealing</a:t>
            </a:r>
            <a:r>
              <a:rPr lang="ko-KR" altLang="en-US"/>
              <a:t> </a:t>
            </a:r>
            <a:r>
              <a:rPr lang="en-US" altLang="ko-KR"/>
              <a:t>Algorithm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309400" y="1646826"/>
            <a:ext cx="7200900" cy="7200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상태 정의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309400" y="2809200"/>
            <a:ext cx="7200900" cy="72009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평가 함수 정의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09400" y="3971574"/>
            <a:ext cx="7200900" cy="72009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이동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09400" y="5133947"/>
            <a:ext cx="7200900" cy="72009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 온도 감소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5702300" y="2469772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5697950" y="3634065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702300" y="4796190"/>
            <a:ext cx="396049" cy="2520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위로 구부러진 화살표 15"/>
          <p:cNvSpPr/>
          <p:nvPr/>
        </p:nvSpPr>
        <p:spPr>
          <a:xfrm rot="16200000">
            <a:off x="8174413" y="3348685"/>
            <a:ext cx="3780542" cy="802328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537" y="4025390"/>
            <a:ext cx="1305805" cy="6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온도 감소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8149" y="2093392"/>
            <a:ext cx="8295701" cy="26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Simulated Annealing</a:t>
            </a:r>
            <a:r>
              <a:rPr lang="ko-KR" altLang="en-US"/>
              <a:t> pseudocode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7437" y="1642093"/>
            <a:ext cx="7337126" cy="46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72424" y="2505670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경사하강법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경사하강법이란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6384084" y="4820900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</a:rPr>
                <a:t>경사하강법의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사용이유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1676452" y="5803873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</a:rPr>
                <a:t>경사하강법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설명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384084" y="5742913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</a:rPr>
                <a:t>경사하강법</a:t>
              </a:r>
              <a:r>
                <a:rPr lang="ko-KR" altLang="en-US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한계와 극복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-7980"/>
            <a:ext cx="6514895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1045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함수 값이 낮아지는 방향으로 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r>
              <a:rPr lang="ko-KR" altLang="en-US" dirty="0"/>
              <a:t>값을 변형시켜가면서 최종적으로는 최소 함수 값을 갖도록 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값을 </a:t>
            </a:r>
            <a:r>
              <a:rPr lang="ko-KR" altLang="en-US" dirty="0"/>
              <a:t>찾는 방법이다</a:t>
            </a:r>
            <a:r>
              <a:rPr lang="en-US" altLang="ko-KR" dirty="0"/>
              <a:t>.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경사하강법이란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/>
        </p:nvSpPr>
        <p:spPr>
          <a:xfrm>
            <a:off x="896815" y="1485900"/>
            <a:ext cx="4589585" cy="3411632"/>
          </a:xfrm>
          <a:custGeom>
            <a:avLst/>
            <a:gdLst>
              <a:gd name="connsiteX0" fmla="*/ 0 w 4589585"/>
              <a:gd name="connsiteY0" fmla="*/ 0 h 3411632"/>
              <a:gd name="connsiteX1" fmla="*/ 2417885 w 4589585"/>
              <a:gd name="connsiteY1" fmla="*/ 3411415 h 3411632"/>
              <a:gd name="connsiteX2" fmla="*/ 4589585 w 4589585"/>
              <a:gd name="connsiteY2" fmla="*/ 131885 h 341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9585" h="3411632">
                <a:moveTo>
                  <a:pt x="0" y="0"/>
                </a:moveTo>
                <a:cubicBezTo>
                  <a:pt x="826477" y="1694717"/>
                  <a:pt x="1652954" y="3389434"/>
                  <a:pt x="2417885" y="3411415"/>
                </a:cubicBezTo>
                <a:cubicBezTo>
                  <a:pt x="3182816" y="3433396"/>
                  <a:pt x="3886200" y="1782640"/>
                  <a:pt x="4589585" y="131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3769" y="5231582"/>
            <a:ext cx="5811716" cy="5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653454" y="5231582"/>
            <a:ext cx="501161" cy="395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33546" y="3191716"/>
            <a:ext cx="228600" cy="22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81854" y="3826404"/>
            <a:ext cx="228600" cy="22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44462" y="4213266"/>
            <a:ext cx="228600" cy="22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754315" y="4494943"/>
            <a:ext cx="228600" cy="22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398227" y="4773813"/>
            <a:ext cx="228600" cy="229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686793" y="3468837"/>
            <a:ext cx="311633" cy="47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4315566" y="4055708"/>
            <a:ext cx="320426" cy="40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044462" y="4494943"/>
            <a:ext cx="254977" cy="2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754315" y="4829832"/>
            <a:ext cx="219809" cy="17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3153" y="1948550"/>
            <a:ext cx="9815322" cy="1397585"/>
            <a:chOff x="1164817" y="1312248"/>
            <a:chExt cx="10233332" cy="1615439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2953750" y="1514431"/>
              <a:ext cx="8444399" cy="1211072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함수의 형태가 복잡해서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미분계수와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그 근을 계산하기 어려운 경우가 많다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64817" y="1312248"/>
              <a:ext cx="1615440" cy="16154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1</a:t>
              </a:r>
              <a:endParaRPr lang="ko-KR" altLang="en-US" sz="35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505200" y="495300"/>
            <a:ext cx="5362575" cy="1123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경사하강법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사용이유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3153" y="3539225"/>
            <a:ext cx="9815322" cy="1397585"/>
            <a:chOff x="1164817" y="1312248"/>
            <a:chExt cx="10233332" cy="1615439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2953750" y="1514431"/>
              <a:ext cx="8444399" cy="1211072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실제로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미분계수를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구현하는 것에 비해 경사하강법은 비교적 쉽게 구현 가능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64817" y="1312248"/>
              <a:ext cx="1615440" cy="16154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2</a:t>
              </a:r>
              <a:endParaRPr lang="ko-KR" altLang="en-US" sz="35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43153" y="5082275"/>
            <a:ext cx="9815322" cy="1397585"/>
            <a:chOff x="1164817" y="1312248"/>
            <a:chExt cx="10233332" cy="1615439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20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2953750" y="1514431"/>
              <a:ext cx="8444399" cy="1211072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 양이 많을 때 계산이 더 효율적이다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164817" y="1312248"/>
              <a:ext cx="1615440" cy="16154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/>
                <a:t>3</a:t>
              </a:r>
              <a:endParaRPr lang="ko-KR" altLang="en-US" sz="3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281</Words>
  <Application>Microsoft Office PowerPoint</Application>
  <PresentationFormat>와이드스크린</PresentationFormat>
  <Paragraphs>52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마루 부리 Beta</vt:lpstr>
      <vt:lpstr>맑은 고딕</vt:lpstr>
      <vt:lpstr>Arial</vt:lpstr>
      <vt:lpstr>Calibri</vt:lpstr>
      <vt:lpstr>Office 테마</vt:lpstr>
      <vt:lpstr>PowerPoint 프레젠테이션</vt:lpstr>
      <vt:lpstr>Simulated Annealing</vt:lpstr>
      <vt:lpstr>Simulated Annealing Algorithm</vt:lpstr>
      <vt:lpstr>4. 온도 감소</vt:lpstr>
      <vt:lpstr>Simulated Annealing pseudocode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a</cp:lastModifiedBy>
  <cp:revision>42</cp:revision>
  <dcterms:created xsi:type="dcterms:W3CDTF">2020-11-18T01:48:02Z</dcterms:created>
  <dcterms:modified xsi:type="dcterms:W3CDTF">2021-11-02T10:18:25Z</dcterms:modified>
</cp:coreProperties>
</file>