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1" r:id="rId5"/>
    <p:sldId id="26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3A2"/>
    <a:srgbClr val="6699FF"/>
    <a:srgbClr val="99FF66"/>
    <a:srgbClr val="FFFF00"/>
    <a:srgbClr val="FCC0EB"/>
    <a:srgbClr val="FBD6C1"/>
    <a:srgbClr val="CCECFF"/>
    <a:srgbClr val="866867"/>
    <a:srgbClr val="5B4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1114343434444444444444444444545454545454546463535353535353535353535353535353535353535353535353535353535353535353535353535353535353535353535353535353535353535353535353535353535353535353535353535351111626262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rgbClr val="5B4E55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3E5B-4F2E-B256-2DFD7AFAC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3309584"/>
        <c:axId val="-23310128"/>
      </c:lineChart>
      <c:catAx>
        <c:axId val="-23309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3310128"/>
        <c:crosses val="autoZero"/>
        <c:auto val="1"/>
        <c:lblAlgn val="ctr"/>
        <c:lblOffset val="100"/>
        <c:noMultiLvlLbl val="0"/>
      </c:catAx>
      <c:valAx>
        <c:axId val="-23310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330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852056" y="1319410"/>
            <a:ext cx="6484654" cy="3921155"/>
          </a:xfrm>
          <a:prstGeom prst="roundRect">
            <a:avLst>
              <a:gd name="adj" fmla="val 7269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2855290" y="1319410"/>
            <a:ext cx="6484654" cy="1540811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JAVA PROGRAMMING 5</a:t>
            </a:r>
            <a:r>
              <a:rPr lang="ko-KR" altLang="en-US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</a:t>
            </a:r>
            <a:r>
              <a:rPr lang="en-US" altLang="ko-KR" sz="32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</a:p>
        </p:txBody>
      </p:sp>
      <p:sp>
        <p:nvSpPr>
          <p:cNvPr id="9" name="사다리꼴 8"/>
          <p:cNvSpPr/>
          <p:nvPr/>
        </p:nvSpPr>
        <p:spPr>
          <a:xfrm rot="21157877">
            <a:off x="5779884" y="1176967"/>
            <a:ext cx="791770" cy="284885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469170" y="3132610"/>
            <a:ext cx="5262201" cy="1395753"/>
            <a:chOff x="4520717" y="3089062"/>
            <a:chExt cx="4361666" cy="1156893"/>
          </a:xfrm>
        </p:grpSpPr>
        <p:sp>
          <p:nvSpPr>
            <p:cNvPr id="147" name="타원 146"/>
            <p:cNvSpPr/>
            <p:nvPr/>
          </p:nvSpPr>
          <p:spPr>
            <a:xfrm>
              <a:off x="8008927" y="3089062"/>
              <a:ext cx="836514" cy="8365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520717" y="4054626"/>
              <a:ext cx="948481" cy="19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컴학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2017111705</a:t>
              </a:r>
            </a:p>
          </p:txBody>
        </p:sp>
        <p:sp>
          <p:nvSpPr>
            <p:cNvPr id="145" name="타원 144"/>
            <p:cNvSpPr/>
            <p:nvPr/>
          </p:nvSpPr>
          <p:spPr>
            <a:xfrm>
              <a:off x="4592038" y="3089062"/>
              <a:ext cx="836514" cy="8365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31001" y="3089062"/>
              <a:ext cx="836514" cy="836514"/>
              <a:chOff x="4187379" y="3225016"/>
              <a:chExt cx="1296000" cy="1296000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4187379" y="3225016"/>
                <a:ext cx="1296000" cy="1296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grpSp>
            <p:nvGrpSpPr>
              <p:cNvPr id="122" name="Group 58"/>
              <p:cNvGrpSpPr>
                <a:grpSpLocks noChangeAspect="1"/>
              </p:cNvGrpSpPr>
              <p:nvPr/>
            </p:nvGrpSpPr>
            <p:grpSpPr bwMode="auto">
              <a:xfrm>
                <a:off x="4823356" y="3864529"/>
                <a:ext cx="140748" cy="227036"/>
                <a:chOff x="1170" y="1638"/>
                <a:chExt cx="199" cy="321"/>
              </a:xfrm>
            </p:grpSpPr>
            <p:sp>
              <p:nvSpPr>
                <p:cNvPr id="134" name="Freeform 71"/>
                <p:cNvSpPr>
                  <a:spLocks/>
                </p:cNvSpPr>
                <p:nvPr/>
              </p:nvSpPr>
              <p:spPr bwMode="auto">
                <a:xfrm>
                  <a:off x="1345" y="1638"/>
                  <a:ext cx="24" cy="23"/>
                </a:xfrm>
                <a:custGeom>
                  <a:avLst/>
                  <a:gdLst>
                    <a:gd name="T0" fmla="*/ 36 w 71"/>
                    <a:gd name="T1" fmla="*/ 0 h 71"/>
                    <a:gd name="T2" fmla="*/ 49 w 71"/>
                    <a:gd name="T3" fmla="*/ 2 h 71"/>
                    <a:gd name="T4" fmla="*/ 61 w 71"/>
                    <a:gd name="T5" fmla="*/ 10 h 71"/>
                    <a:gd name="T6" fmla="*/ 68 w 71"/>
                    <a:gd name="T7" fmla="*/ 21 h 71"/>
                    <a:gd name="T8" fmla="*/ 71 w 71"/>
                    <a:gd name="T9" fmla="*/ 35 h 71"/>
                    <a:gd name="T10" fmla="*/ 68 w 71"/>
                    <a:gd name="T11" fmla="*/ 48 h 71"/>
                    <a:gd name="T12" fmla="*/ 61 w 71"/>
                    <a:gd name="T13" fmla="*/ 60 h 71"/>
                    <a:gd name="T14" fmla="*/ 49 w 71"/>
                    <a:gd name="T15" fmla="*/ 68 h 71"/>
                    <a:gd name="T16" fmla="*/ 36 w 71"/>
                    <a:gd name="T17" fmla="*/ 71 h 71"/>
                    <a:gd name="T18" fmla="*/ 22 w 71"/>
                    <a:gd name="T19" fmla="*/ 68 h 71"/>
                    <a:gd name="T20" fmla="*/ 10 w 71"/>
                    <a:gd name="T21" fmla="*/ 60 h 71"/>
                    <a:gd name="T22" fmla="*/ 3 w 71"/>
                    <a:gd name="T23" fmla="*/ 48 h 71"/>
                    <a:gd name="T24" fmla="*/ 0 w 71"/>
                    <a:gd name="T25" fmla="*/ 35 h 71"/>
                    <a:gd name="T26" fmla="*/ 3 w 71"/>
                    <a:gd name="T27" fmla="*/ 21 h 71"/>
                    <a:gd name="T28" fmla="*/ 10 w 71"/>
                    <a:gd name="T29" fmla="*/ 10 h 71"/>
                    <a:gd name="T30" fmla="*/ 22 w 71"/>
                    <a:gd name="T31" fmla="*/ 2 h 71"/>
                    <a:gd name="T32" fmla="*/ 36 w 71"/>
                    <a:gd name="T33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1" h="71">
                      <a:moveTo>
                        <a:pt x="36" y="0"/>
                      </a:moveTo>
                      <a:lnTo>
                        <a:pt x="49" y="2"/>
                      </a:lnTo>
                      <a:lnTo>
                        <a:pt x="61" y="10"/>
                      </a:lnTo>
                      <a:lnTo>
                        <a:pt x="68" y="21"/>
                      </a:lnTo>
                      <a:lnTo>
                        <a:pt x="71" y="35"/>
                      </a:lnTo>
                      <a:lnTo>
                        <a:pt x="68" y="48"/>
                      </a:lnTo>
                      <a:lnTo>
                        <a:pt x="61" y="60"/>
                      </a:lnTo>
                      <a:lnTo>
                        <a:pt x="49" y="68"/>
                      </a:lnTo>
                      <a:lnTo>
                        <a:pt x="36" y="71"/>
                      </a:lnTo>
                      <a:lnTo>
                        <a:pt x="22" y="68"/>
                      </a:lnTo>
                      <a:lnTo>
                        <a:pt x="10" y="60"/>
                      </a:lnTo>
                      <a:lnTo>
                        <a:pt x="3" y="48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0" y="10"/>
                      </a:lnTo>
                      <a:lnTo>
                        <a:pt x="22" y="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74"/>
                <p:cNvSpPr>
                  <a:spLocks/>
                </p:cNvSpPr>
                <p:nvPr/>
              </p:nvSpPr>
              <p:spPr bwMode="auto">
                <a:xfrm>
                  <a:off x="1170" y="1944"/>
                  <a:ext cx="43" cy="15"/>
                </a:xfrm>
                <a:custGeom>
                  <a:avLst/>
                  <a:gdLst>
                    <a:gd name="T0" fmla="*/ 128 w 129"/>
                    <a:gd name="T1" fmla="*/ 0 h 47"/>
                    <a:gd name="T2" fmla="*/ 129 w 129"/>
                    <a:gd name="T3" fmla="*/ 4 h 47"/>
                    <a:gd name="T4" fmla="*/ 129 w 129"/>
                    <a:gd name="T5" fmla="*/ 12 h 47"/>
                    <a:gd name="T6" fmla="*/ 125 w 129"/>
                    <a:gd name="T7" fmla="*/ 19 h 47"/>
                    <a:gd name="T8" fmla="*/ 120 w 129"/>
                    <a:gd name="T9" fmla="*/ 28 h 47"/>
                    <a:gd name="T10" fmla="*/ 112 w 129"/>
                    <a:gd name="T11" fmla="*/ 35 h 47"/>
                    <a:gd name="T12" fmla="*/ 101 w 129"/>
                    <a:gd name="T13" fmla="*/ 41 h 47"/>
                    <a:gd name="T14" fmla="*/ 85 w 129"/>
                    <a:gd name="T15" fmla="*/ 46 h 47"/>
                    <a:gd name="T16" fmla="*/ 64 w 129"/>
                    <a:gd name="T17" fmla="*/ 47 h 47"/>
                    <a:gd name="T18" fmla="*/ 44 w 129"/>
                    <a:gd name="T19" fmla="*/ 46 h 47"/>
                    <a:gd name="T20" fmla="*/ 28 w 129"/>
                    <a:gd name="T21" fmla="*/ 41 h 47"/>
                    <a:gd name="T22" fmla="*/ 16 w 129"/>
                    <a:gd name="T23" fmla="*/ 35 h 47"/>
                    <a:gd name="T24" fmla="*/ 9 w 129"/>
                    <a:gd name="T25" fmla="*/ 28 h 47"/>
                    <a:gd name="T26" fmla="*/ 4 w 129"/>
                    <a:gd name="T27" fmla="*/ 19 h 47"/>
                    <a:gd name="T28" fmla="*/ 0 w 129"/>
                    <a:gd name="T29" fmla="*/ 12 h 47"/>
                    <a:gd name="T30" fmla="*/ 0 w 129"/>
                    <a:gd name="T31" fmla="*/ 4 h 47"/>
                    <a:gd name="T32" fmla="*/ 1 w 129"/>
                    <a:gd name="T33" fmla="*/ 0 h 47"/>
                    <a:gd name="T34" fmla="*/ 5 w 129"/>
                    <a:gd name="T35" fmla="*/ 2 h 47"/>
                    <a:gd name="T36" fmla="*/ 13 w 129"/>
                    <a:gd name="T37" fmla="*/ 4 h 47"/>
                    <a:gd name="T38" fmla="*/ 21 w 129"/>
                    <a:gd name="T39" fmla="*/ 9 h 47"/>
                    <a:gd name="T40" fmla="*/ 34 w 129"/>
                    <a:gd name="T41" fmla="*/ 14 h 47"/>
                    <a:gd name="T42" fmla="*/ 48 w 129"/>
                    <a:gd name="T43" fmla="*/ 18 h 47"/>
                    <a:gd name="T44" fmla="*/ 64 w 129"/>
                    <a:gd name="T45" fmla="*/ 21 h 47"/>
                    <a:gd name="T46" fmla="*/ 81 w 129"/>
                    <a:gd name="T47" fmla="*/ 18 h 47"/>
                    <a:gd name="T48" fmla="*/ 95 w 129"/>
                    <a:gd name="T49" fmla="*/ 14 h 47"/>
                    <a:gd name="T50" fmla="*/ 107 w 129"/>
                    <a:gd name="T51" fmla="*/ 9 h 47"/>
                    <a:gd name="T52" fmla="*/ 116 w 129"/>
                    <a:gd name="T53" fmla="*/ 4 h 47"/>
                    <a:gd name="T54" fmla="*/ 124 w 129"/>
                    <a:gd name="T55" fmla="*/ 2 h 47"/>
                    <a:gd name="T56" fmla="*/ 128 w 129"/>
                    <a:gd name="T5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29" h="47">
                      <a:moveTo>
                        <a:pt x="128" y="0"/>
                      </a:moveTo>
                      <a:lnTo>
                        <a:pt x="129" y="4"/>
                      </a:lnTo>
                      <a:lnTo>
                        <a:pt x="129" y="12"/>
                      </a:lnTo>
                      <a:lnTo>
                        <a:pt x="125" y="19"/>
                      </a:lnTo>
                      <a:lnTo>
                        <a:pt x="120" y="28"/>
                      </a:lnTo>
                      <a:lnTo>
                        <a:pt x="112" y="35"/>
                      </a:lnTo>
                      <a:lnTo>
                        <a:pt x="101" y="41"/>
                      </a:lnTo>
                      <a:lnTo>
                        <a:pt x="85" y="46"/>
                      </a:lnTo>
                      <a:lnTo>
                        <a:pt x="64" y="47"/>
                      </a:lnTo>
                      <a:lnTo>
                        <a:pt x="44" y="46"/>
                      </a:lnTo>
                      <a:lnTo>
                        <a:pt x="28" y="41"/>
                      </a:lnTo>
                      <a:lnTo>
                        <a:pt x="16" y="35"/>
                      </a:lnTo>
                      <a:lnTo>
                        <a:pt x="9" y="28"/>
                      </a:lnTo>
                      <a:lnTo>
                        <a:pt x="4" y="19"/>
                      </a:lnTo>
                      <a:lnTo>
                        <a:pt x="0" y="12"/>
                      </a:lnTo>
                      <a:lnTo>
                        <a:pt x="0" y="4"/>
                      </a:lnTo>
                      <a:lnTo>
                        <a:pt x="1" y="0"/>
                      </a:lnTo>
                      <a:lnTo>
                        <a:pt x="5" y="2"/>
                      </a:lnTo>
                      <a:lnTo>
                        <a:pt x="13" y="4"/>
                      </a:lnTo>
                      <a:lnTo>
                        <a:pt x="21" y="9"/>
                      </a:lnTo>
                      <a:lnTo>
                        <a:pt x="34" y="14"/>
                      </a:lnTo>
                      <a:lnTo>
                        <a:pt x="48" y="18"/>
                      </a:lnTo>
                      <a:lnTo>
                        <a:pt x="64" y="21"/>
                      </a:lnTo>
                      <a:lnTo>
                        <a:pt x="81" y="18"/>
                      </a:lnTo>
                      <a:lnTo>
                        <a:pt x="95" y="14"/>
                      </a:lnTo>
                      <a:lnTo>
                        <a:pt x="107" y="9"/>
                      </a:lnTo>
                      <a:lnTo>
                        <a:pt x="116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FCBC8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9" name="타원 118"/>
            <p:cNvSpPr/>
            <p:nvPr/>
          </p:nvSpPr>
          <p:spPr>
            <a:xfrm>
              <a:off x="6869964" y="3089062"/>
              <a:ext cx="836514" cy="8365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CBDC1B-E47C-433B-BBE8-20B9499C30EC}"/>
                </a:ext>
              </a:extLst>
            </p:cNvPr>
            <p:cNvSpPr/>
            <p:nvPr/>
          </p:nvSpPr>
          <p:spPr>
            <a:xfrm>
              <a:off x="5667257" y="4054626"/>
              <a:ext cx="948481" cy="19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컴학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2018115425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52F692-9838-41E9-9AAB-82720BD1D66A}"/>
                </a:ext>
              </a:extLst>
            </p:cNvPr>
            <p:cNvSpPr/>
            <p:nvPr/>
          </p:nvSpPr>
          <p:spPr>
            <a:xfrm>
              <a:off x="6813980" y="4054626"/>
              <a:ext cx="948481" cy="19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컴학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2018111113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080A3D-CB79-4836-A63B-45D7DA8FD1AA}"/>
                </a:ext>
              </a:extLst>
            </p:cNvPr>
            <p:cNvSpPr/>
            <p:nvPr/>
          </p:nvSpPr>
          <p:spPr>
            <a:xfrm>
              <a:off x="7933902" y="4054626"/>
              <a:ext cx="948481" cy="191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컴학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2018112085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" name="그림 2" descr="사람이(가) 표시된 사진&#10;&#10;자동 생성된 설명">
            <a:extLst>
              <a:ext uri="{FF2B5EF4-FFF2-40B4-BE49-F238E27FC236}">
                <a16:creationId xmlns:a16="http://schemas.microsoft.com/office/drawing/2014/main" id="{FFA65C49-6927-45E5-94E0-CAA69921F7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5" b="38033"/>
          <a:stretch/>
        </p:blipFill>
        <p:spPr>
          <a:xfrm>
            <a:off x="3566699" y="3120644"/>
            <a:ext cx="1009227" cy="1009226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49" name="모서리가 둥근 직사각형 148"/>
          <p:cNvSpPr/>
          <p:nvPr/>
        </p:nvSpPr>
        <p:spPr>
          <a:xfrm>
            <a:off x="3706295" y="4009994"/>
            <a:ext cx="730036" cy="239753"/>
          </a:xfrm>
          <a:prstGeom prst="roundRect">
            <a:avLst>
              <a:gd name="adj" fmla="val 50000"/>
            </a:avLst>
          </a:prstGeom>
          <a:solidFill>
            <a:srgbClr val="E690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조동현</a:t>
            </a:r>
          </a:p>
        </p:txBody>
      </p:sp>
      <p:pic>
        <p:nvPicPr>
          <p:cNvPr id="5" name="그림 4" descr="실외, 사람이(가) 표시된 사진&#10;&#10;자동 생성된 설명">
            <a:extLst>
              <a:ext uri="{FF2B5EF4-FFF2-40B4-BE49-F238E27FC236}">
                <a16:creationId xmlns:a16="http://schemas.microsoft.com/office/drawing/2014/main" id="{4CBC76EA-1001-4061-B14A-319612286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3" t="22792" r="6054" b="23424"/>
          <a:stretch/>
        </p:blipFill>
        <p:spPr>
          <a:xfrm flipV="1">
            <a:off x="7662911" y="3113024"/>
            <a:ext cx="1017771" cy="1035334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52" name="모서리가 둥근 직사각형 151"/>
          <p:cNvSpPr/>
          <p:nvPr/>
        </p:nvSpPr>
        <p:spPr>
          <a:xfrm>
            <a:off x="7794198" y="4009994"/>
            <a:ext cx="730036" cy="239753"/>
          </a:xfrm>
          <a:prstGeom prst="roundRect">
            <a:avLst>
              <a:gd name="adj" fmla="val 50000"/>
            </a:avLst>
          </a:prstGeom>
          <a:solidFill>
            <a:srgbClr val="86686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신시온</a:t>
            </a:r>
          </a:p>
        </p:txBody>
      </p:sp>
      <p:pic>
        <p:nvPicPr>
          <p:cNvPr id="10" name="그림 9" descr="사람, 실외, 나무, 잔디이(가) 표시된 사진&#10;&#10;자동 생성된 설명">
            <a:extLst>
              <a:ext uri="{FF2B5EF4-FFF2-40B4-BE49-F238E27FC236}">
                <a16:creationId xmlns:a16="http://schemas.microsoft.com/office/drawing/2014/main" id="{7B321607-3E9E-4895-A836-4C844FB4CC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 t="1745" r="14449" b="38224"/>
          <a:stretch/>
        </p:blipFill>
        <p:spPr>
          <a:xfrm>
            <a:off x="6320196" y="3108046"/>
            <a:ext cx="983124" cy="1047932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51" name="모서리가 둥근 직사각형 150"/>
          <p:cNvSpPr/>
          <p:nvPr/>
        </p:nvSpPr>
        <p:spPr>
          <a:xfrm>
            <a:off x="6431564" y="4009994"/>
            <a:ext cx="730036" cy="239753"/>
          </a:xfrm>
          <a:prstGeom prst="roundRect">
            <a:avLst>
              <a:gd name="adj" fmla="val 50000"/>
            </a:avLst>
          </a:prstGeom>
          <a:solidFill>
            <a:srgbClr val="E690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노현호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2" name="그림 11" descr="사람이(가) 표시된 사진&#10;&#10;자동 생성된 설명">
            <a:extLst>
              <a:ext uri="{FF2B5EF4-FFF2-40B4-BE49-F238E27FC236}">
                <a16:creationId xmlns:a16="http://schemas.microsoft.com/office/drawing/2014/main" id="{2332FBD3-A2B0-4E76-9220-D863C74B810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 b="15372"/>
          <a:stretch/>
        </p:blipFill>
        <p:spPr>
          <a:xfrm>
            <a:off x="4945805" y="3082544"/>
            <a:ext cx="985654" cy="1129103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50" name="모서리가 둥근 직사각형 149"/>
          <p:cNvSpPr/>
          <p:nvPr/>
        </p:nvSpPr>
        <p:spPr>
          <a:xfrm>
            <a:off x="5068929" y="4009994"/>
            <a:ext cx="730036" cy="239753"/>
          </a:xfrm>
          <a:prstGeom prst="roundRect">
            <a:avLst>
              <a:gd name="adj" fmla="val 50000"/>
            </a:avLst>
          </a:prstGeom>
          <a:solidFill>
            <a:srgbClr val="86686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권오민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4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ea typeface="야놀자 야체 B" panose="02020603020101020101" pitchFamily="18" charset="-127"/>
              </a:rPr>
              <a:t>아이디어 구상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51727" y="1952356"/>
            <a:ext cx="1391189" cy="1391189"/>
          </a:xfrm>
          <a:prstGeom prst="ellipse">
            <a:avLst/>
          </a:prstGeom>
          <a:solidFill>
            <a:srgbClr val="FCC0EB">
              <a:alpha val="52941"/>
            </a:srgbClr>
          </a:solidFill>
          <a:ln w="19050"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  <a:solidFill>
            <a:srgbClr val="99FF66">
              <a:alpha val="33000"/>
            </a:srgbClr>
          </a:solidFill>
        </p:grpSpPr>
        <p:sp>
          <p:nvSpPr>
            <p:cNvPr id="36" name="타원 35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grpFill/>
            <a:ln w="19050"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7" name="Group 58"/>
            <p:cNvGrpSpPr>
              <a:grpSpLocks noChangeAspect="1"/>
            </p:cNvGrpSpPr>
            <p:nvPr/>
          </p:nvGrpSpPr>
          <p:grpSpPr bwMode="auto">
            <a:xfrm>
              <a:off x="5038862" y="2248224"/>
              <a:ext cx="130968" cy="277929"/>
              <a:chOff x="6676" y="1311"/>
              <a:chExt cx="434" cy="921"/>
            </a:xfrm>
            <a:grpFill/>
          </p:grpSpPr>
          <p:sp>
            <p:nvSpPr>
              <p:cNvPr id="47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타원 57"/>
          <p:cNvSpPr/>
          <p:nvPr/>
        </p:nvSpPr>
        <p:spPr>
          <a:xfrm>
            <a:off x="4580156" y="4053654"/>
            <a:ext cx="1391189" cy="1391189"/>
          </a:xfrm>
          <a:prstGeom prst="ellipse">
            <a:avLst/>
          </a:prstGeom>
          <a:solidFill>
            <a:srgbClr val="FFFF00">
              <a:alpha val="20000"/>
            </a:srgbClr>
          </a:solidFill>
          <a:ln w="19050"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584747" y="1952356"/>
            <a:ext cx="1391189" cy="1391189"/>
          </a:xfrm>
          <a:prstGeom prst="ellipse">
            <a:avLst/>
          </a:prstGeom>
          <a:solidFill>
            <a:srgbClr val="00B0F0">
              <a:alpha val="35000"/>
            </a:srgbClr>
          </a:solidFill>
          <a:ln w="19050"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025846" y="1861004"/>
            <a:ext cx="3138186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원리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벽돌 깨기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테트리스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카드 찾기 </a:t>
            </a:r>
          </a:p>
        </p:txBody>
      </p:sp>
      <p:cxnSp>
        <p:nvCxnSpPr>
          <p:cNvPr id="103" name="직선 연결선 102"/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069102" y="3988440"/>
            <a:ext cx="3138186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유틸리티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이용자의 편의를 위한 기능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알람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웹 서핑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E-Book,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지도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016581" y="1940517"/>
            <a:ext cx="3138186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시각자료를 음성으로 변환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글 읽어 주기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음성 안내 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1242930" y="333912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059837" y="4067953"/>
            <a:ext cx="3138186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GUI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시각적 요소의 사용자 경험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티켓 예매 프로그램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 시스템 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1309875" y="5485207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6CB127-068B-48F5-B26C-221A8AA5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9"/>
          <a:stretch/>
        </p:blipFill>
        <p:spPr>
          <a:xfrm>
            <a:off x="4856766" y="2152056"/>
            <a:ext cx="978477" cy="914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C5C4CB-6CDE-47BD-B781-1CF344E88A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07"/>
          <a:stretch/>
        </p:blipFill>
        <p:spPr>
          <a:xfrm>
            <a:off x="4750305" y="4354724"/>
            <a:ext cx="1050890" cy="774432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9B8D109-1C36-414E-9DEC-F123739BB0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6"/>
          <a:stretch/>
        </p:blipFill>
        <p:spPr>
          <a:xfrm>
            <a:off x="6523650" y="4366543"/>
            <a:ext cx="864975" cy="703513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4659785F-133A-45D5-AC81-E9FDD84A14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8"/>
          <a:stretch/>
        </p:blipFill>
        <p:spPr>
          <a:xfrm>
            <a:off x="6489191" y="2180487"/>
            <a:ext cx="952500" cy="7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0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ㅇㅇㅇㅇㅇㅇㅇ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주제</a:t>
            </a:r>
            <a:endParaRPr lang="en-US" altLang="ko-KR" sz="3600" b="1" kern="0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47">
            <a:extLst>
              <a:ext uri="{FF2B5EF4-FFF2-40B4-BE49-F238E27FC236}">
                <a16:creationId xmlns:a16="http://schemas.microsoft.com/office/drawing/2014/main" id="{3C5DE620-EF66-4C49-8101-3AD1FE378ECB}"/>
              </a:ext>
            </a:extLst>
          </p:cNvPr>
          <p:cNvSpPr/>
          <p:nvPr/>
        </p:nvSpPr>
        <p:spPr>
          <a:xfrm>
            <a:off x="1208175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E-Book </a:t>
            </a:r>
            <a:r>
              <a:rPr lang="ko-KR" altLang="en-US" dirty="0">
                <a:solidFill>
                  <a:schemeClr val="tx1"/>
                </a:solidFill>
              </a:rPr>
              <a:t>리더</a:t>
            </a:r>
          </a:p>
        </p:txBody>
      </p:sp>
      <p:sp>
        <p:nvSpPr>
          <p:cNvPr id="18" name="자유형 48">
            <a:extLst>
              <a:ext uri="{FF2B5EF4-FFF2-40B4-BE49-F238E27FC236}">
                <a16:creationId xmlns:a16="http://schemas.microsoft.com/office/drawing/2014/main" id="{3EE1ED9E-DEEE-4CD9-9575-E4D8223969AB}"/>
              </a:ext>
            </a:extLst>
          </p:cNvPr>
          <p:cNvSpPr/>
          <p:nvPr/>
        </p:nvSpPr>
        <p:spPr>
          <a:xfrm>
            <a:off x="2182298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85D64B-9B3E-42DA-95B7-BDC24141243B}"/>
              </a:ext>
            </a:extLst>
          </p:cNvPr>
          <p:cNvSpPr/>
          <p:nvPr/>
        </p:nvSpPr>
        <p:spPr>
          <a:xfrm>
            <a:off x="2237234" y="1556321"/>
            <a:ext cx="543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자유형 65">
            <a:extLst>
              <a:ext uri="{FF2B5EF4-FFF2-40B4-BE49-F238E27FC236}">
                <a16:creationId xmlns:a16="http://schemas.microsoft.com/office/drawing/2014/main" id="{1C2815AA-3F43-46B5-9C2F-A3DAF0FF5C1D}"/>
              </a:ext>
            </a:extLst>
          </p:cNvPr>
          <p:cNvSpPr/>
          <p:nvPr/>
        </p:nvSpPr>
        <p:spPr>
          <a:xfrm>
            <a:off x="4824032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독서에 대한 높은 관심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TTS</a:t>
            </a:r>
            <a:r>
              <a:rPr lang="ko-KR" altLang="en-US" sz="1600" dirty="0">
                <a:solidFill>
                  <a:schemeClr val="tx1"/>
                </a:solidFill>
              </a:rPr>
              <a:t> 사용이 적합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GUI </a:t>
            </a:r>
            <a:r>
              <a:rPr lang="ko-KR" altLang="en-US" sz="1600" dirty="0">
                <a:solidFill>
                  <a:schemeClr val="tx1"/>
                </a:solidFill>
              </a:rPr>
              <a:t>구성이 용이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이용자 편의를 위한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유틸리티 앱</a:t>
            </a:r>
          </a:p>
        </p:txBody>
      </p:sp>
      <p:sp>
        <p:nvSpPr>
          <p:cNvPr id="22" name="자유형 66">
            <a:extLst>
              <a:ext uri="{FF2B5EF4-FFF2-40B4-BE49-F238E27FC236}">
                <a16:creationId xmlns:a16="http://schemas.microsoft.com/office/drawing/2014/main" id="{A0A69B5B-2849-4CEB-9907-AED3B7108DA3}"/>
              </a:ext>
            </a:extLst>
          </p:cNvPr>
          <p:cNvSpPr/>
          <p:nvPr/>
        </p:nvSpPr>
        <p:spPr>
          <a:xfrm>
            <a:off x="5774477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BBE8C6-9F9F-4788-98FD-5E2A07D18FA8}"/>
              </a:ext>
            </a:extLst>
          </p:cNvPr>
          <p:cNvSpPr/>
          <p:nvPr/>
        </p:nvSpPr>
        <p:spPr>
          <a:xfrm>
            <a:off x="5618619" y="1556321"/>
            <a:ext cx="965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선정 동기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자유형 70">
            <a:extLst>
              <a:ext uri="{FF2B5EF4-FFF2-40B4-BE49-F238E27FC236}">
                <a16:creationId xmlns:a16="http://schemas.microsoft.com/office/drawing/2014/main" id="{54F1BBE0-8D70-4DF9-80B0-DC2E837ABE24}"/>
              </a:ext>
            </a:extLst>
          </p:cNvPr>
          <p:cNvSpPr/>
          <p:nvPr/>
        </p:nvSpPr>
        <p:spPr>
          <a:xfrm>
            <a:off x="8416211" y="2209851"/>
            <a:ext cx="2567614" cy="2666949"/>
          </a:xfrm>
          <a:custGeom>
            <a:avLst/>
            <a:gdLst>
              <a:gd name="connsiteX0" fmla="*/ 0 w 1713470"/>
              <a:gd name="connsiteY0" fmla="*/ 0 h 1935892"/>
              <a:gd name="connsiteX1" fmla="*/ 1696995 w 1713470"/>
              <a:gd name="connsiteY1" fmla="*/ 8238 h 1935892"/>
              <a:gd name="connsiteX2" fmla="*/ 1705233 w 1713470"/>
              <a:gd name="connsiteY2" fmla="*/ 1491049 h 1935892"/>
              <a:gd name="connsiteX3" fmla="*/ 1713470 w 1713470"/>
              <a:gd name="connsiteY3" fmla="*/ 1894703 h 1935892"/>
              <a:gd name="connsiteX4" fmla="*/ 922638 w 1713470"/>
              <a:gd name="connsiteY4" fmla="*/ 1935892 h 1935892"/>
              <a:gd name="connsiteX5" fmla="*/ 32952 w 1713470"/>
              <a:gd name="connsiteY5" fmla="*/ 1927655 h 1935892"/>
              <a:gd name="connsiteX6" fmla="*/ 65903 w 1713470"/>
              <a:gd name="connsiteY6" fmla="*/ 897925 h 1935892"/>
              <a:gd name="connsiteX7" fmla="*/ 0 w 1713470"/>
              <a:gd name="connsiteY7" fmla="*/ 0 h 1935892"/>
              <a:gd name="connsiteX0" fmla="*/ 15136 w 1680518"/>
              <a:gd name="connsiteY0" fmla="*/ 2417 h 1927654"/>
              <a:gd name="connsiteX1" fmla="*/ 1664043 w 1680518"/>
              <a:gd name="connsiteY1" fmla="*/ 0 h 1927654"/>
              <a:gd name="connsiteX2" fmla="*/ 1672281 w 1680518"/>
              <a:gd name="connsiteY2" fmla="*/ 1482811 h 1927654"/>
              <a:gd name="connsiteX3" fmla="*/ 1680518 w 1680518"/>
              <a:gd name="connsiteY3" fmla="*/ 1886465 h 1927654"/>
              <a:gd name="connsiteX4" fmla="*/ 889686 w 1680518"/>
              <a:gd name="connsiteY4" fmla="*/ 1927654 h 1927654"/>
              <a:gd name="connsiteX5" fmla="*/ 0 w 1680518"/>
              <a:gd name="connsiteY5" fmla="*/ 1919417 h 1927654"/>
              <a:gd name="connsiteX6" fmla="*/ 32951 w 1680518"/>
              <a:gd name="connsiteY6" fmla="*/ 889687 h 1927654"/>
              <a:gd name="connsiteX7" fmla="*/ 15136 w 1680518"/>
              <a:gd name="connsiteY7" fmla="*/ 2417 h 1927654"/>
              <a:gd name="connsiteX0" fmla="*/ 15136 w 1680518"/>
              <a:gd name="connsiteY0" fmla="*/ 10300 h 1935537"/>
              <a:gd name="connsiteX1" fmla="*/ 1664043 w 1680518"/>
              <a:gd name="connsiteY1" fmla="*/ 7883 h 1935537"/>
              <a:gd name="connsiteX2" fmla="*/ 1672281 w 1680518"/>
              <a:gd name="connsiteY2" fmla="*/ 1490694 h 1935537"/>
              <a:gd name="connsiteX3" fmla="*/ 1680518 w 1680518"/>
              <a:gd name="connsiteY3" fmla="*/ 1894348 h 1935537"/>
              <a:gd name="connsiteX4" fmla="*/ 889686 w 1680518"/>
              <a:gd name="connsiteY4" fmla="*/ 1935537 h 1935537"/>
              <a:gd name="connsiteX5" fmla="*/ 0 w 1680518"/>
              <a:gd name="connsiteY5" fmla="*/ 1927300 h 1935537"/>
              <a:gd name="connsiteX6" fmla="*/ 32951 w 1680518"/>
              <a:gd name="connsiteY6" fmla="*/ 897570 h 1935537"/>
              <a:gd name="connsiteX7" fmla="*/ 15136 w 1680518"/>
              <a:gd name="connsiteY7" fmla="*/ 10300 h 1935537"/>
              <a:gd name="connsiteX0" fmla="*/ 29118 w 1694500"/>
              <a:gd name="connsiteY0" fmla="*/ 10300 h 1935537"/>
              <a:gd name="connsiteX1" fmla="*/ 1678025 w 1694500"/>
              <a:gd name="connsiteY1" fmla="*/ 7883 h 1935537"/>
              <a:gd name="connsiteX2" fmla="*/ 1686263 w 1694500"/>
              <a:gd name="connsiteY2" fmla="*/ 1490694 h 1935537"/>
              <a:gd name="connsiteX3" fmla="*/ 1694500 w 1694500"/>
              <a:gd name="connsiteY3" fmla="*/ 1894348 h 1935537"/>
              <a:gd name="connsiteX4" fmla="*/ 903668 w 1694500"/>
              <a:gd name="connsiteY4" fmla="*/ 1935537 h 1935537"/>
              <a:gd name="connsiteX5" fmla="*/ 13982 w 1694500"/>
              <a:gd name="connsiteY5" fmla="*/ 1927300 h 1935537"/>
              <a:gd name="connsiteX6" fmla="*/ 46933 w 1694500"/>
              <a:gd name="connsiteY6" fmla="*/ 897570 h 1935537"/>
              <a:gd name="connsiteX7" fmla="*/ 29118 w 1694500"/>
              <a:gd name="connsiteY7" fmla="*/ 10300 h 1935537"/>
              <a:gd name="connsiteX0" fmla="*/ 39382 w 1704764"/>
              <a:gd name="connsiteY0" fmla="*/ 10300 h 1935537"/>
              <a:gd name="connsiteX1" fmla="*/ 1688289 w 1704764"/>
              <a:gd name="connsiteY1" fmla="*/ 7883 h 1935537"/>
              <a:gd name="connsiteX2" fmla="*/ 1696527 w 1704764"/>
              <a:gd name="connsiteY2" fmla="*/ 1490694 h 1935537"/>
              <a:gd name="connsiteX3" fmla="*/ 1704764 w 1704764"/>
              <a:gd name="connsiteY3" fmla="*/ 1894348 h 1935537"/>
              <a:gd name="connsiteX4" fmla="*/ 913932 w 1704764"/>
              <a:gd name="connsiteY4" fmla="*/ 1935537 h 1935537"/>
              <a:gd name="connsiteX5" fmla="*/ 24246 w 1704764"/>
              <a:gd name="connsiteY5" fmla="*/ 1927300 h 1935537"/>
              <a:gd name="connsiteX6" fmla="*/ 21132 w 1704764"/>
              <a:gd name="connsiteY6" fmla="*/ 897570 h 1935537"/>
              <a:gd name="connsiteX7" fmla="*/ 39382 w 1704764"/>
              <a:gd name="connsiteY7" fmla="*/ 10300 h 193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764" h="1935537">
                <a:moveTo>
                  <a:pt x="39382" y="10300"/>
                </a:moveTo>
                <a:cubicBezTo>
                  <a:pt x="552952" y="-11816"/>
                  <a:pt x="1138653" y="8689"/>
                  <a:pt x="1688289" y="7883"/>
                </a:cubicBezTo>
                <a:lnTo>
                  <a:pt x="1696527" y="1490694"/>
                </a:lnTo>
                <a:lnTo>
                  <a:pt x="1704764" y="1894348"/>
                </a:lnTo>
                <a:lnTo>
                  <a:pt x="913932" y="1935537"/>
                </a:lnTo>
                <a:lnTo>
                  <a:pt x="24246" y="1927300"/>
                </a:lnTo>
                <a:lnTo>
                  <a:pt x="21132" y="897570"/>
                </a:lnTo>
                <a:cubicBezTo>
                  <a:pt x="15194" y="601813"/>
                  <a:pt x="-32824" y="284747"/>
                  <a:pt x="39382" y="1030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서점을 가지 않아도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책을 접할 수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이용자가 마음에 드는 책을 즉시 구입할 수 있음</a:t>
            </a:r>
          </a:p>
        </p:txBody>
      </p:sp>
      <p:sp>
        <p:nvSpPr>
          <p:cNvPr id="36" name="자유형 71">
            <a:extLst>
              <a:ext uri="{FF2B5EF4-FFF2-40B4-BE49-F238E27FC236}">
                <a16:creationId xmlns:a16="http://schemas.microsoft.com/office/drawing/2014/main" id="{91D59105-BC07-45F8-AD12-1AAC3055486C}"/>
              </a:ext>
            </a:extLst>
          </p:cNvPr>
          <p:cNvSpPr/>
          <p:nvPr/>
        </p:nvSpPr>
        <p:spPr>
          <a:xfrm>
            <a:off x="9366656" y="1997369"/>
            <a:ext cx="653614" cy="322591"/>
          </a:xfrm>
          <a:custGeom>
            <a:avLst/>
            <a:gdLst>
              <a:gd name="connsiteX0" fmla="*/ 90616 w 1935892"/>
              <a:gd name="connsiteY0" fmla="*/ 57665 h 486032"/>
              <a:gd name="connsiteX1" fmla="*/ 0 w 1935892"/>
              <a:gd name="connsiteY1" fmla="*/ 140043 h 486032"/>
              <a:gd name="connsiteX2" fmla="*/ 74140 w 1935892"/>
              <a:gd name="connsiteY2" fmla="*/ 140043 h 486032"/>
              <a:gd name="connsiteX3" fmla="*/ 49427 w 1935892"/>
              <a:gd name="connsiteY3" fmla="*/ 205946 h 486032"/>
              <a:gd name="connsiteX4" fmla="*/ 131805 w 1935892"/>
              <a:gd name="connsiteY4" fmla="*/ 214183 h 486032"/>
              <a:gd name="connsiteX5" fmla="*/ 8238 w 1935892"/>
              <a:gd name="connsiteY5" fmla="*/ 247135 h 486032"/>
              <a:gd name="connsiteX6" fmla="*/ 123567 w 1935892"/>
              <a:gd name="connsiteY6" fmla="*/ 280086 h 486032"/>
              <a:gd name="connsiteX7" fmla="*/ 49427 w 1935892"/>
              <a:gd name="connsiteY7" fmla="*/ 313038 h 486032"/>
              <a:gd name="connsiteX8" fmla="*/ 148281 w 1935892"/>
              <a:gd name="connsiteY8" fmla="*/ 345989 h 486032"/>
              <a:gd name="connsiteX9" fmla="*/ 90616 w 1935892"/>
              <a:gd name="connsiteY9" fmla="*/ 370702 h 486032"/>
              <a:gd name="connsiteX10" fmla="*/ 57665 w 1935892"/>
              <a:gd name="connsiteY10" fmla="*/ 411892 h 486032"/>
              <a:gd name="connsiteX11" fmla="*/ 98854 w 1935892"/>
              <a:gd name="connsiteY11" fmla="*/ 428367 h 486032"/>
              <a:gd name="connsiteX12" fmla="*/ 57665 w 1935892"/>
              <a:gd name="connsiteY12" fmla="*/ 477794 h 486032"/>
              <a:gd name="connsiteX13" fmla="*/ 1878227 w 1935892"/>
              <a:gd name="connsiteY13" fmla="*/ 486032 h 486032"/>
              <a:gd name="connsiteX14" fmla="*/ 1787611 w 1935892"/>
              <a:gd name="connsiteY14" fmla="*/ 420129 h 486032"/>
              <a:gd name="connsiteX15" fmla="*/ 1853513 w 1935892"/>
              <a:gd name="connsiteY15" fmla="*/ 378940 h 486032"/>
              <a:gd name="connsiteX16" fmla="*/ 1828800 w 1935892"/>
              <a:gd name="connsiteY16" fmla="*/ 345989 h 486032"/>
              <a:gd name="connsiteX17" fmla="*/ 1919416 w 1935892"/>
              <a:gd name="connsiteY17" fmla="*/ 329513 h 486032"/>
              <a:gd name="connsiteX18" fmla="*/ 1861751 w 1935892"/>
              <a:gd name="connsiteY18" fmla="*/ 280086 h 486032"/>
              <a:gd name="connsiteX19" fmla="*/ 1935892 w 1935892"/>
              <a:gd name="connsiteY19" fmla="*/ 255373 h 486032"/>
              <a:gd name="connsiteX20" fmla="*/ 1837038 w 1935892"/>
              <a:gd name="connsiteY20" fmla="*/ 164756 h 486032"/>
              <a:gd name="connsiteX21" fmla="*/ 1869989 w 1935892"/>
              <a:gd name="connsiteY21" fmla="*/ 107092 h 486032"/>
              <a:gd name="connsiteX22" fmla="*/ 1762897 w 1935892"/>
              <a:gd name="connsiteY22" fmla="*/ 32951 h 486032"/>
              <a:gd name="connsiteX23" fmla="*/ 1804086 w 1935892"/>
              <a:gd name="connsiteY23" fmla="*/ 0 h 486032"/>
              <a:gd name="connsiteX24" fmla="*/ 90616 w 1935892"/>
              <a:gd name="connsiteY24" fmla="*/ 57665 h 486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35892" h="486032">
                <a:moveTo>
                  <a:pt x="90616" y="57665"/>
                </a:moveTo>
                <a:lnTo>
                  <a:pt x="0" y="140043"/>
                </a:lnTo>
                <a:lnTo>
                  <a:pt x="74140" y="140043"/>
                </a:lnTo>
                <a:lnTo>
                  <a:pt x="49427" y="205946"/>
                </a:lnTo>
                <a:lnTo>
                  <a:pt x="131805" y="214183"/>
                </a:lnTo>
                <a:lnTo>
                  <a:pt x="8238" y="247135"/>
                </a:lnTo>
                <a:lnTo>
                  <a:pt x="123567" y="280086"/>
                </a:lnTo>
                <a:lnTo>
                  <a:pt x="49427" y="313038"/>
                </a:lnTo>
                <a:lnTo>
                  <a:pt x="148281" y="345989"/>
                </a:lnTo>
                <a:lnTo>
                  <a:pt x="90616" y="370702"/>
                </a:lnTo>
                <a:lnTo>
                  <a:pt x="57665" y="411892"/>
                </a:lnTo>
                <a:lnTo>
                  <a:pt x="98854" y="428367"/>
                </a:lnTo>
                <a:lnTo>
                  <a:pt x="57665" y="477794"/>
                </a:lnTo>
                <a:lnTo>
                  <a:pt x="1878227" y="486032"/>
                </a:lnTo>
                <a:lnTo>
                  <a:pt x="1787611" y="420129"/>
                </a:lnTo>
                <a:lnTo>
                  <a:pt x="1853513" y="378940"/>
                </a:lnTo>
                <a:lnTo>
                  <a:pt x="1828800" y="345989"/>
                </a:lnTo>
                <a:lnTo>
                  <a:pt x="1919416" y="329513"/>
                </a:lnTo>
                <a:lnTo>
                  <a:pt x="1861751" y="280086"/>
                </a:lnTo>
                <a:lnTo>
                  <a:pt x="1935892" y="255373"/>
                </a:lnTo>
                <a:lnTo>
                  <a:pt x="1837038" y="164756"/>
                </a:lnTo>
                <a:lnTo>
                  <a:pt x="1869989" y="107092"/>
                </a:lnTo>
                <a:lnTo>
                  <a:pt x="1762897" y="32951"/>
                </a:lnTo>
                <a:lnTo>
                  <a:pt x="1804086" y="0"/>
                </a:lnTo>
                <a:lnTo>
                  <a:pt x="90616" y="57665"/>
                </a:lnTo>
                <a:close/>
              </a:path>
            </a:pathLst>
          </a:custGeom>
          <a:solidFill>
            <a:srgbClr val="EAC096">
              <a:alpha val="58000"/>
            </a:srgb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F4385-98D9-4933-83C6-D3700D281F4E}"/>
              </a:ext>
            </a:extLst>
          </p:cNvPr>
          <p:cNvSpPr/>
          <p:nvPr/>
        </p:nvSpPr>
        <p:spPr>
          <a:xfrm>
            <a:off x="8851726" y="1556321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기대효과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849D2-83C4-46C7-A26E-330FFCC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" r="8235" b="12706"/>
          <a:stretch/>
        </p:blipFill>
        <p:spPr>
          <a:xfrm>
            <a:off x="2322959" y="2453231"/>
            <a:ext cx="1218328" cy="12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기능</a:t>
            </a:r>
            <a:endParaRPr lang="en-US" altLang="ko-KR" sz="3600" b="1" kern="0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09661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버튼을 이용한 관심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버튼을 이용한 도서 구매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카테고리별 도서 목록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9663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rgbClr val="E6907F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Javax.swing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Java.awt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09661" y="1733892"/>
            <a:ext cx="3014609" cy="2900576"/>
            <a:chOff x="1155220" y="1980622"/>
            <a:chExt cx="3014609" cy="2900576"/>
          </a:xfrm>
        </p:grpSpPr>
        <p:sp>
          <p:nvSpPr>
            <p:cNvPr id="20" name="타원 19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</a:t>
              </a:r>
            </a:p>
          </p:txBody>
        </p:sp>
        <p:sp>
          <p:nvSpPr>
            <p:cNvPr id="22" name="타원 21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4615701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책 일부분 </a:t>
            </a:r>
            <a:r>
              <a:rPr lang="en-US" altLang="ko-KR" sz="1600" dirty="0">
                <a:solidFill>
                  <a:schemeClr val="tx1"/>
                </a:solidFill>
              </a:rPr>
              <a:t>TTS</a:t>
            </a:r>
            <a:r>
              <a:rPr lang="ko-KR" altLang="en-US" sz="1600" dirty="0">
                <a:solidFill>
                  <a:schemeClr val="tx1"/>
                </a:solidFill>
              </a:rPr>
              <a:t>로 읽어주기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국내 서적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해외 서적 등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언어 지원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15703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rgbClr val="B8A3A2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TTS API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Google Cloud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Clova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Cloud Platform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615701" y="1733892"/>
            <a:ext cx="3014609" cy="2900576"/>
            <a:chOff x="1155220" y="1980622"/>
            <a:chExt cx="3014609" cy="2900576"/>
          </a:xfrm>
        </p:grpSpPr>
        <p:sp>
          <p:nvSpPr>
            <p:cNvPr id="46" name="타원 45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TTS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8321741" y="2235970"/>
            <a:ext cx="3012323" cy="2037230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유저마다 특화된 서비스 제공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유저가 마음에 든 책에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관심 표시기능 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21743" y="4423848"/>
            <a:ext cx="3014608" cy="1284210"/>
          </a:xfrm>
          <a:prstGeom prst="roundRect">
            <a:avLst>
              <a:gd name="adj" fmla="val 9744"/>
            </a:avLst>
          </a:prstGeom>
          <a:solidFill>
            <a:srgbClr val="FEDBB3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Button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ID &amp; Password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8321741" y="1733892"/>
            <a:ext cx="3014609" cy="2900576"/>
            <a:chOff x="1155220" y="1980622"/>
            <a:chExt cx="3014609" cy="2900576"/>
          </a:xfrm>
        </p:grpSpPr>
        <p:sp>
          <p:nvSpPr>
            <p:cNvPr id="62" name="타원 61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/>
            </a:prstGeom>
            <a:solidFill>
              <a:srgbClr val="FDF0EB"/>
            </a:solidFill>
            <a:ln w="28575"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Log-In System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6872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6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575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역할 분담</a:t>
            </a:r>
            <a:endParaRPr lang="en-US" altLang="ko-KR" sz="3600" b="1" kern="0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3595798" y="2960792"/>
            <a:ext cx="2116543" cy="2041249"/>
          </a:xfrm>
          <a:prstGeom prst="round2DiagRect">
            <a:avLst>
              <a:gd name="adj1" fmla="val 30713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최종 보고서 작성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발표 자료 작성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및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 </a:t>
            </a:r>
            <a:r>
              <a:rPr lang="en-US" altLang="ko-KR" sz="1600" b="1" dirty="0">
                <a:solidFill>
                  <a:srgbClr val="866867"/>
                </a:solidFill>
              </a:rPr>
              <a:t>TTS </a:t>
            </a:r>
            <a:r>
              <a:rPr lang="ko-KR" altLang="en-US" sz="1600" b="1" dirty="0">
                <a:solidFill>
                  <a:srgbClr val="866867"/>
                </a:solidFill>
              </a:rPr>
              <a:t>코드 작성</a:t>
            </a:r>
            <a:endParaRPr lang="en-US" altLang="ko-KR" sz="1600" b="1" dirty="0">
              <a:solidFill>
                <a:srgbClr val="866867"/>
              </a:solidFill>
            </a:endParaRPr>
          </a:p>
        </p:txBody>
      </p:sp>
      <p:sp>
        <p:nvSpPr>
          <p:cNvPr id="26" name="대각선 방향의 모서리가 둥근 사각형 25"/>
          <p:cNvSpPr/>
          <p:nvPr/>
        </p:nvSpPr>
        <p:spPr>
          <a:xfrm>
            <a:off x="8891890" y="2960792"/>
            <a:ext cx="2116543" cy="2041249"/>
          </a:xfrm>
          <a:prstGeom prst="round2DiagRect">
            <a:avLst>
              <a:gd name="adj1" fmla="val 27602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rgbClr val="866867"/>
                </a:solidFill>
              </a:rPr>
              <a:t>프로젝트 제안서 작성</a:t>
            </a:r>
            <a:endParaRPr lang="en-US" altLang="ko-KR" sz="1400" b="1" dirty="0">
              <a:solidFill>
                <a:srgbClr val="866867"/>
              </a:solidFill>
            </a:endParaRPr>
          </a:p>
          <a:p>
            <a:pPr algn="ctr"/>
            <a:r>
              <a:rPr lang="en-US" altLang="ko-KR" sz="1400" b="1" dirty="0">
                <a:solidFill>
                  <a:srgbClr val="866867"/>
                </a:solidFill>
              </a:rPr>
              <a:t>GUI</a:t>
            </a:r>
            <a:r>
              <a:rPr lang="ko-KR" altLang="en-US" sz="1400" b="1" dirty="0">
                <a:solidFill>
                  <a:srgbClr val="866867"/>
                </a:solidFill>
              </a:rPr>
              <a:t> 코드 작성</a:t>
            </a:r>
            <a:endParaRPr lang="en-US" altLang="ko-KR" sz="14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866867"/>
                </a:solidFill>
              </a:rPr>
              <a:t>및</a:t>
            </a:r>
            <a:endParaRPr lang="en-US" altLang="ko-KR" sz="14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866867"/>
                </a:solidFill>
              </a:rPr>
              <a:t>데모 영상 촬영</a:t>
            </a:r>
            <a:r>
              <a:rPr lang="en-US" altLang="ko-KR" sz="1400" b="1" dirty="0">
                <a:solidFill>
                  <a:srgbClr val="866867"/>
                </a:solidFill>
              </a:rPr>
              <a:t>, </a:t>
            </a:r>
            <a:r>
              <a:rPr lang="ko-KR" altLang="en-US" sz="1400" b="1" dirty="0">
                <a:solidFill>
                  <a:srgbClr val="866867"/>
                </a:solidFill>
              </a:rPr>
              <a:t>편집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42341" y="2744784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권오민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38433" y="2744784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신시온</a:t>
            </a: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1239852" y="2960792"/>
            <a:ext cx="2116543" cy="2041249"/>
          </a:xfrm>
          <a:prstGeom prst="round2DiagRect">
            <a:avLst>
              <a:gd name="adj1" fmla="val 31957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rgbClr val="866867"/>
                </a:solidFill>
              </a:rPr>
              <a:t>Class Diagram,</a:t>
            </a:r>
          </a:p>
          <a:p>
            <a:pPr algn="ctr"/>
            <a:r>
              <a:rPr lang="en-US" altLang="ko-KR" sz="1600" b="1" dirty="0">
                <a:solidFill>
                  <a:srgbClr val="866867"/>
                </a:solidFill>
              </a:rPr>
              <a:t>GUI </a:t>
            </a:r>
            <a:r>
              <a:rPr lang="ko-KR" altLang="en-US" sz="1600" b="1" dirty="0">
                <a:solidFill>
                  <a:srgbClr val="866867"/>
                </a:solidFill>
              </a:rPr>
              <a:t>설계도 작성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및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코드 통합</a:t>
            </a:r>
            <a:endParaRPr lang="en-US" altLang="ko-KR" sz="1600" b="1" dirty="0">
              <a:solidFill>
                <a:srgbClr val="866867"/>
              </a:solidFill>
            </a:endParaRPr>
          </a:p>
        </p:txBody>
      </p:sp>
      <p:sp>
        <p:nvSpPr>
          <p:cNvPr id="16" name="대각선 방향의 모서리가 둥근 사각형 23">
            <a:extLst>
              <a:ext uri="{FF2B5EF4-FFF2-40B4-BE49-F238E27FC236}">
                <a16:creationId xmlns:a16="http://schemas.microsoft.com/office/drawing/2014/main" id="{F4B5A8ED-63C3-466B-847B-2B66B5599CE0}"/>
              </a:ext>
            </a:extLst>
          </p:cNvPr>
          <p:cNvSpPr/>
          <p:nvPr/>
        </p:nvSpPr>
        <p:spPr>
          <a:xfrm>
            <a:off x="6535944" y="2960792"/>
            <a:ext cx="2116543" cy="2041249"/>
          </a:xfrm>
          <a:prstGeom prst="round2DiagRect">
            <a:avLst>
              <a:gd name="adj1" fmla="val 30713"/>
              <a:gd name="adj2" fmla="val 0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중간 보고서 작성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866867"/>
                </a:solidFill>
              </a:rPr>
              <a:t>GUI </a:t>
            </a:r>
            <a:r>
              <a:rPr lang="ko-KR" altLang="en-US" sz="1600" b="1" dirty="0">
                <a:solidFill>
                  <a:srgbClr val="866867"/>
                </a:solidFill>
              </a:rPr>
              <a:t>코드 작성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866867"/>
                </a:solidFill>
              </a:rPr>
              <a:t>및</a:t>
            </a:r>
            <a:endParaRPr lang="en-US" altLang="ko-KR" sz="1600" b="1" dirty="0">
              <a:solidFill>
                <a:srgbClr val="866867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866867"/>
                </a:solidFill>
              </a:rPr>
              <a:t>TTS </a:t>
            </a:r>
            <a:r>
              <a:rPr lang="ko-KR" altLang="en-US" sz="1600" b="1" dirty="0">
                <a:solidFill>
                  <a:srgbClr val="866867"/>
                </a:solidFill>
              </a:rPr>
              <a:t>코드 작성</a:t>
            </a:r>
            <a:endParaRPr lang="en-US" altLang="ko-KR" sz="1600" b="1" dirty="0">
              <a:solidFill>
                <a:srgbClr val="866867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86395" y="2744784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조동현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82487" y="2744784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44968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노현호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2E1C9C-D8E8-41FC-8649-9D92FF6BCD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10000" r="6945" b="23333"/>
          <a:stretch/>
        </p:blipFill>
        <p:spPr>
          <a:xfrm>
            <a:off x="5479105" y="1087665"/>
            <a:ext cx="1270001" cy="9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51238" y="244446"/>
            <a:ext cx="11525062" cy="6337422"/>
          </a:xfrm>
          <a:prstGeom prst="roundRect">
            <a:avLst>
              <a:gd name="adj" fmla="val 1381"/>
            </a:avLst>
          </a:prstGeom>
          <a:solidFill>
            <a:srgbClr val="FEF5F0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8100000" algn="tr" rotWithShape="0">
              <a:srgbClr val="622706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51575" y="244446"/>
            <a:ext cx="11525062" cy="615636"/>
          </a:xfrm>
          <a:prstGeom prst="round2SameRect">
            <a:avLst/>
          </a:prstGeom>
          <a:solidFill>
            <a:srgbClr val="68727E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effectLst>
                  <a:outerShdw dist="38100" dir="2700000" algn="tl" rotWithShape="0">
                    <a:prstClr val="black">
                      <a:alpha val="3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프로젝트 일정</a:t>
            </a:r>
            <a:endParaRPr lang="en-US" altLang="ko-KR" sz="3600" b="1" kern="0" dirty="0">
              <a:solidFill>
                <a:prstClr val="white"/>
              </a:solidFill>
              <a:effectLst>
                <a:outerShdw dist="38100" dir="2700000" algn="tl" rotWithShape="0">
                  <a:prstClr val="black">
                    <a:alpha val="30000"/>
                  </a:prst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 rot="3238701">
            <a:off x="389188" y="-122840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다리꼴 9"/>
          <p:cNvSpPr/>
          <p:nvPr/>
        </p:nvSpPr>
        <p:spPr>
          <a:xfrm rot="18361299" flipH="1">
            <a:off x="11406544" y="-111531"/>
            <a:ext cx="289401" cy="1109777"/>
          </a:xfrm>
          <a:prstGeom prst="trapezoid">
            <a:avLst>
              <a:gd name="adj" fmla="val 10000"/>
            </a:avLst>
          </a:prstGeom>
          <a:pattFill prst="wdDnDiag">
            <a:fgClr>
              <a:schemeClr val="bg1"/>
            </a:fgClr>
            <a:bgClr>
              <a:srgbClr val="FCD8CA"/>
            </a:bgClr>
          </a:patt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0" name="차트 109"/>
          <p:cNvGraphicFramePr/>
          <p:nvPr>
            <p:extLst>
              <p:ext uri="{D42A27DB-BD31-4B8C-83A1-F6EECF244321}">
                <p14:modId xmlns:p14="http://schemas.microsoft.com/office/powerpoint/2010/main" val="1600522923"/>
              </p:ext>
            </p:extLst>
          </p:nvPr>
        </p:nvGraphicFramePr>
        <p:xfrm>
          <a:off x="1638613" y="2545296"/>
          <a:ext cx="8366551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4720307" y="3422255"/>
            <a:ext cx="899444" cy="293908"/>
          </a:xfrm>
          <a:prstGeom prst="roundRect">
            <a:avLst>
              <a:gd name="adj" fmla="val 50000"/>
            </a:avLst>
          </a:prstGeom>
          <a:solidFill>
            <a:srgbClr val="866867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~05/24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095592" y="3786939"/>
            <a:ext cx="180000" cy="180000"/>
            <a:chOff x="10805697" y="5256797"/>
            <a:chExt cx="128492" cy="128492"/>
          </a:xfrm>
        </p:grpSpPr>
        <p:sp>
          <p:nvSpPr>
            <p:cNvPr id="113" name="타원 112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866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5" name="모서리가 둥근 직사각형 114"/>
          <p:cNvSpPr/>
          <p:nvPr/>
        </p:nvSpPr>
        <p:spPr>
          <a:xfrm>
            <a:off x="8842248" y="2306818"/>
            <a:ext cx="845820" cy="293908"/>
          </a:xfrm>
          <a:prstGeom prst="roundRect">
            <a:avLst>
              <a:gd name="adj" fmla="val 50000"/>
            </a:avLst>
          </a:prstGeom>
          <a:solidFill>
            <a:srgbClr val="FEDBB3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~06/08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9196937" y="2700166"/>
            <a:ext cx="180000" cy="180000"/>
            <a:chOff x="10805697" y="5256797"/>
            <a:chExt cx="128492" cy="128492"/>
          </a:xfrm>
        </p:grpSpPr>
        <p:sp>
          <p:nvSpPr>
            <p:cNvPr id="117" name="타원 116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E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8978608" y="2976236"/>
            <a:ext cx="2205626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최종 발표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최종 점검 및 발표 자료 작성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데모 영상 촬영 및 최종 보고서 작성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742404" y="2125704"/>
            <a:ext cx="2365068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 보고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GUI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설계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TTS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코딩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 점검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중간 보고서 작성 및 프로토타입 설계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277854" y="4388541"/>
            <a:ext cx="846345" cy="293908"/>
          </a:xfrm>
          <a:prstGeom prst="roundRect">
            <a:avLst>
              <a:gd name="adj" fmla="val 50000"/>
            </a:avLst>
          </a:prstGeom>
          <a:solidFill>
            <a:srgbClr val="E6907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~05/17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3681888" y="4771653"/>
            <a:ext cx="180000" cy="180000"/>
            <a:chOff x="10805697" y="5256797"/>
            <a:chExt cx="128492" cy="128492"/>
          </a:xfrm>
        </p:grpSpPr>
        <p:sp>
          <p:nvSpPr>
            <p:cNvPr id="123" name="타원 122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E690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1016202" y="3435394"/>
            <a:ext cx="2205626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제안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주제 선정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역할 배분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Off-line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및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On-line Meeting 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AA0CEF9-D1A3-4ACC-8E0C-27CBC080CB5F}"/>
              </a:ext>
            </a:extLst>
          </p:cNvPr>
          <p:cNvCxnSpPr/>
          <p:nvPr/>
        </p:nvCxnSpPr>
        <p:spPr>
          <a:xfrm>
            <a:off x="2431731" y="5596510"/>
            <a:ext cx="7150608" cy="0"/>
          </a:xfrm>
          <a:prstGeom prst="straightConnector1">
            <a:avLst/>
          </a:prstGeom>
          <a:ln w="31750">
            <a:solidFill>
              <a:srgbClr val="5B4E55"/>
            </a:solidFill>
            <a:headEnd type="oval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D03B82-706F-42D0-AC94-D995C3B0F716}"/>
              </a:ext>
            </a:extLst>
          </p:cNvPr>
          <p:cNvGrpSpPr/>
          <p:nvPr/>
        </p:nvGrpSpPr>
        <p:grpSpPr>
          <a:xfrm>
            <a:off x="7029180" y="4054700"/>
            <a:ext cx="180000" cy="180000"/>
            <a:chOff x="10805697" y="5256797"/>
            <a:chExt cx="128492" cy="12849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461B2D-90D4-4F9E-A0DB-1AD1AE02E1E4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ECADF03-E424-4A8A-A0A6-0E1684E08D3A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120">
            <a:extLst>
              <a:ext uri="{FF2B5EF4-FFF2-40B4-BE49-F238E27FC236}">
                <a16:creationId xmlns:a16="http://schemas.microsoft.com/office/drawing/2014/main" id="{1BC26D24-8B05-4B3B-9598-ED66790E31BA}"/>
              </a:ext>
            </a:extLst>
          </p:cNvPr>
          <p:cNvSpPr/>
          <p:nvPr/>
        </p:nvSpPr>
        <p:spPr>
          <a:xfrm>
            <a:off x="6897354" y="4388541"/>
            <a:ext cx="846345" cy="293908"/>
          </a:xfrm>
          <a:prstGeom prst="roundRect">
            <a:avLst>
              <a:gd name="adj" fmla="val 50000"/>
            </a:avLst>
          </a:prstGeom>
          <a:solidFill>
            <a:srgbClr val="66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~06/01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0DCED7-FBF5-4C9B-AB06-057B80EE162D}"/>
              </a:ext>
            </a:extLst>
          </p:cNvPr>
          <p:cNvSpPr/>
          <p:nvPr/>
        </p:nvSpPr>
        <p:spPr>
          <a:xfrm>
            <a:off x="7548864" y="4713832"/>
            <a:ext cx="2365068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코드 통합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기능 추가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306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277</Words>
  <Application>Microsoft Office PowerPoint</Application>
  <PresentationFormat>와이드스크린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시온</cp:lastModifiedBy>
  <cp:revision>33</cp:revision>
  <dcterms:created xsi:type="dcterms:W3CDTF">2021-03-11T06:15:42Z</dcterms:created>
  <dcterms:modified xsi:type="dcterms:W3CDTF">2021-05-14T10:33:48Z</dcterms:modified>
</cp:coreProperties>
</file>